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Imagen 42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4" name="Imagen 43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magen 82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4" name="Imagen 83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499320" y="5945040"/>
            <a:ext cx="4939560" cy="92016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7B9DA">
              <a:alpha val="40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485640" y="5938920"/>
            <a:ext cx="3689280" cy="93240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>
            <a:blip r:embed="rId14" cstate="print"/>
            <a:tile/>
          </a:blipFill>
          <a:ln w="12600">
            <a:noFill/>
          </a:ln>
          <a:effectLst>
            <a:outerShdw dist="381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120" cy="360"/>
          </a:xfrm>
          <a:prstGeom prst="rtTriangle">
            <a:avLst/>
          </a:prstGeom>
          <a:gradFill>
            <a:gsLst>
              <a:gs pos="0">
                <a:srgbClr val="1A4F8F"/>
              </a:gs>
              <a:gs pos="100000">
                <a:srgbClr val="5F90D8"/>
              </a:gs>
            </a:gsLst>
            <a:lin ang="3000000"/>
          </a:gradFill>
          <a:ln w="12600">
            <a:noFill/>
          </a:ln>
          <a:effectLst>
            <a:outerShdw dist="381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687680" y="4952880"/>
            <a:ext cx="7455240" cy="487080"/>
          </a:xfrm>
          <a:custGeom>
            <a:avLst/>
            <a:gdLst/>
            <a:ahLst/>
            <a:cxnLst/>
            <a:rect l="l" t="t" r="r" b="b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A7B9DA">
              <a:alpha val="40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35280" y="5237640"/>
            <a:ext cx="9107640" cy="787680"/>
          </a:xfrm>
          <a:custGeom>
            <a:avLst/>
            <a:gdLst/>
            <a:ahLst/>
            <a:cxnLst/>
            <a:rect l="l" t="t" r="r" b="b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5001120"/>
            <a:ext cx="9142920" cy="1863000"/>
          </a:xfrm>
          <a:custGeom>
            <a:avLst/>
            <a:gdLst/>
            <a:ahLst/>
            <a:cxnLst/>
            <a:rect l="l" t="t" r="r" b="b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blipFill>
            <a:blip r:embed="rId14" cstate="print"/>
            <a:tile/>
          </a:blipFill>
          <a:ln w="12600">
            <a:noFill/>
          </a:ln>
          <a:effectLst>
            <a:outerShdw dist="381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99320" y="5945040"/>
            <a:ext cx="4939560" cy="92016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7B9DA">
              <a:alpha val="40000"/>
            </a:srgb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485640" y="5938920"/>
            <a:ext cx="3689280" cy="93240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>
            <a:blip r:embed="rId14" cstate="print"/>
            <a:tile/>
          </a:blipFill>
          <a:ln w="12600">
            <a:noFill/>
          </a:ln>
          <a:effectLst>
            <a:outerShdw dist="381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1752480"/>
            <a:ext cx="7771320" cy="18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s-ES" sz="4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UT 1: </a:t>
            </a:r>
            <a:r>
              <a:rPr lang="es-ES" sz="4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Times New Roman"/>
              </a:rPr>
              <a:t>Planificación de interfaces Web y usabilidad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85800" y="3611520"/>
            <a:ext cx="7771320" cy="11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s-ES" sz="2700" b="0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Conocimientos Básicos de Diseño de Interfaces Web.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3 Imagen"/>
          <p:cNvPicPr/>
          <p:nvPr/>
        </p:nvPicPr>
        <p:blipFill>
          <a:blip r:embed="rId2" cstate="print"/>
          <a:stretch/>
        </p:blipFill>
        <p:spPr>
          <a:xfrm>
            <a:off x="395640" y="5540400"/>
            <a:ext cx="2735280" cy="98388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3636000" y="5735160"/>
            <a:ext cx="22312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2º DAW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3784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Elementos primordiales del diseño gráfico.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Iconos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Pequeñas imágenes que ayudan a facilitar el uso de interfaces. Una imagen puede dar mucha más información de un simple vistazo que una explicación.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uso de un correcto juego de iconos es imprescindible en cualquier interfaz.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Repositorios de iconos: Glyphicons, Bootstrap Glyphicons, Font Awesome, Ionicons, Octicons Material Icons, ...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Color, tipografía e iconos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55520" y="-914400"/>
            <a:ext cx="1818360" cy="19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864000"/>
            <a:ext cx="8228520" cy="47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Disciplina que trata de estudiar el intercambio de información entre personas y ordenadores.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308160"/>
            <a:ext cx="8228520" cy="41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Interacción Persona-Ordenador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55520" y="-914400"/>
            <a:ext cx="1818360" cy="19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4"/>
          <p:cNvSpPr txBox="1"/>
          <p:nvPr/>
        </p:nvSpPr>
        <p:spPr>
          <a:xfrm>
            <a:off x="457200" y="1820520"/>
            <a:ext cx="4015800" cy="165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usuario con capacidades y limitaciones para procesar información.</a:t>
            </a:r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4674240" y="1800000"/>
            <a:ext cx="4015800" cy="166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ordenador y sus periféricos.</a:t>
            </a:r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6"/>
          <p:cNvSpPr txBox="1"/>
          <p:nvPr/>
        </p:nvSpPr>
        <p:spPr>
          <a:xfrm>
            <a:off x="457200" y="3178080"/>
            <a:ext cx="8229240" cy="56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proceso que se lleva a cabo</a:t>
            </a:r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 rot="1895400">
            <a:off x="2623320" y="2667960"/>
            <a:ext cx="1440000" cy="288000"/>
          </a:xfrm>
          <a:custGeom>
            <a:avLst/>
            <a:gdLst/>
            <a:ahLst/>
            <a:cxnLst/>
            <a:rect l="0" t="0" r="r" b="b"/>
            <a:pathLst>
              <a:path w="4002" h="803">
                <a:moveTo>
                  <a:pt x="0" y="401"/>
                </a:moveTo>
                <a:lnTo>
                  <a:pt x="1093" y="1"/>
                </a:lnTo>
                <a:lnTo>
                  <a:pt x="1092" y="244"/>
                </a:lnTo>
                <a:lnTo>
                  <a:pt x="2907" y="244"/>
                </a:lnTo>
                <a:lnTo>
                  <a:pt x="2907" y="0"/>
                </a:lnTo>
                <a:lnTo>
                  <a:pt x="4001" y="400"/>
                </a:lnTo>
                <a:lnTo>
                  <a:pt x="2908" y="801"/>
                </a:lnTo>
                <a:lnTo>
                  <a:pt x="2908" y="556"/>
                </a:lnTo>
                <a:lnTo>
                  <a:pt x="1093" y="556"/>
                </a:lnTo>
                <a:lnTo>
                  <a:pt x="1093" y="802"/>
                </a:lnTo>
                <a:lnTo>
                  <a:pt x="0" y="4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8"/>
          <p:cNvSpPr/>
          <p:nvPr/>
        </p:nvSpPr>
        <p:spPr>
          <a:xfrm rot="19492200">
            <a:off x="5416920" y="2615040"/>
            <a:ext cx="1512000" cy="288000"/>
          </a:xfrm>
          <a:custGeom>
            <a:avLst/>
            <a:gdLst/>
            <a:ahLst/>
            <a:cxnLst/>
            <a:rect l="0" t="0" r="r" b="b"/>
            <a:pathLst>
              <a:path w="4201" h="802">
                <a:moveTo>
                  <a:pt x="0" y="401"/>
                </a:moveTo>
                <a:lnTo>
                  <a:pt x="835" y="0"/>
                </a:lnTo>
                <a:lnTo>
                  <a:pt x="835" y="201"/>
                </a:lnTo>
                <a:lnTo>
                  <a:pt x="3363" y="199"/>
                </a:lnTo>
                <a:lnTo>
                  <a:pt x="3363" y="0"/>
                </a:lnTo>
                <a:lnTo>
                  <a:pt x="4200" y="399"/>
                </a:lnTo>
                <a:lnTo>
                  <a:pt x="3363" y="801"/>
                </a:lnTo>
                <a:lnTo>
                  <a:pt x="3363" y="599"/>
                </a:lnTo>
                <a:lnTo>
                  <a:pt x="835" y="600"/>
                </a:lnTo>
                <a:lnTo>
                  <a:pt x="835" y="801"/>
                </a:lnTo>
                <a:lnTo>
                  <a:pt x="0" y="4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Shape 9"/>
          <p:cNvSpPr txBox="1"/>
          <p:nvPr/>
        </p:nvSpPr>
        <p:spPr>
          <a:xfrm>
            <a:off x="648000" y="3744000"/>
            <a:ext cx="8136000" cy="239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han desarrollado muchos elementos para mejorar la IPO, periféricos tradicionales, escritorio virtual, proyectores, lápices ópticos, …</a:t>
            </a:r>
          </a:p>
          <a:p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Estos siguen unos principios que se establecieron hace ya años y que aún siguen vigentes:</a:t>
            </a:r>
          </a:p>
          <a:p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* Conocer al usuario.</a:t>
            </a:r>
          </a:p>
          <a:p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* Ofrecer información rápida. Minimizar la memorización.</a:t>
            </a:r>
          </a:p>
          <a:p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* Reorganizar la estructura de la información y optimizar operaciones.</a:t>
            </a:r>
          </a:p>
          <a:p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* Evitar que se produzcan errores, y si se producen ofrecer buenos </a:t>
            </a:r>
          </a:p>
          <a:p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  mensajes de error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008000"/>
            <a:ext cx="8290080" cy="20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800">
              <a:lnSpc>
                <a:spcPct val="150000"/>
              </a:lnSpc>
            </a:pPr>
            <a:r>
              <a:rPr lang="es-E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Aplicaciones web que ofrecen un completo sistema para crear páginas dónde podremos crear y gestionar contenido.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lenguaje de programación más común en el que están desarrollados es PHP.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SGBD en el que suelen apoyarse es MySQL.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Sus requerimientos son fáciles de cubrir
por un hosting on-line.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332640"/>
            <a:ext cx="822852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CMS – Content Management Systems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55520" y="-914400"/>
            <a:ext cx="1818360" cy="19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3" name="Imagen 3"/>
          <p:cNvPicPr/>
          <p:nvPr/>
        </p:nvPicPr>
        <p:blipFill>
          <a:blip r:embed="rId2" cstate="print"/>
          <a:stretch/>
        </p:blipFill>
        <p:spPr>
          <a:xfrm>
            <a:off x="5508000" y="3255840"/>
            <a:ext cx="3239280" cy="242928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827640" y="4536000"/>
            <a:ext cx="500436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WordPress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Drupal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Joomla!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n 6"/>
          <p:cNvPicPr/>
          <p:nvPr/>
        </p:nvPicPr>
        <p:blipFill>
          <a:blip r:embed="rId2" cstate="print"/>
          <a:stretch/>
        </p:blipFill>
        <p:spPr>
          <a:xfrm>
            <a:off x="6732360" y="4437000"/>
            <a:ext cx="2217240" cy="232344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410760" y="99036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7000" indent="-456120">
              <a:lnSpc>
                <a:spcPct val="150000"/>
              </a:lnSpc>
              <a:buClr>
                <a:srgbClr val="2DA2BF"/>
              </a:buClr>
              <a:buSzPct val="68000"/>
              <a:buFont typeface="StarSymbol"/>
              <a:buAutoNum type="arabicPeriod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Proceso del cerebro de captación y tratamiento de información del exterior, que llega en forma de luz a través de los ojos y le permite crear una representación propia de lo que estamos viendo.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120">
              <a:lnSpc>
                <a:spcPct val="150000"/>
              </a:lnSpc>
              <a:buClr>
                <a:srgbClr val="2DA2BF"/>
              </a:buClr>
              <a:buSzPct val="68000"/>
              <a:buFont typeface="StarSymbol"/>
              <a:buAutoNum type="arabicPeriod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 diferencias culturales y sociales infieren en cómo nuestro cerebro procesa la información.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120">
              <a:lnSpc>
                <a:spcPct val="150000"/>
              </a:lnSpc>
              <a:buClr>
                <a:srgbClr val="2DA2BF"/>
              </a:buClr>
              <a:buSzPct val="68000"/>
              <a:buFont typeface="StarSymbol"/>
              <a:buAutoNum type="arabicPeriod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la hora de diseñar interfaces debe tenerse en cuenta: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 de estímulos interpretados de forma similar por todos.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 de realidad interpretada de forma diferente por distintos grupos.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338400"/>
            <a:ext cx="8228520" cy="5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Elementos del diseño. Percepción visual.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3784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Elementos primordiales del diseño gráfico.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Propiedad de los objetos que percibimos por la luz. Espectro visible por el ojo humano, desde el violeta hasta el rojo (arco iris).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Cuando un objeto refleja todos los colores del espectro de luz, lo que vemos es el color blanco.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Cuando un objeto absorbe todo, lo que vemos es negro, que no es otra cosa más que la ausencia de color.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Color, tipografía e iconos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55520" y="-914400"/>
            <a:ext cx="1818360" cy="19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Color, tipografía e iconos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55520" y="-914400"/>
            <a:ext cx="1818360" cy="19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911880" y="5332680"/>
            <a:ext cx="7607160" cy="65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Los objetos normalmente reflejan distintos espectros de luz de forma distinta y eso hace que tengan distintos colores.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Imagen 97"/>
          <p:cNvPicPr/>
          <p:nvPr/>
        </p:nvPicPr>
        <p:blipFill>
          <a:blip r:embed="rId2" cstate="print"/>
          <a:stretch/>
        </p:blipFill>
        <p:spPr>
          <a:xfrm>
            <a:off x="745200" y="1114200"/>
            <a:ext cx="7418520" cy="414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3784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Propiedades de los colores: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* </a:t>
            </a:r>
            <a:r>
              <a:rPr lang="es-E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</a:t>
            </a:r>
            <a:r>
              <a:rPr lang="es-ES" sz="2000" b="1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o</a:t>
            </a:r>
            <a:r>
              <a:rPr lang="es-ES" sz="2000" b="1" strike="noStrike" spc="-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n</a:t>
            </a:r>
            <a:r>
              <a:rPr lang="es-E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o</a:t>
            </a: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→ (Hue) Propiedad que hace que los colores sean distintos (rojo, azul, amarillo, ...).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* </a:t>
            </a:r>
            <a:r>
              <a:rPr lang="es-ES" sz="20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Saturación</a:t>
            </a: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→ (Saturation) Propiedad que mide la intensidad o pureza del color.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* </a:t>
            </a:r>
            <a:r>
              <a:rPr lang="es-E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Luminosidad</a:t>
            </a: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→ (Brightness) Propiedad que mide la cantidad de luz que refleja un color (Más oscuro o más claro)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- Colores primarios: Rojo, Verde y Azul.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Colores cálidos (Rojo → Amarillo) y fríos (Azul → Verde)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Circulo cromático (Representa todos los colores)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- Colores acromáticos: Blanco, Gris, Negro (Escala de grises)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Color, tipografía e iconos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55520" y="-914400"/>
            <a:ext cx="1818360" cy="19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Psicología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de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accent6"/>
                </a:solidFill>
              </a:rPr>
              <a:t>los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accent2"/>
                </a:solidFill>
              </a:rPr>
              <a:t>colores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632243"/>
          </a:xfrm>
        </p:spPr>
        <p:txBody>
          <a:bodyPr/>
          <a:lstStyle/>
          <a:p>
            <a:pPr>
              <a:buNone/>
            </a:pPr>
            <a:r>
              <a:rPr lang="es-ES" sz="2000" dirty="0" smtClean="0"/>
              <a:t>   Dependiendo de la paleta de colores utilizados en la interfaz, estos despertarán ciertas sensaciones diferentes</a:t>
            </a:r>
            <a:endParaRPr lang="es-E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610" y="2229073"/>
            <a:ext cx="3418442" cy="453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4742" y="2182104"/>
            <a:ext cx="3035030" cy="462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132" y="474052"/>
            <a:ext cx="4037307" cy="419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5009" y="1955424"/>
            <a:ext cx="4006972" cy="441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3784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Elementos primordiales del diseño gráfico.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Tipografía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 de fuente que se utiliza en un diseño de interfaces.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Existen distintos tipo de clasificaciones que han ido variando: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Serif → Fuentes cuyos caracteres tienen un adorno en los remates (No son las más utilizadas en la web por temas de usabilidad). Garamond, Times New Roman o Courier.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Sans-Serif → No tienen remate alguno. Arial, Verdana o cualquier otra fuente sin remates.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Script → Tratan de imitar la escritura manual. Suelen usarse para logotipos, pero no conviene usarlas en exceso por su legibilidad. Mistral, Palace Script, Pristina, ...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Color, tipografía e iconos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55520" y="-914400"/>
            <a:ext cx="1818360" cy="19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3784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+Clasificaciones de Fuentes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Decorativa → Su estilo es muy informal y están creadas con fines muy específicos. Love-You, Circus, Tags on a rope, ...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Monoespaciadas → Sus caracteres ocupan el mismo espacio. Son consideradas las más legibles. Arial Normal, Arial Monospaced, …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Conocer las diferentes tipografías y sus características hará que seamos capaces de elegir las más óptimas para un diseño de interfaces.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Repositorios de fuentes web: Google Fonts, 1001 Free Fonts, Font Squirrel, ...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26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Color, tipografía e iconos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55520" y="-914400"/>
            <a:ext cx="1818360" cy="19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747</TotalTime>
  <Words>769</Words>
  <Application>Microsoft Office PowerPoint</Application>
  <PresentationFormat>Presentación en pantalla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Psicología de los colores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UT1: Explotación de Sistemas Microinformáticos.</dc:title>
  <dc:subject/>
  <dc:creator>Juan Carlos Merayo Rodríguez</dc:creator>
  <dc:description/>
  <cp:lastModifiedBy>ruben</cp:lastModifiedBy>
  <cp:revision>143</cp:revision>
  <dcterms:created xsi:type="dcterms:W3CDTF">2018-09-22T20:53:16Z</dcterms:created>
  <dcterms:modified xsi:type="dcterms:W3CDTF">2022-10-14T08:50:34Z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