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304" r:id="rId7"/>
    <p:sldId id="305" r:id="rId8"/>
    <p:sldId id="306" r:id="rId9"/>
    <p:sldId id="265" r:id="rId10"/>
    <p:sldId id="266" r:id="rId11"/>
    <p:sldId id="268" r:id="rId12"/>
    <p:sldId id="267" r:id="rId13"/>
    <p:sldId id="307" r:id="rId14"/>
    <p:sldId id="308" r:id="rId15"/>
    <p:sldId id="309" r:id="rId16"/>
    <p:sldId id="310" r:id="rId17"/>
    <p:sldId id="311" r:id="rId18"/>
    <p:sldId id="312" r:id="rId19"/>
    <p:sldId id="313" r:id="rId20"/>
  </p:sldIdLst>
  <p:sldSz cx="9144000" cy="6858000" type="screen4x3"/>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604520"/>
            <a:ext cx="822924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pic>
        <p:nvPicPr>
          <p:cNvPr id="43" name="Imagen 42"/>
          <p:cNvPicPr/>
          <p:nvPr/>
        </p:nvPicPr>
        <p:blipFill>
          <a:blip r:embed="rId2" cstate="print"/>
          <a:stretch/>
        </p:blipFill>
        <p:spPr>
          <a:xfrm>
            <a:off x="2079360" y="1604160"/>
            <a:ext cx="4984200" cy="3976920"/>
          </a:xfrm>
          <a:prstGeom prst="rect">
            <a:avLst/>
          </a:prstGeom>
          <a:ln>
            <a:noFill/>
          </a:ln>
        </p:spPr>
      </p:pic>
      <p:pic>
        <p:nvPicPr>
          <p:cNvPr id="44" name="Imagen 43"/>
          <p:cNvPicPr/>
          <p:nvPr/>
        </p:nvPicPr>
        <p:blipFill>
          <a:blip r:embed="rId2" cstate="prin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52"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822924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5720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78" name="PlaceHolder 4"/>
          <p:cNvSpPr>
            <a:spLocks noGrp="1"/>
          </p:cNvSpPr>
          <p:nvPr>
            <p:ph type="body"/>
          </p:nvPr>
        </p:nvSpPr>
        <p:spPr>
          <a:xfrm>
            <a:off x="467424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79" name="PlaceHolder 5"/>
          <p:cNvSpPr>
            <a:spLocks noGrp="1"/>
          </p:cNvSpPr>
          <p:nvPr>
            <p:ph type="body"/>
          </p:nvPr>
        </p:nvSpPr>
        <p:spPr>
          <a:xfrm>
            <a:off x="45720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822924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57200" y="1604520"/>
            <a:ext cx="822924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pic>
        <p:nvPicPr>
          <p:cNvPr id="83" name="Imagen 82"/>
          <p:cNvPicPr/>
          <p:nvPr/>
        </p:nvPicPr>
        <p:blipFill>
          <a:blip r:embed="rId2" cstate="print"/>
          <a:stretch/>
        </p:blipFill>
        <p:spPr>
          <a:xfrm>
            <a:off x="2079360" y="1604160"/>
            <a:ext cx="4984200" cy="3976920"/>
          </a:xfrm>
          <a:prstGeom prst="rect">
            <a:avLst/>
          </a:prstGeom>
          <a:ln>
            <a:noFill/>
          </a:ln>
        </p:spPr>
      </p:pic>
      <p:pic>
        <p:nvPicPr>
          <p:cNvPr id="84" name="Imagen 83"/>
          <p:cNvPicPr/>
          <p:nvPr/>
        </p:nvPicPr>
        <p:blipFill>
          <a:blip r:embed="rId2" cstate="prin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822924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4015800" cy="397692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lstStyle/>
          <a:p>
            <a:endParaRPr lang="es-E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hidden="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rgbClr val="A7B9DA">
              <a:alpha val="40000"/>
            </a:srgbClr>
          </a:solidFill>
          <a:ln w="9360">
            <a:noFill/>
          </a:ln>
        </p:spPr>
        <p:style>
          <a:lnRef idx="0">
            <a:scrgbClr r="0" g="0" b="0"/>
          </a:lnRef>
          <a:fillRef idx="0">
            <a:scrgbClr r="0" g="0" b="0"/>
          </a:fillRef>
          <a:effectRef idx="0">
            <a:scrgbClr r="0" g="0" b="0"/>
          </a:effectRef>
          <a:fontRef idx="minor"/>
        </p:style>
      </p:sp>
      <p:sp>
        <p:nvSpPr>
          <p:cNvPr id="12" name="CustomShape 2" hidden="1"/>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hidden="1"/>
          <p:cNvSpPr/>
          <p:nvPr/>
        </p:nvSpPr>
        <p:spPr>
          <a:xfrm>
            <a:off x="-6120" y="5791320"/>
            <a:ext cx="3401280" cy="1079640"/>
          </a:xfrm>
          <a:prstGeom prst="rtTriangle">
            <a:avLst/>
          </a:prstGeom>
          <a:blipFill>
            <a:blip r:embed="rId14" cstate="print"/>
            <a:tile/>
          </a:blip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0">
            <a:scrgbClr r="0" g="0" b="0"/>
          </a:lnRef>
          <a:fillRef idx="0">
            <a:scrgbClr r="0" g="0" b="0"/>
          </a:fillRef>
          <a:effectRef idx="0">
            <a:scrgbClr r="0" g="0" b="0"/>
          </a:effectRef>
          <a:fontRef idx="minor"/>
        </p:style>
      </p:sp>
      <p:sp>
        <p:nvSpPr>
          <p:cNvPr id="4" name="CustomShape 5"/>
          <p:cNvSpPr/>
          <p:nvPr/>
        </p:nvSpPr>
        <p:spPr>
          <a:xfrm>
            <a:off x="0" y="4664160"/>
            <a:ext cx="9150120" cy="360"/>
          </a:xfrm>
          <a:prstGeom prst="rtTriangle">
            <a:avLst/>
          </a:prstGeom>
          <a:gradFill>
            <a:gsLst>
              <a:gs pos="0">
                <a:srgbClr val="1A4F8F"/>
              </a:gs>
              <a:gs pos="100000">
                <a:srgbClr val="5F90D8"/>
              </a:gs>
            </a:gsLst>
            <a:lin ang="3000000"/>
          </a:grad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1687680" y="4952880"/>
            <a:ext cx="7455240" cy="487080"/>
          </a:xfrm>
          <a:custGeom>
            <a:avLst/>
            <a:gdLst/>
            <a:ahLst/>
            <a:cxnLst/>
            <a:rect l="l" t="t" r="r" b="b"/>
            <a:pathLst>
              <a:path w="4697" h="367">
                <a:moveTo>
                  <a:pt x="4697" y="0"/>
                </a:moveTo>
                <a:lnTo>
                  <a:pt x="4697" y="367"/>
                </a:lnTo>
                <a:lnTo>
                  <a:pt x="0" y="218"/>
                </a:lnTo>
                <a:lnTo>
                  <a:pt x="4697" y="0"/>
                </a:lnTo>
                <a:close/>
              </a:path>
            </a:pathLst>
          </a:custGeom>
          <a:solidFill>
            <a:srgbClr val="A7B9DA">
              <a:alpha val="40000"/>
            </a:srgbClr>
          </a:solidFill>
          <a:ln w="9360">
            <a:noFill/>
          </a:ln>
        </p:spPr>
        <p:style>
          <a:lnRef idx="0">
            <a:scrgbClr r="0" g="0" b="0"/>
          </a:lnRef>
          <a:fillRef idx="0">
            <a:scrgbClr r="0" g="0" b="0"/>
          </a:fillRef>
          <a:effectRef idx="0">
            <a:scrgbClr r="0" g="0" b="0"/>
          </a:effectRef>
          <a:fontRef idx="minor"/>
        </p:style>
      </p:sp>
      <p:sp>
        <p:nvSpPr>
          <p:cNvPr id="6" name="CustomShape 7"/>
          <p:cNvSpPr/>
          <p:nvPr/>
        </p:nvSpPr>
        <p:spPr>
          <a:xfrm>
            <a:off x="35280" y="5237640"/>
            <a:ext cx="9107640" cy="787680"/>
          </a:xfrm>
          <a:custGeom>
            <a:avLst/>
            <a:gdLst/>
            <a:ahLst/>
            <a:cxnLst/>
            <a:rect l="l" t="t" r="r" b="b"/>
            <a:pathLst>
              <a:path w="5760" h="528">
                <a:moveTo>
                  <a:pt x="0" y="0"/>
                </a:moveTo>
                <a:lnTo>
                  <a:pt x="5760" y="0"/>
                </a:lnTo>
                <a:lnTo>
                  <a:pt x="5760" y="528"/>
                </a:lnTo>
                <a:lnTo>
                  <a:pt x="48" y="0"/>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7" name="CustomShape 8"/>
          <p:cNvSpPr/>
          <p:nvPr/>
        </p:nvSpPr>
        <p:spPr>
          <a:xfrm>
            <a:off x="0" y="5001120"/>
            <a:ext cx="9142920" cy="1863000"/>
          </a:xfrm>
          <a:custGeom>
            <a:avLst/>
            <a:gdLst/>
            <a:ahLst/>
            <a:cxnLst/>
            <a:rect l="l" t="t" r="r" b="b"/>
            <a:pathLst>
              <a:path w="5760" h="1248">
                <a:moveTo>
                  <a:pt x="0" y="0"/>
                </a:moveTo>
                <a:lnTo>
                  <a:pt x="0" y="1248"/>
                </a:lnTo>
                <a:lnTo>
                  <a:pt x="5760" y="1248"/>
                </a:lnTo>
                <a:lnTo>
                  <a:pt x="5760" y="528"/>
                </a:lnTo>
                <a:lnTo>
                  <a:pt x="0" y="0"/>
                </a:lnTo>
                <a:close/>
              </a:path>
            </a:pathLst>
          </a:custGeom>
          <a:blipFill>
            <a:blip r:embed="rId14" cstate="print"/>
            <a:tile/>
          </a:blip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sp>
        <p:nvSpPr>
          <p:cNvPr id="8" name="Line 9"/>
          <p:cNvSpPr/>
          <p:nvPr/>
        </p:nvSpPr>
        <p:spPr>
          <a:xfrm>
            <a:off x="-3600" y="4997520"/>
            <a:ext cx="9147600" cy="790200"/>
          </a:xfrm>
          <a:prstGeom prst="line">
            <a:avLst/>
          </a:prstGeom>
          <a:ln w="12240">
            <a:solidFill>
              <a:srgbClr val="196F85"/>
            </a:solidFill>
            <a:miter/>
          </a:ln>
        </p:spPr>
        <p:style>
          <a:lnRef idx="0">
            <a:scrgbClr r="0" g="0" b="0"/>
          </a:lnRef>
          <a:fillRef idx="0">
            <a:scrgbClr r="0" g="0" b="0"/>
          </a:fillRef>
          <a:effectRef idx="0">
            <a:scrgbClr r="0" g="0" b="0"/>
          </a:effectRef>
          <a:fontRef idx="minor"/>
        </p:style>
      </p:sp>
      <p:sp>
        <p:nvSpPr>
          <p:cNvPr id="9" name="PlaceHolder 10"/>
          <p:cNvSpPr>
            <a:spLocks noGrp="1"/>
          </p:cNvSpPr>
          <p:nvPr>
            <p:ph type="title"/>
          </p:nvPr>
        </p:nvSpPr>
        <p:spPr>
          <a:xfrm>
            <a:off x="457200" y="273600"/>
            <a:ext cx="8228880" cy="1144440"/>
          </a:xfrm>
          <a:prstGeom prst="rect">
            <a:avLst/>
          </a:prstGeom>
        </p:spPr>
        <p:txBody>
          <a:bodyPr lIns="0" tIns="0" rIns="0" bIns="0" anchor="ctr"/>
          <a:lstStyle/>
          <a:p>
            <a:pPr algn="ctr"/>
            <a:endParaRPr lang="es-ES" sz="4400" b="0" strike="noStrike" spc="-1">
              <a:solidFill>
                <a:srgbClr val="000000"/>
              </a:solidFill>
              <a:uFill>
                <a:solidFill>
                  <a:srgbClr val="FFFFFF"/>
                </a:solidFill>
              </a:uFill>
              <a:latin typeface="Arial"/>
            </a:endParaRPr>
          </a:p>
        </p:txBody>
      </p:sp>
      <p:sp>
        <p:nvSpPr>
          <p:cNvPr id="10" name="PlaceHolder 11"/>
          <p:cNvSpPr>
            <a:spLocks noGrp="1"/>
          </p:cNvSpPr>
          <p:nvPr>
            <p:ph type="body"/>
          </p:nvPr>
        </p:nvSpPr>
        <p:spPr>
          <a:xfrm>
            <a:off x="457200" y="1604520"/>
            <a:ext cx="8228880" cy="3976560"/>
          </a:xfrm>
          <a:prstGeom prst="rect">
            <a:avLst/>
          </a:prstGeom>
        </p:spPr>
        <p:txBody>
          <a:bodyPr lIns="0" tIns="0" rIns="0" bIns="0"/>
          <a:lstStyle/>
          <a:p>
            <a:pPr marL="432000" indent="-324000">
              <a:buClr>
                <a:srgbClr val="000000"/>
              </a:buClr>
              <a:buSzPct val="45000"/>
              <a:buFont typeface="Wingdings" charset="2"/>
              <a:buChar char=""/>
            </a:pPr>
            <a:r>
              <a:rPr lang="es-ES" sz="32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2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24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20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rgbClr val="A7B9DA">
              <a:alpha val="40000"/>
            </a:srgbClr>
          </a:solidFill>
          <a:ln w="9360">
            <a:noFill/>
          </a:ln>
        </p:spPr>
        <p:style>
          <a:lnRef idx="0">
            <a:scrgbClr r="0" g="0" b="0"/>
          </a:lnRef>
          <a:fillRef idx="0">
            <a:scrgbClr r="0" g="0" b="0"/>
          </a:fillRef>
          <a:effectRef idx="0">
            <a:scrgbClr r="0" g="0" b="0"/>
          </a:effectRef>
          <a:fontRef idx="minor"/>
        </p:style>
      </p:sp>
      <p:sp>
        <p:nvSpPr>
          <p:cNvPr id="46" name="CustomShape 2"/>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47" name="CustomShape 3"/>
          <p:cNvSpPr/>
          <p:nvPr/>
        </p:nvSpPr>
        <p:spPr>
          <a:xfrm>
            <a:off x="-6120" y="5791320"/>
            <a:ext cx="3401280" cy="1079640"/>
          </a:xfrm>
          <a:prstGeom prst="rtTriangle">
            <a:avLst/>
          </a:prstGeom>
          <a:blipFill>
            <a:blip r:embed="rId14" cstate="print"/>
            <a:tile/>
          </a:blip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sp>
        <p:nvSpPr>
          <p:cNvPr id="48" name="Line 4"/>
          <p:cNvSpPr/>
          <p:nvPr/>
        </p:nvSpPr>
        <p:spPr>
          <a:xfrm>
            <a:off x="-9000" y="5787720"/>
            <a:ext cx="3405240" cy="1084320"/>
          </a:xfrm>
          <a:prstGeom prst="line">
            <a:avLst/>
          </a:prstGeom>
          <a:ln w="12240">
            <a:solidFill>
              <a:srgbClr val="196F85"/>
            </a:solidFill>
            <a:miter/>
          </a:ln>
        </p:spPr>
        <p:style>
          <a:lnRef idx="0">
            <a:scrgbClr r="0" g="0" b="0"/>
          </a:lnRef>
          <a:fillRef idx="0">
            <a:scrgbClr r="0" g="0" b="0"/>
          </a:fillRef>
          <a:effectRef idx="0">
            <a:scrgbClr r="0" g="0" b="0"/>
          </a:effectRef>
          <a:fontRef idx="minor"/>
        </p:style>
      </p:sp>
      <p:sp>
        <p:nvSpPr>
          <p:cNvPr id="49"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s-ES" sz="4400" b="0" strike="noStrike" spc="-1">
                <a:solidFill>
                  <a:srgbClr val="000000"/>
                </a:solidFill>
                <a:uFill>
                  <a:solidFill>
                    <a:srgbClr val="FFFFFF"/>
                  </a:solidFill>
                </a:uFill>
                <a:latin typeface="Arial"/>
              </a:rPr>
              <a:t>Pulse para editar el formato del texto de título</a:t>
            </a:r>
          </a:p>
        </p:txBody>
      </p:sp>
      <p:sp>
        <p:nvSpPr>
          <p:cNvPr id="50" name="PlaceHolder 6"/>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es-ES" sz="3200" b="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2800" b="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2400" b="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2000" b="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2000" b="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psicologiapractica.es/psicologia-gestal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educacionyfp.gob.es/portada.html"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85800" y="1752480"/>
            <a:ext cx="7771320" cy="182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s-ES" sz="4800" b="1" strike="noStrike" spc="-1">
                <a:solidFill>
                  <a:srgbClr val="464646"/>
                </a:solidFill>
                <a:uFill>
                  <a:solidFill>
                    <a:srgbClr val="FFFFFF"/>
                  </a:solidFill>
                </a:uFill>
                <a:latin typeface="Lucida Sans Unicode"/>
                <a:ea typeface="DejaVu Sans"/>
              </a:rPr>
              <a:t>UT 1: </a:t>
            </a:r>
            <a:r>
              <a:rPr lang="es-ES" sz="4800" b="1" strike="noStrike" spc="-1">
                <a:solidFill>
                  <a:srgbClr val="464646"/>
                </a:solidFill>
                <a:uFill>
                  <a:solidFill>
                    <a:srgbClr val="FFFFFF"/>
                  </a:solidFill>
                </a:uFill>
                <a:latin typeface="Lucida Sans Unicode"/>
                <a:ea typeface="Times New Roman"/>
              </a:rPr>
              <a:t>Planificación de interfaces Web y usabilidad</a:t>
            </a:r>
            <a:endParaRPr lang="es-ES" sz="1800" b="0" strike="noStrike" spc="-1">
              <a:solidFill>
                <a:srgbClr val="000000"/>
              </a:solidFill>
              <a:uFill>
                <a:solidFill>
                  <a:srgbClr val="FFFFFF"/>
                </a:solidFill>
              </a:uFill>
              <a:latin typeface="Arial"/>
            </a:endParaRPr>
          </a:p>
        </p:txBody>
      </p:sp>
      <p:sp>
        <p:nvSpPr>
          <p:cNvPr id="86" name="CustomShape 2"/>
          <p:cNvSpPr/>
          <p:nvPr/>
        </p:nvSpPr>
        <p:spPr>
          <a:xfrm>
            <a:off x="685800" y="3611520"/>
            <a:ext cx="7771320" cy="1198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r">
              <a:lnSpc>
                <a:spcPct val="100000"/>
              </a:lnSpc>
            </a:pPr>
            <a:r>
              <a:rPr lang="es-ES" sz="2700" b="0" strike="noStrike" spc="-1">
                <a:solidFill>
                  <a:srgbClr val="464646"/>
                </a:solidFill>
                <a:uFill>
                  <a:solidFill>
                    <a:srgbClr val="FFFFFF"/>
                  </a:solidFill>
                </a:uFill>
                <a:latin typeface="Lucida Sans Unicode"/>
                <a:ea typeface="DejaVu Sans"/>
              </a:rPr>
              <a:t>Conocimientos Básicos de Diseño de Interfaces Web.</a:t>
            </a:r>
            <a:endParaRPr lang="es-ES" sz="1800" b="0" strike="noStrike" spc="-1">
              <a:solidFill>
                <a:srgbClr val="000000"/>
              </a:solidFill>
              <a:uFill>
                <a:solidFill>
                  <a:srgbClr val="FFFFFF"/>
                </a:solidFill>
              </a:uFill>
              <a:latin typeface="Arial"/>
            </a:endParaRPr>
          </a:p>
        </p:txBody>
      </p:sp>
      <p:pic>
        <p:nvPicPr>
          <p:cNvPr id="87" name="3 Imagen"/>
          <p:cNvPicPr/>
          <p:nvPr/>
        </p:nvPicPr>
        <p:blipFill>
          <a:blip r:embed="rId2" cstate="print"/>
          <a:stretch/>
        </p:blipFill>
        <p:spPr>
          <a:xfrm>
            <a:off x="395640" y="5540400"/>
            <a:ext cx="2735280" cy="983880"/>
          </a:xfrm>
          <a:prstGeom prst="rect">
            <a:avLst/>
          </a:prstGeom>
          <a:ln>
            <a:noFill/>
          </a:ln>
        </p:spPr>
      </p:pic>
      <p:sp>
        <p:nvSpPr>
          <p:cNvPr id="88" name="CustomShape 3"/>
          <p:cNvSpPr/>
          <p:nvPr/>
        </p:nvSpPr>
        <p:spPr>
          <a:xfrm>
            <a:off x="3636000" y="5735160"/>
            <a:ext cx="2231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3600" b="0" strike="noStrike" spc="-1">
                <a:solidFill>
                  <a:srgbClr val="000000"/>
                </a:solidFill>
                <a:uFill>
                  <a:solidFill>
                    <a:srgbClr val="FFFFFF"/>
                  </a:solidFill>
                </a:uFill>
                <a:latin typeface="Lucida Sans Unicode"/>
                <a:ea typeface="DejaVu Sans"/>
              </a:rPr>
              <a:t>2º DAW</a:t>
            </a:r>
            <a:endParaRPr lang="es-ES" sz="1800" b="0" strike="noStrike" spc="-1">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1196640"/>
            <a:ext cx="8222566" cy="54433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dirty="0" smtClean="0"/>
              <a:t>La finalidad de las personas que diseñan de interfaces Web debe ser la de desarrollar unos diseños centrados en la usabilidad, la eficiencia, la eficacia y la satisfacción del usuario. Para lograrlo, puede apoyarse en los principios de la </a:t>
            </a:r>
            <a:r>
              <a:rPr lang="es-ES" dirty="0" err="1" smtClean="0">
                <a:hlinkClick r:id="rId2"/>
              </a:rPr>
              <a:t>Gestalt</a:t>
            </a:r>
            <a:r>
              <a:rPr lang="es-ES" dirty="0" smtClean="0"/>
              <a:t> como principios de organización de elementos dentro de la interfaz y aplicarlos en la creación de los patrones de Diseño</a:t>
            </a:r>
            <a:r>
              <a:rPr lang="es-ES" dirty="0" smtClean="0"/>
              <a:t>.</a:t>
            </a:r>
          </a:p>
          <a:p>
            <a:pPr marL="109800">
              <a:lnSpc>
                <a:spcPct val="150000"/>
              </a:lnSpc>
            </a:pPr>
            <a:r>
              <a:rPr lang="es-ES" sz="1800" b="0" strike="noStrike" spc="-1" dirty="0" smtClean="0">
                <a:uFill>
                  <a:solidFill>
                    <a:srgbClr val="FFFFFF"/>
                  </a:solidFill>
                </a:uFill>
                <a:latin typeface="Arial"/>
              </a:rPr>
              <a:t>Principios de la </a:t>
            </a:r>
            <a:r>
              <a:rPr lang="es-ES" sz="1800" b="0" strike="noStrike" spc="-1" dirty="0" err="1" smtClean="0">
                <a:uFill>
                  <a:solidFill>
                    <a:srgbClr val="FFFFFF"/>
                  </a:solidFill>
                </a:uFill>
                <a:latin typeface="Arial"/>
              </a:rPr>
              <a:t>Gestalt</a:t>
            </a:r>
            <a:r>
              <a:rPr lang="es-ES" sz="1800" b="0" strike="noStrike" spc="-1" dirty="0" smtClean="0">
                <a:uFill>
                  <a:solidFill>
                    <a:srgbClr val="FFFFFF"/>
                  </a:solidFill>
                </a:uFill>
                <a:latin typeface="Arial"/>
              </a:rPr>
              <a:t>:</a:t>
            </a:r>
          </a:p>
          <a:p>
            <a:pPr marL="567000" lvl="1">
              <a:lnSpc>
                <a:spcPct val="150000"/>
              </a:lnSpc>
              <a:buFont typeface="Arial" pitchFamily="34" charset="0"/>
              <a:buChar char="•"/>
            </a:pPr>
            <a:r>
              <a:rPr lang="es-ES" dirty="0" smtClean="0"/>
              <a:t> </a:t>
            </a:r>
            <a:r>
              <a:rPr lang="es-ES" dirty="0" smtClean="0">
                <a:solidFill>
                  <a:schemeClr val="tx1">
                    <a:lumMod val="50000"/>
                    <a:lumOff val="50000"/>
                  </a:schemeClr>
                </a:solidFill>
              </a:rPr>
              <a:t>Principio </a:t>
            </a:r>
            <a:r>
              <a:rPr lang="es-ES" dirty="0" smtClean="0">
                <a:solidFill>
                  <a:schemeClr val="tx1">
                    <a:lumMod val="50000"/>
                    <a:lumOff val="50000"/>
                  </a:schemeClr>
                </a:solidFill>
              </a:rPr>
              <a:t>de proximidad</a:t>
            </a:r>
            <a:r>
              <a:rPr lang="es-ES" dirty="0" smtClean="0">
                <a:solidFill>
                  <a:schemeClr val="tx1">
                    <a:lumMod val="50000"/>
                    <a:lumOff val="50000"/>
                  </a:schemeClr>
                </a:solidFill>
              </a:rPr>
              <a:t>.</a:t>
            </a:r>
          </a:p>
          <a:p>
            <a:pPr marL="567000" lvl="1">
              <a:lnSpc>
                <a:spcPct val="150000"/>
              </a:lnSpc>
              <a:buFont typeface="Arial" pitchFamily="34" charset="0"/>
              <a:buChar char="•"/>
            </a:pPr>
            <a:r>
              <a:rPr lang="es-ES" dirty="0" smtClean="0"/>
              <a:t> Principio </a:t>
            </a:r>
            <a:r>
              <a:rPr lang="es-ES" dirty="0" smtClean="0"/>
              <a:t>de </a:t>
            </a:r>
            <a:r>
              <a:rPr lang="es-ES" dirty="0" smtClean="0"/>
              <a:t>semejanza.</a:t>
            </a:r>
          </a:p>
          <a:p>
            <a:pPr marL="567000" lvl="1">
              <a:lnSpc>
                <a:spcPct val="150000"/>
              </a:lnSpc>
              <a:buFont typeface="Arial" pitchFamily="34" charset="0"/>
              <a:buChar char="•"/>
            </a:pPr>
            <a:r>
              <a:rPr lang="es-ES" dirty="0" smtClean="0"/>
              <a:t> </a:t>
            </a:r>
            <a:r>
              <a:rPr lang="es-ES" dirty="0" smtClean="0">
                <a:solidFill>
                  <a:schemeClr val="tx1">
                    <a:lumMod val="50000"/>
                    <a:lumOff val="50000"/>
                  </a:schemeClr>
                </a:solidFill>
              </a:rPr>
              <a:t>Principio </a:t>
            </a:r>
            <a:r>
              <a:rPr lang="es-ES" dirty="0" smtClean="0">
                <a:solidFill>
                  <a:schemeClr val="tx1">
                    <a:lumMod val="50000"/>
                    <a:lumOff val="50000"/>
                  </a:schemeClr>
                </a:solidFill>
              </a:rPr>
              <a:t>de </a:t>
            </a:r>
            <a:r>
              <a:rPr lang="es-ES" dirty="0" smtClean="0">
                <a:solidFill>
                  <a:schemeClr val="tx1">
                    <a:lumMod val="50000"/>
                    <a:lumOff val="50000"/>
                  </a:schemeClr>
                </a:solidFill>
              </a:rPr>
              <a:t>simetría.</a:t>
            </a:r>
          </a:p>
          <a:p>
            <a:pPr marL="567000" lvl="1">
              <a:lnSpc>
                <a:spcPct val="150000"/>
              </a:lnSpc>
              <a:buFont typeface="Arial" pitchFamily="34" charset="0"/>
              <a:buChar char="•"/>
            </a:pPr>
            <a:r>
              <a:rPr lang="es-ES" dirty="0" smtClean="0"/>
              <a:t> Principio </a:t>
            </a:r>
            <a:r>
              <a:rPr lang="es-ES" dirty="0" smtClean="0"/>
              <a:t>de </a:t>
            </a:r>
            <a:r>
              <a:rPr lang="es-ES" dirty="0" smtClean="0"/>
              <a:t>continuidad.</a:t>
            </a:r>
          </a:p>
          <a:p>
            <a:pPr marL="567000" lvl="1">
              <a:lnSpc>
                <a:spcPct val="150000"/>
              </a:lnSpc>
              <a:buFont typeface="Arial" pitchFamily="34" charset="0"/>
              <a:buChar char="•"/>
            </a:pPr>
            <a:r>
              <a:rPr lang="es-ES" dirty="0" smtClean="0"/>
              <a:t> </a:t>
            </a:r>
            <a:r>
              <a:rPr lang="es-ES" dirty="0" smtClean="0">
                <a:solidFill>
                  <a:schemeClr val="tx1">
                    <a:lumMod val="50000"/>
                    <a:lumOff val="50000"/>
                  </a:schemeClr>
                </a:solidFill>
              </a:rPr>
              <a:t>Principio </a:t>
            </a:r>
            <a:r>
              <a:rPr lang="es-ES" dirty="0" smtClean="0">
                <a:solidFill>
                  <a:schemeClr val="tx1">
                    <a:lumMod val="50000"/>
                    <a:lumOff val="50000"/>
                  </a:schemeClr>
                </a:solidFill>
              </a:rPr>
              <a:t>de </a:t>
            </a:r>
            <a:r>
              <a:rPr lang="es-ES" dirty="0" smtClean="0">
                <a:solidFill>
                  <a:schemeClr val="tx1">
                    <a:lumMod val="50000"/>
                    <a:lumOff val="50000"/>
                  </a:schemeClr>
                </a:solidFill>
              </a:rPr>
              <a:t>cierre.</a:t>
            </a:r>
          </a:p>
          <a:p>
            <a:pPr marL="567000" lvl="1">
              <a:lnSpc>
                <a:spcPct val="150000"/>
              </a:lnSpc>
              <a:buFont typeface="Arial" pitchFamily="34" charset="0"/>
              <a:buChar char="•"/>
            </a:pPr>
            <a:r>
              <a:rPr lang="es-ES" dirty="0" smtClean="0"/>
              <a:t> Principio </a:t>
            </a:r>
            <a:r>
              <a:rPr lang="es-ES" dirty="0" smtClean="0"/>
              <a:t>de </a:t>
            </a:r>
            <a:r>
              <a:rPr lang="es-ES" dirty="0" smtClean="0"/>
              <a:t>área o tamaño relativo.</a:t>
            </a:r>
          </a:p>
          <a:p>
            <a:pPr marL="567000" lvl="1">
              <a:lnSpc>
                <a:spcPct val="150000"/>
              </a:lnSpc>
              <a:buFont typeface="Arial" pitchFamily="34" charset="0"/>
              <a:buChar char="•"/>
            </a:pPr>
            <a:r>
              <a:rPr lang="es-ES" b="0" u="sng" strike="noStrike" spc="-1" dirty="0" smtClean="0">
                <a:solidFill>
                  <a:srgbClr val="000000"/>
                </a:solidFill>
                <a:uFill>
                  <a:solidFill>
                    <a:srgbClr val="FFFFFF"/>
                  </a:solidFill>
                </a:uFill>
                <a:latin typeface="Arial"/>
              </a:rPr>
              <a:t> </a:t>
            </a:r>
            <a:r>
              <a:rPr lang="es-ES" b="0" u="sng" strike="noStrike" spc="-1" dirty="0" smtClean="0">
                <a:solidFill>
                  <a:schemeClr val="tx1">
                    <a:lumMod val="50000"/>
                    <a:lumOff val="50000"/>
                  </a:schemeClr>
                </a:solidFill>
                <a:uFill>
                  <a:solidFill>
                    <a:srgbClr val="FFFFFF"/>
                  </a:solidFill>
                </a:uFill>
                <a:latin typeface="Arial"/>
              </a:rPr>
              <a:t>Principio de figura o fondo.</a:t>
            </a:r>
            <a:endParaRPr lang="es-ES" b="0" u="sng" strike="noStrike" spc="-1" dirty="0">
              <a:solidFill>
                <a:schemeClr val="tx1">
                  <a:lumMod val="50000"/>
                  <a:lumOff val="50000"/>
                </a:schemeClr>
              </a:solidFill>
              <a:uFill>
                <a:solidFill>
                  <a:srgbClr val="FFFFFF"/>
                </a:solidFill>
              </a:uFill>
              <a:latin typeface="Arial"/>
            </a:endParaRPr>
          </a:p>
        </p:txBody>
      </p:sp>
      <p:sp>
        <p:nvSpPr>
          <p:cNvPr id="134" name="CustomShape 2"/>
          <p:cNvSpPr/>
          <p:nvPr/>
        </p:nvSpPr>
        <p:spPr>
          <a:xfrm>
            <a:off x="457200" y="332640"/>
            <a:ext cx="8228520" cy="65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sp>
        <p:nvSpPr>
          <p:cNvPr id="135" name="CustomShape 3"/>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pic>
        <p:nvPicPr>
          <p:cNvPr id="136" name="Imagen 3"/>
          <p:cNvPicPr/>
          <p:nvPr/>
        </p:nvPicPr>
        <p:blipFill>
          <a:blip r:embed="rId3" cstate="print"/>
          <a:stretch/>
        </p:blipFill>
        <p:spPr>
          <a:xfrm>
            <a:off x="6133514" y="4712676"/>
            <a:ext cx="2708548" cy="1812683"/>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proximidad:</a:t>
            </a:r>
          </a:p>
          <a:p>
            <a:pPr marL="109800">
              <a:lnSpc>
                <a:spcPct val="150000"/>
              </a:lnSpc>
            </a:pPr>
            <a:r>
              <a:rPr lang="es-ES" dirty="0" smtClean="0"/>
              <a:t>Nuestra </a:t>
            </a:r>
            <a:r>
              <a:rPr lang="es-ES" dirty="0" smtClean="0"/>
              <a:t>mente tiende a agrupar los elementos en función de la distancia que hay entre ellos.</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5122" name="Picture 2"/>
          <p:cNvPicPr>
            <a:picLocks noChangeAspect="1" noChangeArrowheads="1"/>
          </p:cNvPicPr>
          <p:nvPr/>
        </p:nvPicPr>
        <p:blipFill>
          <a:blip r:embed="rId2" cstate="print"/>
          <a:srcRect/>
          <a:stretch>
            <a:fillRect/>
          </a:stretch>
        </p:blipFill>
        <p:spPr bwMode="auto">
          <a:xfrm>
            <a:off x="2988506" y="3155047"/>
            <a:ext cx="4017206" cy="207555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semejanza:</a:t>
            </a:r>
          </a:p>
          <a:p>
            <a:pPr marL="109800">
              <a:lnSpc>
                <a:spcPct val="150000"/>
              </a:lnSpc>
            </a:pPr>
            <a:r>
              <a:rPr lang="es-ES" dirty="0" smtClean="0"/>
              <a:t>Nuestra mente tiende a agrupar aquellos elementos que son </a:t>
            </a:r>
            <a:r>
              <a:rPr lang="es-ES" dirty="0" smtClean="0"/>
              <a:t>similares </a:t>
            </a:r>
            <a:r>
              <a:rPr lang="es-ES" dirty="0" smtClean="0"/>
              <a:t>en su aspecto visual: forma, color, tamaño, etcétera</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6146" name="Picture 2"/>
          <p:cNvPicPr>
            <a:picLocks noChangeAspect="1" noChangeArrowheads="1"/>
          </p:cNvPicPr>
          <p:nvPr/>
        </p:nvPicPr>
        <p:blipFill>
          <a:blip r:embed="rId2" cstate="print"/>
          <a:srcRect/>
          <a:stretch>
            <a:fillRect/>
          </a:stretch>
        </p:blipFill>
        <p:spPr bwMode="auto">
          <a:xfrm>
            <a:off x="2884805" y="3334043"/>
            <a:ext cx="4599207" cy="214345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simetría:</a:t>
            </a:r>
          </a:p>
          <a:p>
            <a:pPr marL="109800">
              <a:lnSpc>
                <a:spcPct val="150000"/>
              </a:lnSpc>
            </a:pPr>
            <a:r>
              <a:rPr lang="es-ES" dirty="0" smtClean="0"/>
              <a:t>Nuestra </a:t>
            </a:r>
            <a:r>
              <a:rPr lang="es-ES" dirty="0" smtClean="0"/>
              <a:t>mente tiende a percibir como un único elemento aquellos que están dispuestos </a:t>
            </a:r>
            <a:r>
              <a:rPr lang="es-ES" dirty="0" smtClean="0"/>
              <a:t>simétricamente</a:t>
            </a:r>
            <a:r>
              <a:rPr lang="es-ES" dirty="0" smtClean="0"/>
              <a:t>.</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7170" name="Picture 2"/>
          <p:cNvPicPr>
            <a:picLocks noChangeAspect="1" noChangeArrowheads="1"/>
          </p:cNvPicPr>
          <p:nvPr/>
        </p:nvPicPr>
        <p:blipFill>
          <a:blip r:embed="rId2" cstate="print"/>
          <a:srcRect/>
          <a:stretch>
            <a:fillRect/>
          </a:stretch>
        </p:blipFill>
        <p:spPr bwMode="auto">
          <a:xfrm>
            <a:off x="2492619" y="3418448"/>
            <a:ext cx="5103628" cy="270099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4908159" y="1988820"/>
            <a:ext cx="3238500" cy="4343400"/>
          </a:xfrm>
          <a:prstGeom prst="rect">
            <a:avLst/>
          </a:prstGeom>
          <a:noFill/>
          <a:ln w="9525">
            <a:noFill/>
            <a:miter lim="800000"/>
            <a:headEnd/>
            <a:tailEnd/>
          </a:ln>
        </p:spPr>
      </p:pic>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continuidad:</a:t>
            </a:r>
          </a:p>
          <a:p>
            <a:pPr marL="109800">
              <a:lnSpc>
                <a:spcPct val="150000"/>
              </a:lnSpc>
            </a:pPr>
            <a:r>
              <a:rPr lang="es-ES" dirty="0" smtClean="0"/>
              <a:t>Nuestra mente tiende a percibir los </a:t>
            </a:r>
            <a:endParaRPr lang="es-ES" dirty="0" smtClean="0"/>
          </a:p>
          <a:p>
            <a:pPr marL="109800">
              <a:lnSpc>
                <a:spcPct val="150000"/>
              </a:lnSpc>
            </a:pPr>
            <a:r>
              <a:rPr lang="es-ES" dirty="0" smtClean="0"/>
              <a:t>elementos </a:t>
            </a:r>
            <a:r>
              <a:rPr lang="es-ES" dirty="0" smtClean="0"/>
              <a:t>continuos aunque estén </a:t>
            </a:r>
            <a:endParaRPr lang="es-ES" dirty="0" smtClean="0"/>
          </a:p>
          <a:p>
            <a:pPr marL="109800">
              <a:lnSpc>
                <a:spcPct val="150000"/>
              </a:lnSpc>
            </a:pPr>
            <a:r>
              <a:rPr lang="es-ES" dirty="0" smtClean="0"/>
              <a:t>interrumpidos </a:t>
            </a:r>
            <a:r>
              <a:rPr lang="es-ES" dirty="0" smtClean="0"/>
              <a:t>entre </a:t>
            </a:r>
            <a:r>
              <a:rPr lang="es-ES" dirty="0" smtClean="0"/>
              <a:t>sí.</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cierre:</a:t>
            </a:r>
          </a:p>
          <a:p>
            <a:pPr marL="109800">
              <a:lnSpc>
                <a:spcPct val="150000"/>
              </a:lnSpc>
            </a:pPr>
            <a:r>
              <a:rPr lang="es-ES" dirty="0" smtClean="0"/>
              <a:t>Nuestra mente tiende a percibir figuras completas o cerradas a partir de contornos, incluso aunque éstos estén </a:t>
            </a:r>
            <a:r>
              <a:rPr lang="es-ES" dirty="0" smtClean="0"/>
              <a:t>incompletos.</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9218" name="Picture 2"/>
          <p:cNvPicPr>
            <a:picLocks noChangeAspect="1" noChangeArrowheads="1"/>
          </p:cNvPicPr>
          <p:nvPr/>
        </p:nvPicPr>
        <p:blipFill>
          <a:blip r:embed="rId2" cstate="print"/>
          <a:srcRect/>
          <a:stretch>
            <a:fillRect/>
          </a:stretch>
        </p:blipFill>
        <p:spPr bwMode="auto">
          <a:xfrm>
            <a:off x="6066985" y="2995759"/>
            <a:ext cx="2552700" cy="32861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área o tamaño relativo:</a:t>
            </a:r>
          </a:p>
          <a:p>
            <a:pPr marL="109800">
              <a:lnSpc>
                <a:spcPct val="150000"/>
              </a:lnSpc>
            </a:pPr>
            <a:r>
              <a:rPr lang="es-ES" dirty="0" smtClean="0"/>
              <a:t>Nuestra mente tiende a percibir como objeto el más pequeño de dos objetos que se superponen, percibiendo el objeto de mayor tamaño como fondo.</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10242" name="Picture 2"/>
          <p:cNvPicPr>
            <a:picLocks noChangeAspect="1" noChangeArrowheads="1"/>
          </p:cNvPicPr>
          <p:nvPr/>
        </p:nvPicPr>
        <p:blipFill>
          <a:blip r:embed="rId2" cstate="print"/>
          <a:srcRect/>
          <a:stretch>
            <a:fillRect/>
          </a:stretch>
        </p:blipFill>
        <p:spPr bwMode="auto">
          <a:xfrm>
            <a:off x="1111129" y="3703466"/>
            <a:ext cx="6894523" cy="188140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930400"/>
            <a:ext cx="8228520" cy="379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b="1" dirty="0" smtClean="0"/>
              <a:t>Principio de </a:t>
            </a:r>
            <a:r>
              <a:rPr lang="es-ES" b="1" dirty="0" smtClean="0"/>
              <a:t>figura y fondo:</a:t>
            </a:r>
          </a:p>
          <a:p>
            <a:pPr marL="109800">
              <a:lnSpc>
                <a:spcPct val="150000"/>
              </a:lnSpc>
            </a:pPr>
            <a:r>
              <a:rPr lang="es-ES" dirty="0" smtClean="0"/>
              <a:t>Nuestra mente tiende a percibir ciertos elementos como figuras, </a:t>
            </a:r>
            <a:r>
              <a:rPr lang="es-ES" dirty="0" smtClean="0"/>
              <a:t>con </a:t>
            </a:r>
            <a:r>
              <a:rPr lang="es-ES" dirty="0" smtClean="0"/>
              <a:t>forma </a:t>
            </a:r>
            <a:r>
              <a:rPr lang="es-ES" dirty="0" smtClean="0"/>
              <a:t>y </a:t>
            </a:r>
            <a:r>
              <a:rPr lang="es-ES" dirty="0" smtClean="0"/>
              <a:t>borde</a:t>
            </a:r>
            <a:r>
              <a:rPr lang="es-ES" dirty="0" smtClean="0"/>
              <a:t>, destacándolos del resto de los objetos que los envuelven (fondo).</a:t>
            </a:r>
            <a:endParaRPr lang="es-ES" sz="1800" b="1" strike="noStrike" spc="-1" dirty="0">
              <a:solidFill>
                <a:srgbClr val="000000"/>
              </a:solidFill>
              <a:uFill>
                <a:solidFill>
                  <a:srgbClr val="FFFFFF"/>
                </a:solidFill>
              </a:uFill>
              <a:latin typeface="Arial"/>
            </a:endParaRPr>
          </a:p>
        </p:txBody>
      </p:sp>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11266" name="Picture 2"/>
          <p:cNvPicPr>
            <a:picLocks noChangeAspect="1" noChangeArrowheads="1"/>
          </p:cNvPicPr>
          <p:nvPr/>
        </p:nvPicPr>
        <p:blipFill>
          <a:blip r:embed="rId2" cstate="print"/>
          <a:srcRect/>
          <a:stretch>
            <a:fillRect/>
          </a:stretch>
        </p:blipFill>
        <p:spPr bwMode="auto">
          <a:xfrm>
            <a:off x="3826412" y="3293287"/>
            <a:ext cx="4585922" cy="321302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2"/>
          <p:cNvSpPr/>
          <p:nvPr/>
        </p:nvSpPr>
        <p:spPr>
          <a:xfrm>
            <a:off x="457200" y="4190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pic>
        <p:nvPicPr>
          <p:cNvPr id="12290" name="Picture 2"/>
          <p:cNvPicPr>
            <a:picLocks noChangeAspect="1" noChangeArrowheads="1"/>
          </p:cNvPicPr>
          <p:nvPr/>
        </p:nvPicPr>
        <p:blipFill>
          <a:blip r:embed="rId2" cstate="print"/>
          <a:srcRect/>
          <a:stretch>
            <a:fillRect/>
          </a:stretch>
        </p:blipFill>
        <p:spPr bwMode="auto">
          <a:xfrm>
            <a:off x="1289026" y="1565763"/>
            <a:ext cx="6336903" cy="44130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Imagen 6"/>
          <p:cNvPicPr/>
          <p:nvPr/>
        </p:nvPicPr>
        <p:blipFill>
          <a:blip r:embed="rId2" cstate="print"/>
          <a:stretch/>
        </p:blipFill>
        <p:spPr>
          <a:xfrm>
            <a:off x="6732360" y="4437000"/>
            <a:ext cx="2217240" cy="2323440"/>
          </a:xfrm>
          <a:prstGeom prst="rect">
            <a:avLst/>
          </a:prstGeom>
          <a:ln>
            <a:noFill/>
          </a:ln>
        </p:spPr>
      </p:pic>
      <p:sp>
        <p:nvSpPr>
          <p:cNvPr id="90" name="CustomShape 1"/>
          <p:cNvSpPr/>
          <p:nvPr/>
        </p:nvSpPr>
        <p:spPr>
          <a:xfrm>
            <a:off x="410760" y="990360"/>
            <a:ext cx="8228520" cy="53401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67000" indent="-456120">
              <a:lnSpc>
                <a:spcPct val="150000"/>
              </a:lnSpc>
              <a:buClr>
                <a:srgbClr val="2DA2BF"/>
              </a:buClr>
              <a:buSzPct val="68000"/>
              <a:buFont typeface="Arial" pitchFamily="34" charset="0"/>
              <a:buChar char="•"/>
            </a:pPr>
            <a:r>
              <a:rPr lang="es-ES" b="1" dirty="0" smtClean="0"/>
              <a:t>Imagina que vas a ir de viaje por primera vez a los Pirineos. Es un lugar precioso, lleno de rutas de montaña para hacer. ¿Qué crees que deberías hacer al llegar? </a:t>
            </a:r>
            <a:r>
              <a:rPr lang="es-ES" dirty="0" smtClean="0">
                <a:solidFill>
                  <a:schemeClr val="bg1"/>
                </a:solidFill>
              </a:rPr>
              <a:t>Lo primero que deberías hacer es visitar el centro de información a visitantes. Allí te dirán dónde te encuentras y a dónde puedes ir. A veces, los nombres de los lugares son ya promesa de lo que nos vamos a encontrar. </a:t>
            </a:r>
          </a:p>
          <a:p>
            <a:pPr marL="567000" indent="-456120">
              <a:lnSpc>
                <a:spcPct val="150000"/>
              </a:lnSpc>
              <a:buClr>
                <a:srgbClr val="2DA2BF"/>
              </a:buClr>
              <a:buSzPct val="68000"/>
              <a:buFont typeface="Arial" pitchFamily="34" charset="0"/>
              <a:buChar char="•"/>
            </a:pPr>
            <a:endParaRPr lang="es-ES" sz="1800" b="0" strike="noStrike" spc="-1" dirty="0" smtClean="0">
              <a:solidFill>
                <a:schemeClr val="bg1"/>
              </a:solidFill>
              <a:uFill>
                <a:solidFill>
                  <a:srgbClr val="FFFFFF"/>
                </a:solidFill>
              </a:uFill>
              <a:latin typeface="Arial"/>
            </a:endParaRPr>
          </a:p>
          <a:p>
            <a:pPr marL="567000" indent="-456120">
              <a:lnSpc>
                <a:spcPct val="150000"/>
              </a:lnSpc>
              <a:buClr>
                <a:srgbClr val="2DA2BF"/>
              </a:buClr>
              <a:buSzPct val="68000"/>
              <a:buFont typeface="Arial" pitchFamily="34" charset="0"/>
              <a:buChar char="•"/>
            </a:pPr>
            <a:r>
              <a:rPr lang="es-ES" dirty="0" smtClean="0"/>
              <a:t>Cuando un sitio Web es muy grande y complejo, como el sitio del Ministerio de Educación y Ciencia, es conveniente tener un mapa del sitio que ayude a los usuarios a encontrar lo que buscan.</a:t>
            </a:r>
          </a:p>
          <a:p>
            <a:pPr marL="567000" indent="-456120">
              <a:lnSpc>
                <a:spcPct val="150000"/>
              </a:lnSpc>
              <a:buClr>
                <a:srgbClr val="2DA2BF"/>
              </a:buClr>
              <a:buSzPct val="68000"/>
            </a:pPr>
            <a:r>
              <a:rPr lang="es-ES" dirty="0" smtClean="0">
                <a:hlinkClick r:id="rId3"/>
              </a:rPr>
              <a:t>Bienvenido a la Web del Ministerio de Educación y Formación Profesional | Ministerio de Educación y Formación Profesional (educacionyfp.gob.es)</a:t>
            </a:r>
            <a:endParaRPr lang="es-ES" sz="1800" b="0" strike="noStrike" spc="-1" dirty="0">
              <a:solidFill>
                <a:schemeClr val="bg1"/>
              </a:solidFill>
              <a:uFill>
                <a:solidFill>
                  <a:srgbClr val="FFFFFF"/>
                </a:solidFill>
              </a:uFill>
              <a:latin typeface="Arial"/>
            </a:endParaRPr>
          </a:p>
        </p:txBody>
      </p:sp>
      <p:sp>
        <p:nvSpPr>
          <p:cNvPr id="91" name="CustomShape 2"/>
          <p:cNvSpPr/>
          <p:nvPr/>
        </p:nvSpPr>
        <p:spPr>
          <a:xfrm>
            <a:off x="457200" y="338400"/>
            <a:ext cx="8228520" cy="52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Mapa de navegación</a:t>
            </a:r>
            <a:endParaRPr lang="es-ES" sz="1800" b="0" strike="noStrike" spc="-1" dirty="0">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137844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nSpc>
                <a:spcPct val="150000"/>
              </a:lnSpc>
              <a:buClr>
                <a:srgbClr val="2DA2BF"/>
              </a:buClr>
              <a:buSzPct val="68000"/>
              <a:buFont typeface="Wingdings 3" charset="2"/>
              <a:buChar char=""/>
            </a:pPr>
            <a:r>
              <a:rPr lang="es-ES" dirty="0" smtClean="0"/>
              <a:t>El mapa del sitio proporciona a los visitantes un lugar donde buscar de forma sencilla los contenidos que le interesan si es que no los ha encontrado ya en la página principal.</a:t>
            </a:r>
          </a:p>
          <a:p>
            <a:pPr marL="365760" indent="-254880">
              <a:lnSpc>
                <a:spcPct val="150000"/>
              </a:lnSpc>
              <a:buClr>
                <a:srgbClr val="2DA2BF"/>
              </a:buClr>
              <a:buSzPct val="68000"/>
              <a:buFont typeface="Wingdings 3" charset="2"/>
              <a:buChar char=""/>
            </a:pPr>
            <a:r>
              <a:rPr lang="es-ES" dirty="0" smtClean="0"/>
              <a:t>La obligación de crear un mapa del sitio es directamente proporcional a la complejidad y extensión de nuestro sitio.</a:t>
            </a:r>
          </a:p>
          <a:p>
            <a:pPr marL="365760" indent="-254880">
              <a:lnSpc>
                <a:spcPct val="150000"/>
              </a:lnSpc>
              <a:buClr>
                <a:srgbClr val="2DA2BF"/>
              </a:buClr>
              <a:buSzPct val="68000"/>
              <a:buFont typeface="Wingdings 3" charset="2"/>
              <a:buChar char=""/>
            </a:pPr>
            <a:r>
              <a:rPr lang="es-ES" dirty="0" smtClean="0"/>
              <a:t>Si por el contrario, nuestro sitio consta de una página principal de portada con enlaces a secciones, que a su vez están divididas en </a:t>
            </a:r>
            <a:r>
              <a:rPr lang="es-ES" dirty="0" err="1" smtClean="0"/>
              <a:t>subsecciones</a:t>
            </a:r>
            <a:r>
              <a:rPr lang="es-ES" dirty="0" smtClean="0"/>
              <a:t>, sí sería conveniente crear el Mapa del sitio y poner un enlace a él en la portada</a:t>
            </a:r>
            <a:endParaRPr lang="es-ES" sz="1800" b="0" strike="noStrike" spc="-1" dirty="0">
              <a:solidFill>
                <a:srgbClr val="000000"/>
              </a:solidFill>
              <a:uFill>
                <a:solidFill>
                  <a:srgbClr val="FFFFFF"/>
                </a:solidFill>
              </a:uFill>
              <a:latin typeface="Arial"/>
            </a:endParaRPr>
          </a:p>
        </p:txBody>
      </p:sp>
      <p:sp>
        <p:nvSpPr>
          <p:cNvPr id="93" name="CustomShape 2"/>
          <p:cNvSpPr/>
          <p:nvPr/>
        </p:nvSpPr>
        <p:spPr>
          <a:xfrm>
            <a:off x="457200" y="2606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Mapa de navegación</a:t>
            </a:r>
            <a:endParaRPr lang="es-ES" sz="1800" b="0" strike="noStrike" spc="-1" dirty="0">
              <a:solidFill>
                <a:srgbClr val="000000"/>
              </a:solidFill>
              <a:uFill>
                <a:solidFill>
                  <a:srgbClr val="FFFFFF"/>
                </a:solidFill>
              </a:uFill>
              <a:latin typeface="Arial"/>
            </a:endParaRPr>
          </a:p>
        </p:txBody>
      </p:sp>
      <p:sp>
        <p:nvSpPr>
          <p:cNvPr id="94" name="CustomShape 3"/>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3096210" y="4182281"/>
            <a:ext cx="3486150" cy="828675"/>
          </a:xfrm>
          <a:prstGeom prst="rect">
            <a:avLst/>
          </a:prstGeom>
          <a:noFill/>
          <a:ln w="9525">
            <a:noFill/>
            <a:miter lim="800000"/>
            <a:headEnd/>
            <a:tailEnd/>
          </a:ln>
        </p:spPr>
      </p:pic>
      <p:sp>
        <p:nvSpPr>
          <p:cNvPr id="95" name="CustomShape 1"/>
          <p:cNvSpPr/>
          <p:nvPr/>
        </p:nvSpPr>
        <p:spPr>
          <a:xfrm>
            <a:off x="457200" y="2606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Prototipos</a:t>
            </a:r>
            <a:endParaRPr lang="es-ES" sz="1800" b="0" strike="noStrike" spc="-1" dirty="0">
              <a:solidFill>
                <a:srgbClr val="000000"/>
              </a:solidFill>
              <a:uFill>
                <a:solidFill>
                  <a:srgbClr val="FFFFFF"/>
                </a:solidFill>
              </a:uFill>
              <a:latin typeface="Arial"/>
            </a:endParaRPr>
          </a:p>
        </p:txBody>
      </p:sp>
      <p:sp>
        <p:nvSpPr>
          <p:cNvPr id="96" name="CustomShape 2"/>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sp>
        <p:nvSpPr>
          <p:cNvPr id="6" name="5 CuadroTexto"/>
          <p:cNvSpPr txBox="1"/>
          <p:nvPr/>
        </p:nvSpPr>
        <p:spPr>
          <a:xfrm>
            <a:off x="703386" y="1392700"/>
            <a:ext cx="7751968" cy="3170099"/>
          </a:xfrm>
          <a:prstGeom prst="rect">
            <a:avLst/>
          </a:prstGeom>
          <a:noFill/>
        </p:spPr>
        <p:txBody>
          <a:bodyPr wrap="square" rtlCol="0">
            <a:spAutoFit/>
          </a:bodyPr>
          <a:lstStyle/>
          <a:p>
            <a:r>
              <a:rPr lang="es-ES" dirty="0" smtClean="0"/>
              <a:t>El mapa de un sitio Web va a tener una estructura que dependerá de la relación que tengan las páginas del sitio entre sí. Esta relación puede ser de diferentes tipos</a:t>
            </a:r>
            <a:r>
              <a:rPr lang="es-ES" dirty="0" smtClean="0"/>
              <a:t>:</a:t>
            </a:r>
          </a:p>
          <a:p>
            <a:endParaRPr lang="es-ES" dirty="0" smtClean="0"/>
          </a:p>
          <a:p>
            <a:pPr>
              <a:buFont typeface="Arial" pitchFamily="34" charset="0"/>
              <a:buChar char="•"/>
            </a:pPr>
            <a:r>
              <a:rPr lang="es-ES" sz="2000" dirty="0" smtClean="0"/>
              <a:t>Lineal</a:t>
            </a:r>
            <a:r>
              <a:rPr lang="es-ES" sz="2000" dirty="0" smtClean="0"/>
              <a:t>. </a:t>
            </a:r>
            <a:r>
              <a:rPr lang="es-ES" dirty="0" smtClean="0"/>
              <a:t>Es una estructura muy simple similar a las páginas de un libro. Desde una página concreta se puede ir a la página siguiente o la página anterior. Es especialmente útil si deseamos que el usuario siga un itinerario fijo y guiado sin posibilidad de acceder a otras páginas que pudieran distraerle</a:t>
            </a:r>
            <a:r>
              <a:rPr lang="es-ES" dirty="0" smtClean="0"/>
              <a:t>.</a:t>
            </a:r>
          </a:p>
          <a:p>
            <a:pPr>
              <a:buFont typeface="Arial" pitchFamily="34" charset="0"/>
              <a:buChar char="•"/>
            </a:pPr>
            <a:endParaRPr lang="es-ES" sz="1600" dirty="0" smtClean="0"/>
          </a:p>
          <a:p>
            <a:pPr>
              <a:buFont typeface="Arial" pitchFamily="34" charset="0"/>
              <a:buChar char="•"/>
            </a:pPr>
            <a:endParaRPr lang="es-E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386264" y="2915528"/>
            <a:ext cx="2200275" cy="2743200"/>
          </a:xfrm>
          <a:prstGeom prst="rect">
            <a:avLst/>
          </a:prstGeom>
          <a:noFill/>
          <a:ln w="9525">
            <a:noFill/>
            <a:miter lim="800000"/>
            <a:headEnd/>
            <a:tailEnd/>
          </a:ln>
        </p:spPr>
      </p:pic>
      <p:sp>
        <p:nvSpPr>
          <p:cNvPr id="95" name="CustomShape 1"/>
          <p:cNvSpPr/>
          <p:nvPr/>
        </p:nvSpPr>
        <p:spPr>
          <a:xfrm>
            <a:off x="457200" y="2606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Prototipos</a:t>
            </a:r>
            <a:endParaRPr lang="es-ES" sz="1800" b="0" strike="noStrike" spc="-1" dirty="0">
              <a:solidFill>
                <a:srgbClr val="000000"/>
              </a:solidFill>
              <a:uFill>
                <a:solidFill>
                  <a:srgbClr val="FFFFFF"/>
                </a:solidFill>
              </a:uFill>
              <a:latin typeface="Arial"/>
            </a:endParaRPr>
          </a:p>
        </p:txBody>
      </p:sp>
      <p:sp>
        <p:nvSpPr>
          <p:cNvPr id="96" name="CustomShape 2"/>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sp>
        <p:nvSpPr>
          <p:cNvPr id="6" name="5 CuadroTexto"/>
          <p:cNvSpPr txBox="1"/>
          <p:nvPr/>
        </p:nvSpPr>
        <p:spPr>
          <a:xfrm>
            <a:off x="703386" y="1392700"/>
            <a:ext cx="7751968" cy="1508105"/>
          </a:xfrm>
          <a:prstGeom prst="rect">
            <a:avLst/>
          </a:prstGeom>
          <a:noFill/>
        </p:spPr>
        <p:txBody>
          <a:bodyPr wrap="square" rtlCol="0">
            <a:spAutoFit/>
          </a:bodyPr>
          <a:lstStyle/>
          <a:p>
            <a:pPr>
              <a:buFont typeface="Arial" pitchFamily="34" charset="0"/>
              <a:buChar char="•"/>
            </a:pPr>
            <a:r>
              <a:rPr lang="es-ES" sz="2000" dirty="0" smtClean="0"/>
              <a:t>Red. </a:t>
            </a:r>
            <a:r>
              <a:rPr lang="es-ES" dirty="0" smtClean="0"/>
              <a:t>A partir de la página índice o principal se puede navegar a otra u otras sin ningún orden aparente. Es una estructura más libre pero no es aconsejable cuando el número de páginas es elevado porque desorienta al usuario al no saber dónde está ni disponer de recursos para ir donde desea</a:t>
            </a:r>
            <a:r>
              <a:rPr lang="es-ES" dirty="0" smtClean="0"/>
              <a:t>.</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021162" y="3911333"/>
            <a:ext cx="3943350" cy="2524125"/>
          </a:xfrm>
          <a:prstGeom prst="rect">
            <a:avLst/>
          </a:prstGeom>
          <a:noFill/>
          <a:ln w="9525">
            <a:noFill/>
            <a:miter lim="800000"/>
            <a:headEnd/>
            <a:tailEnd/>
          </a:ln>
        </p:spPr>
      </p:pic>
      <p:sp>
        <p:nvSpPr>
          <p:cNvPr id="95" name="CustomShape 1"/>
          <p:cNvSpPr/>
          <p:nvPr/>
        </p:nvSpPr>
        <p:spPr>
          <a:xfrm>
            <a:off x="457200" y="2606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Prototipos</a:t>
            </a:r>
            <a:endParaRPr lang="es-ES" sz="1800" b="0" strike="noStrike" spc="-1" dirty="0">
              <a:solidFill>
                <a:srgbClr val="000000"/>
              </a:solidFill>
              <a:uFill>
                <a:solidFill>
                  <a:srgbClr val="FFFFFF"/>
                </a:solidFill>
              </a:uFill>
              <a:latin typeface="Arial"/>
            </a:endParaRPr>
          </a:p>
        </p:txBody>
      </p:sp>
      <p:sp>
        <p:nvSpPr>
          <p:cNvPr id="96" name="CustomShape 2"/>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sp>
        <p:nvSpPr>
          <p:cNvPr id="6" name="5 CuadroTexto"/>
          <p:cNvSpPr txBox="1"/>
          <p:nvPr/>
        </p:nvSpPr>
        <p:spPr>
          <a:xfrm>
            <a:off x="703386" y="1392700"/>
            <a:ext cx="7751968" cy="2339102"/>
          </a:xfrm>
          <a:prstGeom prst="rect">
            <a:avLst/>
          </a:prstGeom>
          <a:noFill/>
        </p:spPr>
        <p:txBody>
          <a:bodyPr wrap="square" rtlCol="0">
            <a:spAutoFit/>
          </a:bodyPr>
          <a:lstStyle/>
          <a:p>
            <a:pPr>
              <a:buFont typeface="Arial" pitchFamily="34" charset="0"/>
              <a:buChar char="•"/>
            </a:pPr>
            <a:r>
              <a:rPr lang="es-ES" sz="2000" dirty="0" smtClean="0"/>
              <a:t>Jerárquica. </a:t>
            </a:r>
            <a:r>
              <a:rPr lang="es-ES" dirty="0" smtClean="0"/>
              <a:t>Estructura en árbol donde existe una página índice o principal desde donde se accede al resto de páginas. Desde estas subpáginas se puede acceder a otras y así sucesivamente creando distintos niveles o jerarquías. Es ideal para sitios web de centros o proyectos. No se aconseja utilizar más de 4 niveles para evitar que el usuario se desoriente durante la navegación. Conviene situar en todas las páginas un menú que permita moverse de una forma fácil y directa por los distintos niveles y páginas de cada nivel</a:t>
            </a:r>
            <a:r>
              <a:rPr lang="es-ES" dirty="0" smtClean="0"/>
              <a:t>.</a:t>
            </a:r>
            <a:endParaRPr lang="es-E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606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Prototipos</a:t>
            </a:r>
            <a:endParaRPr lang="es-ES" sz="1800" b="0" strike="noStrike" spc="-1" dirty="0">
              <a:solidFill>
                <a:srgbClr val="000000"/>
              </a:solidFill>
              <a:uFill>
                <a:solidFill>
                  <a:srgbClr val="FFFFFF"/>
                </a:solidFill>
              </a:uFill>
              <a:latin typeface="Arial"/>
            </a:endParaRPr>
          </a:p>
        </p:txBody>
      </p:sp>
      <p:sp>
        <p:nvSpPr>
          <p:cNvPr id="96" name="CustomShape 2"/>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sp>
        <p:nvSpPr>
          <p:cNvPr id="6" name="5 CuadroTexto"/>
          <p:cNvSpPr txBox="1"/>
          <p:nvPr/>
        </p:nvSpPr>
        <p:spPr>
          <a:xfrm>
            <a:off x="703386" y="1392700"/>
            <a:ext cx="7751968" cy="1508105"/>
          </a:xfrm>
          <a:prstGeom prst="rect">
            <a:avLst/>
          </a:prstGeom>
          <a:noFill/>
        </p:spPr>
        <p:txBody>
          <a:bodyPr wrap="square" rtlCol="0">
            <a:spAutoFit/>
          </a:bodyPr>
          <a:lstStyle/>
          <a:p>
            <a:pPr>
              <a:buFont typeface="Arial" pitchFamily="34" charset="0"/>
              <a:buChar char="•"/>
            </a:pPr>
            <a:r>
              <a:rPr lang="es-ES" sz="2000" dirty="0" smtClean="0"/>
              <a:t>Lineal jerárquica.</a:t>
            </a:r>
            <a:r>
              <a:rPr lang="es-ES" sz="1600" dirty="0" smtClean="0"/>
              <a:t> </a:t>
            </a:r>
            <a:r>
              <a:rPr lang="es-ES" dirty="0" smtClean="0"/>
              <a:t>Es una estructura híbrida que trata de aprovechar las ventajas de las dos estructuras anteriores. Las páginas y subpáginas se organizan de forma jerárquica pero también es posible navegar de forma lineal por las páginas de un mismo nivel. Los contenidos web de este curso utilizan esta estructura.</a:t>
            </a:r>
            <a:endParaRPr lang="es-ES" dirty="0"/>
          </a:p>
        </p:txBody>
      </p:sp>
      <p:pic>
        <p:nvPicPr>
          <p:cNvPr id="4098" name="Picture 2"/>
          <p:cNvPicPr>
            <a:picLocks noChangeAspect="1" noChangeArrowheads="1"/>
          </p:cNvPicPr>
          <p:nvPr/>
        </p:nvPicPr>
        <p:blipFill>
          <a:blip r:embed="rId2" cstate="print"/>
          <a:srcRect/>
          <a:stretch>
            <a:fillRect/>
          </a:stretch>
        </p:blipFill>
        <p:spPr bwMode="auto">
          <a:xfrm>
            <a:off x="3355290" y="3356098"/>
            <a:ext cx="3333750" cy="15525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1008000"/>
            <a:ext cx="8290080" cy="20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endParaRPr lang="es-ES" sz="1800" b="0" strike="noStrike" spc="-1" dirty="0">
              <a:solidFill>
                <a:srgbClr val="000000"/>
              </a:solidFill>
              <a:uFill>
                <a:solidFill>
                  <a:srgbClr val="FFFFFF"/>
                </a:solidFill>
              </a:uFill>
              <a:latin typeface="Arial"/>
            </a:endParaRPr>
          </a:p>
        </p:txBody>
      </p:sp>
      <p:sp>
        <p:nvSpPr>
          <p:cNvPr id="121" name="CustomShape 2"/>
          <p:cNvSpPr/>
          <p:nvPr/>
        </p:nvSpPr>
        <p:spPr>
          <a:xfrm>
            <a:off x="457200" y="332640"/>
            <a:ext cx="8228520" cy="6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2800" b="1" strike="noStrike" spc="-1" dirty="0" smtClean="0">
                <a:solidFill>
                  <a:srgbClr val="464646"/>
                </a:solidFill>
                <a:uFill>
                  <a:solidFill>
                    <a:srgbClr val="FFFFFF"/>
                  </a:solidFill>
                </a:uFill>
                <a:latin typeface="Arial"/>
                <a:ea typeface="DejaVu Sans"/>
              </a:rPr>
              <a:t>Prototipos</a:t>
            </a:r>
            <a:endParaRPr lang="es-ES" sz="1800" b="0" strike="noStrike" spc="-1" dirty="0">
              <a:solidFill>
                <a:srgbClr val="000000"/>
              </a:solidFill>
              <a:uFill>
                <a:solidFill>
                  <a:srgbClr val="FFFFFF"/>
                </a:solidFill>
              </a:uFill>
              <a:latin typeface="Arial"/>
            </a:endParaRPr>
          </a:p>
        </p:txBody>
      </p:sp>
      <p:sp>
        <p:nvSpPr>
          <p:cNvPr id="122" name="CustomShape 3"/>
          <p:cNvSpPr/>
          <p:nvPr/>
        </p:nvSpPr>
        <p:spPr>
          <a:xfrm>
            <a:off x="155520" y="-914400"/>
            <a:ext cx="1818360" cy="1904040"/>
          </a:xfrm>
          <a:prstGeom prst="rect">
            <a:avLst/>
          </a:prstGeom>
          <a:noFill/>
          <a:ln>
            <a:noFill/>
          </a:ln>
        </p:spPr>
        <p:style>
          <a:lnRef idx="0">
            <a:scrgbClr r="0" g="0" b="0"/>
          </a:lnRef>
          <a:fillRef idx="0">
            <a:scrgbClr r="0" g="0" b="0"/>
          </a:fillRef>
          <a:effectRef idx="0">
            <a:scrgbClr r="0" g="0" b="0"/>
          </a:effectRef>
          <a:fontRef idx="minor"/>
        </p:style>
      </p:sp>
      <p:pic>
        <p:nvPicPr>
          <p:cNvPr id="123" name="Imagen 3"/>
          <p:cNvPicPr/>
          <p:nvPr/>
        </p:nvPicPr>
        <p:blipFill>
          <a:blip r:embed="rId2" cstate="print"/>
          <a:stretch/>
        </p:blipFill>
        <p:spPr>
          <a:xfrm>
            <a:off x="5904720" y="4001428"/>
            <a:ext cx="3239280" cy="2429280"/>
          </a:xfrm>
          <a:prstGeom prst="rect">
            <a:avLst/>
          </a:prstGeom>
          <a:ln>
            <a:noFill/>
          </a:ln>
        </p:spPr>
      </p:pic>
      <p:sp>
        <p:nvSpPr>
          <p:cNvPr id="7" name="6 CuadroTexto"/>
          <p:cNvSpPr txBox="1"/>
          <p:nvPr/>
        </p:nvSpPr>
        <p:spPr>
          <a:xfrm>
            <a:off x="717452" y="1350498"/>
            <a:ext cx="7947577" cy="4401205"/>
          </a:xfrm>
          <a:prstGeom prst="rect">
            <a:avLst/>
          </a:prstGeom>
          <a:noFill/>
        </p:spPr>
        <p:txBody>
          <a:bodyPr wrap="square" rtlCol="0">
            <a:spAutoFit/>
          </a:bodyPr>
          <a:lstStyle/>
          <a:p>
            <a:r>
              <a:rPr lang="es-ES" b="1" dirty="0" smtClean="0"/>
              <a:t>¿Cuál de las siguientes afirmaciones es correcta</a:t>
            </a:r>
            <a:r>
              <a:rPr lang="es-ES" b="1" dirty="0" smtClean="0"/>
              <a:t>?</a:t>
            </a:r>
          </a:p>
          <a:p>
            <a:endParaRPr lang="es-ES" b="1" dirty="0" smtClean="0"/>
          </a:p>
          <a:p>
            <a:pPr marL="342900" indent="-342900">
              <a:buFont typeface="+mj-lt"/>
              <a:buAutoNum type="arabicPeriod"/>
            </a:pPr>
            <a:r>
              <a:rPr lang="es-ES" dirty="0" smtClean="0"/>
              <a:t>Si </a:t>
            </a:r>
            <a:r>
              <a:rPr lang="es-ES" dirty="0" smtClean="0"/>
              <a:t>un sitio Web está formado por más de veinte páginas ya no puede tener una estructura lineal. </a:t>
            </a:r>
            <a:endParaRPr lang="es-ES" dirty="0" smtClean="0"/>
          </a:p>
          <a:p>
            <a:pPr marL="342900" indent="-342900">
              <a:buFont typeface="+mj-lt"/>
              <a:buAutoNum type="arabicPeriod"/>
            </a:pPr>
            <a:r>
              <a:rPr lang="es-ES" dirty="0" smtClean="0"/>
              <a:t>La </a:t>
            </a:r>
            <a:r>
              <a:rPr lang="es-ES" dirty="0" smtClean="0"/>
              <a:t>estructura reticular la podemos emplear en una sitio Web personal donde desde cualquiera de las páginas accedemos al resto de las páginas del </a:t>
            </a:r>
            <a:r>
              <a:rPr lang="es-ES" dirty="0" smtClean="0"/>
              <a:t>sitio.</a:t>
            </a:r>
          </a:p>
          <a:p>
            <a:pPr marL="342900" indent="-342900">
              <a:buFont typeface="+mj-lt"/>
              <a:buAutoNum type="arabicPeriod"/>
            </a:pPr>
            <a:r>
              <a:rPr lang="es-ES" dirty="0" smtClean="0"/>
              <a:t>La </a:t>
            </a:r>
            <a:r>
              <a:rPr lang="es-ES" dirty="0" smtClean="0"/>
              <a:t>estructura jerárquica permite la lectura secuencial de las páginas de la misma </a:t>
            </a:r>
            <a:r>
              <a:rPr lang="es-ES" dirty="0" smtClean="0"/>
              <a:t>sección.</a:t>
            </a:r>
          </a:p>
          <a:p>
            <a:pPr marL="342900" indent="-342900">
              <a:buFont typeface="+mj-lt"/>
              <a:buAutoNum type="arabicPeriod"/>
            </a:pPr>
            <a:r>
              <a:rPr lang="es-ES" dirty="0" smtClean="0"/>
              <a:t>La </a:t>
            </a:r>
            <a:r>
              <a:rPr lang="es-ES" dirty="0" smtClean="0"/>
              <a:t>estructura lineal jerárquica es la más empleada en los sitios Web de menor tamaño y con poco volumen de información. </a:t>
            </a:r>
            <a:endParaRPr lang="es-ES" dirty="0" smtClean="0"/>
          </a:p>
          <a:p>
            <a:endParaRPr lang="es-ES" dirty="0" smtClean="0"/>
          </a:p>
          <a:p>
            <a:r>
              <a:rPr lang="es-ES" sz="1600" dirty="0" smtClean="0">
                <a:solidFill>
                  <a:schemeClr val="bg1"/>
                </a:solidFill>
              </a:rPr>
              <a:t>Respuesta correcta -&gt; 2</a:t>
            </a:r>
          </a:p>
          <a:p>
            <a:r>
              <a:rPr lang="es-ES" sz="1600" dirty="0" smtClean="0">
                <a:solidFill>
                  <a:schemeClr val="bg1"/>
                </a:solidFill>
              </a:rPr>
              <a:t>Normalmente </a:t>
            </a:r>
            <a:r>
              <a:rPr lang="es-ES" sz="1600" dirty="0" smtClean="0">
                <a:solidFill>
                  <a:schemeClr val="bg1"/>
                </a:solidFill>
              </a:rPr>
              <a:t>un sitio Web personal no suele ser </a:t>
            </a:r>
            <a:r>
              <a:rPr lang="es-ES" sz="1600" dirty="0" smtClean="0">
                <a:solidFill>
                  <a:schemeClr val="bg1"/>
                </a:solidFill>
              </a:rPr>
              <a:t>muy </a:t>
            </a:r>
          </a:p>
          <a:p>
            <a:r>
              <a:rPr lang="es-ES" sz="1600" dirty="0" smtClean="0">
                <a:solidFill>
                  <a:schemeClr val="bg1"/>
                </a:solidFill>
              </a:rPr>
              <a:t>complejo </a:t>
            </a:r>
            <a:r>
              <a:rPr lang="es-ES" sz="1600" dirty="0" smtClean="0">
                <a:solidFill>
                  <a:schemeClr val="bg1"/>
                </a:solidFill>
              </a:rPr>
              <a:t>y el número de secciones es </a:t>
            </a:r>
            <a:r>
              <a:rPr lang="es-ES" sz="1600" dirty="0" smtClean="0">
                <a:solidFill>
                  <a:schemeClr val="bg1"/>
                </a:solidFill>
              </a:rPr>
              <a:t>más limitado </a:t>
            </a:r>
          </a:p>
          <a:p>
            <a:r>
              <a:rPr lang="es-ES" sz="1600" dirty="0" smtClean="0">
                <a:solidFill>
                  <a:schemeClr val="bg1"/>
                </a:solidFill>
              </a:rPr>
              <a:t>y </a:t>
            </a:r>
            <a:r>
              <a:rPr lang="es-ES" sz="1600" dirty="0" smtClean="0">
                <a:solidFill>
                  <a:schemeClr val="bg1"/>
                </a:solidFill>
              </a:rPr>
              <a:t>de pequeño tamaño.</a:t>
            </a:r>
            <a:endParaRPr lang="es-ES" sz="16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n 8"/>
          <p:cNvPicPr/>
          <p:nvPr/>
        </p:nvPicPr>
        <p:blipFill>
          <a:blip r:embed="rId2" cstate="print"/>
          <a:stretch/>
        </p:blipFill>
        <p:spPr>
          <a:xfrm>
            <a:off x="6147720" y="4563692"/>
            <a:ext cx="2813400" cy="2062191"/>
          </a:xfrm>
          <a:prstGeom prst="rect">
            <a:avLst/>
          </a:prstGeom>
          <a:ln>
            <a:noFill/>
          </a:ln>
        </p:spPr>
      </p:pic>
      <p:sp>
        <p:nvSpPr>
          <p:cNvPr id="125" name="CustomShape 1"/>
          <p:cNvSpPr/>
          <p:nvPr/>
        </p:nvSpPr>
        <p:spPr>
          <a:xfrm>
            <a:off x="457200" y="1138680"/>
            <a:ext cx="8228520" cy="31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50000"/>
              </a:lnSpc>
            </a:pPr>
            <a:r>
              <a:rPr lang="es-ES" sz="2000" dirty="0" smtClean="0"/>
              <a:t>Un Patrón de Diseño es una solución a un problema concreto que se puede usar </a:t>
            </a:r>
            <a:r>
              <a:rPr lang="es-ES" sz="2000" dirty="0" smtClean="0"/>
              <a:t>repetidamente </a:t>
            </a:r>
            <a:r>
              <a:rPr lang="es-ES" sz="2000" dirty="0" smtClean="0"/>
              <a:t>en problemas similares haciendo pequeñas </a:t>
            </a:r>
            <a:r>
              <a:rPr lang="es-ES" sz="2000" dirty="0" smtClean="0"/>
              <a:t>variaciones.</a:t>
            </a:r>
          </a:p>
          <a:p>
            <a:pPr marL="109800">
              <a:lnSpc>
                <a:spcPct val="150000"/>
              </a:lnSpc>
            </a:pPr>
            <a:r>
              <a:rPr lang="es-ES" sz="2000" b="0" strike="noStrike" spc="-1" dirty="0" smtClean="0">
                <a:solidFill>
                  <a:srgbClr val="000000"/>
                </a:solidFill>
                <a:uFill>
                  <a:solidFill>
                    <a:srgbClr val="FFFFFF"/>
                  </a:solidFill>
                </a:uFill>
                <a:latin typeface="Arial"/>
              </a:rPr>
              <a:t>Es decir, para problemas de la actualidad se pueden utilizar soluciones existentes que ya se dieron para problemas similares.</a:t>
            </a:r>
          </a:p>
          <a:p>
            <a:pPr marL="109800">
              <a:lnSpc>
                <a:spcPct val="150000"/>
              </a:lnSpc>
            </a:pPr>
            <a:endParaRPr lang="es-ES" sz="2000" dirty="0" smtClean="0"/>
          </a:p>
          <a:p>
            <a:pPr marL="109800">
              <a:lnSpc>
                <a:spcPct val="150000"/>
              </a:lnSpc>
            </a:pPr>
            <a:r>
              <a:rPr lang="es-ES" sz="2000" dirty="0" smtClean="0"/>
              <a:t>Podemos </a:t>
            </a:r>
            <a:r>
              <a:rPr lang="es-ES" sz="2000" dirty="0" smtClean="0"/>
              <a:t>distinguir dos tipos de patrones</a:t>
            </a:r>
            <a:r>
              <a:rPr lang="es-ES" sz="2000" dirty="0" smtClean="0"/>
              <a:t>:</a:t>
            </a:r>
          </a:p>
          <a:p>
            <a:pPr marL="109800">
              <a:lnSpc>
                <a:spcPct val="150000"/>
              </a:lnSpc>
              <a:buFont typeface="Arial" pitchFamily="34" charset="0"/>
              <a:buChar char="•"/>
            </a:pPr>
            <a:r>
              <a:rPr lang="es-ES" dirty="0" smtClean="0"/>
              <a:t> Patrones </a:t>
            </a:r>
            <a:r>
              <a:rPr lang="es-ES" dirty="0" smtClean="0"/>
              <a:t>de Diseño de Software, orientados a la funcionalidad</a:t>
            </a:r>
            <a:r>
              <a:rPr lang="es-ES" dirty="0" smtClean="0"/>
              <a:t>.</a:t>
            </a:r>
          </a:p>
          <a:p>
            <a:pPr marL="109800">
              <a:lnSpc>
                <a:spcPct val="150000"/>
              </a:lnSpc>
              <a:buFont typeface="Arial" pitchFamily="34" charset="0"/>
              <a:buChar char="•"/>
            </a:pPr>
            <a:r>
              <a:rPr lang="es-ES" dirty="0" smtClean="0"/>
              <a:t> Patrones </a:t>
            </a:r>
            <a:r>
              <a:rPr lang="es-ES" dirty="0" smtClean="0"/>
              <a:t>de Diseño de Interacción, orientados a la usabilidad.</a:t>
            </a:r>
            <a:endParaRPr lang="es-ES" sz="1800" b="0" strike="noStrike" spc="-1" dirty="0">
              <a:solidFill>
                <a:srgbClr val="000000"/>
              </a:solidFill>
              <a:uFill>
                <a:solidFill>
                  <a:srgbClr val="FFFFFF"/>
                </a:solidFill>
              </a:uFill>
              <a:latin typeface="Arial"/>
            </a:endParaRPr>
          </a:p>
        </p:txBody>
      </p:sp>
      <p:sp>
        <p:nvSpPr>
          <p:cNvPr id="126" name="CustomShape 2"/>
          <p:cNvSpPr/>
          <p:nvPr/>
        </p:nvSpPr>
        <p:spPr>
          <a:xfrm>
            <a:off x="457200" y="332640"/>
            <a:ext cx="8228520" cy="80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z="4000" b="1" strike="noStrike" spc="-1" dirty="0" smtClean="0">
                <a:solidFill>
                  <a:srgbClr val="464646"/>
                </a:solidFill>
                <a:uFill>
                  <a:solidFill>
                    <a:srgbClr val="FFFFFF"/>
                  </a:solidFill>
                </a:uFill>
                <a:latin typeface="Arial"/>
                <a:ea typeface="DejaVu Sans"/>
              </a:rPr>
              <a:t>Detección de patrones</a:t>
            </a:r>
            <a:endParaRPr lang="es-ES" sz="1800" b="0" strike="noStrike" spc="-1" dirty="0">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814</TotalTime>
  <Words>1068</Words>
  <Application>Microsoft Office PowerPoint</Application>
  <PresentationFormat>Presentación en pantalla (4:3)</PresentationFormat>
  <Paragraphs>75</Paragraphs>
  <Slides>18</Slides>
  <Notes>0</Notes>
  <HiddenSlides>0</HiddenSlides>
  <MMClips>0</MMClips>
  <ScaleCrop>false</ScaleCrop>
  <HeadingPairs>
    <vt:vector size="4" baseType="variant">
      <vt:variant>
        <vt:lpstr>Tema</vt:lpstr>
      </vt:variant>
      <vt:variant>
        <vt:i4>2</vt:i4>
      </vt:variant>
      <vt:variant>
        <vt:lpstr>Títulos de diapositiva</vt:lpstr>
      </vt:variant>
      <vt:variant>
        <vt:i4>18</vt:i4>
      </vt:variant>
    </vt:vector>
  </HeadingPairs>
  <TitlesOfParts>
    <vt:vector size="20" baseType="lpstr">
      <vt:lpstr>Office Theme</vt: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UT1: Explotación de Sistemas Microinformáticos.</dc:title>
  <dc:subject/>
  <dc:creator>Juan Carlos Merayo Rodríguez</dc:creator>
  <dc:description/>
  <cp:lastModifiedBy>ruben</cp:lastModifiedBy>
  <cp:revision>151</cp:revision>
  <dcterms:created xsi:type="dcterms:W3CDTF">2018-09-22T20:53:16Z</dcterms:created>
  <dcterms:modified xsi:type="dcterms:W3CDTF">2022-10-14T11:14:07Z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39</vt:i4>
  </property>
</Properties>
</file>