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304" r:id="rId2"/>
    <p:sldId id="309" r:id="rId3"/>
    <p:sldId id="325" r:id="rId4"/>
    <p:sldId id="306" r:id="rId5"/>
    <p:sldId id="326" r:id="rId6"/>
    <p:sldId id="327" r:id="rId7"/>
    <p:sldId id="328" r:id="rId8"/>
    <p:sldId id="332" r:id="rId9"/>
    <p:sldId id="333" r:id="rId10"/>
    <p:sldId id="334" r:id="rId11"/>
    <p:sldId id="336" r:id="rId12"/>
    <p:sldId id="337" r:id="rId13"/>
    <p:sldId id="338" r:id="rId14"/>
    <p:sldId id="339" r:id="rId15"/>
    <p:sldId id="340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ulish" panose="020B0604020202020204" charset="0"/>
      <p:regular r:id="rId19"/>
      <p:bold r:id="rId20"/>
      <p:italic r:id="rId21"/>
      <p:boldItalic r:id="rId22"/>
    </p:embeddedFont>
    <p:embeddedFont>
      <p:font typeface="Quicksan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661027-6B8D-40C3-97AD-D44B98E9EFF5}">
  <a:tblStyle styleId="{9B661027-6B8D-40C3-97AD-D44B98E9EF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44CA39FB-AA11-75EE-AA2A-0A483F169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BFB2E6B0-67CE-6EFA-FD0D-4AD4F99A0C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E6507F24-36E0-8B4F-E59A-C50D1C353C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603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43D97078-E490-343B-5632-8183F7A8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2056C286-79E1-2052-9E36-31EE2E82A1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8305AD9F-5247-4B9E-4027-445F7B4DC8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952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804544C8-5FF2-A98A-9191-4A6DBE367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8CEF463C-71ED-C136-ADB8-460BAFCCB8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1FEA8ACB-60A7-C524-BD96-4CF3681A9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994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38EB3B4-C8CE-1B22-AEA5-DB2DDD8A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4CB8FE27-79C3-FFCA-8833-6AFFD8541F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FADAD239-9029-EC53-1F83-00DDBCFFD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8741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7E1CAB29-0939-FCE5-08E8-5CB1F27F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DB44225E-75E8-AC44-6053-8D90EE2F91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5AF9EC3A-CDFF-2B42-7B76-543D78BA8A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141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9AEDF16C-0DD8-1662-1859-9C1124E4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AEE7AC25-CE67-329A-8780-D3BA76BCF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439D0DC1-7052-FEC2-5AB7-C53925E2C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829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23F93F3C-AB20-3A9D-4DAF-B99AC7643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10BB68CC-9576-F4D9-6D7C-1D9FF2C2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B5FFE1B9-882D-11EF-140F-552574DE4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79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3F2FAA7-0512-AF95-3763-AF23401B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93B5665D-14E9-EB50-FF3B-AF7DA57D1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FACCF0C4-4DAB-AE7D-A8FE-E2C67FDEB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49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28DF068F-257B-57A0-F714-35996A62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B7497A26-4664-27E1-2E6C-E435D5F76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6A4F448C-B62A-2C84-23BF-65AB20812C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553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A16A4CC0-07AA-A424-D683-258DA9A2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8AA0E10A-8EE9-782D-CC60-861F5C78A2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20F60D05-4FA0-B6AA-A9D0-C382D349D5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15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062EDB35-2C72-32DC-C7A6-A849EB0F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34BAE235-DAE3-5CB0-A97B-0D7DB92664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21EBA0FA-9A8D-24A9-D752-32F394067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272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2E50D827-89CD-5146-5A7F-D6F99B27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55880B88-CCA4-FEA0-E32D-5AF41B2FC1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08713569-31A2-B9DF-38E4-4D85ABFAE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4406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121DF4C-7F8E-3A6E-1BBD-8EB5B28B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02A98C4F-777E-7299-F811-7BD1689D8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B48CC349-328C-106A-4BEF-33182A40E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981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B54AA747-013E-66E7-78C6-9C7F78D6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>
            <a:extLst>
              <a:ext uri="{FF2B5EF4-FFF2-40B4-BE49-F238E27FC236}">
                <a16:creationId xmlns:a16="http://schemas.microsoft.com/office/drawing/2014/main" id="{AC0FC9A2-65F7-7D7A-710D-EAAD65EAA3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>
            <a:extLst>
              <a:ext uri="{FF2B5EF4-FFF2-40B4-BE49-F238E27FC236}">
                <a16:creationId xmlns:a16="http://schemas.microsoft.com/office/drawing/2014/main" id="{0B1034C3-0E1A-BD07-84CF-36F96F673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879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455603-8F85-1786-7A63-643EFC1E1F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255E2-90D0-B5C8-3F1A-5A97D95F784A}"/>
              </a:ext>
            </a:extLst>
          </p:cNvPr>
          <p:cNvSpPr txBox="1"/>
          <p:nvPr/>
        </p:nvSpPr>
        <p:spPr>
          <a:xfrm>
            <a:off x="432197" y="2279362"/>
            <a:ext cx="82796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RL-powered Semantic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3946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69811408-54A7-1F52-09BF-47441FC41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5F22B-8134-5E80-5EB7-6837D6E49895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Dataset: European Parliament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2162A8-F6E1-F956-86F9-90FDD6347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596430"/>
              </p:ext>
            </p:extLst>
          </p:nvPr>
        </p:nvGraphicFramePr>
        <p:xfrm>
          <a:off x="365760" y="1285875"/>
          <a:ext cx="8412479" cy="5871123"/>
        </p:xfrm>
        <a:graphic>
          <a:graphicData uri="http://schemas.openxmlformats.org/drawingml/2006/table">
            <a:tbl>
              <a:tblPr firstRow="1" bandRow="1">
                <a:tableStyleId>{9B661027-6B8D-40C3-97AD-D44B98E9EFF5}</a:tableStyleId>
              </a:tblPr>
              <a:tblGrid>
                <a:gridCol w="1827371">
                  <a:extLst>
                    <a:ext uri="{9D8B030D-6E8A-4147-A177-3AD203B41FA5}">
                      <a16:colId xmlns:a16="http://schemas.microsoft.com/office/drawing/2014/main" val="409817800"/>
                    </a:ext>
                  </a:extLst>
                </a:gridCol>
                <a:gridCol w="6585108">
                  <a:extLst>
                    <a:ext uri="{9D8B030D-6E8A-4147-A177-3AD203B41FA5}">
                      <a16:colId xmlns:a16="http://schemas.microsoft.com/office/drawing/2014/main" val="1207210875"/>
                    </a:ext>
                  </a:extLst>
                </a:gridCol>
              </a:tblGrid>
              <a:tr h="1178719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Số liệu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Tổng hơn 2 triệu câu, khoảng 54 triệu token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Sau tiền xử lý: 900000 câu, 24000 từ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Chia tỷ lệ 4:1 cho train và test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266315"/>
                  </a:ext>
                </a:extLst>
              </a:tr>
              <a:tr h="1478756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Mulish" panose="020B0604020202020204" charset="0"/>
                        </a:rPr>
                        <a:t>Tiền xử lý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Chuyển toàn bộ thành chữ in thường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Loại bỏ dấu câu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Độ dài câu 3-20 token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Những từ xuất hiện dưới 5 lần được gán token &lt;UNK&gt;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276194"/>
                  </a:ext>
                </a:extLst>
              </a:tr>
              <a:tr h="2157678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latin typeface="Mulish" panose="020B0604020202020204" charset="0"/>
                        </a:rPr>
                        <a:t>Hàm đánh giá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BLEU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CIDEr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i="0">
                          <a:latin typeface="Mulish" panose="020B0604020202020204" charset="0"/>
                        </a:rPr>
                        <a:t>Word Accuracy Rate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839324"/>
                  </a:ext>
                </a:extLst>
              </a:tr>
              <a:tr h="527985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081450"/>
                  </a:ext>
                </a:extLst>
              </a:tr>
              <a:tr h="527985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705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3064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CF5EDD1B-AFBF-E0D4-132E-481EA82B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5A0D5-3F94-6D00-9D6B-C509974870A2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Kết quả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25950-DC53-8604-CC2E-DF0A314D1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8" y="1181296"/>
            <a:ext cx="8412481" cy="278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36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A641F62F-A212-129D-853B-7BA40343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A97F95-BFD9-2F38-0702-06909A9E7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90" y="1181120"/>
            <a:ext cx="8151019" cy="278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EDC9CFC8-2DF0-3B76-042F-F94FF8CBF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559ED-3A6C-0558-6112-3A347C459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191" y="909098"/>
            <a:ext cx="5403618" cy="33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28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154C3CFD-ABC2-D99F-8736-E0F2ABC8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87B35F-A128-4F85-F8F2-E0A90C71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66" y="343614"/>
            <a:ext cx="7503067" cy="445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2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2728B93D-BB3F-B74B-1B35-5E0DDB261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3DAD6-727B-CEC7-C120-BC4B21AD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6" y="1379685"/>
            <a:ext cx="8129587" cy="23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1CC8D8BD-3AF3-09BC-5DDC-7F3A5B5A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D2200D-81C9-B9DC-15AC-EF7B2E029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606936"/>
              </p:ext>
            </p:extLst>
          </p:nvPr>
        </p:nvGraphicFramePr>
        <p:xfrm>
          <a:off x="365760" y="1285875"/>
          <a:ext cx="8412479" cy="4354832"/>
        </p:xfrm>
        <a:graphic>
          <a:graphicData uri="http://schemas.openxmlformats.org/drawingml/2006/table">
            <a:tbl>
              <a:tblPr firstRow="1" bandRow="1">
                <a:tableStyleId>{9B661027-6B8D-40C3-97AD-D44B98E9EFF5}</a:tableStyleId>
              </a:tblPr>
              <a:tblGrid>
                <a:gridCol w="1484473">
                  <a:extLst>
                    <a:ext uri="{9D8B030D-6E8A-4147-A177-3AD203B41FA5}">
                      <a16:colId xmlns:a16="http://schemas.microsoft.com/office/drawing/2014/main" val="409817800"/>
                    </a:ext>
                  </a:extLst>
                </a:gridCol>
                <a:gridCol w="6928006">
                  <a:extLst>
                    <a:ext uri="{9D8B030D-6E8A-4147-A177-3AD203B41FA5}">
                      <a16:colId xmlns:a16="http://schemas.microsoft.com/office/drawing/2014/main" val="1207210875"/>
                    </a:ext>
                  </a:extLst>
                </a:gridCol>
              </a:tblGrid>
              <a:tr h="1735931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Tiêu đề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“Reinforcement Learning-powered Semantic Communication via Semantic Similarity”</a:t>
                      </a:r>
                    </a:p>
                    <a:p>
                      <a:pPr algn="just"/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  <a:p>
                      <a:pPr algn="just"/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“Đánh giá hệ thống truyền thông ngữ nghĩa sử dụng RL bằng tương đồng ngữ nghĩa”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266315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Tác giả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Mulish" panose="020B0604020202020204" charset="0"/>
                        </a:rPr>
                        <a:t>Kun Lu, Rongpeng Li, Xianfu Chen, Zhifeng Zhao, và Honggang Zhang, Đại học Chiết Giang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769643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Năm XB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Mulish" panose="020B0604020202020204" charset="0"/>
                        </a:rPr>
                        <a:t>2022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117197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2761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D3DFF95-1C02-C74C-85C5-1BDA665A6205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Giới thiệu bài báo</a:t>
            </a:r>
          </a:p>
        </p:txBody>
      </p:sp>
    </p:spTree>
    <p:extLst>
      <p:ext uri="{BB962C8B-B14F-4D97-AF65-F5344CB8AC3E}">
        <p14:creationId xmlns:p14="http://schemas.microsoft.com/office/powerpoint/2010/main" val="326474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50F314D-E11C-5669-3FE7-D4F13A6CE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E49FE6-C4D3-E6B5-8B6B-E5B0E0F1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182886"/>
              </p:ext>
            </p:extLst>
          </p:nvPr>
        </p:nvGraphicFramePr>
        <p:xfrm>
          <a:off x="365760" y="1285875"/>
          <a:ext cx="8514238" cy="5727861"/>
        </p:xfrm>
        <a:graphic>
          <a:graphicData uri="http://schemas.openxmlformats.org/drawingml/2006/table">
            <a:tbl>
              <a:tblPr firstRow="1" bandRow="1">
                <a:tableStyleId>{9B661027-6B8D-40C3-97AD-D44B98E9EFF5}</a:tableStyleId>
              </a:tblPr>
              <a:tblGrid>
                <a:gridCol w="1348740">
                  <a:extLst>
                    <a:ext uri="{9D8B030D-6E8A-4147-A177-3AD203B41FA5}">
                      <a16:colId xmlns:a16="http://schemas.microsoft.com/office/drawing/2014/main" val="409817800"/>
                    </a:ext>
                  </a:extLst>
                </a:gridCol>
                <a:gridCol w="7165498">
                  <a:extLst>
                    <a:ext uri="{9D8B030D-6E8A-4147-A177-3AD203B41FA5}">
                      <a16:colId xmlns:a16="http://schemas.microsoft.com/office/drawing/2014/main" val="1207210875"/>
                    </a:ext>
                  </a:extLst>
                </a:gridCol>
              </a:tblGrid>
              <a:tr h="2078831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Ví dụ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Thông điệp được người gửi gửi đi: “Tôi có mua một quả táo đỏ”</a:t>
                      </a:r>
                    </a:p>
                    <a:p>
                      <a:pPr algn="just"/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  <a:p>
                      <a:pPr algn="just"/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Thông điệp người nhận nhận được: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“Tôi mua táo”: Bit error rate cao nhưng giữ được đúng nghĩa.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“Tôi có muốn một quả táo đỏ”, “Tôi có mượn một quả táo đỏ”: Bit error rate thấp nhưng sai ý nghĩa gốc.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>
                          <a:latin typeface="Mulish" panose="020B0604020202020204" charset="0"/>
                          <a:cs typeface="Assistant" pitchFamily="2" charset="-79"/>
                        </a:rPr>
                        <a:t>→ Chỉ t</a:t>
                      </a:r>
                      <a:r>
                        <a:rPr lang="vi-VN" sz="1800">
                          <a:latin typeface="Mulish" panose="020B0604020202020204" charset="0"/>
                        </a:rPr>
                        <a:t>ập trung vào độ chính xác </a:t>
                      </a:r>
                      <a:r>
                        <a:rPr lang="en-US" sz="1800">
                          <a:latin typeface="Mulish" panose="020B0604020202020204" charset="0"/>
                        </a:rPr>
                        <a:t>ở cấp độ bit</a:t>
                      </a:r>
                      <a:r>
                        <a:rPr lang="vi-VN" sz="1800">
                          <a:latin typeface="Mulish" panose="020B0604020202020204" charset="0"/>
                        </a:rPr>
                        <a:t> </a:t>
                      </a:r>
                      <a:r>
                        <a:rPr lang="en-US" sz="1800">
                          <a:latin typeface="Mulish" panose="020B0604020202020204" charset="0"/>
                        </a:rPr>
                        <a:t>chưa chắc có thể </a:t>
                      </a:r>
                      <a:r>
                        <a:rPr lang="vi-VN" sz="1800">
                          <a:latin typeface="Mulish" panose="020B0604020202020204" charset="0"/>
                        </a:rPr>
                        <a:t>đảm bảo truyền tải đúng nghĩa</a:t>
                      </a:r>
                      <a:r>
                        <a:rPr lang="en-US" sz="1800">
                          <a:latin typeface="Mulish" panose="020B0604020202020204" charset="0"/>
                        </a:rPr>
                        <a:t> của thông điệp gốc.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266315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4769643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3117197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2761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9797A01-D9FF-44B5-493F-A04E3F55C854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Truyền thông ngữ nghĩa (Semantic Comm.)</a:t>
            </a:r>
          </a:p>
        </p:txBody>
      </p:sp>
    </p:spTree>
    <p:extLst>
      <p:ext uri="{BB962C8B-B14F-4D97-AF65-F5344CB8AC3E}">
        <p14:creationId xmlns:p14="http://schemas.microsoft.com/office/powerpoint/2010/main" val="42462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990C2D3-CB67-A694-A9B7-52448F3C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890B23-891F-3E85-3C2C-0A172C9DF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88485"/>
              </p:ext>
            </p:extLst>
          </p:nvPr>
        </p:nvGraphicFramePr>
        <p:xfrm>
          <a:off x="365760" y="1285875"/>
          <a:ext cx="8412479" cy="3270409"/>
        </p:xfrm>
        <a:graphic>
          <a:graphicData uri="http://schemas.openxmlformats.org/drawingml/2006/table">
            <a:tbl>
              <a:tblPr firstRow="1" bandRow="1">
                <a:tableStyleId>{9B661027-6B8D-40C3-97AD-D44B98E9EFF5}</a:tableStyleId>
              </a:tblPr>
              <a:tblGrid>
                <a:gridCol w="1484473">
                  <a:extLst>
                    <a:ext uri="{9D8B030D-6E8A-4147-A177-3AD203B41FA5}">
                      <a16:colId xmlns:a16="http://schemas.microsoft.com/office/drawing/2014/main" val="409817800"/>
                    </a:ext>
                  </a:extLst>
                </a:gridCol>
                <a:gridCol w="6928006">
                  <a:extLst>
                    <a:ext uri="{9D8B030D-6E8A-4147-A177-3AD203B41FA5}">
                      <a16:colId xmlns:a16="http://schemas.microsoft.com/office/drawing/2014/main" val="1207210875"/>
                    </a:ext>
                  </a:extLst>
                </a:gridCol>
              </a:tblGrid>
              <a:tr h="1807369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Vấn đề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r>
                        <a:rPr lang="en-US" sz="1800">
                          <a:latin typeface="Mulish" panose="020B0604020202020204" charset="0"/>
                        </a:rPr>
                        <a:t>Các mô hình truyền thông hiện tại:</a:t>
                      </a: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Hoàn toàn bỏ qua ngữ nghĩa của thông điệp, chỉ tập trung vào độ chính xác bit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Sử dụng hàm đánh giá đơn giản (BER, cross-entropy)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 b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Mulish" panose="020B0604020202020204" charset="0"/>
                        </a:rPr>
                        <a:t>Cần kênh truyền lý tưởng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266315"/>
                  </a:ext>
                </a:extLst>
              </a:tr>
              <a:tr h="872967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Giải pháp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Mulish" panose="020B0604020202020204" charset="0"/>
                        </a:rPr>
                        <a:t>Đề xuất giải pháp: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>
                          <a:latin typeface="Mulish" panose="020B0604020202020204" charset="0"/>
                        </a:rPr>
                        <a:t>Thay đổi mục tiêu từ “truyền bit chính xác” thành “truyền tải thông điệp chính xác”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>
                          <a:latin typeface="Mulish" panose="020B0604020202020204" charset="0"/>
                        </a:rPr>
                        <a:t>Sử dụng hàm đánh giá ngữ cảnh</a:t>
                      </a:r>
                    </a:p>
                    <a:p>
                      <a:pPr marL="285750" indent="-285750" algn="just">
                        <a:buFontTx/>
                        <a:buChar char="-"/>
                      </a:pPr>
                      <a:r>
                        <a:rPr lang="en-US" sz="1800">
                          <a:latin typeface="Mulish" panose="020B0604020202020204" charset="0"/>
                        </a:rPr>
                        <a:t>Mô phỏng kênh truyền nhiều nhiễu trong thực tế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32761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481C97B-AC62-A78C-2C86-2CA4AB335D8E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Truyền thông ngữ nghĩa (Semantic Comm.)</a:t>
            </a:r>
          </a:p>
        </p:txBody>
      </p:sp>
    </p:spTree>
    <p:extLst>
      <p:ext uri="{BB962C8B-B14F-4D97-AF65-F5344CB8AC3E}">
        <p14:creationId xmlns:p14="http://schemas.microsoft.com/office/powerpoint/2010/main" val="28067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C0A88F84-EE98-9C64-C444-9BFC1043A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38A00-FB90-D35A-5B6B-FB20F39ECC56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Mô hình hệ thống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AC57-E944-1D12-6802-2C1F4726A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1569166"/>
            <a:ext cx="7886700" cy="299100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1BC4693-D100-9119-72F6-B0EA996A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23" y="1166633"/>
            <a:ext cx="7660752" cy="65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bg1">
                    <a:lumMod val="25000"/>
                  </a:schemeClr>
                </a:solidFill>
                <a:effectLst/>
                <a:latin typeface="Mulish" panose="020B0604020202020204" charset="0"/>
              </a:rPr>
              <a:t>Source message m → FTX(m) → H(FTX(m)) → F'TX(m) ∈ ℝd → FRX(F'TX(m)) → m̂</a:t>
            </a: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bg1">
                  <a:lumMod val="25000"/>
                </a:schemeClr>
              </a:solidFill>
              <a:effectLst/>
              <a:latin typeface="Mulish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9B2B79-0305-61B6-C663-1CF0B58A6F62}"/>
                  </a:ext>
                </a:extLst>
              </p:cNvPr>
              <p:cNvSpPr txBox="1"/>
              <p:nvPr/>
            </p:nvSpPr>
            <p:spPr>
              <a:xfrm>
                <a:off x="5479256" y="3822978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b="0" i="0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l-GR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1400" b="0" i="1" smtClean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9B2B79-0305-61B6-C663-1CF0B58A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56" y="3822978"/>
                <a:ext cx="4572000" cy="307777"/>
              </a:xfrm>
              <a:prstGeom prst="rect">
                <a:avLst/>
              </a:prstGeom>
              <a:blipFill>
                <a:blip r:embed="rId4"/>
                <a:stretch>
                  <a:fillRect t="-1961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55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861EDC8E-0F19-950C-DC22-B93AE261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23EDE-8CBF-A5DF-E6BD-8FED732050D8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Công thức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78D7A4-D613-915F-974B-763A46524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538339"/>
                  </p:ext>
                </p:extLst>
              </p:nvPr>
            </p:nvGraphicFramePr>
            <p:xfrm>
              <a:off x="365760" y="1285875"/>
              <a:ext cx="8412479" cy="3171571"/>
            </p:xfrm>
            <a:graphic>
              <a:graphicData uri="http://schemas.openxmlformats.org/drawingml/2006/table">
                <a:tbl>
                  <a:tblPr firstRow="1" bandRow="1">
                    <a:tableStyleId>{9B661027-6B8D-40C3-97AD-D44B98E9EFF5}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409817800"/>
                        </a:ext>
                      </a:extLst>
                    </a:gridCol>
                    <a:gridCol w="6206489">
                      <a:extLst>
                        <a:ext uri="{9D8B030D-6E8A-4147-A177-3AD203B41FA5}">
                          <a16:colId xmlns:a16="http://schemas.microsoft.com/office/drawing/2014/main" val="1207210875"/>
                        </a:ext>
                      </a:extLst>
                    </a:gridCol>
                  </a:tblGrid>
                  <a:tr h="194310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Thông điệp vào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={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18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Mulish" panose="020B0604020202020204" charset="0"/>
                          </a:endParaRPr>
                        </a:p>
                        <a:p>
                          <a:pPr marL="0" indent="0" algn="just">
                            <a:buFontTx/>
                            <a:buNone/>
                          </a:pPr>
                          <a:r>
                            <a:rPr lang="en-US" sz="18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trong đó:</a:t>
                          </a:r>
                        </a:p>
                        <a:p>
                          <a:pPr marL="285750" indent="-285750" algn="just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0" i="1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18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 là</a:t>
                          </a:r>
                          <a:r>
                            <a:rPr lang="en-US" sz="1800" b="0" baseline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 độ dài</a:t>
                          </a:r>
                        </a:p>
                        <a:p>
                          <a:pPr marL="285750" indent="-285750" algn="just">
                            <a:buFontTx/>
                            <a:buChar char="-"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bg1">
                                          <a:lumMod val="1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1800" b="0" i="1" smtClean="0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bg1">
                                              <a:lumMod val="1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</m:oMath>
                          </a14:m>
                          <a:r>
                            <a:rPr lang="en-US" sz="18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 là</a:t>
                          </a:r>
                          <a:r>
                            <a:rPr lang="en-US" sz="1800" b="0" baseline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 một từ trong dictionary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baseline="0" smtClean="0">
                                  <a:solidFill>
                                    <a:schemeClr val="bg1">
                                      <a:lumMod val="1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oMath>
                          </a14:m>
                          <a:endParaRPr lang="en-US" sz="18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5266315"/>
                      </a:ext>
                    </a:extLst>
                  </a:tr>
                  <a:tr h="697483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Thông điệp ra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,…,</m:t>
                                    </m:r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8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Mulish" panose="020B0604020202020204" charset="0"/>
                          </a:endParaRPr>
                        </a:p>
                        <a:p>
                          <a:pPr marL="285750" marR="0" lvl="0" indent="-28575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sz="18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N</a:t>
                          </a:r>
                          <a:r>
                            <a:rPr lang="en-US" sz="1800" b="0" baseline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 có thể khác T do nhiễu</a:t>
                          </a:r>
                        </a:p>
                        <a:p>
                          <a:pPr marL="0" marR="0" lvl="0" indent="0" algn="just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Mulish" panose="020B0604020202020204" charset="0"/>
                          </a:endParaRPr>
                        </a:p>
                        <a:p>
                          <a:pPr algn="just"/>
                          <a:endParaRPr lang="en-US" sz="1800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70814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78D7A4-D613-915F-974B-763A46524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538339"/>
                  </p:ext>
                </p:extLst>
              </p:nvPr>
            </p:nvGraphicFramePr>
            <p:xfrm>
              <a:off x="365760" y="1285875"/>
              <a:ext cx="8412479" cy="3171571"/>
            </p:xfrm>
            <a:graphic>
              <a:graphicData uri="http://schemas.openxmlformats.org/drawingml/2006/table">
                <a:tbl>
                  <a:tblPr firstRow="1" bandRow="1">
                    <a:tableStyleId>{9B661027-6B8D-40C3-97AD-D44B98E9EFF5}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409817800"/>
                        </a:ext>
                      </a:extLst>
                    </a:gridCol>
                    <a:gridCol w="6206489">
                      <a:extLst>
                        <a:ext uri="{9D8B030D-6E8A-4147-A177-3AD203B41FA5}">
                          <a16:colId xmlns:a16="http://schemas.microsoft.com/office/drawing/2014/main" val="1207210875"/>
                        </a:ext>
                      </a:extLst>
                    </a:gridCol>
                  </a:tblGrid>
                  <a:tr h="1943100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Thông điệp vào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60" t="-1563" b="-6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266315"/>
                      </a:ext>
                    </a:extLst>
                  </a:tr>
                  <a:tr h="1228471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Thông điệp ra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60" t="-1608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0814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967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D53AEF1B-F8DF-2C4E-876F-540B7547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527DA6-1E4C-5530-459B-DDF09F947D66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Công thức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D362CA3-80E1-7ADE-8197-85E8750772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949271"/>
                  </p:ext>
                </p:extLst>
              </p:nvPr>
            </p:nvGraphicFramePr>
            <p:xfrm>
              <a:off x="365760" y="1285875"/>
              <a:ext cx="8412479" cy="4629179"/>
            </p:xfrm>
            <a:graphic>
              <a:graphicData uri="http://schemas.openxmlformats.org/drawingml/2006/table">
                <a:tbl>
                  <a:tblPr firstRow="1" bandRow="1">
                    <a:tableStyleId>{9B661027-6B8D-40C3-97AD-D44B98E9EFF5}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409817800"/>
                        </a:ext>
                      </a:extLst>
                    </a:gridCol>
                    <a:gridCol w="6206489">
                      <a:extLst>
                        <a:ext uri="{9D8B030D-6E8A-4147-A177-3AD203B41FA5}">
                          <a16:colId xmlns:a16="http://schemas.microsoft.com/office/drawing/2014/main" val="1207210875"/>
                        </a:ext>
                      </a:extLst>
                    </a:gridCol>
                  </a:tblGrid>
                  <a:tr h="105727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Mục tiêu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just">
                            <a:buFontTx/>
                            <a:buNone/>
                          </a:pPr>
                          <a:r>
                            <a:rPr lang="en-US" sz="1800" b="0">
                              <a:solidFill>
                                <a:schemeClr val="bg1">
                                  <a:lumMod val="10000"/>
                                </a:schemeClr>
                              </a:solidFill>
                              <a:latin typeface="Mulish" panose="020B0604020202020204" charset="0"/>
                            </a:rPr>
                            <a:t>Tối ưu độ tương đồng thay vì tối thiểu hóa BER:</a:t>
                          </a:r>
                        </a:p>
                        <a:p>
                          <a:pPr marL="0" indent="0" algn="just">
                            <a:buFontTx/>
                            <a:buNone/>
                          </a:pPr>
                          <a:endParaRPr lang="en-US" sz="1800" b="0" i="1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endParaRPr>
                        </a:p>
                        <a:p>
                          <a:pPr marL="0" indent="0" algn="just">
                            <a:buFontTx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l-GR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l-GR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l-GR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𝑎𝑟𝑔𝑚𝑎𝑥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800" b="0" i="0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l-GR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acc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b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5266315"/>
                      </a:ext>
                    </a:extLst>
                  </a:tr>
                  <a:tr h="215767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>
                              <a:latin typeface="Mulish" panose="020B0604020202020204" charset="0"/>
                            </a:rPr>
                            <a:t>Độ tương đồng ngữ nghĩa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0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𝐶𝐼𝐷𝐸𝑟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  <m:f>
                                  <m:f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smtClean="0"/>
                                      <m:t>◦</m:t>
                                    </m:r>
                                    <m:sSub>
                                      <m:sSub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l-GR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|·|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𝑔𝑛</m:t>
                                        </m:r>
                                        <m:d>
                                          <m:d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1">
                            <a:latin typeface="Mulish" panose="020B060402020202020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0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𝐵𝐿𝐸𝑈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l-GR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800" b="0" i="0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min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l-GR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l-GR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𝑇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800" b="0" i="1" smtClean="0">
                                                        <a:solidFill>
                                                          <a:schemeClr val="bg1">
                                                            <a:lumMod val="10000"/>
                                                          </a:schemeClr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𝑟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l-GR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sSub>
                                      <m:sSubPr>
                                        <m:ctrlPr>
                                          <a:rPr lang="el-GR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800" i="1">
                            <a:latin typeface="Mulish" panose="020B0604020202020204" charset="0"/>
                          </a:endParaRPr>
                        </a:p>
                        <a:p>
                          <a:pPr algn="just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l-GR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b="0" i="0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bg1">
                                        <a:lumMod val="1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solidFill>
                                          <a:schemeClr val="bg1">
                                            <a:lumMod val="1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nary>
                                      <m:naryPr>
                                        <m:chr m:val="∏"/>
                                        <m:ctrl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,…,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800" b="0" i="1" smtClean="0">
                                                <a:solidFill>
                                                  <a:schemeClr val="bg1">
                                                    <a:lumMod val="1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sz="1800" b="0" i="1" smtClean="0">
                                                    <a:solidFill>
                                                      <a:schemeClr val="bg1">
                                                        <a:lumMod val="10000"/>
                                                      </a:schemeClr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1800" b="0" i="1" smtClean="0">
                                            <a:solidFill>
                                              <a:schemeClr val="bg1">
                                                <a:lumMod val="1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</m:func>
                              </m:oMath>
                            </m:oMathPara>
                          </a14:m>
                          <a:endParaRPr lang="en-US" sz="1800" i="1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603276194"/>
                      </a:ext>
                    </a:extLst>
                  </a:tr>
                  <a:tr h="527985">
                    <a:tc>
                      <a:txBody>
                        <a:bodyPr/>
                        <a:lstStyle/>
                        <a:p>
                          <a:pPr algn="just"/>
                          <a:endParaRPr lang="en-US" sz="1800" b="1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sz="1800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7081450"/>
                      </a:ext>
                    </a:extLst>
                  </a:tr>
                  <a:tr h="527985">
                    <a:tc>
                      <a:txBody>
                        <a:bodyPr/>
                        <a:lstStyle/>
                        <a:p>
                          <a:pPr algn="just"/>
                          <a:endParaRPr lang="en-US" sz="1800" b="1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sz="1800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705318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D362CA3-80E1-7ADE-8197-85E8750772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13949271"/>
                  </p:ext>
                </p:extLst>
              </p:nvPr>
            </p:nvGraphicFramePr>
            <p:xfrm>
              <a:off x="365760" y="1285875"/>
              <a:ext cx="8412479" cy="4629179"/>
            </p:xfrm>
            <a:graphic>
              <a:graphicData uri="http://schemas.openxmlformats.org/drawingml/2006/table">
                <a:tbl>
                  <a:tblPr firstRow="1" bandRow="1">
                    <a:tableStyleId>{9B661027-6B8D-40C3-97AD-D44B98E9EFF5}</a:tableStyleId>
                  </a:tblPr>
                  <a:tblGrid>
                    <a:gridCol w="2205990">
                      <a:extLst>
                        <a:ext uri="{9D8B030D-6E8A-4147-A177-3AD203B41FA5}">
                          <a16:colId xmlns:a16="http://schemas.microsoft.com/office/drawing/2014/main" val="409817800"/>
                        </a:ext>
                      </a:extLst>
                    </a:gridCol>
                    <a:gridCol w="6206489">
                      <a:extLst>
                        <a:ext uri="{9D8B030D-6E8A-4147-A177-3AD203B41FA5}">
                          <a16:colId xmlns:a16="http://schemas.microsoft.com/office/drawing/2014/main" val="1207210875"/>
                        </a:ext>
                      </a:extLst>
                    </a:gridCol>
                  </a:tblGrid>
                  <a:tr h="1057275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800" b="1">
                              <a:latin typeface="Mulish" panose="020B0604020202020204" charset="0"/>
                            </a:rPr>
                            <a:t>Mục tiêu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60" t="-2874" b="-3373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266315"/>
                      </a:ext>
                    </a:extLst>
                  </a:tr>
                  <a:tr h="2515934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="1">
                              <a:latin typeface="Mulish" panose="020B0604020202020204" charset="0"/>
                            </a:rPr>
                            <a:t>Độ tương đồng ngữ nghĩa</a:t>
                          </a: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560" t="-43341" b="-421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3276194"/>
                      </a:ext>
                    </a:extLst>
                  </a:tr>
                  <a:tr h="527985">
                    <a:tc>
                      <a:txBody>
                        <a:bodyPr/>
                        <a:lstStyle/>
                        <a:p>
                          <a:pPr algn="just"/>
                          <a:endParaRPr lang="en-US" sz="1800" b="1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sz="1800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07081450"/>
                      </a:ext>
                    </a:extLst>
                  </a:tr>
                  <a:tr h="527985">
                    <a:tc>
                      <a:txBody>
                        <a:bodyPr/>
                        <a:lstStyle/>
                        <a:p>
                          <a:pPr algn="just"/>
                          <a:endParaRPr lang="en-US" sz="1800" b="1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en-US" sz="1800">
                            <a:latin typeface="Mulish" panose="020B0604020202020204" charset="0"/>
                          </a:endParaRPr>
                        </a:p>
                      </a:txBody>
                      <a:tcPr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03705318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6809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9FA909B0-A7C4-1CE1-11E5-F6BBEEC0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01B34-96C9-8C67-726E-26053C6310BC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Kiến trúc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C69CA-1E2B-74D7-2C31-840C4F68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26" y="1000125"/>
            <a:ext cx="8284945" cy="357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24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E3E4F04-0BBD-B9AB-4CC7-5DDAF04C7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5EB2D7-AF7C-5709-A748-717FD7AD4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73246"/>
              </p:ext>
            </p:extLst>
          </p:nvPr>
        </p:nvGraphicFramePr>
        <p:xfrm>
          <a:off x="365760" y="1285875"/>
          <a:ext cx="8548369" cy="3583305"/>
        </p:xfrm>
        <a:graphic>
          <a:graphicData uri="http://schemas.openxmlformats.org/drawingml/2006/table">
            <a:tbl>
              <a:tblPr firstRow="1" bandRow="1">
                <a:tableStyleId>{9B661027-6B8D-40C3-97AD-D44B98E9EFF5}</a:tableStyleId>
              </a:tblPr>
              <a:tblGrid>
                <a:gridCol w="2856071">
                  <a:extLst>
                    <a:ext uri="{9D8B030D-6E8A-4147-A177-3AD203B41FA5}">
                      <a16:colId xmlns:a16="http://schemas.microsoft.com/office/drawing/2014/main" val="409817800"/>
                    </a:ext>
                  </a:extLst>
                </a:gridCol>
                <a:gridCol w="5692298">
                  <a:extLst>
                    <a:ext uri="{9D8B030D-6E8A-4147-A177-3AD203B41FA5}">
                      <a16:colId xmlns:a16="http://schemas.microsoft.com/office/drawing/2014/main" val="1207210875"/>
                    </a:ext>
                  </a:extLst>
                </a:gridCol>
              </a:tblGrid>
              <a:tr h="1571625">
                <a:tc>
                  <a:txBody>
                    <a:bodyPr/>
                    <a:lstStyle/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Tx/>
                        <a:buNone/>
                      </a:pPr>
                      <a:endParaRPr lang="en-US" sz="1800" b="0">
                        <a:solidFill>
                          <a:schemeClr val="bg1">
                            <a:lumMod val="10000"/>
                          </a:schemeClr>
                        </a:solidFill>
                        <a:latin typeface="Mulish" panose="020B0604020202020204" charset="0"/>
                      </a:endParaRP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266315"/>
                  </a:ext>
                </a:extLst>
              </a:tr>
              <a:tr h="697483">
                <a:tc>
                  <a:txBody>
                    <a:bodyPr/>
                    <a:lstStyle/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SemanticRL-JSCC (a)</a:t>
                      </a:r>
                    </a:p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  <a:p>
                      <a:pPr algn="just"/>
                      <a:endParaRPr lang="en-US" sz="1800" b="1">
                        <a:latin typeface="Mulish" panose="020B0604020202020204" charset="0"/>
                      </a:endParaRPr>
                    </a:p>
                    <a:p>
                      <a:pPr algn="just"/>
                      <a:r>
                        <a:rPr lang="en-US" sz="1800" b="1">
                          <a:latin typeface="Mulish" panose="020B0604020202020204" charset="0"/>
                        </a:rPr>
                        <a:t>SemanticRL-SCSIU (b,c)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>
                          <a:latin typeface="Mulish" panose="020B0604020202020204" charset="0"/>
                        </a:rPr>
                        <a:t>Encoder và decoder được coi như 1 khối và được train cùng nhau, train nhanh và phù hợp với trường hợp kênh truyền lý tưởng</a:t>
                      </a:r>
                    </a:p>
                    <a:p>
                      <a:pPr algn="just"/>
                      <a:endParaRPr lang="en-US" sz="1800">
                        <a:latin typeface="Mulish" panose="020B0604020202020204" charset="0"/>
                      </a:endParaRPr>
                    </a:p>
                    <a:p>
                      <a:pPr algn="just"/>
                      <a:r>
                        <a:rPr lang="en-US" sz="1800">
                          <a:latin typeface="Mulish" panose="020B0604020202020204" charset="0"/>
                        </a:rPr>
                        <a:t>Encoder và decoder được chia ra train khác thời điểm, train lâu hơn và mô phỏng trường hợp kênh truyền nhiễu trong thực tế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08145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F855271-C4CC-D9B8-941F-B7AC85638BEF}"/>
              </a:ext>
            </a:extLst>
          </p:cNvPr>
          <p:cNvSpPr txBox="1"/>
          <p:nvPr/>
        </p:nvSpPr>
        <p:spPr>
          <a:xfrm>
            <a:off x="365759" y="365760"/>
            <a:ext cx="841248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>
                <a:solidFill>
                  <a:schemeClr val="bg1">
                    <a:lumMod val="25000"/>
                  </a:schemeClr>
                </a:solidFill>
                <a:latin typeface="Quicksand" panose="020B0604020202020204" charset="0"/>
              </a:rPr>
              <a:t>2 biến thể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A4E9F-56FA-461F-37E9-8E3F43A9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4" y="914400"/>
            <a:ext cx="8601075" cy="185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7478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0C9DD"/>
      </a:lt1>
      <a:dk2>
        <a:srgbClr val="85789C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529</Words>
  <Application>Microsoft Office PowerPoint</Application>
  <PresentationFormat>On-screen Show (16:9)</PresentationFormat>
  <Paragraphs>77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Quicksand</vt:lpstr>
      <vt:lpstr>Cambria Math</vt:lpstr>
      <vt:lpstr>Mulish</vt:lpstr>
      <vt:lpstr>Elegant Bachelor Thesis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Office</cp:lastModifiedBy>
  <cp:revision>3</cp:revision>
  <dcterms:modified xsi:type="dcterms:W3CDTF">2025-08-06T00:41:34Z</dcterms:modified>
</cp:coreProperties>
</file>