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16"/>
  </p:notesMasterIdLst>
  <p:sldIdLst>
    <p:sldId id="256" r:id="rId2"/>
    <p:sldId id="298" r:id="rId3"/>
    <p:sldId id="329" r:id="rId4"/>
    <p:sldId id="299" r:id="rId5"/>
    <p:sldId id="301" r:id="rId6"/>
    <p:sldId id="336" r:id="rId7"/>
    <p:sldId id="306" r:id="rId8"/>
    <p:sldId id="307" r:id="rId9"/>
    <p:sldId id="308" r:id="rId10"/>
    <p:sldId id="309" r:id="rId11"/>
    <p:sldId id="312" r:id="rId12"/>
    <p:sldId id="316" r:id="rId13"/>
    <p:sldId id="318" r:id="rId14"/>
    <p:sldId id="335" r:id="rId15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40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40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40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40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40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40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40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40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40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0AA6"/>
    <a:srgbClr val="4646CE"/>
    <a:srgbClr val="25258B"/>
    <a:srgbClr val="FF3300"/>
    <a:srgbClr val="C0C0C0"/>
    <a:srgbClr val="96969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1" autoAdjust="0"/>
    <p:restoredTop sz="94691" autoAdjust="0"/>
  </p:normalViewPr>
  <p:slideViewPr>
    <p:cSldViewPr>
      <p:cViewPr varScale="1">
        <p:scale>
          <a:sx n="86" d="100"/>
          <a:sy n="86" d="100"/>
        </p:scale>
        <p:origin x="-859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921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92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BD437A4-501D-4086-B79B-55980BBF5171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8104FE2B-1285-4EEA-B090-38B20F1DC30E}" type="datetime4">
              <a:rPr lang="en-US" altLang="zh-TW" smtClean="0"/>
              <a:pPr/>
              <a:t>February 21, 2012</a:t>
            </a:fld>
            <a:endParaRPr lang="en-US" altLang="zh-TW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The Hong Kong Polytechnic University</a:t>
            </a:r>
            <a:endParaRPr lang="en-US" altLang="zh-TW" dirty="0"/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2F14F17-7D57-4F11-BEE9-3732686EEE9C}" type="slidenum">
              <a:rPr lang="en-US" altLang="zh-TW"/>
              <a:pPr/>
              <a:t>‹#›</a:t>
            </a:fld>
            <a:endParaRPr lang="en-US" altLang="zh-TW" dirty="0"/>
          </a:p>
        </p:txBody>
      </p:sp>
      <p:sp>
        <p:nvSpPr>
          <p:cNvPr id="82951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52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9" name="Picture 2" descr="C:\Users\hkpuadmin\Desktop\Talk\polylogo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12100" y="1258888"/>
            <a:ext cx="617538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378C14-46D6-483E-B5E1-674EAE61FA08}" type="datetime4">
              <a:rPr lang="en-US" altLang="zh-TW" smtClean="0"/>
              <a:pPr/>
              <a:t>February 21, 2012</a:t>
            </a:fld>
            <a:endParaRPr lang="en-US" alt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The Hong Kong Polytechnic University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54EE6B-0574-417A-80EC-A80E496A1EB7}" type="slidenum">
              <a:rPr lang="en-US" altLang="zh-TW"/>
              <a:pPr/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3180DC-775B-494D-89C6-0511602F63B1}" type="datetime4">
              <a:rPr lang="en-US" altLang="zh-TW" smtClean="0"/>
              <a:pPr/>
              <a:t>February 21, 2012</a:t>
            </a:fld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The Hong Kong Polytechnic University</a:t>
            </a: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AAE6E1-C890-4E6B-A493-A6D903FB69D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627295-49B2-4B42-8F94-7D134058E996}" type="datetime4">
              <a:rPr lang="en-US" altLang="zh-TW" smtClean="0"/>
              <a:pPr/>
              <a:t>February 21, 2012</a:t>
            </a:fld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The Hong Kong Polytechnic University</a:t>
            </a: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CDE3EB-5D2C-47DB-98BE-EBE6375B7A63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14313"/>
            <a:ext cx="7793037" cy="146208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4972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7DCE245-94FD-4B38-AD6D-2032E5717165}" type="datetime4">
              <a:rPr lang="en-US" altLang="zh-TW" smtClean="0"/>
              <a:pPr/>
              <a:t>February 21, 2012</a:t>
            </a:fld>
            <a:endParaRPr lang="en-US" altLang="zh-TW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2744" y="625243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The Hong Kong Polytechnic University</a:t>
            </a:r>
            <a:endParaRPr lang="en-US" altLang="zh-TW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4028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C65BDC5-76A2-4FEC-87C4-1AD2579995DA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+mj-lt"/>
              </a:defRPr>
            </a:lvl1pPr>
          </a:lstStyle>
          <a:p>
            <a:fld id="{735FDEA5-8486-452A-A97B-0E08B2886A8B}" type="datetime4">
              <a:rPr lang="en-US" altLang="zh-TW" smtClean="0"/>
              <a:pPr/>
              <a:t>February 21, 2012</a:t>
            </a:fld>
            <a:endParaRPr lang="en-US" altLang="zh-TW" dirty="0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latin typeface="+mj-lt"/>
              </a:defRPr>
            </a:lvl1pPr>
          </a:lstStyle>
          <a:p>
            <a:r>
              <a:rPr lang="en-US" altLang="zh-TW" smtClean="0"/>
              <a:t>The Hong Kong Polytechnic University</a:t>
            </a:r>
            <a:endParaRPr lang="en-US" altLang="zh-TW" dirty="0"/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+mj-lt"/>
              </a:defRPr>
            </a:lvl1pPr>
          </a:lstStyle>
          <a:p>
            <a:endParaRPr lang="en-US" altLang="zh-TW" dirty="0"/>
          </a:p>
        </p:txBody>
      </p:sp>
      <p:sp>
        <p:nvSpPr>
          <p:cNvPr id="8192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28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9" name="Picture 2" descr="C:\Users\hkpuadmin\Desktop\Talk\polylogo.jp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991475" y="249238"/>
            <a:ext cx="617538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21" r:id="rId3"/>
    <p:sldLayoutId id="2147483722" r:id="rId4"/>
    <p:sldLayoutId id="2147483727" r:id="rId5"/>
  </p:sldLayoutIdLst>
  <p:timing>
    <p:tnLst>
      <p:par>
        <p:cTn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pitchFamily="18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pitchFamily="18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pitchFamily="18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kumimoji="1" sz="2600">
          <a:solidFill>
            <a:schemeClr val="tx1"/>
          </a:solidFill>
          <a:latin typeface="+mn-lt"/>
          <a:ea typeface="+mn-ea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kumimoji="1" sz="2000">
          <a:solidFill>
            <a:schemeClr val="tx1"/>
          </a:solidFill>
          <a:latin typeface="+mn-lt"/>
          <a:ea typeface="+mn-ea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48" y="1524000"/>
            <a:ext cx="8001056" cy="1752600"/>
          </a:xfrm>
        </p:spPr>
        <p:txBody>
          <a:bodyPr/>
          <a:lstStyle/>
          <a:p>
            <a:r>
              <a:rPr lang="en-US" sz="4800" dirty="0" smtClean="0"/>
              <a:t>Elevator-Assisted Data Collection for High-rise Structures</a:t>
            </a:r>
            <a:endParaRPr lang="en-US" altLang="zh-TW" sz="48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/>
              <a:t>Dan Wang</a:t>
            </a:r>
          </a:p>
          <a:p>
            <a:r>
              <a:rPr lang="en-US" altLang="zh-CN" sz="2400" dirty="0" smtClean="0"/>
              <a:t>Department </a:t>
            </a:r>
            <a:r>
              <a:rPr lang="en-US" altLang="zh-CN" sz="2400" dirty="0"/>
              <a:t>of Computing, </a:t>
            </a:r>
            <a:endParaRPr lang="en-US" altLang="zh-CN" sz="2400" dirty="0" smtClean="0"/>
          </a:p>
          <a:p>
            <a:r>
              <a:rPr lang="en-US" altLang="zh-CN" sz="2400" dirty="0" smtClean="0"/>
              <a:t>The </a:t>
            </a:r>
            <a:r>
              <a:rPr lang="en-US" altLang="zh-CN" sz="2400" dirty="0"/>
              <a:t>Hong Kong Polytechnic </a:t>
            </a:r>
            <a:r>
              <a:rPr lang="en-US" altLang="zh-CN" sz="2400" dirty="0" smtClean="0"/>
              <a:t>University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3C0B001-5D31-45F9-BD9B-7485A0DDD1F6}" type="datetime4">
              <a:rPr lang="en-US" altLang="zh-TW" smtClean="0"/>
              <a:pPr/>
              <a:t>February 21, 2012</a:t>
            </a:fld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14F17-7D57-4F11-BEE9-3732686EEE9C}" type="slidenum">
              <a:rPr lang="en-US" altLang="zh-TW" smtClean="0"/>
              <a:pPr/>
              <a:t>1</a:t>
            </a:fld>
            <a:endParaRPr lang="en-US" altLang="zh-TW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 smtClean="0"/>
              <a:t>The Hong Kong Polytechnic University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7793037" cy="1462087"/>
          </a:xfrm>
        </p:spPr>
        <p:txBody>
          <a:bodyPr/>
          <a:lstStyle/>
          <a:p>
            <a:pPr eaLnBrk="1" hangingPunct="1"/>
            <a:r>
              <a:rPr lang="en-US" altLang="zh-CN" sz="3600" dirty="0" smtClean="0"/>
              <a:t>The Online Scenario</a:t>
            </a:r>
            <a:endParaRPr lang="zh-CN" altLang="en-US" sz="3600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4294967295"/>
          </p:nvPr>
        </p:nvSpPr>
        <p:spPr>
          <a:xfrm>
            <a:off x="500034" y="1142984"/>
            <a:ext cx="7858125" cy="2214568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buNone/>
              <a:defRPr/>
            </a:pPr>
            <a:r>
              <a:rPr lang="en-US" altLang="zh-CN" sz="3100" dirty="0" smtClean="0"/>
              <a:t>Online algorithm is difficult</a:t>
            </a:r>
          </a:p>
          <a:p>
            <a:pPr lvl="1">
              <a:defRPr/>
            </a:pPr>
            <a:r>
              <a:rPr lang="en-US" altLang="zh-CN" dirty="0" smtClean="0"/>
              <a:t>Theorem: </a:t>
            </a:r>
            <a:r>
              <a:rPr lang="en-US" altLang="zh-CN" dirty="0" smtClean="0">
                <a:solidFill>
                  <a:srgbClr val="1D0AA6"/>
                </a:solidFill>
              </a:rPr>
              <a:t>No </a:t>
            </a:r>
            <a:r>
              <a:rPr lang="en-US" altLang="zh-CN" dirty="0" smtClean="0"/>
              <a:t>online algorithm can have a transmission schedule that achieves </a:t>
            </a:r>
            <a:r>
              <a:rPr lang="en-US" altLang="zh-CN" dirty="0" smtClean="0">
                <a:solidFill>
                  <a:srgbClr val="1D0AA6"/>
                </a:solidFill>
              </a:rPr>
              <a:t>a constant competitive ratio </a:t>
            </a:r>
            <a:r>
              <a:rPr lang="en-US" altLang="zh-CN" dirty="0" smtClean="0"/>
              <a:t>as opposed to the optimal offline algorithm</a:t>
            </a:r>
          </a:p>
          <a:p>
            <a:pPr lvl="1">
              <a:defRPr/>
            </a:pPr>
            <a:r>
              <a:rPr lang="en-US" altLang="zh-CN" dirty="0" smtClean="0"/>
              <a:t>Proof (non-trivial): the intuition is online algorithm performs </a:t>
            </a:r>
            <a:r>
              <a:rPr lang="en-US" altLang="zh-CN" dirty="0" smtClean="0">
                <a:solidFill>
                  <a:srgbClr val="1D0AA6"/>
                </a:solidFill>
              </a:rPr>
              <a:t>arbitrarily bad </a:t>
            </a:r>
            <a:r>
              <a:rPr lang="en-US" altLang="zh-CN" dirty="0" smtClean="0"/>
              <a:t>if a </a:t>
            </a:r>
            <a:r>
              <a:rPr lang="en-US" altLang="zh-CN" dirty="0" smtClean="0">
                <a:solidFill>
                  <a:srgbClr val="1D0AA6"/>
                </a:solidFill>
              </a:rPr>
              <a:t>balanced</a:t>
            </a:r>
            <a:r>
              <a:rPr lang="en-US" altLang="zh-CN" dirty="0" smtClean="0"/>
              <a:t> elevator movement followed by a </a:t>
            </a:r>
            <a:r>
              <a:rPr lang="en-US" altLang="zh-CN" dirty="0" smtClean="0">
                <a:solidFill>
                  <a:srgbClr val="1D0AA6"/>
                </a:solidFill>
              </a:rPr>
              <a:t>non-balanced</a:t>
            </a:r>
            <a:r>
              <a:rPr lang="en-US" altLang="zh-CN" dirty="0" smtClean="0"/>
              <a:t> movement followed by a </a:t>
            </a:r>
            <a:r>
              <a:rPr lang="en-US" altLang="zh-CN" dirty="0" smtClean="0">
                <a:solidFill>
                  <a:srgbClr val="1D0AA6"/>
                </a:solidFill>
              </a:rPr>
              <a:t>balanced</a:t>
            </a:r>
            <a:r>
              <a:rPr lang="en-US" altLang="zh-CN" dirty="0" smtClean="0"/>
              <a:t> movement</a:t>
            </a:r>
            <a:endParaRPr lang="zh-CN" altLang="en-US" dirty="0" smtClean="0"/>
          </a:p>
        </p:txBody>
      </p:sp>
      <p:pic>
        <p:nvPicPr>
          <p:cNvPr id="16388" name="Picture 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643042" y="3286124"/>
            <a:ext cx="5572164" cy="2440917"/>
          </a:xfr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99D77-2055-458E-A5A6-AA8F96310C38}" type="datetime4">
              <a:rPr lang="en-US" altLang="zh-TW" smtClean="0"/>
              <a:pPr/>
              <a:t>February 21, 2012</a:t>
            </a:fld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5BDC5-76A2-4FEC-87C4-1AD2579995DA}" type="slidenum">
              <a:rPr lang="zh-TW" altLang="en-US" smtClean="0"/>
              <a:pPr/>
              <a:t>10</a:t>
            </a:fld>
            <a:endParaRPr lang="en-US" altLang="zh-TW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The Hong Kong Polytechnic University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Online Algorithm</a:t>
            </a:r>
            <a:endParaRPr lang="zh-CN" altLang="en-US" dirty="0" smtClean="0"/>
          </a:p>
        </p:txBody>
      </p:sp>
      <p:sp>
        <p:nvSpPr>
          <p:cNvPr id="19459" name="内容占位符 4"/>
          <p:cNvSpPr>
            <a:spLocks noGrp="1"/>
          </p:cNvSpPr>
          <p:nvPr>
            <p:ph idx="1"/>
          </p:nvPr>
        </p:nvSpPr>
        <p:spPr>
          <a:xfrm>
            <a:off x="500034" y="1357298"/>
            <a:ext cx="7715304" cy="3768725"/>
          </a:xfrm>
        </p:spPr>
        <p:txBody>
          <a:bodyPr/>
          <a:lstStyle/>
          <a:p>
            <a:pPr eaLnBrk="1" hangingPunct="1"/>
            <a:r>
              <a:rPr lang="en-US" altLang="zh-CN" sz="2800" dirty="0" smtClean="0"/>
              <a:t>Huge gap between offline algorithm and online algorithm</a:t>
            </a:r>
          </a:p>
          <a:p>
            <a:pPr lvl="1"/>
            <a:r>
              <a:rPr lang="en-US" altLang="zh-CN" sz="2400" dirty="0" smtClean="0"/>
              <a:t>Offline optimal, online arbitrarily bad</a:t>
            </a:r>
          </a:p>
          <a:p>
            <a:pPr eaLnBrk="1" hangingPunct="1"/>
            <a:r>
              <a:rPr lang="en-US" altLang="zh-CN" sz="2800" dirty="0" smtClean="0"/>
              <a:t>Is prediction of elevator movement possible?</a:t>
            </a:r>
          </a:p>
          <a:p>
            <a:pPr lvl="1"/>
            <a:r>
              <a:rPr lang="en-US" altLang="zh-CN" sz="2400" dirty="0" smtClean="0"/>
              <a:t>No need to predict exact movement</a:t>
            </a:r>
          </a:p>
          <a:p>
            <a:pPr lvl="1"/>
            <a:r>
              <a:rPr lang="en-US" altLang="zh-CN" sz="2400" dirty="0" smtClean="0"/>
              <a:t>Only aggregate throughput</a:t>
            </a:r>
          </a:p>
          <a:p>
            <a:pPr eaLnBrk="1" hangingPunct="1"/>
            <a:endParaRPr lang="en-US" altLang="zh-CN" sz="2800" dirty="0" smtClean="0"/>
          </a:p>
          <a:p>
            <a:pPr eaLnBrk="1" hangingPunct="1"/>
            <a:r>
              <a:rPr lang="en-US" altLang="zh-CN" sz="2800" dirty="0" smtClean="0"/>
              <a:t>Algorithm Design Sketch</a:t>
            </a:r>
          </a:p>
          <a:p>
            <a:pPr lvl="1"/>
            <a:r>
              <a:rPr lang="en-US" altLang="zh-CN" sz="2400" dirty="0" smtClean="0"/>
              <a:t>Assume know future period of </a:t>
            </a:r>
            <a:r>
              <a:rPr lang="en-US" altLang="zh-CN" sz="2400" i="1" dirty="0" smtClean="0"/>
              <a:t>T</a:t>
            </a:r>
          </a:p>
          <a:p>
            <a:pPr lvl="1"/>
            <a:r>
              <a:rPr lang="en-US" altLang="zh-CN" sz="2400" dirty="0" smtClean="0"/>
              <a:t>Dynamic adjustment</a:t>
            </a:r>
            <a:endParaRPr lang="zh-CN" altLang="en-US" sz="2400" dirty="0" smtClean="0"/>
          </a:p>
          <a:p>
            <a:pPr eaLnBrk="1" hangingPunct="1"/>
            <a:endParaRPr lang="en-US" altLang="zh-CN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314A-64C8-46B9-82B0-472848F83857}" type="datetime4">
              <a:rPr lang="en-US" altLang="zh-TW" smtClean="0"/>
              <a:pPr/>
              <a:t>February 21, 2012</a:t>
            </a:fld>
            <a:endParaRPr lang="en-US" alt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EE6B-0574-417A-80EC-A80E496A1EB7}" type="slidenum">
              <a:rPr lang="en-US" altLang="zh-TW" smtClean="0"/>
              <a:pPr/>
              <a:t>11</a:t>
            </a:fld>
            <a:endParaRPr lang="en-US" altLang="zh-TW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The Hong Kong Polytechnic University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Simulations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1071546"/>
            <a:ext cx="7929618" cy="4572032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en-US" altLang="zh-CN" dirty="0" smtClean="0"/>
              <a:t>The operation of the elevator (Markov Chain)</a:t>
            </a:r>
          </a:p>
          <a:p>
            <a:pPr lvl="1" eaLnBrk="1" hangingPunct="1">
              <a:defRPr/>
            </a:pPr>
            <a:r>
              <a:rPr lang="en-US" altLang="zh-CN" sz="2200" dirty="0" smtClean="0"/>
              <a:t>Move to another floor with probability p</a:t>
            </a:r>
          </a:p>
          <a:p>
            <a:pPr lvl="1" eaLnBrk="1" hangingPunct="1">
              <a:defRPr/>
            </a:pPr>
            <a:r>
              <a:rPr lang="en-US" altLang="zh-CN" sz="2200" dirty="0" smtClean="0"/>
              <a:t>Or stay at the same floor for T</a:t>
            </a:r>
            <a:r>
              <a:rPr lang="en-US" altLang="zh-CN" sz="2200" baseline="-25000" dirty="0" smtClean="0"/>
              <a:t>s</a:t>
            </a:r>
            <a:r>
              <a:rPr lang="en-US" altLang="zh-CN" sz="2200" dirty="0" smtClean="0"/>
              <a:t> time</a:t>
            </a:r>
            <a:endParaRPr lang="zh-CN" altLang="en-US" sz="2200" dirty="0" smtClean="0"/>
          </a:p>
          <a:p>
            <a:pPr eaLnBrk="1" hangingPunct="1">
              <a:defRPr/>
            </a:pPr>
            <a:r>
              <a:rPr lang="en-US" altLang="zh-CN" dirty="0" smtClean="0"/>
              <a:t>Elevator movement model</a:t>
            </a:r>
          </a:p>
          <a:p>
            <a:pPr lvl="1">
              <a:defRPr/>
            </a:pPr>
            <a:r>
              <a:rPr lang="en-US" altLang="zh-CN" sz="2200" dirty="0" smtClean="0"/>
              <a:t>D&amp;N model</a:t>
            </a:r>
          </a:p>
          <a:p>
            <a:pPr lvl="1">
              <a:defRPr/>
            </a:pPr>
            <a:r>
              <a:rPr lang="en-US" altLang="zh-CN" sz="2200" dirty="0" smtClean="0"/>
              <a:t>DAY model</a:t>
            </a:r>
          </a:p>
          <a:p>
            <a:pPr lvl="1">
              <a:defRPr/>
            </a:pPr>
            <a:r>
              <a:rPr lang="en-US" altLang="zh-CN" sz="2200" dirty="0" smtClean="0"/>
              <a:t>Tower model</a:t>
            </a:r>
          </a:p>
          <a:p>
            <a:pPr lvl="1">
              <a:defRPr/>
            </a:pPr>
            <a:r>
              <a:rPr lang="en-US" altLang="zh-CN" sz="2200" dirty="0" smtClean="0"/>
              <a:t>Office model</a:t>
            </a:r>
          </a:p>
          <a:p>
            <a:pPr eaLnBrk="1" hangingPunct="1"/>
            <a:r>
              <a:rPr lang="en-US" altLang="zh-CN" dirty="0" smtClean="0"/>
              <a:t>Default values</a:t>
            </a:r>
          </a:p>
          <a:p>
            <a:pPr lvl="1"/>
            <a:r>
              <a:rPr lang="en-US" altLang="zh-CN" sz="2400" dirty="0" smtClean="0"/>
              <a:t>Data rate 2Mb every 2 hours</a:t>
            </a:r>
          </a:p>
          <a:p>
            <a:pPr lvl="1"/>
            <a:r>
              <a:rPr lang="en-US" altLang="zh-CN" sz="2400" dirty="0" smtClean="0"/>
              <a:t>Data deadline 4 hours</a:t>
            </a:r>
          </a:p>
          <a:p>
            <a:pPr lvl="1"/>
            <a:r>
              <a:rPr lang="en-US" altLang="zh-CN" sz="2400" dirty="0" smtClean="0"/>
              <a:t>Predictable period 1 hour</a:t>
            </a:r>
          </a:p>
          <a:p>
            <a:pPr lvl="1"/>
            <a:r>
              <a:rPr lang="en-US" altLang="zh-CN" sz="2400" dirty="0" smtClean="0"/>
              <a:t>p = 10%</a:t>
            </a:r>
          </a:p>
          <a:p>
            <a:pPr>
              <a:defRPr/>
            </a:pPr>
            <a:r>
              <a:rPr lang="en-US" altLang="zh-CN" dirty="0" smtClean="0"/>
              <a:t>Comparison with hop-by-hop routing</a:t>
            </a:r>
          </a:p>
        </p:txBody>
      </p:sp>
      <p:pic>
        <p:nvPicPr>
          <p:cNvPr id="2355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9125" y="2357430"/>
            <a:ext cx="3786214" cy="1677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E58D-E4F4-42EE-946D-E2E84247E087}" type="datetime4">
              <a:rPr lang="en-US" altLang="zh-TW" smtClean="0"/>
              <a:pPr/>
              <a:t>February 21, 2012</a:t>
            </a:fld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EE6B-0574-417A-80EC-A80E496A1EB7}" type="slidenum">
              <a:rPr lang="en-US" altLang="zh-TW" smtClean="0"/>
              <a:pPr/>
              <a:t>12</a:t>
            </a:fld>
            <a:endParaRPr lang="en-US" altLang="zh-TW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The Hong Kong Polytechnic University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Simulation Results</a:t>
            </a:r>
            <a:endParaRPr lang="zh-CN" altLang="en-US" sz="3600" dirty="0" smtClean="0"/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xfrm>
            <a:off x="2143108" y="3276418"/>
            <a:ext cx="4572032" cy="428628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CN" sz="2000" dirty="0" smtClean="0"/>
              <a:t>Much better than hop-by-hop routing</a:t>
            </a:r>
            <a:endParaRPr lang="zh-CN" altLang="en-US" sz="2000" dirty="0" smtClean="0"/>
          </a:p>
        </p:txBody>
      </p:sp>
      <p:pic>
        <p:nvPicPr>
          <p:cNvPr id="2560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1043670"/>
            <a:ext cx="5214974" cy="2272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内容占位符 2"/>
          <p:cNvSpPr txBox="1">
            <a:spLocks/>
          </p:cNvSpPr>
          <p:nvPr/>
        </p:nvSpPr>
        <p:spPr bwMode="auto">
          <a:xfrm>
            <a:off x="2000232" y="5786454"/>
            <a:ext cx="531811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  <a:defRPr/>
            </a:pP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Longer prediction period better performance</a:t>
            </a:r>
            <a:endParaRPr kumimoji="1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32" y="3589218"/>
            <a:ext cx="4969788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5799-CDEE-4A70-91D6-9BAB52F18F7F}" type="datetime4">
              <a:rPr lang="en-US" altLang="zh-TW" smtClean="0"/>
              <a:pPr/>
              <a:t>February 21, 2012</a:t>
            </a:fld>
            <a:endParaRPr lang="en-US" altLang="zh-TW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EE6B-0574-417A-80EC-A80E496A1EB7}" type="slidenum">
              <a:rPr lang="en-US" altLang="zh-TW" smtClean="0"/>
              <a:pPr/>
              <a:t>13</a:t>
            </a:fld>
            <a:endParaRPr lang="en-US" altLang="zh-TW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The Hong Kong Polytechnic University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title"/>
          </p:nvPr>
        </p:nvSpPr>
        <p:spPr>
          <a:xfrm>
            <a:off x="1692275" y="2205038"/>
            <a:ext cx="5256213" cy="2232025"/>
          </a:xfrm>
        </p:spPr>
        <p:txBody>
          <a:bodyPr/>
          <a:lstStyle/>
          <a:p>
            <a:pPr algn="ctr" eaLnBrk="1" hangingPunct="1"/>
            <a:r>
              <a:rPr lang="en-US" altLang="zh-CN" sz="8800" smtClean="0"/>
              <a:t>Thank you!</a:t>
            </a:r>
            <a:endParaRPr lang="en-US" altLang="zh-TW" sz="880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326DB-CD29-4901-B004-7DD8481072E3}" type="datetime4">
              <a:rPr lang="en-US" altLang="zh-TW" smtClean="0"/>
              <a:pPr/>
              <a:t>February 21, 2012</a:t>
            </a:fld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E6E1-C890-4E6B-A493-A6D903FB69D5}" type="slidenum">
              <a:rPr lang="en-US" altLang="zh-TW" smtClean="0"/>
              <a:pPr/>
              <a:t>14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The Hong Kong Polytechnic University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Sensor Data Delivery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72098"/>
          </a:xfrm>
        </p:spPr>
        <p:txBody>
          <a:bodyPr>
            <a:normAutofit lnSpcReduction="10000"/>
          </a:bodyPr>
          <a:lstStyle/>
          <a:p>
            <a:pPr eaLnBrk="1" hangingPunct="1">
              <a:buNone/>
              <a:defRPr/>
            </a:pPr>
            <a:r>
              <a:rPr lang="en-US" altLang="zh-CN" sz="2400" dirty="0" smtClean="0"/>
              <a:t>Long-range, single-hop data transmission</a:t>
            </a:r>
          </a:p>
          <a:p>
            <a:pPr lvl="1">
              <a:defRPr/>
            </a:pPr>
            <a:r>
              <a:rPr lang="en-US" altLang="zh-CN" sz="2200" dirty="0" smtClean="0"/>
              <a:t>Simple, but not efficient</a:t>
            </a:r>
          </a:p>
          <a:p>
            <a:pPr>
              <a:buNone/>
              <a:defRPr/>
            </a:pPr>
            <a:r>
              <a:rPr lang="en-US" altLang="zh-CN" sz="2400" dirty="0" smtClean="0"/>
              <a:t>Short-range, hop-by-hop data transmission</a:t>
            </a:r>
          </a:p>
          <a:p>
            <a:pPr lvl="1" eaLnBrk="1" hangingPunct="1">
              <a:defRPr/>
            </a:pPr>
            <a:r>
              <a:rPr lang="en-US" sz="2200" dirty="0" smtClean="0"/>
              <a:t>Our study: “Traffic-aware relay node deployment for data collection in wireless sensor networks”</a:t>
            </a:r>
          </a:p>
          <a:p>
            <a:pPr lvl="1" eaLnBrk="1" hangingPunct="1">
              <a:defRPr/>
            </a:pPr>
            <a:r>
              <a:rPr lang="en-US" sz="2200" dirty="0" smtClean="0"/>
              <a:t>Cannot fully balance the load and energy consumption</a:t>
            </a:r>
          </a:p>
          <a:p>
            <a:pPr lvl="1" eaLnBrk="1" hangingPunct="1">
              <a:defRPr/>
            </a:pPr>
            <a:endParaRPr lang="en-US" sz="2400" dirty="0" smtClean="0"/>
          </a:p>
          <a:p>
            <a:pPr>
              <a:buNone/>
              <a:defRPr/>
            </a:pPr>
            <a:r>
              <a:rPr lang="en-US" sz="2400" dirty="0" smtClean="0">
                <a:solidFill>
                  <a:srgbClr val="1D0AA6"/>
                </a:solidFill>
              </a:rPr>
              <a:t>The intrinsic problem is the long span of the structure</a:t>
            </a:r>
          </a:p>
          <a:p>
            <a:pPr>
              <a:buNone/>
              <a:defRPr/>
            </a:pPr>
            <a:r>
              <a:rPr lang="en-US" altLang="zh-CN" sz="2000" dirty="0" smtClean="0"/>
              <a:t>	Both one-hop long-range and hop-by-hop short-range data transmission suffers when the scale of the structure expands</a:t>
            </a:r>
          </a:p>
          <a:p>
            <a:pPr>
              <a:buNone/>
              <a:defRPr/>
            </a:pPr>
            <a:endParaRPr lang="en-US" altLang="zh-CN" sz="2000" dirty="0" smtClean="0"/>
          </a:p>
          <a:p>
            <a:pPr eaLnBrk="1" hangingPunct="1">
              <a:buNone/>
              <a:defRPr/>
            </a:pPr>
            <a:r>
              <a:rPr lang="en-US" sz="2200" dirty="0" smtClean="0"/>
              <a:t>We propose to use </a:t>
            </a:r>
            <a:r>
              <a:rPr lang="en-US" sz="2200" dirty="0" smtClean="0">
                <a:solidFill>
                  <a:srgbClr val="1D0AA6"/>
                </a:solidFill>
              </a:rPr>
              <a:t>elevators</a:t>
            </a:r>
            <a:r>
              <a:rPr lang="en-US" sz="2200" dirty="0" smtClean="0"/>
              <a:t> to assist sensor data collection</a:t>
            </a:r>
          </a:p>
          <a:p>
            <a:pPr lvl="1">
              <a:defRPr/>
            </a:pPr>
            <a:r>
              <a:rPr lang="en-US" sz="2000" dirty="0" smtClean="0"/>
              <a:t>The communication range will not increase when the structure expends!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3757-621E-4A17-AADF-CF8372409C37}" type="datetime4">
              <a:rPr lang="en-US" altLang="zh-TW" smtClean="0"/>
              <a:pPr/>
              <a:t>February 21, 2012</a:t>
            </a:fld>
            <a:endParaRPr lang="en-US" alt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EE6B-0574-417A-80EC-A80E496A1EB7}" type="slidenum">
              <a:rPr lang="en-US" altLang="zh-TW" smtClean="0"/>
              <a:pPr/>
              <a:t>2</a:t>
            </a:fld>
            <a:endParaRPr lang="en-US" altLang="zh-TW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The Hong Kong Polytechnic University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Experiment Verification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428596" y="3286124"/>
            <a:ext cx="5286412" cy="2828931"/>
          </a:xfrm>
        </p:spPr>
        <p:txBody>
          <a:bodyPr>
            <a:normAutofit/>
          </a:bodyPr>
          <a:lstStyle/>
          <a:p>
            <a:pPr eaLnBrk="1" hangingPunct="1">
              <a:buNone/>
              <a:defRPr/>
            </a:pPr>
            <a:r>
              <a:rPr lang="en-US" altLang="zh-CN" sz="2400" dirty="0" smtClean="0"/>
              <a:t>Results:</a:t>
            </a:r>
          </a:p>
          <a:p>
            <a:pPr lvl="1">
              <a:defRPr/>
            </a:pPr>
            <a:r>
              <a:rPr lang="en-US" altLang="zh-CN" sz="2000" dirty="0" smtClean="0"/>
              <a:t>Elevator movement 1.5 m/s</a:t>
            </a:r>
          </a:p>
          <a:p>
            <a:pPr lvl="1">
              <a:defRPr/>
            </a:pPr>
            <a:r>
              <a:rPr lang="en-US" altLang="zh-CN" sz="2000" dirty="0" smtClean="0"/>
              <a:t>Data transmission rate easily reach 55KB/s or higher</a:t>
            </a:r>
          </a:p>
          <a:p>
            <a:pPr eaLnBrk="1" hangingPunct="1">
              <a:buNone/>
              <a:defRPr/>
            </a:pPr>
            <a:r>
              <a:rPr lang="en-US" altLang="zh-CN" sz="2000" dirty="0" smtClean="0">
                <a:solidFill>
                  <a:srgbClr val="1D0AA6"/>
                </a:solidFill>
              </a:rPr>
              <a:t>The encountering time is the most important</a:t>
            </a:r>
          </a:p>
          <a:p>
            <a:pPr eaLnBrk="1" hangingPunct="1">
              <a:buNone/>
              <a:defRPr/>
            </a:pPr>
            <a:r>
              <a:rPr lang="en-US" altLang="zh-CN" sz="2400" dirty="0" smtClean="0"/>
              <a:t>How to avoid insulation effect of the elevator compartment?</a:t>
            </a:r>
          </a:p>
        </p:txBody>
      </p:sp>
      <p:pic>
        <p:nvPicPr>
          <p:cNvPr id="4099" name="Picture 3" descr="C:\Users\hkpuadmin\Desktop\inprogress\elevator\experiment\DSCN276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96509" y="1152276"/>
            <a:ext cx="2273628" cy="1705220"/>
          </a:xfrm>
          <a:prstGeom prst="rect">
            <a:avLst/>
          </a:prstGeom>
          <a:noFill/>
        </p:spPr>
      </p:pic>
      <p:pic>
        <p:nvPicPr>
          <p:cNvPr id="4100" name="Picture 4" descr="C:\Users\hkpuadmin\Desktop\inprogress\elevator\experiment\DSCN277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1711" y="1152276"/>
            <a:ext cx="2273627" cy="1705220"/>
          </a:xfrm>
          <a:prstGeom prst="rect">
            <a:avLst/>
          </a:prstGeom>
          <a:noFill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034" y="1152275"/>
            <a:ext cx="2286016" cy="1717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5857884" y="3286124"/>
          <a:ext cx="2428892" cy="2760576"/>
        </p:xfrm>
        <a:graphic>
          <a:graphicData uri="http://schemas.openxmlformats.org/presentationml/2006/ole">
            <p:oleObj spid="_x0000_s4102" name="Visio" r:id="rId6" imgW="4624669" imgH="4954829" progId="Visio.Drawing.11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71472" y="2928934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The No 2. elevator</a:t>
            </a:r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3543424" y="2928934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Sensor mote</a:t>
            </a:r>
            <a:endParaRPr lang="en-US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5839576" y="2928934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The sink (base station)</a:t>
            </a:r>
            <a:endParaRPr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51127-9B2F-429C-B716-0C67DFDE5B92}" type="datetime4">
              <a:rPr lang="en-US" altLang="zh-TW" smtClean="0"/>
              <a:pPr/>
              <a:t>February 21, 2012</a:t>
            </a:fld>
            <a:endParaRPr lang="en-US" altLang="zh-TW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EE6B-0574-417A-80EC-A80E496A1EB7}" type="slidenum">
              <a:rPr lang="en-US" altLang="zh-TW" smtClean="0"/>
              <a:pPr/>
              <a:t>3</a:t>
            </a:fld>
            <a:endParaRPr lang="en-US" altLang="zh-TW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The Hong Kong Polytechnic University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A Formal Look at the Problem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48" y="1214422"/>
            <a:ext cx="7643866" cy="46434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A structure with </a:t>
            </a:r>
            <a:r>
              <a:rPr lang="en-US" altLang="zh-CN" sz="2400" i="1" dirty="0" smtClean="0"/>
              <a:t>n </a:t>
            </a:r>
            <a:r>
              <a:rPr lang="en-US" altLang="zh-CN" sz="2400" dirty="0" smtClean="0"/>
              <a:t>floors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/>
              <a:t>One static sensor node on each floor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smtClean="0"/>
              <a:t>Nodes on adjacent floors can communicate with each other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en-US" altLang="zh-CN" sz="2400" dirty="0" smtClean="0"/>
              <a:t>One sink node attached to the elevator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smtClean="0"/>
              <a:t>Sink could collect data from sensor node on the same floor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/>
              <a:t>Data collection in </a:t>
            </a:r>
            <a:r>
              <a:rPr lang="en-US" altLang="zh-CN" sz="2400" i="1" dirty="0" smtClean="0"/>
              <a:t>rounds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smtClean="0"/>
              <a:t>Each round each sensor generate </a:t>
            </a:r>
            <a:r>
              <a:rPr lang="el-GR" altLang="zh-CN" sz="2000" i="1" dirty="0" smtClean="0"/>
              <a:t>α</a:t>
            </a:r>
            <a:r>
              <a:rPr lang="en-US" altLang="zh-CN" sz="2000" dirty="0" smtClean="0"/>
              <a:t> bits of data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smtClean="0"/>
              <a:t>Note: each round may be a few hours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smtClean="0"/>
              <a:t>Data should be delivered no later than </a:t>
            </a:r>
            <a:r>
              <a:rPr lang="en-US" altLang="zh-CN" sz="2000" b="1" i="1" dirty="0" smtClean="0"/>
              <a:t>L </a:t>
            </a:r>
            <a:r>
              <a:rPr lang="en-US" altLang="zh-CN" sz="2000" dirty="0" smtClean="0"/>
              <a:t>rounds</a:t>
            </a:r>
          </a:p>
          <a:p>
            <a:pPr lvl="1">
              <a:lnSpc>
                <a:spcPct val="90000"/>
              </a:lnSpc>
              <a:buNone/>
            </a:pPr>
            <a:endParaRPr lang="en-US" altLang="zh-CN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/>
              <a:t>Objectives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/>
              <a:t>Collect data on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/>
              <a:t>Maximizing system lifetime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67391-70C2-44AB-B67D-EDAB72FE3561}" type="datetime4">
              <a:rPr lang="en-US" altLang="zh-TW" smtClean="0"/>
              <a:pPr/>
              <a:t>February 21, 2012</a:t>
            </a:fld>
            <a:endParaRPr lang="en-US" alt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EE6B-0574-417A-80EC-A80E496A1EB7}" type="slidenum">
              <a:rPr lang="en-US" altLang="zh-TW" smtClean="0"/>
              <a:pPr/>
              <a:t>4</a:t>
            </a:fld>
            <a:endParaRPr lang="en-US" altLang="zh-TW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The Hong Kong Polytechnic University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214290"/>
            <a:ext cx="7813675" cy="1462087"/>
          </a:xfrm>
        </p:spPr>
        <p:txBody>
          <a:bodyPr/>
          <a:lstStyle/>
          <a:p>
            <a:pPr eaLnBrk="1" hangingPunct="1"/>
            <a:r>
              <a:rPr lang="en-US" altLang="zh-CN" sz="3600" dirty="0" smtClean="0"/>
              <a:t>The Scope of our Study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357298"/>
            <a:ext cx="7929618" cy="4643470"/>
          </a:xfrm>
        </p:spPr>
        <p:txBody>
          <a:bodyPr>
            <a:normAutofit fontScale="92500"/>
          </a:bodyPr>
          <a:lstStyle/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dirty="0" smtClean="0"/>
              <a:t>The elevator is used for carrying passengers: we cannot control the elevator</a:t>
            </a:r>
          </a:p>
          <a:p>
            <a:pPr lvl="1">
              <a:defRPr/>
            </a:pPr>
            <a:r>
              <a:rPr lang="en-US" altLang="zh-CN" sz="2000" dirty="0" smtClean="0"/>
              <a:t>The elevator may stop at some floors: larger amount of data can be transmitted</a:t>
            </a:r>
          </a:p>
          <a:p>
            <a:pPr lvl="1">
              <a:defRPr/>
            </a:pPr>
            <a:r>
              <a:rPr lang="en-US" altLang="zh-CN" sz="2000" dirty="0" smtClean="0"/>
              <a:t>The elevator may not go to some floors for a long time</a:t>
            </a:r>
          </a:p>
          <a:p>
            <a:pPr>
              <a:buNone/>
              <a:defRPr/>
            </a:pPr>
            <a:endParaRPr lang="en-US" altLang="zh-CN" sz="2400" dirty="0" smtClean="0"/>
          </a:p>
          <a:p>
            <a:pPr>
              <a:buNone/>
              <a:defRPr/>
            </a:pPr>
            <a:r>
              <a:rPr lang="en-US" altLang="zh-CN" sz="2600" dirty="0" smtClean="0">
                <a:solidFill>
                  <a:srgbClr val="1D0AA6"/>
                </a:solidFill>
              </a:rPr>
              <a:t>How to schedule the data flow?</a:t>
            </a:r>
          </a:p>
          <a:p>
            <a:pPr eaLnBrk="1" hangingPunct="1">
              <a:defRPr/>
            </a:pPr>
            <a:endParaRPr lang="en-US" altLang="zh-CN" sz="2600" dirty="0" smtClean="0"/>
          </a:p>
          <a:p>
            <a:pPr eaLnBrk="1" hangingPunct="1">
              <a:defRPr/>
            </a:pPr>
            <a:r>
              <a:rPr lang="en-US" altLang="zh-CN" sz="2600" dirty="0" smtClean="0"/>
              <a:t>A theoretical study from the network flow perspective</a:t>
            </a:r>
          </a:p>
          <a:p>
            <a:pPr lvl="1">
              <a:defRPr/>
            </a:pPr>
            <a:r>
              <a:rPr lang="en-US" altLang="zh-CN" sz="2000" dirty="0" smtClean="0"/>
              <a:t>We only work on scheduling of data traffic (flows)</a:t>
            </a:r>
          </a:p>
          <a:p>
            <a:pPr lvl="1">
              <a:defRPr/>
            </a:pPr>
            <a:r>
              <a:rPr lang="en-US" altLang="zh-CN" sz="2000" dirty="0" smtClean="0"/>
              <a:t>Assume MAC layer handles the interference</a:t>
            </a:r>
          </a:p>
          <a:p>
            <a:pPr lvl="1">
              <a:defRPr/>
            </a:pPr>
            <a:r>
              <a:rPr lang="en-US" altLang="zh-CN" sz="2000" dirty="0" smtClean="0"/>
              <a:t>Assume mechanism for reliable data delivery</a:t>
            </a:r>
          </a:p>
          <a:p>
            <a:pPr lvl="1">
              <a:defRPr/>
            </a:pPr>
            <a:endParaRPr lang="en-US" altLang="zh-CN" sz="2200" dirty="0" smtClean="0"/>
          </a:p>
          <a:p>
            <a:pPr lvl="1">
              <a:defRPr/>
            </a:pPr>
            <a:endParaRPr lang="en-US" altLang="zh-CN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4701-F435-43BA-9971-A44A7FC52077}" type="datetime4">
              <a:rPr lang="en-US" altLang="zh-TW" smtClean="0"/>
              <a:pPr/>
              <a:t>February 21, 2012</a:t>
            </a:fld>
            <a:endParaRPr lang="en-US" alt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EE6B-0574-417A-80EC-A80E496A1EB7}" type="slidenum">
              <a:rPr lang="en-US" altLang="zh-TW" smtClean="0"/>
              <a:pPr/>
              <a:t>5</a:t>
            </a:fld>
            <a:endParaRPr lang="en-US" altLang="zh-TW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The Hong Kong Polytechnic University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214291"/>
            <a:ext cx="7813675" cy="857256"/>
          </a:xfrm>
        </p:spPr>
        <p:txBody>
          <a:bodyPr/>
          <a:lstStyle/>
          <a:p>
            <a:pPr eaLnBrk="1" hangingPunct="1"/>
            <a:r>
              <a:rPr lang="en-US" altLang="zh-CN" sz="4000" dirty="0" smtClean="0"/>
              <a:t>Treatment of the Problem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357298"/>
            <a:ext cx="8286808" cy="4643470"/>
          </a:xfrm>
        </p:spPr>
        <p:txBody>
          <a:bodyPr>
            <a:normAutofit/>
          </a:bodyPr>
          <a:lstStyle/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dirty="0" smtClean="0"/>
              <a:t>The offline scenario: assume the elevator movement is known in advance</a:t>
            </a:r>
          </a:p>
          <a:p>
            <a:pPr lvl="1">
              <a:defRPr/>
            </a:pPr>
            <a:r>
              <a:rPr lang="en-US" altLang="zh-CN" sz="2000" dirty="0" smtClean="0"/>
              <a:t>Problem 1: Maximizing throughput (in one round)</a:t>
            </a:r>
          </a:p>
          <a:p>
            <a:pPr lvl="1">
              <a:defRPr/>
            </a:pPr>
            <a:r>
              <a:rPr lang="en-US" altLang="zh-CN" sz="2000" dirty="0" smtClean="0"/>
              <a:t>Problem 2: Maximizing minimum residual energy (in one round)</a:t>
            </a:r>
          </a:p>
          <a:p>
            <a:pPr lvl="1">
              <a:defRPr/>
            </a:pPr>
            <a:r>
              <a:rPr lang="en-US" altLang="zh-CN" sz="2000" dirty="0" smtClean="0"/>
              <a:t>Problem 3: The general case</a:t>
            </a:r>
          </a:p>
          <a:p>
            <a:pPr lvl="1">
              <a:buNone/>
              <a:defRPr/>
            </a:pPr>
            <a:endParaRPr lang="en-US" altLang="zh-CN" sz="2000" dirty="0" smtClean="0"/>
          </a:p>
          <a:p>
            <a:pPr>
              <a:defRPr/>
            </a:pPr>
            <a:r>
              <a:rPr lang="en-US" altLang="zh-CN" sz="2600" dirty="0" smtClean="0"/>
              <a:t>The online scenario</a:t>
            </a:r>
          </a:p>
          <a:p>
            <a:pPr lvl="1">
              <a:defRPr/>
            </a:pPr>
            <a:r>
              <a:rPr lang="en-US" altLang="zh-CN" sz="2200" dirty="0" smtClean="0"/>
              <a:t>The difficulty</a:t>
            </a:r>
          </a:p>
          <a:p>
            <a:pPr lvl="1">
              <a:defRPr/>
            </a:pPr>
            <a:r>
              <a:rPr lang="en-US" altLang="zh-CN" sz="2200" dirty="0" smtClean="0"/>
              <a:t>A heuristic algorithm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4701-F435-43BA-9971-A44A7FC52077}" type="datetime4">
              <a:rPr lang="en-US" altLang="zh-TW" smtClean="0"/>
              <a:pPr/>
              <a:t>February 21, 2012</a:t>
            </a:fld>
            <a:endParaRPr lang="en-US" alt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EE6B-0574-417A-80EC-A80E496A1EB7}" type="slidenum">
              <a:rPr lang="en-US" altLang="zh-TW" smtClean="0"/>
              <a:pPr/>
              <a:t>6</a:t>
            </a:fld>
            <a:endParaRPr lang="en-US" altLang="zh-TW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The Hong Kong Polytechnic University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214290"/>
            <a:ext cx="7793037" cy="1462087"/>
          </a:xfrm>
        </p:spPr>
        <p:txBody>
          <a:bodyPr/>
          <a:lstStyle/>
          <a:p>
            <a:pPr eaLnBrk="1" hangingPunct="1"/>
            <a:r>
              <a:rPr lang="en-US" altLang="zh-CN" sz="4000" dirty="0" smtClean="0"/>
              <a:t>Problem 1: Maximizing Throughput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14348" y="1285860"/>
            <a:ext cx="4176713" cy="46799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200" dirty="0" smtClean="0"/>
              <a:t>A Graph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200" dirty="0" smtClean="0"/>
              <a:t>Vertices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800" b="1" i="1" dirty="0" smtClean="0"/>
              <a:t>s</a:t>
            </a:r>
            <a:r>
              <a:rPr lang="en-US" altLang="zh-CN" sz="1800" dirty="0" smtClean="0"/>
              <a:t>: a virtual source node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800" b="1" i="1" dirty="0" smtClean="0"/>
              <a:t>d</a:t>
            </a:r>
            <a:r>
              <a:rPr lang="en-US" altLang="zh-CN" sz="1800" dirty="0" smtClean="0"/>
              <a:t>: sink node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800" b="1" dirty="0" smtClean="0"/>
              <a:t>S</a:t>
            </a:r>
            <a:r>
              <a:rPr lang="en-US" altLang="zh-CN" sz="1800" dirty="0" smtClean="0"/>
              <a:t>: Sensor nodes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200" dirty="0" smtClean="0"/>
              <a:t>Edges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800" b="1" i="1" dirty="0" smtClean="0"/>
              <a:t> </a:t>
            </a:r>
          </a:p>
          <a:p>
            <a:pPr lvl="1" eaLnBrk="1" hangingPunct="1">
              <a:lnSpc>
                <a:spcPct val="80000"/>
              </a:lnSpc>
            </a:pPr>
            <a:endParaRPr lang="en-US" altLang="zh-CN" sz="1800" b="1" i="1" dirty="0" smtClean="0"/>
          </a:p>
          <a:p>
            <a:pPr lvl="1" eaLnBrk="1" hangingPunct="1">
              <a:lnSpc>
                <a:spcPct val="80000"/>
              </a:lnSpc>
            </a:pPr>
            <a:endParaRPr lang="en-US" altLang="zh-CN" sz="1800" b="1" i="1" dirty="0" smtClean="0"/>
          </a:p>
          <a:p>
            <a:pPr>
              <a:lnSpc>
                <a:spcPct val="80000"/>
              </a:lnSpc>
            </a:pPr>
            <a:r>
              <a:rPr lang="en-US" altLang="zh-CN" sz="2200" dirty="0" smtClean="0"/>
              <a:t>Edge Capacity</a:t>
            </a:r>
          </a:p>
          <a:p>
            <a:pPr lvl="1" eaLnBrk="1" hangingPunct="1">
              <a:lnSpc>
                <a:spcPct val="80000"/>
              </a:lnSpc>
            </a:pPr>
            <a:r>
              <a:rPr lang="el-GR" altLang="zh-CN" sz="1800" b="1" i="1" dirty="0" smtClean="0"/>
              <a:t>α</a:t>
            </a:r>
            <a:r>
              <a:rPr lang="en-US" altLang="zh-CN" sz="1000" b="1" i="1" dirty="0" err="1" smtClean="0"/>
              <a:t>i</a:t>
            </a:r>
            <a:r>
              <a:rPr lang="en-US" altLang="zh-CN" sz="1000" b="1" i="1" dirty="0" smtClean="0"/>
              <a:t>  </a:t>
            </a:r>
            <a:r>
              <a:rPr lang="en-US" altLang="zh-CN" sz="1800" dirty="0" smtClean="0"/>
              <a:t>the data generated by node </a:t>
            </a:r>
            <a:r>
              <a:rPr lang="en-US" altLang="zh-CN" sz="1800" i="1" dirty="0" smtClean="0"/>
              <a:t>v</a:t>
            </a:r>
            <a:r>
              <a:rPr lang="en-US" altLang="zh-CN" sz="1000" i="1" dirty="0" smtClean="0"/>
              <a:t>i</a:t>
            </a:r>
          </a:p>
          <a:p>
            <a:pPr lvl="1" eaLnBrk="1" hangingPunct="1">
              <a:lnSpc>
                <a:spcPct val="80000"/>
              </a:lnSpc>
            </a:pPr>
            <a:r>
              <a:rPr lang="el-GR" altLang="zh-CN" sz="1800" b="1" i="1" dirty="0" smtClean="0"/>
              <a:t>β</a:t>
            </a:r>
            <a:r>
              <a:rPr lang="en-US" altLang="zh-CN" sz="1000" b="1" i="1" dirty="0" err="1" smtClean="0"/>
              <a:t>i</a:t>
            </a:r>
            <a:r>
              <a:rPr lang="en-US" altLang="zh-CN" sz="1000" b="1" i="1" dirty="0" smtClean="0"/>
              <a:t>  </a:t>
            </a:r>
            <a:r>
              <a:rPr lang="en-US" altLang="zh-CN" sz="1800" dirty="0" smtClean="0"/>
              <a:t>the throughput from </a:t>
            </a:r>
            <a:r>
              <a:rPr lang="en-US" altLang="zh-CN" sz="1800" i="1" dirty="0" smtClean="0"/>
              <a:t>v</a:t>
            </a:r>
            <a:r>
              <a:rPr lang="en-US" altLang="zh-CN" sz="1000" i="1" dirty="0" smtClean="0"/>
              <a:t>i  </a:t>
            </a:r>
            <a:r>
              <a:rPr lang="en-US" altLang="zh-CN" sz="1800" dirty="0" smtClean="0"/>
              <a:t>to </a:t>
            </a:r>
            <a:r>
              <a:rPr lang="en-US" altLang="zh-CN" sz="1800" i="1" dirty="0" smtClean="0"/>
              <a:t>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800" dirty="0" smtClean="0"/>
              <a:t>Comment: </a:t>
            </a:r>
            <a:r>
              <a:rPr lang="el-GR" altLang="zh-CN" sz="1800" b="1" i="1" dirty="0" smtClean="0"/>
              <a:t>β</a:t>
            </a:r>
            <a:r>
              <a:rPr lang="en-US" altLang="zh-CN" sz="1000" b="1" i="1" dirty="0" err="1" smtClean="0"/>
              <a:t>i</a:t>
            </a:r>
            <a:r>
              <a:rPr lang="en-US" altLang="zh-CN" sz="1000" b="1" i="1" dirty="0" smtClean="0"/>
              <a:t> </a:t>
            </a:r>
            <a:r>
              <a:rPr lang="en-US" altLang="zh-CN" sz="1800" dirty="0" smtClean="0"/>
              <a:t>can be calculated by the duration the sink interact with </a:t>
            </a:r>
            <a:r>
              <a:rPr lang="en-US" altLang="zh-CN" sz="1800" i="1" dirty="0" smtClean="0"/>
              <a:t>v</a:t>
            </a:r>
            <a:r>
              <a:rPr lang="en-US" altLang="zh-CN" sz="1000" i="1" dirty="0" smtClean="0"/>
              <a:t>i</a:t>
            </a:r>
            <a:r>
              <a:rPr lang="en-US" altLang="zh-CN" sz="1800" i="1" dirty="0" smtClean="0"/>
              <a:t> </a:t>
            </a:r>
            <a:r>
              <a:rPr lang="en-US" altLang="zh-CN" sz="1800" dirty="0" smtClean="0"/>
              <a:t>× throughput</a:t>
            </a:r>
            <a:endParaRPr lang="en-US" altLang="zh-CN" sz="1000" dirty="0" smtClean="0"/>
          </a:p>
        </p:txBody>
      </p:sp>
      <p:graphicFrame>
        <p:nvGraphicFramePr>
          <p:cNvPr id="2050" name="Object 10"/>
          <p:cNvGraphicFramePr>
            <a:graphicFrameLocks noChangeAspect="1"/>
          </p:cNvGraphicFramePr>
          <p:nvPr>
            <p:ph sz="half" idx="4294967295"/>
          </p:nvPr>
        </p:nvGraphicFramePr>
        <p:xfrm>
          <a:off x="5143505" y="928670"/>
          <a:ext cx="3143272" cy="4510781"/>
        </p:xfrm>
        <a:graphic>
          <a:graphicData uri="http://schemas.openxmlformats.org/presentationml/2006/ole">
            <p:oleObj spid="_x0000_s2050" name="Visio" r:id="rId3" imgW="3659758" imgH="5249423" progId="Visio.Drawing.11">
              <p:embed/>
            </p:oleObj>
          </a:graphicData>
        </a:graphic>
      </p:graphicFrame>
      <p:pic>
        <p:nvPicPr>
          <p:cNvPr id="2053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43042" y="3071810"/>
            <a:ext cx="2816225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1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14546" y="1643050"/>
            <a:ext cx="15271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1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57422" y="1285860"/>
            <a:ext cx="12382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28596" y="5643578"/>
            <a:ext cx="82868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1D0AA6"/>
                </a:solidFill>
              </a:rPr>
              <a:t>Observation: Equal to a max-flow problem; optimal solution exists</a:t>
            </a:r>
            <a:endParaRPr lang="en-US" sz="2200" dirty="0">
              <a:solidFill>
                <a:srgbClr val="1D0AA6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5860-577B-41E1-BC38-79159CD6A5C5}" type="datetime4">
              <a:rPr lang="en-US" altLang="zh-TW" smtClean="0"/>
              <a:pPr/>
              <a:t>February 21, 2012</a:t>
            </a:fld>
            <a:endParaRPr lang="en-US" altLang="zh-TW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5BDC5-76A2-4FEC-87C4-1AD2579995DA}" type="slidenum">
              <a:rPr lang="zh-TW" altLang="en-US" smtClean="0"/>
              <a:pPr/>
              <a:t>7</a:t>
            </a:fld>
            <a:endParaRPr lang="en-US" altLang="zh-TW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The Hong Kong Polytechnic University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7786742" cy="1285884"/>
          </a:xfrm>
        </p:spPr>
        <p:txBody>
          <a:bodyPr/>
          <a:lstStyle/>
          <a:p>
            <a:pPr eaLnBrk="1" hangingPunct="1"/>
            <a:r>
              <a:rPr lang="en-US" altLang="zh-CN" sz="3400" dirty="0" smtClean="0"/>
              <a:t>Problem 2: Maximizing Minimal Residual Energy (MMRE)</a:t>
            </a:r>
            <a:endParaRPr lang="zh-CN" altLang="en-US" sz="3400" dirty="0" smtClean="0"/>
          </a:p>
        </p:txBody>
      </p:sp>
      <p:pic>
        <p:nvPicPr>
          <p:cNvPr id="1434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0716" y="4143380"/>
            <a:ext cx="314325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8388" y="1285860"/>
            <a:ext cx="226695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28596" y="1428767"/>
            <a:ext cx="5286412" cy="435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zh-CN" sz="2400" kern="0" dirty="0">
                <a:latin typeface="+mn-lt"/>
                <a:ea typeface="+mn-ea"/>
              </a:rPr>
              <a:t>Split </a:t>
            </a:r>
            <a:r>
              <a:rPr lang="en-US" altLang="zh-CN" sz="2400" kern="0" dirty="0" smtClean="0">
                <a:latin typeface="+mn-lt"/>
                <a:ea typeface="+mn-ea"/>
              </a:rPr>
              <a:t>node </a:t>
            </a:r>
            <a:r>
              <a:rPr lang="en-US" altLang="zh-CN" sz="2400" i="1" kern="0" dirty="0" smtClean="0">
                <a:latin typeface="+mn-lt"/>
                <a:ea typeface="+mn-ea"/>
              </a:rPr>
              <a:t>v</a:t>
            </a:r>
            <a:r>
              <a:rPr lang="en-US" altLang="zh-CN" sz="1600" i="1" kern="0" dirty="0" smtClean="0">
                <a:latin typeface="+mn-lt"/>
                <a:ea typeface="+mn-ea"/>
              </a:rPr>
              <a:t>i</a:t>
            </a:r>
            <a:r>
              <a:rPr lang="en-US" altLang="zh-CN" sz="2400" kern="0" dirty="0" smtClean="0">
                <a:latin typeface="+mn-lt"/>
                <a:ea typeface="+mn-ea"/>
              </a:rPr>
              <a:t> into two </a:t>
            </a:r>
            <a:r>
              <a:rPr lang="en-US" altLang="zh-CN" sz="2400" kern="0" dirty="0">
                <a:latin typeface="+mn-lt"/>
                <a:ea typeface="+mn-ea"/>
              </a:rPr>
              <a:t>virtual </a:t>
            </a:r>
            <a:r>
              <a:rPr lang="en-US" altLang="zh-CN" sz="2400" kern="0" dirty="0" smtClean="0">
                <a:latin typeface="+mn-lt"/>
                <a:ea typeface="+mn-ea"/>
              </a:rPr>
              <a:t>nodes</a:t>
            </a:r>
            <a:endParaRPr lang="en-US" altLang="zh-CN" kern="0" dirty="0">
              <a:latin typeface="+mn-lt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zh-CN" sz="2400" kern="0" dirty="0">
                <a:latin typeface="+mn-lt"/>
                <a:ea typeface="+mn-ea"/>
              </a:rPr>
              <a:t>Link </a:t>
            </a:r>
            <a:r>
              <a:rPr lang="en-US" altLang="zh-CN" sz="2400" kern="0" dirty="0" smtClean="0">
                <a:latin typeface="+mn-lt"/>
                <a:ea typeface="+mn-ea"/>
              </a:rPr>
              <a:t>capacity</a:t>
            </a:r>
            <a:endParaRPr lang="en-US" altLang="zh-CN" sz="2400" kern="0" dirty="0">
              <a:latin typeface="+mn-lt"/>
              <a:ea typeface="+mn-ea"/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en-US" altLang="zh-CN" sz="1800" kern="0" dirty="0">
                <a:latin typeface="+mn-lt"/>
                <a:ea typeface="+mn-ea"/>
              </a:rPr>
              <a:t>Green: Amount of data to be transmitted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en-US" altLang="zh-CN" sz="1800" kern="0" dirty="0">
                <a:latin typeface="+mn-lt"/>
                <a:ea typeface="+mn-ea"/>
              </a:rPr>
              <a:t>Red: </a:t>
            </a:r>
            <a:r>
              <a:rPr lang="en-US" altLang="zh-CN" sz="1800" kern="0" dirty="0" smtClean="0">
                <a:latin typeface="+mn-lt"/>
                <a:ea typeface="+mn-ea"/>
              </a:rPr>
              <a:t>Energy </a:t>
            </a:r>
            <a:r>
              <a:rPr lang="en-US" altLang="zh-CN" sz="1800" kern="0" dirty="0">
                <a:latin typeface="+mn-lt"/>
                <a:ea typeface="+mn-ea"/>
              </a:rPr>
              <a:t>of sensor </a:t>
            </a:r>
            <a:r>
              <a:rPr lang="en-US" altLang="zh-CN" sz="1800" kern="0" dirty="0" smtClean="0">
                <a:latin typeface="+mn-lt"/>
                <a:ea typeface="+mn-ea"/>
              </a:rPr>
              <a:t>node</a:t>
            </a:r>
            <a:endParaRPr lang="en-US" altLang="zh-CN" sz="1800" kern="0" dirty="0">
              <a:latin typeface="+mn-lt"/>
              <a:ea typeface="+mn-ea"/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en-US" altLang="zh-CN" sz="1800" kern="0" dirty="0">
                <a:latin typeface="+mn-lt"/>
                <a:ea typeface="+mn-ea"/>
              </a:rPr>
              <a:t>Purple: Throughput to </a:t>
            </a:r>
            <a:r>
              <a:rPr lang="en-US" altLang="zh-CN" sz="1800" kern="0" dirty="0" smtClean="0">
                <a:latin typeface="+mn-lt"/>
                <a:ea typeface="+mn-ea"/>
              </a:rPr>
              <a:t>sink</a:t>
            </a:r>
            <a:endParaRPr lang="en-US" altLang="zh-CN" sz="1600" kern="0" dirty="0">
              <a:latin typeface="+mn-lt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altLang="zh-CN" sz="2400" kern="0" dirty="0" smtClean="0">
              <a:solidFill>
                <a:srgbClr val="1D0AA6"/>
              </a:solidFill>
              <a:latin typeface="+mn-lt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altLang="zh-CN" sz="2400" kern="0" dirty="0" smtClean="0">
              <a:solidFill>
                <a:srgbClr val="1D0AA6"/>
              </a:solidFill>
              <a:latin typeface="+mn-lt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400" kern="0" dirty="0" smtClean="0">
                <a:solidFill>
                  <a:srgbClr val="1D0AA6"/>
                </a:solidFill>
                <a:latin typeface="+mn-lt"/>
                <a:ea typeface="+mn-ea"/>
              </a:rPr>
              <a:t>Observation: Transform to a decision problem that can be solved by max-flow augmenting path algorithm; optimal solution exists</a:t>
            </a:r>
            <a:endParaRPr lang="en-US" altLang="zh-CN" sz="2400" kern="0" dirty="0">
              <a:solidFill>
                <a:srgbClr val="1D0AA6"/>
              </a:solidFill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endParaRPr lang="en-US" altLang="zh-CN" b="1" i="1" kern="0" dirty="0">
              <a:latin typeface="+mn-lt"/>
              <a:ea typeface="+mn-ea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337FC-6DBB-4E7F-95D1-A43B366F4F4A}" type="datetime4">
              <a:rPr lang="en-US" altLang="zh-TW" smtClean="0"/>
              <a:pPr/>
              <a:t>February 21, 2012</a:t>
            </a:fld>
            <a:endParaRPr lang="en-US" altLang="zh-TW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5BDC5-76A2-4FEC-87C4-1AD2579995DA}" type="slidenum">
              <a:rPr lang="zh-TW" altLang="en-US" smtClean="0"/>
              <a:pPr/>
              <a:t>8</a:t>
            </a:fld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The Hong Kong Polytechnic University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7793037" cy="928694"/>
          </a:xfrm>
        </p:spPr>
        <p:txBody>
          <a:bodyPr/>
          <a:lstStyle/>
          <a:p>
            <a:pPr eaLnBrk="1" hangingPunct="1"/>
            <a:r>
              <a:rPr lang="en-US" altLang="zh-CN" sz="3600" dirty="0" smtClean="0"/>
              <a:t>Problem 3: The General Case</a:t>
            </a:r>
            <a:endParaRPr lang="zh-CN" altLang="en-US" sz="3600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4294967295"/>
          </p:nvPr>
        </p:nvSpPr>
        <p:spPr>
          <a:xfrm>
            <a:off x="642910" y="1357298"/>
            <a:ext cx="4786346" cy="4286280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defRPr/>
            </a:pPr>
            <a:r>
              <a:rPr lang="en-US" altLang="zh-CN" dirty="0" smtClean="0"/>
              <a:t>Taking </a:t>
            </a:r>
            <a:r>
              <a:rPr lang="en-US" altLang="zh-CN" b="1" i="1" dirty="0" smtClean="0"/>
              <a:t>L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into consideration</a:t>
            </a:r>
          </a:p>
          <a:p>
            <a:pPr eaLnBrk="1" hangingPunct="1">
              <a:defRPr/>
            </a:pPr>
            <a:r>
              <a:rPr lang="en-US" altLang="zh-CN" dirty="0" smtClean="0"/>
              <a:t>Commodity&lt;</a:t>
            </a:r>
            <a:r>
              <a:rPr lang="en-US" altLang="zh-CN" dirty="0" err="1" smtClean="0"/>
              <a:t>si,ti</a:t>
            </a:r>
            <a:r>
              <a:rPr lang="en-US" altLang="zh-CN" dirty="0" smtClean="0"/>
              <a:t>,</a:t>
            </a:r>
            <a:r>
              <a:rPr lang="el-GR" altLang="zh-CN" dirty="0" smtClean="0"/>
              <a:t>Σα</a:t>
            </a:r>
            <a:r>
              <a:rPr lang="en-US" altLang="zh-CN" dirty="0" smtClean="0"/>
              <a:t>&gt;</a:t>
            </a:r>
          </a:p>
          <a:p>
            <a:pPr lvl="1" eaLnBrk="1" hangingPunct="1">
              <a:defRPr/>
            </a:pPr>
            <a:r>
              <a:rPr lang="en-US" altLang="zh-CN" dirty="0" smtClean="0"/>
              <a:t>Transmission schedule for the data generated in the </a:t>
            </a:r>
            <a:r>
              <a:rPr lang="en-US" altLang="zh-CN" b="1" i="1" dirty="0" err="1" smtClean="0"/>
              <a:t>i</a:t>
            </a:r>
            <a:r>
              <a:rPr lang="en-US" altLang="zh-CN" dirty="0" err="1" smtClean="0"/>
              <a:t>th</a:t>
            </a:r>
            <a:r>
              <a:rPr lang="en-US" altLang="zh-CN" dirty="0" smtClean="0"/>
              <a:t> round</a:t>
            </a:r>
          </a:p>
          <a:p>
            <a:pPr eaLnBrk="1" hangingPunct="1">
              <a:defRPr/>
            </a:pPr>
            <a:r>
              <a:rPr lang="en-US" altLang="zh-CN" dirty="0" smtClean="0"/>
              <a:t>Maximizing system lifetime</a:t>
            </a:r>
          </a:p>
          <a:p>
            <a:pPr lvl="1" eaLnBrk="1" hangingPunct="1">
              <a:defRPr/>
            </a:pPr>
            <a:r>
              <a:rPr lang="en-US" altLang="zh-CN" dirty="0" smtClean="0"/>
              <a:t>Maximize the number of commodities</a:t>
            </a:r>
          </a:p>
          <a:p>
            <a:pPr eaLnBrk="1" hangingPunct="1">
              <a:buNone/>
              <a:defRPr/>
            </a:pPr>
            <a:endParaRPr lang="en-US" altLang="zh-CN" dirty="0" smtClean="0">
              <a:solidFill>
                <a:srgbClr val="1D0AA6"/>
              </a:solidFill>
            </a:endParaRPr>
          </a:p>
          <a:p>
            <a:pPr eaLnBrk="1" hangingPunct="1">
              <a:buNone/>
              <a:defRPr/>
            </a:pPr>
            <a:r>
              <a:rPr lang="en-US" altLang="zh-CN" dirty="0" smtClean="0">
                <a:solidFill>
                  <a:srgbClr val="1D0AA6"/>
                </a:solidFill>
              </a:rPr>
              <a:t>Observation: A multi-commodity flow problem; optimal solution exists</a:t>
            </a:r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43570" y="3786190"/>
            <a:ext cx="30003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6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3254" y="1071546"/>
            <a:ext cx="2857520" cy="2536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9CE9-C504-485C-9FDC-CD7A842B755C}" type="datetime4">
              <a:rPr lang="en-US" altLang="zh-TW" smtClean="0"/>
              <a:pPr/>
              <a:t>February 21, 2012</a:t>
            </a:fld>
            <a:endParaRPr lang="en-US" altLang="zh-TW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5BDC5-76A2-4FEC-87C4-1AD2579995DA}" type="slidenum">
              <a:rPr lang="zh-TW" altLang="en-US" smtClean="0"/>
              <a:pPr/>
              <a:t>9</a:t>
            </a:fld>
            <a:endParaRPr lang="en-US" altLang="zh-TW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The Hong Kong Polytechnic University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5036</TotalTime>
  <Words>777</Words>
  <Application>Microsoft Office PowerPoint</Application>
  <PresentationFormat>On-screen Show (4:3)</PresentationFormat>
  <Paragraphs>166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Edge</vt:lpstr>
      <vt:lpstr>Visio</vt:lpstr>
      <vt:lpstr>Elevator-Assisted Data Collection for High-rise Structures</vt:lpstr>
      <vt:lpstr>Sensor Data Delivery</vt:lpstr>
      <vt:lpstr>Experiment Verification</vt:lpstr>
      <vt:lpstr>A Formal Look at the Problem</vt:lpstr>
      <vt:lpstr>The Scope of our Study</vt:lpstr>
      <vt:lpstr>Treatment of the Problem</vt:lpstr>
      <vt:lpstr>Problem 1: Maximizing Throughput</vt:lpstr>
      <vt:lpstr>Problem 2: Maximizing Minimal Residual Energy (MMRE)</vt:lpstr>
      <vt:lpstr>Problem 3: The General Case</vt:lpstr>
      <vt:lpstr>The Online Scenario</vt:lpstr>
      <vt:lpstr>Online Algorithm</vt:lpstr>
      <vt:lpstr>Simulations</vt:lpstr>
      <vt:lpstr>Simulation Results</vt:lpstr>
      <vt:lpstr>Thank you!</vt:lpstr>
    </vt:vector>
  </TitlesOfParts>
  <Company>hkpu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Selective Protection: A Cost-Efficient Backup Scheme for Link State Routing</dc:title>
  <dc:creator>hkpu</dc:creator>
  <cp:lastModifiedBy>hkpuadmin</cp:lastModifiedBy>
  <cp:revision>1429</cp:revision>
  <dcterms:created xsi:type="dcterms:W3CDTF">2009-04-30T03:41:25Z</dcterms:created>
  <dcterms:modified xsi:type="dcterms:W3CDTF">2012-02-21T05:44:48Z</dcterms:modified>
</cp:coreProperties>
</file>