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5" r:id="rId3"/>
    <p:sldId id="320" r:id="rId4"/>
    <p:sldId id="285" r:id="rId5"/>
    <p:sldId id="272" r:id="rId6"/>
    <p:sldId id="305" r:id="rId7"/>
    <p:sldId id="259" r:id="rId8"/>
    <p:sldId id="332" r:id="rId9"/>
    <p:sldId id="275" r:id="rId10"/>
    <p:sldId id="309" r:id="rId11"/>
    <p:sldId id="276" r:id="rId12"/>
    <p:sldId id="310" r:id="rId13"/>
    <p:sldId id="337" r:id="rId14"/>
    <p:sldId id="339" r:id="rId15"/>
    <p:sldId id="328" r:id="rId16"/>
    <p:sldId id="266" r:id="rId17"/>
    <p:sldId id="262" r:id="rId18"/>
    <p:sldId id="319" r:id="rId19"/>
    <p:sldId id="324" r:id="rId20"/>
    <p:sldId id="323" r:id="rId21"/>
    <p:sldId id="292" r:id="rId22"/>
    <p:sldId id="329" r:id="rId23"/>
    <p:sldId id="331" r:id="rId24"/>
    <p:sldId id="325" r:id="rId25"/>
    <p:sldId id="333" r:id="rId26"/>
    <p:sldId id="334" r:id="rId27"/>
    <p:sldId id="327" r:id="rId28"/>
    <p:sldId id="31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 autoAdjust="0"/>
    <p:restoredTop sz="75239" autoAdjust="0"/>
  </p:normalViewPr>
  <p:slideViewPr>
    <p:cSldViewPr snapToGrid="0" snapToObjects="1">
      <p:cViewPr>
        <p:scale>
          <a:sx n="90" d="100"/>
          <a:sy n="90" d="100"/>
        </p:scale>
        <p:origin x="-3272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E5A8-D6AA-0049-8520-371DD17B7850}" type="datetimeFigureOut">
              <a:rPr lang="en-US" smtClean="0"/>
              <a:t>4/27/12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FB48-B3D8-E24A-B731-2D01BB47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078F7-33F2-6F45-BA3D-63D33A01880A}" type="datetimeFigureOut">
              <a:rPr lang="en-US" smtClean="0"/>
              <a:t>4/27/12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79246-D283-9741-8C27-5E2ED78D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7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5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7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0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7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4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9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0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4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84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2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1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1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68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79246-D283-9741-8C27-5E2ED78DDB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1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1F35-8E17-3B48-87DE-F2CDFAC1D42F}" type="datetime1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66D6-6D52-F442-8274-B7D8176E20D0}" type="datetime1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4DAF-840A-3741-984F-6B25D0F60A21}" type="datetime1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776C-A09D-BD47-9A20-2702178BBC67}" type="datetime1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4EAA-E1B3-CC4C-AFEA-DBFF38F76447}" type="datetime1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AEF5-4D58-9548-8B0E-754F652F6156}" type="datetime1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E9E7-A691-FC49-A0C2-099F886BBF5E}" type="datetime1">
              <a:rPr lang="en-US" smtClean="0"/>
              <a:t>4/27/12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D38-D626-784A-804F-69DC0557A841}" type="datetime1">
              <a:rPr lang="en-US" smtClean="0"/>
              <a:t>4/27/12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0E7-E87B-E34A-B580-AA786ED1A36D}" type="datetime1">
              <a:rPr lang="en-US" smtClean="0"/>
              <a:t>4/27/12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336E-89D2-3440-B10A-42D6C22BC2B4}" type="datetime1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710C-477D-4242-8F10-9B8206649659}" type="datetime1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3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753D-88F5-CC44-A56A-0BCF4211D9C4}" type="datetime1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FB8A-4108-404A-87E6-4716D2BB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.jpg"/><Relationship Id="rId5" Type="http://schemas.openxmlformats.org/officeDocument/2006/relationships/hyperlink" Target="http://sharemenot.cs.washington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haremenot.cs.washington.edu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5812"/>
            <a:ext cx="7772400" cy="1470025"/>
          </a:xfrm>
        </p:spPr>
        <p:txBody>
          <a:bodyPr/>
          <a:lstStyle/>
          <a:p>
            <a:r>
              <a:rPr lang="en-US" dirty="0" smtClean="0"/>
              <a:t>Detecting and Defending Against Third-Party Tracking on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83" y="3309133"/>
            <a:ext cx="8223432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Franziska Roesner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Tadayoshi</a:t>
            </a:r>
            <a:r>
              <a:rPr lang="en-US" sz="2800" dirty="0" smtClean="0">
                <a:solidFill>
                  <a:schemeClr val="tx1"/>
                </a:solidFill>
              </a:rPr>
              <a:t> Kohno, David </a:t>
            </a:r>
            <a:r>
              <a:rPr lang="en-US" sz="2800" dirty="0" err="1" smtClean="0">
                <a:solidFill>
                  <a:schemeClr val="tx1"/>
                </a:solidFill>
              </a:rPr>
              <a:t>Wetherall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62" y="4120551"/>
            <a:ext cx="1092940" cy="1092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5729" y="5760711"/>
            <a:ext cx="29695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NSDI</a:t>
            </a:r>
          </a:p>
        </p:txBody>
      </p:sp>
    </p:spTree>
    <p:extLst>
      <p:ext uri="{BB962C8B-B14F-4D97-AF65-F5344CB8AC3E}">
        <p14:creationId xmlns:p14="http://schemas.microsoft.com/office/powerpoint/2010/main" val="68562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Tracking Taxonomy</a:t>
            </a:r>
          </a:p>
        </p:txBody>
      </p: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sp>
        <p:nvSpPr>
          <p:cNvPr id="10" name="Curved Right Arrow 9"/>
          <p:cNvSpPr/>
          <p:nvPr/>
        </p:nvSpPr>
        <p:spPr>
          <a:xfrm>
            <a:off x="72182" y="3567327"/>
            <a:ext cx="385018" cy="1484830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40694"/>
              </p:ext>
            </p:extLst>
          </p:nvPr>
        </p:nvGraphicFramePr>
        <p:xfrm>
          <a:off x="469058" y="1417635"/>
          <a:ext cx="8217743" cy="4587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542"/>
                <a:gridCol w="1239520"/>
                <a:gridCol w="1188720"/>
                <a:gridCol w="4378961"/>
              </a:tblGrid>
              <a:tr h="69867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Type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Name)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Scope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User</a:t>
                      </a:r>
                      <a:r>
                        <a:rPr lang="en-US" b="1" baseline="0" dirty="0" smtClean="0"/>
                        <a:t> Visits</a:t>
                      </a:r>
                    </a:p>
                    <a:p>
                      <a:pPr algn="ctr"/>
                      <a:r>
                        <a:rPr lang="en-US" b="1" baseline="0" dirty="0" smtClean="0"/>
                        <a:t>Directly?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Overview</a:t>
                      </a:r>
                      <a:endParaRPr lang="en-US" b="1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does its own on-site analytics.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Analytics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uses third-party analytics</a:t>
                      </a:r>
                      <a:r>
                        <a:rPr lang="en-US" baseline="0" dirty="0" smtClean="0"/>
                        <a:t> engine (e.g., Google Analytics).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Vanilla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embeds third-party tracker that uses third-party storage (e.g., </a:t>
                      </a:r>
                      <a:r>
                        <a:rPr lang="en-US" baseline="0" dirty="0" err="1" smtClean="0"/>
                        <a:t>Doubleclick</a:t>
                      </a:r>
                      <a:r>
                        <a:rPr lang="en-US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Forced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(forced)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embeds third-party tracker that forced the user to visit directly (e.g., via popup).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Referred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Tracker relies</a:t>
                      </a:r>
                      <a:r>
                        <a:rPr lang="en-US" baseline="0" dirty="0" smtClean="0"/>
                        <a:t> on another cross-site tracker to leak unique identifier values.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Personal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embeds</a:t>
                      </a:r>
                      <a:r>
                        <a:rPr lang="en-US" baseline="0" dirty="0" smtClean="0"/>
                        <a:t> third-party tracker that the user otherwise visits directly (e.g., Facebook).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83581" y="4758968"/>
            <a:ext cx="1243961" cy="3802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5020" y="5447359"/>
            <a:ext cx="1152522" cy="42941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10358" y="5456958"/>
            <a:ext cx="1152149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10358" y="4775245"/>
            <a:ext cx="1152149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69423" y="5447359"/>
            <a:ext cx="617921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69423" y="4774985"/>
            <a:ext cx="617921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37556" y="5456698"/>
            <a:ext cx="4322658" cy="504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37556" y="4777553"/>
            <a:ext cx="4322658" cy="504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730" y="4404389"/>
            <a:ext cx="3389308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Complex ad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rved Right Arrow 17"/>
          <p:cNvSpPr/>
          <p:nvPr/>
        </p:nvSpPr>
        <p:spPr>
          <a:xfrm>
            <a:off x="84040" y="2315961"/>
            <a:ext cx="385018" cy="831131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588" y="2473453"/>
            <a:ext cx="4049443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Embedding analytics libraries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>
            <a:off x="72182" y="3567327"/>
            <a:ext cx="385018" cy="831131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4730" y="3724819"/>
            <a:ext cx="3790506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Third-party cookie blocking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2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8" grpId="0" animBg="1"/>
      <p:bldP spid="33" grpId="0" animBg="1"/>
      <p:bldP spid="3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95487" y="1575269"/>
            <a:ext cx="1764836" cy="1895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78111" y="4358080"/>
            <a:ext cx="1764836" cy="12520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39225" y="2060347"/>
            <a:ext cx="1764836" cy="12280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32061" y="2056086"/>
            <a:ext cx="2758339" cy="3065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9630" y="2546819"/>
            <a:ext cx="1764836" cy="1606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44918" y="1437503"/>
            <a:ext cx="159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tracker.com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9630" y="2177487"/>
            <a:ext cx="1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Cookie Database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9630" y="2574503"/>
            <a:ext cx="1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badi MT Condensed Light"/>
                <a:cs typeface="Abadi MT Condensed Light"/>
              </a:rPr>
              <a:t>tracker.com</a:t>
            </a:r>
            <a:r>
              <a:rPr lang="en-US" dirty="0" smtClean="0">
                <a:latin typeface="Abadi MT Condensed Light"/>
                <a:cs typeface="Abadi MT Condensed Light"/>
              </a:rPr>
              <a:t>: id=522</a:t>
            </a:r>
            <a:endParaRPr lang="en-US" dirty="0">
              <a:latin typeface="Abadi MT Condensed Light"/>
              <a:cs typeface="Abadi MT Condensed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5487" y="1216316"/>
            <a:ext cx="174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http://site1.com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5487" y="1585648"/>
            <a:ext cx="18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&lt;iframe </a:t>
            </a:r>
            <a:r>
              <a:rPr lang="en-US" sz="1200" b="1" dirty="0" err="1" smtClean="0">
                <a:latin typeface="Courier"/>
                <a:cs typeface="Courier"/>
              </a:rPr>
              <a:t>src</a:t>
            </a:r>
            <a:r>
              <a:rPr lang="en-US" sz="1200" b="1" dirty="0" smtClean="0">
                <a:latin typeface="Courier"/>
                <a:cs typeface="Courier"/>
              </a:rPr>
              <a:t>=</a:t>
            </a:r>
            <a:r>
              <a:rPr lang="en-US" sz="1200" b="1" dirty="0" err="1" smtClean="0">
                <a:latin typeface="Courier"/>
                <a:cs typeface="Courier"/>
              </a:rPr>
              <a:t>tracker.com</a:t>
            </a:r>
            <a:r>
              <a:rPr lang="en-US" sz="1200" b="1" dirty="0" smtClean="0">
                <a:latin typeface="Courier"/>
                <a:cs typeface="Courier"/>
              </a:rPr>
              <a:t>/</a:t>
            </a:r>
            <a:r>
              <a:rPr lang="en-US" sz="1200" b="1" dirty="0" err="1" smtClean="0">
                <a:latin typeface="Courier"/>
                <a:cs typeface="Courier"/>
              </a:rPr>
              <a:t>ad.html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en-US" sz="1200" b="1" dirty="0" smtClean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en-US" sz="1200" b="1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&lt;/</a:t>
            </a:r>
            <a:r>
              <a:rPr lang="en-US" sz="1200" b="1" dirty="0" err="1" smtClean="0">
                <a:latin typeface="Courier"/>
                <a:cs typeface="Courier"/>
              </a:rPr>
              <a:t>iframe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52910" y="2311128"/>
            <a:ext cx="1007179" cy="52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41" idx="3"/>
          </p:cNvCxnSpPr>
          <p:nvPr/>
        </p:nvCxnSpPr>
        <p:spPr>
          <a:xfrm flipH="1">
            <a:off x="3860089" y="2453357"/>
            <a:ext cx="3047789" cy="12114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09978" y="4320724"/>
            <a:ext cx="1764836" cy="7759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616210" y="2698842"/>
            <a:ext cx="1620938" cy="18215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15186" y="2988175"/>
            <a:ext cx="1911853" cy="52322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badi MT Condensed Light"/>
                <a:cs typeface="Abadi MT Condensed Light"/>
              </a:rPr>
              <a:t>othertracker.com</a:t>
            </a:r>
            <a:r>
              <a:rPr lang="en-US" sz="1400" b="1" dirty="0" smtClean="0">
                <a:latin typeface="Abadi MT Condensed Light"/>
                <a:cs typeface="Abadi MT Condensed Light"/>
              </a:rPr>
              <a:t>/</a:t>
            </a:r>
            <a:r>
              <a:rPr lang="en-US" sz="1400" b="1" dirty="0" err="1" smtClean="0">
                <a:latin typeface="Abadi MT Condensed Light"/>
                <a:cs typeface="Abadi MT Condensed Light"/>
              </a:rPr>
              <a:t>track?id</a:t>
            </a:r>
            <a:r>
              <a:rPr lang="en-US" sz="1400" b="1" dirty="0" smtClean="0">
                <a:latin typeface="Abadi MT Condensed Light"/>
                <a:cs typeface="Abadi MT Condensed Light"/>
              </a:rPr>
              <a:t>=522&amp;referrer=site1.com</a:t>
            </a:r>
            <a:endParaRPr lang="en-US" sz="1400" b="1" dirty="0">
              <a:latin typeface="Abadi MT Condensed Light"/>
              <a:cs typeface="Abadi MT Condensed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90400" y="4323574"/>
            <a:ext cx="175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badi MT Condensed Light"/>
                <a:cs typeface="Abadi MT Condensed Light"/>
              </a:rPr>
              <a:t>2:34pm:</a:t>
            </a:r>
          </a:p>
          <a:p>
            <a:r>
              <a:rPr lang="en-US" dirty="0" smtClean="0">
                <a:latin typeface="Abadi MT Condensed Light"/>
                <a:cs typeface="Abadi MT Condensed Light"/>
              </a:rPr>
              <a:t>site1.com: user 522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75627" y="3882339"/>
            <a:ext cx="1764836" cy="1895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102151" y="2546819"/>
            <a:ext cx="2672663" cy="16066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75627" y="3504708"/>
            <a:ext cx="1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http://site2.com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75627" y="3874040"/>
            <a:ext cx="18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&lt;iframe </a:t>
            </a:r>
            <a:r>
              <a:rPr lang="en-US" sz="1200" b="1" dirty="0" err="1" smtClean="0">
                <a:latin typeface="Courier"/>
                <a:cs typeface="Courier"/>
              </a:rPr>
              <a:t>src</a:t>
            </a:r>
            <a:r>
              <a:rPr lang="en-US" sz="1200" b="1" dirty="0" smtClean="0">
                <a:latin typeface="Courier"/>
                <a:cs typeface="Courier"/>
              </a:rPr>
              <a:t>=</a:t>
            </a:r>
            <a:r>
              <a:rPr lang="en-US" sz="1200" b="1" dirty="0" err="1" smtClean="0">
                <a:latin typeface="Courier"/>
                <a:cs typeface="Courier"/>
              </a:rPr>
              <a:t>tracker.com</a:t>
            </a:r>
            <a:r>
              <a:rPr lang="en-US" sz="1200" b="1" dirty="0" smtClean="0">
                <a:latin typeface="Courier"/>
                <a:cs typeface="Courier"/>
              </a:rPr>
              <a:t>/</a:t>
            </a:r>
            <a:r>
              <a:rPr lang="en-US" sz="1200" b="1" dirty="0" err="1" smtClean="0">
                <a:latin typeface="Courier"/>
                <a:cs typeface="Courier"/>
              </a:rPr>
              <a:t>ad.html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en-US" sz="1200" b="1" dirty="0" smtClean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en-US" sz="1200" b="1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&lt;/</a:t>
            </a:r>
            <a:r>
              <a:rPr lang="en-US" sz="1200" b="1" dirty="0" err="1" smtClean="0">
                <a:latin typeface="Courier"/>
                <a:cs typeface="Courier"/>
              </a:rPr>
              <a:t>iframe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52910" y="4599468"/>
            <a:ext cx="1007179" cy="52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860089" y="2698842"/>
            <a:ext cx="2914726" cy="22182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16210" y="5019878"/>
            <a:ext cx="200287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97385" y="5103526"/>
            <a:ext cx="1907022" cy="52322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badi MT Condensed Light"/>
                <a:cs typeface="Abadi MT Condensed Light"/>
              </a:rPr>
              <a:t>othertracker.com</a:t>
            </a:r>
            <a:r>
              <a:rPr lang="en-US" sz="1400" b="1" dirty="0" smtClean="0">
                <a:latin typeface="Abadi MT Condensed Light"/>
                <a:cs typeface="Abadi MT Condensed Light"/>
              </a:rPr>
              <a:t>/</a:t>
            </a:r>
            <a:r>
              <a:rPr lang="en-US" sz="1400" b="1" dirty="0" err="1" smtClean="0">
                <a:latin typeface="Abadi MT Condensed Light"/>
                <a:cs typeface="Abadi MT Condensed Light"/>
              </a:rPr>
              <a:t>track?id</a:t>
            </a:r>
            <a:r>
              <a:rPr lang="en-US" sz="1400" b="1" dirty="0" smtClean="0">
                <a:latin typeface="Abadi MT Condensed Light"/>
                <a:cs typeface="Abadi MT Condensed Light"/>
              </a:rPr>
              <a:t>=522&amp;referrer=site2.com</a:t>
            </a:r>
            <a:endParaRPr lang="en-US" sz="1400" b="1" dirty="0">
              <a:latin typeface="Abadi MT Condensed Light"/>
              <a:cs typeface="Abadi MT Condensed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90400" y="4917123"/>
            <a:ext cx="175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badi MT Condensed Light"/>
                <a:cs typeface="Abadi MT Condensed Light"/>
              </a:rPr>
              <a:t>2:35pm:</a:t>
            </a:r>
          </a:p>
          <a:p>
            <a:r>
              <a:rPr lang="en-US" dirty="0" smtClean="0">
                <a:latin typeface="Abadi MT Condensed Light"/>
                <a:cs typeface="Abadi MT Condensed Light"/>
              </a:rPr>
              <a:t>site2.com: user 522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4294" y="1289457"/>
            <a:ext cx="4276185" cy="46397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166364" y="3993601"/>
            <a:ext cx="57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321777" y="1806835"/>
            <a:ext cx="2229362" cy="1758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009978" y="3980238"/>
            <a:ext cx="18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rocessing engine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978111" y="3690448"/>
            <a:ext cx="19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thertracker.com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850896" y="4061968"/>
            <a:ext cx="4011072" cy="16254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509286" y="1729499"/>
            <a:ext cx="18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rocessing engine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pic>
        <p:nvPicPr>
          <p:cNvPr id="55" name="Picture 54" descr="google-chrome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2" y="1335411"/>
            <a:ext cx="477383" cy="4560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Referred Tracking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7705" y="1914854"/>
            <a:ext cx="7589482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High-level point: </a:t>
            </a:r>
          </a:p>
          <a:p>
            <a:pPr algn="ctr"/>
            <a:r>
              <a:rPr lang="en-US" sz="2800" dirty="0" smtClean="0"/>
              <a:t>One tracker with client-side state can enable tracking by </a:t>
            </a:r>
            <a:r>
              <a:rPr lang="en-US" sz="2800" b="1" dirty="0" smtClean="0"/>
              <a:t>partners</a:t>
            </a:r>
            <a:r>
              <a:rPr lang="en-US" sz="2800" dirty="0" smtClean="0"/>
              <a:t> </a:t>
            </a:r>
            <a:r>
              <a:rPr lang="en-US" sz="2800" b="1" dirty="0" smtClean="0"/>
              <a:t>without client-side state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92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  <p:bldP spid="41" grpId="0" animBg="1"/>
      <p:bldP spid="39" grpId="0" animBg="1"/>
      <p:bldP spid="39" grpId="1" animBg="1"/>
      <p:bldP spid="40" grpId="0"/>
      <p:bldP spid="48" grpId="0" animBg="1"/>
      <p:bldP spid="59" grpId="0"/>
      <p:bldP spid="60" grpId="0"/>
      <p:bldP spid="61" grpId="0" animBg="1"/>
      <p:bldP spid="64" grpId="0" animBg="1"/>
      <p:bldP spid="66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79980"/>
              </p:ext>
            </p:extLst>
          </p:nvPr>
        </p:nvGraphicFramePr>
        <p:xfrm>
          <a:off x="469058" y="1417635"/>
          <a:ext cx="8217743" cy="4587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542"/>
                <a:gridCol w="1239520"/>
                <a:gridCol w="1188720"/>
                <a:gridCol w="4378961"/>
              </a:tblGrid>
              <a:tr h="6986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Name)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Scope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User</a:t>
                      </a:r>
                      <a:r>
                        <a:rPr lang="en-US" b="1" baseline="0" dirty="0" smtClean="0"/>
                        <a:t> Visits</a:t>
                      </a:r>
                    </a:p>
                    <a:p>
                      <a:r>
                        <a:rPr lang="en-US" b="1" baseline="0" dirty="0" smtClean="0"/>
                        <a:t>Directly?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Overview</a:t>
                      </a:r>
                      <a:endParaRPr lang="en-US" b="1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does its own on-site analytics.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Analytics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uses third-party analytics</a:t>
                      </a:r>
                      <a:r>
                        <a:rPr lang="en-US" baseline="0" dirty="0" smtClean="0"/>
                        <a:t> engine (e.g., Google Analytics).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Vanilla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embeds third-party tracker that uses third-party storage (e.g., </a:t>
                      </a:r>
                      <a:r>
                        <a:rPr lang="en-US" baseline="0" dirty="0" err="1" smtClean="0"/>
                        <a:t>Doubleclick</a:t>
                      </a:r>
                      <a:r>
                        <a:rPr lang="en-US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Forced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(forced)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embeds third-party tracker that forced the user to visit directly (e.g., via popup).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Referred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Tracker relies</a:t>
                      </a:r>
                      <a:r>
                        <a:rPr lang="en-US" baseline="0" dirty="0" smtClean="0"/>
                        <a:t> on another cross-site tracker to leak unique identifier values.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Personal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embeds</a:t>
                      </a:r>
                      <a:r>
                        <a:rPr lang="en-US" baseline="0" dirty="0" smtClean="0"/>
                        <a:t> third-party tracker that the user otherwise visits directly (e.g., Facebook).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Tracking Taxonomy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5020" y="5391751"/>
            <a:ext cx="1152522" cy="42941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10358" y="5456958"/>
            <a:ext cx="1152149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69423" y="5447359"/>
            <a:ext cx="617921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37556" y="5456698"/>
            <a:ext cx="4322658" cy="504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6588" y="5723722"/>
            <a:ext cx="2771387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Social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72182" y="3567327"/>
            <a:ext cx="385018" cy="1484830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730" y="4404389"/>
            <a:ext cx="3389308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Complex ad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84040" y="2315961"/>
            <a:ext cx="385018" cy="831131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588" y="2473453"/>
            <a:ext cx="4049443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Embedding analytics libraries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>
            <a:off x="72182" y="3567327"/>
            <a:ext cx="385018" cy="831131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72182" y="3567327"/>
            <a:ext cx="396876" cy="2060312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730" y="3724819"/>
            <a:ext cx="3790506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Third-party cookie blocking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6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 animBg="1"/>
      <p:bldP spid="30" grpId="0" animBg="1"/>
      <p:bldP spid="1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8409"/>
            <a:ext cx="8229600" cy="26495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366FF"/>
                </a:solidFill>
              </a:rPr>
              <a:t>Just loading</a:t>
            </a:r>
            <a:r>
              <a:rPr lang="en-US" dirty="0"/>
              <a:t> these buttons (not clicking on them) enables tracking. 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 smtClean="0">
                <a:solidFill>
                  <a:srgbClr val="3366FF"/>
                </a:solidFill>
              </a:rPr>
              <a:t>visit these sites directly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tracking is often </a:t>
            </a:r>
            <a:r>
              <a:rPr lang="en-US" dirty="0" smtClean="0">
                <a:solidFill>
                  <a:srgbClr val="3366FF"/>
                </a:solidFill>
              </a:rPr>
              <a:t>not anonymous </a:t>
            </a:r>
            <a:r>
              <a:rPr lang="en-US" dirty="0"/>
              <a:t>(linked to accounts).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Screen shot 2011-07-25 at 10.43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0" y="1483332"/>
            <a:ext cx="6989246" cy="16774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ElogoText_14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194684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9449"/>
              </p:ext>
            </p:extLst>
          </p:nvPr>
        </p:nvGraphicFramePr>
        <p:xfrm>
          <a:off x="469058" y="1417635"/>
          <a:ext cx="8217743" cy="4587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542"/>
                <a:gridCol w="1239520"/>
                <a:gridCol w="1188720"/>
                <a:gridCol w="4378961"/>
              </a:tblGrid>
              <a:tr h="6986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Name)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Scope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User</a:t>
                      </a:r>
                      <a:r>
                        <a:rPr lang="en-US" b="1" baseline="0" dirty="0" smtClean="0"/>
                        <a:t> Visits</a:t>
                      </a:r>
                    </a:p>
                    <a:p>
                      <a:r>
                        <a:rPr lang="en-US" b="1" baseline="0" dirty="0" smtClean="0"/>
                        <a:t>Directly?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Overview</a:t>
                      </a:r>
                      <a:endParaRPr lang="en-US" b="1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does its own on-site analytics.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Analytics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uses third-party analytics</a:t>
                      </a:r>
                      <a:r>
                        <a:rPr lang="en-US" baseline="0" dirty="0" smtClean="0"/>
                        <a:t> engine (e.g., Google Analytics).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Vanilla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embeds third-party tracker that uses third-party storage (e.g., </a:t>
                      </a:r>
                      <a:r>
                        <a:rPr lang="en-US" baseline="0" dirty="0" err="1" smtClean="0"/>
                        <a:t>Doubleclick</a:t>
                      </a:r>
                      <a:r>
                        <a:rPr lang="en-US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Forced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(forced)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embeds third-party tracker that forced the user to visit directly (e.g., via popup).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Referred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Tracker relies</a:t>
                      </a:r>
                      <a:r>
                        <a:rPr lang="en-US" baseline="0" dirty="0" smtClean="0"/>
                        <a:t> on another cross-site tracker to leak unique identifier values.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Personal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embeds</a:t>
                      </a:r>
                      <a:r>
                        <a:rPr lang="en-US" baseline="0" dirty="0" smtClean="0"/>
                        <a:t> third-party tracker that the user otherwise visits directly (e.g., Facebook).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Tracking Taxonomy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588" y="5723722"/>
            <a:ext cx="2771387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Social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72182" y="3567327"/>
            <a:ext cx="385018" cy="1484830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730" y="4404389"/>
            <a:ext cx="3389308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Complex ad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84040" y="2315961"/>
            <a:ext cx="385018" cy="831131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588" y="2473453"/>
            <a:ext cx="4049443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Embedding analytics libraries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>
            <a:off x="72182" y="3567327"/>
            <a:ext cx="385018" cy="831131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72182" y="3567327"/>
            <a:ext cx="396876" cy="2060312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730" y="3724819"/>
            <a:ext cx="3790506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Third-party cookie blocking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64143" y="3499816"/>
            <a:ext cx="2565701" cy="1821257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4494036" y="3501633"/>
            <a:ext cx="629451" cy="1785534"/>
          </a:xfrm>
          <a:prstGeom prst="rightBrace">
            <a:avLst/>
          </a:prstGeom>
          <a:ln w="60325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23487" y="4116048"/>
            <a:ext cx="297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Anonymous</a:t>
            </a:r>
            <a:endParaRPr 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5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Tracking Works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Tracking mechanisms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Tracking taxonomy</a:t>
            </a:r>
          </a:p>
          <a:p>
            <a:r>
              <a:rPr lang="en-US" dirty="0" smtClean="0"/>
              <a:t>Measurements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Defenses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April 26, 2012</a:t>
            </a:r>
          </a:p>
          <a:p>
            <a:pPr algn="ctr"/>
            <a:r>
              <a:rPr lang="en-US" sz="1200" dirty="0"/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169926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Tool: </a:t>
            </a:r>
            <a:r>
              <a:rPr lang="en-US" dirty="0" err="1" smtClean="0"/>
              <a:t>TrackingTracker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Firefox add-on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Based on taxonomy</a:t>
            </a:r>
            <a:r>
              <a:rPr lang="en-US" sz="2800" dirty="0" smtClean="0"/>
              <a:t> </a:t>
            </a:r>
            <a:r>
              <a:rPr lang="en-US" sz="2800" dirty="0"/>
              <a:t>of client-side mechanisms</a:t>
            </a:r>
            <a:endParaRPr lang="en-US" sz="2800" dirty="0" smtClean="0"/>
          </a:p>
          <a:p>
            <a:r>
              <a:rPr lang="en-US" sz="2800" dirty="0" smtClean="0"/>
              <a:t>Crawls the web, </a:t>
            </a:r>
            <a:r>
              <a:rPr lang="en-US" sz="2800" dirty="0" smtClean="0">
                <a:solidFill>
                  <a:srgbClr val="3366FF"/>
                </a:solidFill>
              </a:rPr>
              <a:t>automatically categorizing </a:t>
            </a:r>
            <a:r>
              <a:rPr lang="en-US" sz="2800" dirty="0" smtClean="0"/>
              <a:t>trackers</a:t>
            </a:r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Monitors:</a:t>
            </a:r>
          </a:p>
          <a:p>
            <a:pPr lvl="1"/>
            <a:r>
              <a:rPr lang="en-US" sz="2400" dirty="0" smtClean="0"/>
              <a:t>Third-party requests</a:t>
            </a:r>
          </a:p>
          <a:p>
            <a:pPr lvl="1"/>
            <a:r>
              <a:rPr lang="en-US" sz="2400" dirty="0" smtClean="0"/>
              <a:t>Cookies, HTML5 </a:t>
            </a:r>
            <a:r>
              <a:rPr lang="en-US" sz="2400" dirty="0" err="1" smtClean="0"/>
              <a:t>LocalStorage</a:t>
            </a:r>
            <a:r>
              <a:rPr lang="en-US" sz="2400" dirty="0" smtClean="0"/>
              <a:t>, Flash LSOs</a:t>
            </a:r>
          </a:p>
          <a:p>
            <a:pPr marL="914400" lvl="2" indent="0">
              <a:buNone/>
            </a:pPr>
            <a:r>
              <a:rPr lang="en-US" sz="2000" dirty="0" smtClean="0"/>
              <a:t>(considers state that changes across clean measurement runs)</a:t>
            </a:r>
          </a:p>
          <a:p>
            <a:pPr lvl="1"/>
            <a:r>
              <a:rPr lang="en-US" sz="2400" dirty="0" smtClean="0"/>
              <a:t>Identifier leaks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37382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data sets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Alexa</a:t>
            </a:r>
            <a:r>
              <a:rPr lang="en-US" dirty="0" smtClean="0">
                <a:solidFill>
                  <a:srgbClr val="3366FF"/>
                </a:solidFill>
              </a:rPr>
              <a:t> Top 500</a:t>
            </a:r>
          </a:p>
          <a:p>
            <a:pPr lvl="2"/>
            <a:r>
              <a:rPr lang="en-US" dirty="0" smtClean="0"/>
              <a:t>5 pages per domain: main page and up to 4 links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Alexa</a:t>
            </a:r>
            <a:r>
              <a:rPr lang="en-US" dirty="0" smtClean="0">
                <a:solidFill>
                  <a:srgbClr val="3366FF"/>
                </a:solidFill>
              </a:rPr>
              <a:t> Non-Top 500</a:t>
            </a:r>
          </a:p>
          <a:p>
            <a:pPr lvl="2"/>
            <a:r>
              <a:rPr lang="en-US" dirty="0" smtClean="0"/>
              <a:t>Sites ranked #501, #601, #701, etc.</a:t>
            </a:r>
          </a:p>
          <a:p>
            <a:pPr lvl="2"/>
            <a:r>
              <a:rPr lang="en-US" dirty="0" smtClean="0"/>
              <a:t>5 pages per domain: main page and up to 4 links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AOL search logs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300 unique queries for 35 random users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425049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d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" y="1835836"/>
            <a:ext cx="6098303" cy="4153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Prevalence (Top 500)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4794"/>
            <a:ext cx="8229600" cy="4801369"/>
          </a:xfrm>
        </p:spPr>
        <p:txBody>
          <a:bodyPr/>
          <a:lstStyle/>
          <a:p>
            <a:r>
              <a:rPr lang="en-US" sz="2800" dirty="0" smtClean="0"/>
              <a:t>524 </a:t>
            </a:r>
            <a:r>
              <a:rPr lang="en-US" sz="2800" dirty="0"/>
              <a:t>unique </a:t>
            </a:r>
            <a:r>
              <a:rPr lang="en-US" sz="2800" dirty="0" smtClean="0"/>
              <a:t>trackers on 500 domains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SElogoText_14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846338" y="2343025"/>
            <a:ext cx="0" cy="2703450"/>
          </a:xfrm>
          <a:prstGeom prst="line">
            <a:avLst/>
          </a:prstGeom>
          <a:ln w="317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51403" y="3578465"/>
            <a:ext cx="0" cy="1468010"/>
          </a:xfrm>
          <a:prstGeom prst="line">
            <a:avLst/>
          </a:prstGeom>
          <a:ln w="317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4181" y="3567516"/>
            <a:ext cx="541976" cy="0"/>
          </a:xfrm>
          <a:prstGeom prst="line">
            <a:avLst/>
          </a:prstGeom>
          <a:ln w="317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5129" y="2363159"/>
            <a:ext cx="111209" cy="1764"/>
          </a:xfrm>
          <a:prstGeom prst="line">
            <a:avLst/>
          </a:prstGeom>
          <a:ln w="317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77105" y="2230408"/>
            <a:ext cx="6488087" cy="9326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457 domains (91%) embed </a:t>
            </a:r>
            <a:r>
              <a:rPr lang="en-US" sz="2400" dirty="0" smtClean="0">
                <a:solidFill>
                  <a:srgbClr val="FF0000"/>
                </a:solidFill>
              </a:rPr>
              <a:t>at least one tracker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000" dirty="0" smtClean="0"/>
              <a:t>(97% of those include at least one cross-site tracker.)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930196" y="3379221"/>
            <a:ext cx="350323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50% of domains embed </a:t>
            </a:r>
            <a:r>
              <a:rPr lang="en-US" sz="2400" dirty="0">
                <a:solidFill>
                  <a:srgbClr val="FF0000"/>
                </a:solidFill>
              </a:rPr>
              <a:t>between 4 and 5 trackers</a:t>
            </a:r>
            <a:r>
              <a:rPr lang="en-US" sz="2400" dirty="0"/>
              <a:t>.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399684" y="4883126"/>
            <a:ext cx="672479" cy="152400"/>
          </a:xfrm>
          <a:prstGeom prst="line">
            <a:avLst/>
          </a:prstGeom>
          <a:ln w="31750"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72164" y="4435362"/>
            <a:ext cx="1784462" cy="1200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domain includes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43 trackers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88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172922"/>
            <a:ext cx="8585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0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842677" y="3831206"/>
            <a:ext cx="1606544" cy="75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42677" y="4758306"/>
            <a:ext cx="1606544" cy="854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42677" y="2927494"/>
            <a:ext cx="1606544" cy="75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Web Tracking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Franziska Roesner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65" y="2055795"/>
            <a:ext cx="2729801" cy="17971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89070" y="1417637"/>
            <a:ext cx="2626917" cy="436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42677" y="2023061"/>
            <a:ext cx="1606544" cy="75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1-09-06 at 4.08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66" y="3845973"/>
            <a:ext cx="747565" cy="392606"/>
          </a:xfrm>
          <a:prstGeom prst="rect">
            <a:avLst/>
          </a:prstGeom>
        </p:spPr>
      </p:pic>
      <p:pic>
        <p:nvPicPr>
          <p:cNvPr id="8" name="Picture 7" descr="Screen shot 2011-09-06 at 4.09.5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20" y="2981013"/>
            <a:ext cx="1320800" cy="406400"/>
          </a:xfrm>
          <a:prstGeom prst="rect">
            <a:avLst/>
          </a:prstGeom>
        </p:spPr>
      </p:pic>
      <p:pic>
        <p:nvPicPr>
          <p:cNvPr id="19" name="Picture 18" descr="Screen shot 2011-09-06 at 4.09.3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2093233"/>
            <a:ext cx="1516849" cy="2407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358365" y="2474247"/>
            <a:ext cx="244164" cy="162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30725" y="2474248"/>
            <a:ext cx="208670" cy="16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144193" y="4303817"/>
            <a:ext cx="208670" cy="16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152703" y="5335021"/>
            <a:ext cx="244164" cy="162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41272" y="2955446"/>
            <a:ext cx="1607524" cy="579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Tracker.com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41272" y="1469419"/>
            <a:ext cx="1607524" cy="58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Advertise.com</a:t>
            </a:r>
            <a:endParaRPr lang="en-US" dirty="0"/>
          </a:p>
        </p:txBody>
      </p:sp>
      <p:pic>
        <p:nvPicPr>
          <p:cNvPr id="30" name="Picture 29" descr="Screen shot 2011-09-06 at 4.09.5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19" y="4441208"/>
            <a:ext cx="1610177" cy="495439"/>
          </a:xfrm>
          <a:prstGeom prst="rect">
            <a:avLst/>
          </a:prstGeom>
        </p:spPr>
      </p:pic>
      <p:pic>
        <p:nvPicPr>
          <p:cNvPr id="31" name="Picture 30" descr="facebook_like_button_big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02" y="4249612"/>
            <a:ext cx="661643" cy="294363"/>
          </a:xfrm>
          <a:prstGeom prst="rect">
            <a:avLst/>
          </a:prstGeom>
        </p:spPr>
      </p:pic>
      <p:pic>
        <p:nvPicPr>
          <p:cNvPr id="32" name="Picture 31" descr="facebook_like_button_big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12" y="2399078"/>
            <a:ext cx="661643" cy="294363"/>
          </a:xfrm>
          <a:prstGeom prst="rect">
            <a:avLst/>
          </a:prstGeom>
        </p:spPr>
      </p:pic>
      <p:pic>
        <p:nvPicPr>
          <p:cNvPr id="33" name="Picture 32" descr="facebook_like_button_big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25" y="5278682"/>
            <a:ext cx="661643" cy="29436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4239395" y="1760387"/>
            <a:ext cx="2801877" cy="7948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 flipV="1">
            <a:off x="4352863" y="1862612"/>
            <a:ext cx="2685756" cy="2522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28" idx="1"/>
          </p:cNvCxnSpPr>
          <p:nvPr/>
        </p:nvCxnSpPr>
        <p:spPr>
          <a:xfrm>
            <a:off x="4480447" y="2636262"/>
            <a:ext cx="2560825" cy="608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3"/>
          </p:cNvCxnSpPr>
          <p:nvPr/>
        </p:nvCxnSpPr>
        <p:spPr>
          <a:xfrm>
            <a:off x="5364455" y="2546260"/>
            <a:ext cx="1676817" cy="2036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3"/>
            <a:endCxn id="30" idx="1"/>
          </p:cNvCxnSpPr>
          <p:nvPr/>
        </p:nvCxnSpPr>
        <p:spPr>
          <a:xfrm>
            <a:off x="5190345" y="4396794"/>
            <a:ext cx="1848274" cy="292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V="1">
            <a:off x="5215868" y="4820940"/>
            <a:ext cx="1825404" cy="604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7" name="Picture 56" descr="Screen shot 2011-09-06 at 4.09.3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72" y="2093233"/>
            <a:ext cx="1516849" cy="240709"/>
          </a:xfrm>
          <a:prstGeom prst="rect">
            <a:avLst/>
          </a:prstGeom>
        </p:spPr>
      </p:pic>
      <p:pic>
        <p:nvPicPr>
          <p:cNvPr id="59" name="Picture 58" descr="Screen shot 2011-09-06 at 4.08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12" y="2325132"/>
            <a:ext cx="504691" cy="265053"/>
          </a:xfrm>
          <a:prstGeom prst="rect">
            <a:avLst/>
          </a:prstGeom>
        </p:spPr>
      </p:pic>
      <p:pic>
        <p:nvPicPr>
          <p:cNvPr id="60" name="Picture 59" descr="Screen shot 2011-09-06 at 4.09.3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47" y="3599290"/>
            <a:ext cx="1516849" cy="240709"/>
          </a:xfrm>
          <a:prstGeom prst="rect">
            <a:avLst/>
          </a:prstGeom>
        </p:spPr>
      </p:pic>
      <p:pic>
        <p:nvPicPr>
          <p:cNvPr id="64" name="Picture 63" descr="Screen shot 2011-09-06 at 4.08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12" y="5219409"/>
            <a:ext cx="504691" cy="265053"/>
          </a:xfrm>
          <a:prstGeom prst="rect">
            <a:avLst/>
          </a:prstGeom>
        </p:spPr>
      </p:pic>
      <p:pic>
        <p:nvPicPr>
          <p:cNvPr id="65" name="Picture 64" descr="Screen shot 2011-09-06 at 4.09.3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47" y="4983675"/>
            <a:ext cx="1516849" cy="240709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6850165" y="1348260"/>
            <a:ext cx="1953257" cy="12758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65277" y="2820766"/>
            <a:ext cx="1938145" cy="13808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65277" y="4345772"/>
            <a:ext cx="1938145" cy="1451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0" y="4288885"/>
            <a:ext cx="3224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Bigger </a:t>
            </a:r>
            <a:r>
              <a:rPr lang="en-US" sz="2000" dirty="0" smtClean="0"/>
              <a:t>browsing profiles    </a:t>
            </a:r>
          </a:p>
          <a:p>
            <a:r>
              <a:rPr lang="en-US" sz="2000" dirty="0" smtClean="0"/>
              <a:t>= </a:t>
            </a:r>
            <a:r>
              <a:rPr lang="en-US" sz="2000" dirty="0">
                <a:solidFill>
                  <a:srgbClr val="3366FF"/>
                </a:solidFill>
              </a:rPr>
              <a:t>increased value </a:t>
            </a:r>
            <a:r>
              <a:rPr lang="en-US" sz="2000" dirty="0"/>
              <a:t>for </a:t>
            </a:r>
            <a:r>
              <a:rPr lang="en-US" sz="2000" dirty="0" smtClean="0"/>
              <a:t>trackers</a:t>
            </a:r>
          </a:p>
          <a:p>
            <a:r>
              <a:rPr lang="en-US" sz="2000" dirty="0"/>
              <a:t>= </a:t>
            </a:r>
            <a:r>
              <a:rPr lang="en-US" sz="2000" dirty="0">
                <a:solidFill>
                  <a:srgbClr val="3366FF"/>
                </a:solidFill>
              </a:rPr>
              <a:t>reduced privacy </a:t>
            </a:r>
            <a:r>
              <a:rPr lang="en-US" sz="2000" dirty="0"/>
              <a:t>for users</a:t>
            </a:r>
          </a:p>
          <a:p>
            <a:endParaRPr lang="en-US" sz="2000" dirty="0"/>
          </a:p>
        </p:txBody>
      </p:sp>
      <p:pic>
        <p:nvPicPr>
          <p:cNvPr id="47" name="Picture 46" descr="google-chrome-log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14" y="1438939"/>
            <a:ext cx="477383" cy="456031"/>
          </a:xfrm>
          <a:prstGeom prst="rect">
            <a:avLst/>
          </a:prstGeom>
        </p:spPr>
      </p:pic>
      <p:pic>
        <p:nvPicPr>
          <p:cNvPr id="48" name="Picture 47" descr="Screen shot 2012-04-20 at 10.46.27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91" y="3845973"/>
            <a:ext cx="1132508" cy="268924"/>
          </a:xfrm>
          <a:prstGeom prst="rect">
            <a:avLst/>
          </a:prstGeom>
        </p:spPr>
      </p:pic>
      <p:pic>
        <p:nvPicPr>
          <p:cNvPr id="50" name="Picture 49" descr="Screen shot 2012-04-20 at 10.46.27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15" y="5497036"/>
            <a:ext cx="1132508" cy="268924"/>
          </a:xfrm>
          <a:prstGeom prst="rect">
            <a:avLst/>
          </a:prstGeom>
        </p:spPr>
      </p:pic>
      <p:pic>
        <p:nvPicPr>
          <p:cNvPr id="3" name="Picture 2" descr="Screen shot 2012-04-20 at 10.46.27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64" y="4842988"/>
            <a:ext cx="1455391" cy="3455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96868" y="5776909"/>
            <a:ext cx="381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(Hypothetical tracking relationships only.)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endCxn id="28" idx="1"/>
          </p:cNvCxnSpPr>
          <p:nvPr/>
        </p:nvCxnSpPr>
        <p:spPr>
          <a:xfrm flipV="1">
            <a:off x="4396868" y="3245042"/>
            <a:ext cx="2644404" cy="2171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6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29540"/>
            <a:ext cx="8597900" cy="585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4486" y="1125671"/>
            <a:ext cx="13431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Each line represents one user.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2880" y="1087120"/>
            <a:ext cx="19304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18640" y="1991360"/>
            <a:ext cx="193040" cy="17576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04720" y="1330960"/>
            <a:ext cx="193040" cy="26517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45920" y="1087120"/>
            <a:ext cx="210312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97760" y="2291646"/>
            <a:ext cx="1351280" cy="4109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3" idx="1"/>
          </p:cNvCxnSpPr>
          <p:nvPr/>
        </p:nvCxnSpPr>
        <p:spPr>
          <a:xfrm flipV="1">
            <a:off x="2001117" y="1886898"/>
            <a:ext cx="1747923" cy="104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49040" y="781323"/>
            <a:ext cx="208279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Doubleclick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39% (Max 66%)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49040" y="1563732"/>
            <a:ext cx="208279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Facebook: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23% (Max 45%)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9040" y="2379394"/>
            <a:ext cx="208279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Google: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21% (Max 61%)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9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Surprisingly little </a:t>
            </a:r>
            <a:r>
              <a:rPr lang="en-US" dirty="0" smtClean="0"/>
              <a:t>use of these mechanisms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</a:p>
          <a:p>
            <a:r>
              <a:rPr lang="en-US" dirty="0" smtClean="0"/>
              <a:t>Of 524 trackers on </a:t>
            </a:r>
            <a:r>
              <a:rPr lang="en-US" dirty="0" err="1" smtClean="0"/>
              <a:t>Alexa</a:t>
            </a:r>
            <a:r>
              <a:rPr lang="en-US" dirty="0" smtClean="0"/>
              <a:t> Top 500: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Only 5 </a:t>
            </a:r>
            <a:r>
              <a:rPr lang="en-US" dirty="0" smtClean="0"/>
              <a:t>set unique identifiers in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35 </a:t>
            </a:r>
            <a:r>
              <a:rPr lang="en-US" dirty="0" smtClean="0"/>
              <a:t>set unique identifiers in Flash cookies</a:t>
            </a:r>
          </a:p>
          <a:p>
            <a:r>
              <a:rPr lang="en-US" dirty="0" err="1" smtClean="0"/>
              <a:t>Respawning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LS </a:t>
            </a:r>
            <a:r>
              <a:rPr lang="en-US" dirty="0" smtClean="0">
                <a:sym typeface="Wingdings"/>
              </a:rPr>
              <a:t> Cookie: </a:t>
            </a:r>
            <a:r>
              <a:rPr lang="en-US" dirty="0" smtClean="0">
                <a:solidFill>
                  <a:srgbClr val="3366FF"/>
                </a:solidFill>
                <a:sym typeface="Wingdings"/>
              </a:rPr>
              <a:t>1 case</a:t>
            </a:r>
            <a:r>
              <a:rPr lang="en-US" dirty="0" smtClean="0">
                <a:sym typeface="Wingdings"/>
              </a:rPr>
              <a:t>; Cookie  LS: </a:t>
            </a:r>
            <a:r>
              <a:rPr lang="en-US" dirty="0" smtClean="0">
                <a:solidFill>
                  <a:srgbClr val="3366FF"/>
                </a:solidFill>
                <a:sym typeface="Wingdings"/>
              </a:rPr>
              <a:t>3 cases</a:t>
            </a:r>
          </a:p>
          <a:p>
            <a:pPr lvl="1"/>
            <a:r>
              <a:rPr lang="en-US" dirty="0" smtClean="0"/>
              <a:t>Flash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Cookie: </a:t>
            </a:r>
            <a:r>
              <a:rPr lang="en-US" dirty="0">
                <a:solidFill>
                  <a:srgbClr val="3366FF"/>
                </a:solidFill>
              </a:rPr>
              <a:t>6 </a:t>
            </a:r>
            <a:r>
              <a:rPr lang="en-US" dirty="0" smtClean="0">
                <a:solidFill>
                  <a:srgbClr val="3366FF"/>
                </a:solidFill>
              </a:rPr>
              <a:t>cases</a:t>
            </a:r>
            <a:r>
              <a:rPr lang="en-US" dirty="0" smtClean="0"/>
              <a:t>; Cookie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Flash: </a:t>
            </a:r>
            <a:r>
              <a:rPr lang="en-US" dirty="0">
                <a:solidFill>
                  <a:srgbClr val="3366FF"/>
                </a:solidFill>
              </a:rPr>
              <a:t>7 cases</a:t>
            </a:r>
            <a:endParaRPr lang="en-US" dirty="0" smtClean="0">
              <a:solidFill>
                <a:srgbClr val="3366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and Flash Cookies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3464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Tracking Works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Tracking mechanisms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Tracking taxonomy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Measurements</a:t>
            </a:r>
          </a:p>
          <a:p>
            <a:r>
              <a:rPr lang="en-US" dirty="0" smtClean="0"/>
              <a:t>Defenses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169926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 to Reduce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explore several in the paper:</a:t>
            </a:r>
          </a:p>
          <a:p>
            <a:pPr lvl="1"/>
            <a:r>
              <a:rPr lang="en-US" dirty="0" smtClean="0"/>
              <a:t>Third-party cookie blocking</a:t>
            </a:r>
          </a:p>
          <a:p>
            <a:pPr lvl="1"/>
            <a:r>
              <a:rPr lang="en-US" dirty="0" smtClean="0"/>
              <a:t>Do Not Track header</a:t>
            </a:r>
          </a:p>
          <a:p>
            <a:pPr lvl="1"/>
            <a:r>
              <a:rPr lang="en-US" dirty="0" smtClean="0"/>
              <a:t>Popup blocking</a:t>
            </a:r>
          </a:p>
          <a:p>
            <a:pPr lvl="1"/>
            <a:r>
              <a:rPr lang="en-US" dirty="0" smtClean="0"/>
              <a:t>Clearing client-side state</a:t>
            </a:r>
          </a:p>
          <a:p>
            <a:pPr lvl="1"/>
            <a:r>
              <a:rPr lang="en-US" dirty="0" smtClean="0"/>
              <a:t>Disabling JavaScript</a:t>
            </a:r>
          </a:p>
          <a:p>
            <a:pPr lvl="1"/>
            <a:r>
              <a:rPr lang="en-US" dirty="0" smtClean="0"/>
              <a:t>Private browsing mode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23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April 26, 2012</a:t>
            </a:r>
          </a:p>
          <a:p>
            <a:pPr algn="ctr"/>
            <a:r>
              <a:rPr lang="en-US" sz="1200" dirty="0"/>
              <a:t>Franziska Roesner</a:t>
            </a:r>
          </a:p>
        </p:txBody>
      </p:sp>
      <p:sp>
        <p:nvSpPr>
          <p:cNvPr id="9" name="Left Arrow 8"/>
          <p:cNvSpPr/>
          <p:nvPr/>
        </p:nvSpPr>
        <p:spPr>
          <a:xfrm>
            <a:off x="5405120" y="2235200"/>
            <a:ext cx="731520" cy="497840"/>
          </a:xfrm>
          <a:prstGeom prst="leftArrow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SElogoText_1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5752" y="136648"/>
            <a:ext cx="8597900" cy="5854700"/>
            <a:chOff x="266700" y="136648"/>
            <a:chExt cx="8597900" cy="5854700"/>
          </a:xfrm>
        </p:grpSpPr>
        <p:grpSp>
          <p:nvGrpSpPr>
            <p:cNvPr id="9" name="Group 8"/>
            <p:cNvGrpSpPr/>
            <p:nvPr/>
          </p:nvGrpSpPr>
          <p:grpSpPr>
            <a:xfrm>
              <a:off x="266700" y="136648"/>
              <a:ext cx="8597900" cy="5854700"/>
              <a:chOff x="266700" y="136648"/>
              <a:chExt cx="8597900" cy="58547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00" y="136648"/>
                <a:ext cx="8597900" cy="58547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4400" y="775491"/>
                <a:ext cx="2692400" cy="1155700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3776932" y="714274"/>
              <a:ext cx="2126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(no cookie blocking)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6359" y="136648"/>
            <a:ext cx="8585200" cy="5854700"/>
            <a:chOff x="288255" y="136648"/>
            <a:chExt cx="8585200" cy="58547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255" y="136648"/>
              <a:ext cx="8585200" cy="58547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8149" y="775491"/>
              <a:ext cx="2692400" cy="11557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57504" y="136648"/>
            <a:ext cx="8585200" cy="5854700"/>
            <a:chOff x="279400" y="136648"/>
            <a:chExt cx="8585200" cy="58547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400" y="136648"/>
              <a:ext cx="8585200" cy="58547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21622" y="775490"/>
              <a:ext cx="3065178" cy="1315713"/>
            </a:xfrm>
            <a:prstGeom prst="rect">
              <a:avLst/>
            </a:prstGeom>
          </p:spPr>
        </p:pic>
      </p:grpSp>
      <p:sp>
        <p:nvSpPr>
          <p:cNvPr id="17" name="Oval 16"/>
          <p:cNvSpPr/>
          <p:nvPr/>
        </p:nvSpPr>
        <p:spPr>
          <a:xfrm>
            <a:off x="3185756" y="3645921"/>
            <a:ext cx="454188" cy="65196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09257" y="3821100"/>
            <a:ext cx="454188" cy="507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5936351" y="3109434"/>
            <a:ext cx="358531" cy="711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3412850" y="3109434"/>
            <a:ext cx="336190" cy="536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6253" y="2740102"/>
            <a:ext cx="18506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Referred Tracker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01193" y="2740102"/>
            <a:ext cx="16366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Forced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Tracking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5279"/>
            <a:ext cx="8229600" cy="345408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Most popular, based on measurements: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Facebook, Google, Twitter, </a:t>
            </a:r>
            <a:r>
              <a:rPr lang="en-US" dirty="0" err="1" smtClean="0">
                <a:solidFill>
                  <a:srgbClr val="3366FF"/>
                </a:solidFill>
              </a:rPr>
              <a:t>AddThis</a:t>
            </a:r>
            <a:r>
              <a:rPr lang="en-US" dirty="0" smtClean="0">
                <a:solidFill>
                  <a:srgbClr val="3366FF"/>
                </a:solidFill>
              </a:rPr>
              <a:t>, YouTube, LinkedIn, </a:t>
            </a:r>
            <a:r>
              <a:rPr lang="en-US" dirty="0" err="1" smtClean="0">
                <a:solidFill>
                  <a:srgbClr val="3366FF"/>
                </a:solidFill>
              </a:rPr>
              <a:t>Digg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Stumbleupon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Third-party cookie blocking is ineffective.</a:t>
            </a:r>
          </a:p>
          <a:p>
            <a:r>
              <a:rPr lang="en-US" dirty="0" smtClean="0"/>
              <a:t>Existing browser extension </a:t>
            </a:r>
            <a:r>
              <a:rPr lang="en-US" dirty="0"/>
              <a:t>solutions remove the </a:t>
            </a:r>
            <a:r>
              <a:rPr lang="en-US" dirty="0" smtClean="0"/>
              <a:t>buttons (undesirable to some users).</a:t>
            </a: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Can we reduce tracking but allow use?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5" name="Picture 4" descr="Screen shot 2011-07-25 at 10.4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26" y="1417638"/>
            <a:ext cx="5681021" cy="1363445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238765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ShareMeNot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browser extension that protects against tracking from third-party social media buttons </a:t>
            </a:r>
            <a:r>
              <a:rPr lang="en-US" dirty="0">
                <a:solidFill>
                  <a:srgbClr val="3366FF"/>
                </a:solidFill>
              </a:rPr>
              <a:t>while still allowing </a:t>
            </a:r>
            <a:r>
              <a:rPr lang="en-US" dirty="0" smtClean="0">
                <a:solidFill>
                  <a:srgbClr val="3366FF"/>
                </a:solidFill>
              </a:rPr>
              <a:t>them to be used.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Firefox version: removes cookies from relevant requests </a:t>
            </a:r>
            <a:r>
              <a:rPr lang="en-US" dirty="0" smtClean="0">
                <a:solidFill>
                  <a:srgbClr val="3366FF"/>
                </a:solidFill>
              </a:rPr>
              <a:t>until user clicks button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Similar: Priv3 Firefox add-on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Chrome version: </a:t>
            </a:r>
            <a:r>
              <a:rPr lang="en-US" dirty="0" smtClean="0">
                <a:solidFill>
                  <a:srgbClr val="3366FF"/>
                </a:solidFill>
              </a:rPr>
              <a:t>replace buttons</a:t>
            </a:r>
            <a:r>
              <a:rPr lang="en-US" dirty="0" smtClean="0">
                <a:solidFill>
                  <a:srgbClr val="000000"/>
                </a:solidFill>
              </a:rPr>
              <a:t> with local stand-in button until user click.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66" y="141064"/>
            <a:ext cx="1324447" cy="145913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ElogoText_14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April 26, 2012</a:t>
            </a:r>
          </a:p>
          <a:p>
            <a:pPr algn="ctr"/>
            <a:r>
              <a:rPr lang="en-US" sz="1200" dirty="0"/>
              <a:t>Franziska Roesner</a:t>
            </a:r>
          </a:p>
        </p:txBody>
      </p:sp>
      <p:sp>
        <p:nvSpPr>
          <p:cNvPr id="10" name="Explosion 1 9"/>
          <p:cNvSpPr/>
          <p:nvPr/>
        </p:nvSpPr>
        <p:spPr>
          <a:xfrm>
            <a:off x="8067040" y="5059680"/>
            <a:ext cx="873760" cy="619760"/>
          </a:xfrm>
          <a:prstGeom prst="irregularSeal1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NEW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674" y="1113998"/>
            <a:ext cx="418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/>
              </a:rPr>
              <a:t>http://sharemenot.cs.washington.edu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2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Effectiveness of </a:t>
            </a:r>
            <a:r>
              <a:rPr lang="en-US" sz="4000" dirty="0" err="1" smtClean="0"/>
              <a:t>ShareMeNot</a:t>
            </a:r>
            <a:r>
              <a:rPr lang="en-US" sz="4000" dirty="0" smtClean="0"/>
              <a:t> (Top 500)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303565"/>
              </p:ext>
            </p:extLst>
          </p:nvPr>
        </p:nvGraphicFramePr>
        <p:xfrm>
          <a:off x="733490" y="1605029"/>
          <a:ext cx="7670978" cy="4114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7810"/>
                <a:gridCol w="2915216"/>
                <a:gridCol w="27179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Tracker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Without </a:t>
                      </a:r>
                      <a:r>
                        <a:rPr lang="en-US" sz="2400" dirty="0" err="1" smtClean="0"/>
                        <a:t>ShareMeNot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 </a:t>
                      </a:r>
                      <a:r>
                        <a:rPr lang="en-US" sz="2400" dirty="0" err="1" smtClean="0"/>
                        <a:t>ShareMeNot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Google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Twitter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AddThis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YouTube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LinkedIn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Digg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Stumbleupon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199585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Introduced </a:t>
            </a:r>
            <a:r>
              <a:rPr lang="en-US" dirty="0">
                <a:solidFill>
                  <a:srgbClr val="3366FF"/>
                </a:solidFill>
              </a:rPr>
              <a:t>taxonomy </a:t>
            </a:r>
            <a:r>
              <a:rPr lang="en-US" dirty="0"/>
              <a:t>of tracking behavior for any client-side identifiers.</a:t>
            </a:r>
          </a:p>
          <a:p>
            <a:pPr lvl="1"/>
            <a:r>
              <a:rPr lang="en-US" i="1" dirty="0"/>
              <a:t>Analytics, Vanilla, Forced, Referred, </a:t>
            </a:r>
            <a:r>
              <a:rPr lang="en-US" i="1" dirty="0" smtClean="0"/>
              <a:t>Personal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Studied tracking in the wild with </a:t>
            </a:r>
            <a:r>
              <a:rPr lang="en-US" dirty="0" smtClean="0">
                <a:solidFill>
                  <a:srgbClr val="3366FF"/>
                </a:solidFill>
              </a:rPr>
              <a:t>browser measurements.</a:t>
            </a:r>
            <a:endParaRPr lang="en-US" dirty="0" smtClean="0"/>
          </a:p>
          <a:p>
            <a:pPr lvl="1"/>
            <a:r>
              <a:rPr lang="en-US" dirty="0" smtClean="0"/>
              <a:t>Revealed rich tracking ecosystem.</a:t>
            </a:r>
          </a:p>
          <a:p>
            <a:pPr lvl="1"/>
            <a:r>
              <a:rPr lang="en-US" dirty="0" smtClean="0"/>
              <a:t>Results can assist informed broader discussions.</a:t>
            </a:r>
          </a:p>
          <a:p>
            <a:r>
              <a:rPr lang="en-US" dirty="0" smtClean="0"/>
              <a:t>Developed </a:t>
            </a:r>
            <a:r>
              <a:rPr lang="en-US" dirty="0" err="1" smtClean="0"/>
              <a:t>ShareMeNot</a:t>
            </a:r>
            <a:r>
              <a:rPr lang="en-US" dirty="0" smtClean="0"/>
              <a:t>, 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new privacy-enhancing defense </a:t>
            </a:r>
            <a:r>
              <a:rPr lang="en-US" dirty="0" smtClean="0">
                <a:solidFill>
                  <a:srgbClr val="000000"/>
                </a:solidFill>
              </a:rPr>
              <a:t>for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personal tracking.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sharemenot.cs.washington.edu/</a:t>
            </a:r>
            <a:r>
              <a:rPr lang="en-US" sz="2800" b="1" dirty="0" smtClean="0"/>
              <a:t> </a:t>
            </a:r>
            <a:endParaRPr lang="en-US" sz="20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410" y="5109200"/>
            <a:ext cx="683314" cy="7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9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is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Much discussion of tracking</a:t>
            </a:r>
            <a:r>
              <a:rPr lang="en-US" dirty="0" smtClean="0"/>
              <a:t>, but limited understanding of how it actually works.</a:t>
            </a:r>
          </a:p>
          <a:p>
            <a:r>
              <a:rPr lang="en-US" dirty="0" smtClean="0"/>
              <a:t>Our goals: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U</a:t>
            </a:r>
            <a:r>
              <a:rPr lang="en-US" dirty="0" smtClean="0">
                <a:solidFill>
                  <a:srgbClr val="3366FF"/>
                </a:solidFill>
              </a:rPr>
              <a:t>nderstand </a:t>
            </a:r>
            <a:r>
              <a:rPr lang="en-US" dirty="0">
                <a:solidFill>
                  <a:srgbClr val="3366FF"/>
                </a:solidFill>
              </a:rPr>
              <a:t>the tracking </a:t>
            </a:r>
            <a:r>
              <a:rPr lang="en-US" dirty="0" smtClean="0">
                <a:solidFill>
                  <a:srgbClr val="3366FF"/>
                </a:solidFill>
              </a:rPr>
              <a:t>ecosystem.</a:t>
            </a:r>
            <a:endParaRPr lang="en-US" dirty="0">
              <a:solidFill>
                <a:srgbClr val="3366FF"/>
              </a:solidFill>
            </a:endParaRPr>
          </a:p>
          <a:p>
            <a:pPr lvl="2"/>
            <a:r>
              <a:rPr lang="en-US" dirty="0"/>
              <a:t>How is tracking actually done in the wild</a:t>
            </a:r>
            <a:r>
              <a:rPr lang="en-US" dirty="0" smtClean="0"/>
              <a:t>?</a:t>
            </a:r>
            <a:endParaRPr lang="en-US" dirty="0"/>
          </a:p>
          <a:p>
            <a:pPr lvl="2"/>
            <a:r>
              <a:rPr lang="en-US" dirty="0"/>
              <a:t>What </a:t>
            </a:r>
            <a:r>
              <a:rPr lang="en-US" dirty="0">
                <a:solidFill>
                  <a:srgbClr val="3366FF"/>
                </a:solidFill>
              </a:rPr>
              <a:t>kinds </a:t>
            </a:r>
            <a:r>
              <a:rPr lang="en-US" dirty="0" smtClean="0">
                <a:solidFill>
                  <a:srgbClr val="3366FF"/>
                </a:solidFill>
              </a:rPr>
              <a:t>of browsing </a:t>
            </a:r>
            <a:r>
              <a:rPr lang="en-US" dirty="0">
                <a:solidFill>
                  <a:srgbClr val="3366FF"/>
                </a:solidFill>
              </a:rPr>
              <a:t>profiles </a:t>
            </a:r>
            <a:r>
              <a:rPr lang="en-US" dirty="0"/>
              <a:t>do </a:t>
            </a:r>
            <a:r>
              <a:rPr lang="en-US" dirty="0" smtClean="0"/>
              <a:t>trackers compile?</a:t>
            </a:r>
            <a:endParaRPr lang="en-US" dirty="0"/>
          </a:p>
          <a:p>
            <a:pPr lvl="2"/>
            <a:r>
              <a:rPr lang="en-US" dirty="0"/>
              <a:t>How </a:t>
            </a:r>
            <a:r>
              <a:rPr lang="en-US" dirty="0">
                <a:solidFill>
                  <a:srgbClr val="3366FF"/>
                </a:solidFill>
              </a:rPr>
              <a:t>effective are defenses </a:t>
            </a:r>
            <a:r>
              <a:rPr lang="en-US" dirty="0"/>
              <a:t>available to users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Address gaps with </a:t>
            </a:r>
            <a:r>
              <a:rPr lang="en-US" dirty="0" smtClean="0">
                <a:solidFill>
                  <a:srgbClr val="3366FF"/>
                </a:solidFill>
              </a:rPr>
              <a:t>new defense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ShareMeNot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336769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Tracking Works</a:t>
            </a:r>
          </a:p>
          <a:p>
            <a:pPr lvl="1"/>
            <a:r>
              <a:rPr lang="en-US" dirty="0" smtClean="0"/>
              <a:t>Tracking Mechanisms</a:t>
            </a:r>
          </a:p>
          <a:p>
            <a:pPr lvl="1"/>
            <a:r>
              <a:rPr lang="en-US" dirty="0" smtClean="0"/>
              <a:t>Tracking Taxonomy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Measurements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Defenses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282254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Required By 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Ability to store user identity </a:t>
            </a:r>
            <a:r>
              <a:rPr lang="en-US" dirty="0" smtClean="0"/>
              <a:t>in the browser</a:t>
            </a:r>
          </a:p>
          <a:p>
            <a:pPr lvl="1"/>
            <a:r>
              <a:rPr lang="en-US" dirty="0" smtClean="0"/>
              <a:t>Browser cookies</a:t>
            </a:r>
          </a:p>
          <a:p>
            <a:pPr lvl="1"/>
            <a:r>
              <a:rPr lang="en-US" dirty="0" smtClean="0"/>
              <a:t>HTML5 </a:t>
            </a:r>
            <a:r>
              <a:rPr lang="en-US" dirty="0" err="1" smtClean="0"/>
              <a:t>LocalStorage</a:t>
            </a:r>
            <a:r>
              <a:rPr lang="en-US" dirty="0"/>
              <a:t> </a:t>
            </a:r>
            <a:r>
              <a:rPr lang="en-US" dirty="0" smtClean="0"/>
              <a:t>and Flash cookies (LSOs)</a:t>
            </a:r>
          </a:p>
          <a:p>
            <a:pPr lvl="1"/>
            <a:r>
              <a:rPr lang="en-US" dirty="0" smtClean="0"/>
              <a:t>Not considering more exotic storage mechanisms or approximate fingerprinting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Ability to communicate </a:t>
            </a:r>
            <a:r>
              <a:rPr lang="en-US" dirty="0" smtClean="0">
                <a:solidFill>
                  <a:srgbClr val="000000"/>
                </a:solidFill>
              </a:rPr>
              <a:t>visited page </a:t>
            </a:r>
            <a:r>
              <a:rPr lang="en-US" dirty="0" smtClean="0"/>
              <a:t>and user identity </a:t>
            </a:r>
            <a:r>
              <a:rPr lang="en-US" dirty="0" smtClean="0">
                <a:solidFill>
                  <a:srgbClr val="3366FF"/>
                </a:solidFill>
              </a:rPr>
              <a:t>back to tracker</a:t>
            </a:r>
          </a:p>
          <a:p>
            <a:pPr lvl="1"/>
            <a:r>
              <a:rPr lang="en-US" dirty="0" smtClean="0"/>
              <a:t>Identity: Cookies attached to requests</a:t>
            </a:r>
          </a:p>
          <a:p>
            <a:pPr lvl="1"/>
            <a:r>
              <a:rPr lang="en-US" dirty="0" smtClean="0"/>
              <a:t>Visited page: HTTP referrers</a:t>
            </a:r>
          </a:p>
          <a:p>
            <a:pPr lvl="1"/>
            <a:r>
              <a:rPr lang="en-US" dirty="0" smtClean="0"/>
              <a:t>Both: scripts that embed information in URLs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April 26, 2012</a:t>
            </a:r>
          </a:p>
          <a:p>
            <a:pPr algn="ctr"/>
            <a:r>
              <a:rPr lang="en-US" sz="1200" dirty="0"/>
              <a:t>Franziska Roesner</a:t>
            </a:r>
          </a:p>
        </p:txBody>
      </p:sp>
    </p:spTree>
    <p:extLst>
      <p:ext uri="{BB962C8B-B14F-4D97-AF65-F5344CB8AC3E}">
        <p14:creationId xmlns:p14="http://schemas.microsoft.com/office/powerpoint/2010/main" val="329575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Tracking: The Simple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Within-Site</a:t>
            </a:r>
            <a:r>
              <a:rPr lang="en-US" sz="2800" dirty="0" smtClean="0"/>
              <a:t>: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800" b="1" dirty="0" smtClean="0"/>
              <a:t>Cross-Site</a:t>
            </a:r>
            <a:r>
              <a:rPr lang="en-US" sz="2800" dirty="0" smtClean="0"/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64406" y="3791055"/>
            <a:ext cx="1701618" cy="41893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81801" y="4326746"/>
            <a:ext cx="1764836" cy="1574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85450" y="4717057"/>
            <a:ext cx="2161317" cy="11575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85451" y="3821578"/>
            <a:ext cx="2161316" cy="758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579580" y="4032806"/>
            <a:ext cx="3257950" cy="4658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3" idx="3"/>
          </p:cNvCxnSpPr>
          <p:nvPr/>
        </p:nvCxnSpPr>
        <p:spPr>
          <a:xfrm flipH="1">
            <a:off x="3798555" y="4209989"/>
            <a:ext cx="3038975" cy="10628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57928" y="5114310"/>
            <a:ext cx="1764836" cy="7810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120377" y="5517224"/>
            <a:ext cx="57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7928" y="4744978"/>
            <a:ext cx="1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Cookie Database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928" y="5141994"/>
            <a:ext cx="1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badi MT Condensed Light"/>
                <a:cs typeface="Abadi MT Condensed Light"/>
              </a:rPr>
              <a:t>tracker.com</a:t>
            </a:r>
            <a:r>
              <a:rPr lang="en-US" dirty="0" smtClean="0">
                <a:latin typeface="Abadi MT Condensed Light"/>
                <a:cs typeface="Abadi MT Condensed Light"/>
              </a:rPr>
              <a:t>: id=789</a:t>
            </a:r>
            <a:endParaRPr lang="en-US" dirty="0">
              <a:latin typeface="Abadi MT Condensed Light"/>
              <a:cs typeface="Abadi MT Condensed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0316" y="3811144"/>
            <a:ext cx="177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http://site1.com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59196" y="3698095"/>
            <a:ext cx="4276185" cy="23158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197025" y="3698095"/>
            <a:ext cx="2629845" cy="2315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837530" y="4209051"/>
            <a:ext cx="18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rocessing engine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29962" y="3855710"/>
            <a:ext cx="1127336" cy="307777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badi MT Condensed Light"/>
                <a:cs typeface="Abadi MT Condensed Light"/>
              </a:rPr>
              <a:t>c</a:t>
            </a:r>
            <a:r>
              <a:rPr lang="en-US" sz="1400" b="1" dirty="0" smtClean="0">
                <a:latin typeface="Abadi MT Condensed Light"/>
                <a:cs typeface="Abadi MT Condensed Light"/>
              </a:rPr>
              <a:t>ookie: id=789</a:t>
            </a:r>
            <a:endParaRPr lang="en-US" sz="1400" b="1" dirty="0">
              <a:latin typeface="Abadi MT Condensed Light"/>
              <a:cs typeface="Abadi MT Condensed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85450" y="4717058"/>
            <a:ext cx="20866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badi MT Condensed Light"/>
                <a:cs typeface="Abadi MT Condensed Light"/>
              </a:rPr>
              <a:t>9:30am: user 789 visited site1.com</a:t>
            </a:r>
            <a:endParaRPr lang="en-US" sz="1600" dirty="0">
              <a:latin typeface="Abadi MT Condensed Light"/>
              <a:cs typeface="Abadi MT Condensed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1801" y="4331551"/>
            <a:ext cx="18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&lt;</a:t>
            </a:r>
            <a:r>
              <a:rPr lang="en-US" sz="1200" b="1" dirty="0" err="1" smtClean="0">
                <a:latin typeface="Courier"/>
                <a:cs typeface="Courier"/>
              </a:rPr>
              <a:t>iframe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  <a:r>
              <a:rPr lang="en-US" sz="1200" b="1" dirty="0" err="1" smtClean="0">
                <a:latin typeface="Courier"/>
                <a:cs typeface="Courier"/>
              </a:rPr>
              <a:t>src</a:t>
            </a:r>
            <a:r>
              <a:rPr lang="en-US" sz="1200" b="1" dirty="0" smtClean="0">
                <a:latin typeface="Courier"/>
                <a:cs typeface="Courier"/>
              </a:rPr>
              <a:t>=</a:t>
            </a:r>
            <a:r>
              <a:rPr lang="en-US" sz="1200" b="1" dirty="0" err="1" smtClean="0">
                <a:latin typeface="Courier"/>
                <a:cs typeface="Courier"/>
              </a:rPr>
              <a:t>tracker.com</a:t>
            </a:r>
            <a:r>
              <a:rPr lang="en-US" sz="1200" b="1" dirty="0" smtClean="0">
                <a:latin typeface="Courier"/>
                <a:cs typeface="Courier"/>
              </a:rPr>
              <a:t>/</a:t>
            </a:r>
            <a:r>
              <a:rPr lang="en-US" sz="1200" b="1" dirty="0" err="1" smtClean="0">
                <a:latin typeface="Courier"/>
                <a:cs typeface="Courier"/>
              </a:rPr>
              <a:t>ad.html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&lt;/</a:t>
            </a:r>
            <a:r>
              <a:rPr lang="en-US" sz="1200" b="1" dirty="0" err="1" smtClean="0">
                <a:latin typeface="Courier"/>
                <a:cs typeface="Courier"/>
              </a:rPr>
              <a:t>iframe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91376" y="5009446"/>
            <a:ext cx="1007179" cy="52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85450" y="5272821"/>
            <a:ext cx="20866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badi MT Condensed Light"/>
                <a:cs typeface="Abadi MT Condensed Light"/>
              </a:rPr>
              <a:t>9:31am: user 789 visited site2.com</a:t>
            </a:r>
            <a:endParaRPr lang="en-US" sz="1600" dirty="0">
              <a:latin typeface="Abadi MT Condensed Light"/>
              <a:cs typeface="Abadi MT Condensed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4273" y="3816053"/>
            <a:ext cx="177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http://site2.com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49019" y="4950980"/>
            <a:ext cx="1127336" cy="307777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badi MT Condensed Light"/>
                <a:cs typeface="Abadi MT Condensed Light"/>
              </a:rPr>
              <a:t>c</a:t>
            </a:r>
            <a:r>
              <a:rPr lang="en-US" sz="1400" b="1" dirty="0" smtClean="0">
                <a:latin typeface="Abadi MT Condensed Light"/>
                <a:cs typeface="Abadi MT Condensed Light"/>
              </a:rPr>
              <a:t>ookie: id=789</a:t>
            </a:r>
            <a:endParaRPr lang="en-US" sz="1400" b="1" dirty="0">
              <a:latin typeface="Abadi MT Condensed Light"/>
              <a:cs typeface="Abadi MT Condensed Light"/>
            </a:endParaRPr>
          </a:p>
        </p:txBody>
      </p:sp>
      <p:pic>
        <p:nvPicPr>
          <p:cNvPr id="67" name="Picture 66" descr="google-chrome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6" y="3760285"/>
            <a:ext cx="477383" cy="45603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736298" y="3349083"/>
            <a:ext cx="151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tracker.com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1176" y="4580277"/>
            <a:ext cx="2394675" cy="1433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3821" y="1600200"/>
            <a:ext cx="6140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First</a:t>
            </a:r>
            <a:r>
              <a:rPr lang="en-US" sz="2800" dirty="0">
                <a:solidFill>
                  <a:srgbClr val="3366FF"/>
                </a:solidFill>
              </a:rPr>
              <a:t>-party cookies</a:t>
            </a:r>
            <a:r>
              <a:rPr lang="en-US" sz="2800" dirty="0"/>
              <a:t> are used to </a:t>
            </a:r>
            <a:r>
              <a:rPr lang="en-US" sz="2800" dirty="0">
                <a:solidFill>
                  <a:srgbClr val="3366FF"/>
                </a:solidFill>
              </a:rPr>
              <a:t>track repeat visits </a:t>
            </a:r>
            <a:r>
              <a:rPr lang="en-US" sz="2800" dirty="0"/>
              <a:t>to a site</a:t>
            </a:r>
            <a:r>
              <a:rPr lang="en-US" sz="28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3947" y="2471986"/>
            <a:ext cx="6352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Third</a:t>
            </a:r>
            <a:r>
              <a:rPr lang="en-US" sz="2800" dirty="0">
                <a:solidFill>
                  <a:srgbClr val="3366FF"/>
                </a:solidFill>
              </a:rPr>
              <a:t>-party cookies </a:t>
            </a:r>
            <a:r>
              <a:rPr lang="en-US" sz="2800" dirty="0"/>
              <a:t>are used by trackers </a:t>
            </a:r>
            <a:r>
              <a:rPr lang="en-US" sz="2800" dirty="0">
                <a:solidFill>
                  <a:srgbClr val="3366FF"/>
                </a:solidFill>
              </a:rPr>
              <a:t>included in other sites </a:t>
            </a:r>
            <a:r>
              <a:rPr lang="en-US" sz="2800" dirty="0"/>
              <a:t>to create profiles.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906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6" grpId="0" animBg="1"/>
      <p:bldP spid="38" grpId="0" animBg="1"/>
      <p:bldP spid="44" grpId="0" animBg="1"/>
      <p:bldP spid="49" grpId="0"/>
      <p:bldP spid="52" grpId="0"/>
      <p:bldP spid="53" grpId="0"/>
      <p:bldP spid="54" grpId="0"/>
      <p:bldP spid="54" grpId="1"/>
      <p:bldP spid="55" grpId="0" animBg="1"/>
      <p:bldP spid="56" grpId="0" animBg="1"/>
      <p:bldP spid="57" grpId="0"/>
      <p:bldP spid="58" grpId="0" animBg="1"/>
      <p:bldP spid="59" grpId="0"/>
      <p:bldP spid="62" grpId="0"/>
      <p:bldP spid="62" grpId="1"/>
      <p:bldP spid="62" grpId="2"/>
      <p:bldP spid="63" grpId="0" animBg="1"/>
      <p:bldP spid="63" grpId="1" animBg="1"/>
      <p:bldP spid="63" grpId="2" animBg="1"/>
      <p:bldP spid="64" grpId="0"/>
      <p:bldP spid="65" grpId="0"/>
      <p:bldP spid="66" grpId="0" animBg="1"/>
      <p:bldP spid="66" grpId="1" animBg="1"/>
      <p:bldP spid="68" grpId="0"/>
      <p:bldP spid="5" grpId="0" animBg="1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Tracking Taxonomy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0909"/>
              </p:ext>
            </p:extLst>
          </p:nvPr>
        </p:nvGraphicFramePr>
        <p:xfrm>
          <a:off x="469058" y="1417635"/>
          <a:ext cx="8217743" cy="4587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542"/>
                <a:gridCol w="1239520"/>
                <a:gridCol w="1188720"/>
                <a:gridCol w="4378961"/>
              </a:tblGrid>
              <a:tr h="69867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Scope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User</a:t>
                      </a:r>
                      <a:r>
                        <a:rPr lang="en-US" b="1" baseline="0" dirty="0" smtClean="0"/>
                        <a:t> Visits</a:t>
                      </a:r>
                    </a:p>
                    <a:p>
                      <a:pPr algn="ctr"/>
                      <a:r>
                        <a:rPr lang="en-US" b="1" baseline="0" dirty="0" smtClean="0"/>
                        <a:t>Directly?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Overview</a:t>
                      </a:r>
                      <a:endParaRPr lang="en-US" b="1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does its own on-site analytics.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Analytics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uses third-party analytics</a:t>
                      </a:r>
                      <a:r>
                        <a:rPr lang="en-US" baseline="0" dirty="0" smtClean="0"/>
                        <a:t> engine (e.g., Google Analytics).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Vanilla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Cross-Site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embeds third-party tracker that uses third-party storage (e.g., </a:t>
                      </a:r>
                      <a:r>
                        <a:rPr lang="en-US" baseline="0" dirty="0" err="1" smtClean="0"/>
                        <a:t>Doubleclick</a:t>
                      </a:r>
                      <a:r>
                        <a:rPr lang="en-US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Forced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(forced)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embeds third-party tracker that forced the user to visit directly (e.g., via popup).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Referred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Tracker relies</a:t>
                      </a:r>
                      <a:r>
                        <a:rPr lang="en-US" baseline="0" dirty="0" smtClean="0"/>
                        <a:t> on another cross-site tracker to leak unique identifier values.</a:t>
                      </a:r>
                      <a:endParaRPr lang="en-US" dirty="0"/>
                    </a:p>
                  </a:txBody>
                  <a:tcPr/>
                </a:tc>
              </a:tr>
              <a:tr h="648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Personal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embeds</a:t>
                      </a:r>
                      <a:r>
                        <a:rPr lang="en-US" baseline="0" dirty="0" smtClean="0"/>
                        <a:t> third-party tracker that the user otherwise visits directly (e.g., Facebook).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04757" y="2138952"/>
            <a:ext cx="617921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10358" y="2174457"/>
            <a:ext cx="1152149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69423" y="2203899"/>
            <a:ext cx="617921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74222" y="2144496"/>
            <a:ext cx="3446415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8321" y="2817271"/>
            <a:ext cx="1243961" cy="42941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7157" y="3461632"/>
            <a:ext cx="1053553" cy="40925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9760" y="4124507"/>
            <a:ext cx="1070951" cy="4036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8321" y="4787545"/>
            <a:ext cx="1243961" cy="3802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9760" y="5404050"/>
            <a:ext cx="1152522" cy="42941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10358" y="5456958"/>
            <a:ext cx="1152149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10358" y="4775245"/>
            <a:ext cx="1152149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10358" y="4112207"/>
            <a:ext cx="1152149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10358" y="3512853"/>
            <a:ext cx="1152149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10358" y="2870179"/>
            <a:ext cx="1152149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69423" y="5447359"/>
            <a:ext cx="617921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69423" y="4774985"/>
            <a:ext cx="617921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69423" y="2869919"/>
            <a:ext cx="617921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69423" y="3512593"/>
            <a:ext cx="617921" cy="3642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69423" y="4100922"/>
            <a:ext cx="1117332" cy="5463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47716" y="5456698"/>
            <a:ext cx="4322658" cy="504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48079" y="4774985"/>
            <a:ext cx="4322658" cy="504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47716" y="4142945"/>
            <a:ext cx="4322658" cy="504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47716" y="3487560"/>
            <a:ext cx="4322658" cy="504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47716" y="2869919"/>
            <a:ext cx="4322658" cy="5042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Right Arrow 9"/>
          <p:cNvSpPr/>
          <p:nvPr/>
        </p:nvSpPr>
        <p:spPr>
          <a:xfrm>
            <a:off x="84040" y="2315961"/>
            <a:ext cx="385018" cy="831131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588" y="2473453"/>
            <a:ext cx="4049443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Embedding analytics libraries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72182" y="3567327"/>
            <a:ext cx="385018" cy="831131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730" y="3724819"/>
            <a:ext cx="3790506" cy="369332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Evolution: Third-party cookie blocking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9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10" grpId="0" animBg="1"/>
      <p:bldP spid="12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Quirks of Third-Party Cookie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blocks the </a:t>
            </a:r>
            <a:r>
              <a:rPr lang="en-US" b="1" dirty="0" smtClean="0"/>
              <a:t>setting</a:t>
            </a:r>
            <a:r>
              <a:rPr lang="en-US" dirty="0" smtClean="0"/>
              <a:t> of third-party cookies: all browsers</a:t>
            </a:r>
          </a:p>
          <a:p>
            <a:r>
              <a:rPr lang="en-US" dirty="0" smtClean="0"/>
              <a:t>Option blocks the </a:t>
            </a:r>
            <a:r>
              <a:rPr lang="en-US" b="1" dirty="0" smtClean="0"/>
              <a:t>sending</a:t>
            </a:r>
            <a:r>
              <a:rPr lang="en-US" b="1" i="1" dirty="0" smtClean="0"/>
              <a:t> </a:t>
            </a:r>
            <a:r>
              <a:rPr lang="en-US" dirty="0" smtClean="0"/>
              <a:t>of third-party cookies: </a:t>
            </a:r>
            <a:r>
              <a:rPr lang="en-US" dirty="0" smtClean="0">
                <a:solidFill>
                  <a:srgbClr val="3366FF"/>
                </a:solidFill>
              </a:rPr>
              <a:t>only Firefox</a:t>
            </a:r>
          </a:p>
          <a:p>
            <a:endParaRPr lang="en-US" dirty="0"/>
          </a:p>
          <a:p>
            <a:r>
              <a:rPr lang="en-US" dirty="0" smtClean="0"/>
              <a:t>Result: Once a third-party cookie is somehow set, </a:t>
            </a:r>
            <a:r>
              <a:rPr lang="en-US" dirty="0" smtClean="0">
                <a:solidFill>
                  <a:srgbClr val="3366FF"/>
                </a:solidFill>
              </a:rPr>
              <a:t>it can be used</a:t>
            </a:r>
            <a:r>
              <a:rPr lang="en-US" dirty="0" smtClean="0"/>
              <a:t> (in most browsers).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4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17383" y="3862162"/>
            <a:ext cx="1764836" cy="1895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617383" y="3888194"/>
            <a:ext cx="18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&lt;iframe </a:t>
            </a:r>
            <a:r>
              <a:rPr lang="en-US" sz="1200" b="1" dirty="0" err="1" smtClean="0">
                <a:latin typeface="Courier"/>
                <a:cs typeface="Courier"/>
              </a:rPr>
              <a:t>src</a:t>
            </a:r>
            <a:r>
              <a:rPr lang="en-US" sz="1200" b="1" dirty="0" smtClean="0">
                <a:latin typeface="Courier"/>
                <a:cs typeface="Courier"/>
              </a:rPr>
              <a:t>=</a:t>
            </a:r>
            <a:r>
              <a:rPr lang="en-US" sz="1200" b="1" dirty="0" err="1" smtClean="0">
                <a:latin typeface="Courier"/>
                <a:cs typeface="Courier"/>
              </a:rPr>
              <a:t>tracker.com</a:t>
            </a:r>
            <a:r>
              <a:rPr lang="en-US" sz="1200" b="1" dirty="0" smtClean="0">
                <a:latin typeface="Courier"/>
                <a:cs typeface="Courier"/>
              </a:rPr>
              <a:t>/</a:t>
            </a:r>
            <a:r>
              <a:rPr lang="en-US" sz="1200" b="1" dirty="0" err="1" smtClean="0">
                <a:latin typeface="Courier"/>
                <a:cs typeface="Courier"/>
              </a:rPr>
              <a:t>ad.html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en-US" sz="1200" b="1" dirty="0" smtClean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en-US" sz="1200" b="1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&lt;/</a:t>
            </a:r>
            <a:r>
              <a:rPr lang="en-US" sz="1200" b="1" dirty="0" err="1" smtClean="0">
                <a:latin typeface="Courier"/>
                <a:cs typeface="Courier"/>
              </a:rPr>
              <a:t>iframe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42445" y="2107042"/>
            <a:ext cx="2161316" cy="1504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42444" y="4146134"/>
            <a:ext cx="2161317" cy="1606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241408" y="3733659"/>
            <a:ext cx="57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254019" y="1790066"/>
            <a:ext cx="2629845" cy="4126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985964" y="1729499"/>
            <a:ext cx="18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rocessing engine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76627" y="1426274"/>
            <a:ext cx="151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tracker.com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126163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ElogoText_1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3919"/>
            <a:ext cx="694081" cy="6940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17383" y="1575269"/>
            <a:ext cx="1764836" cy="1895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72232" y="2056086"/>
            <a:ext cx="2713732" cy="2878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15024" y="2786598"/>
            <a:ext cx="2779059" cy="13668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2474" y="2546819"/>
            <a:ext cx="1764836" cy="1606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617383" y="3518862"/>
            <a:ext cx="1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http://site2.com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42444" y="4146134"/>
            <a:ext cx="214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badi MT Condensed Light"/>
                <a:cs typeface="Abadi MT Condensed Light"/>
              </a:rPr>
              <a:t>1:30pm:</a:t>
            </a:r>
          </a:p>
          <a:p>
            <a:r>
              <a:rPr lang="en-US" dirty="0" smtClean="0">
                <a:latin typeface="Abadi MT Condensed Light"/>
                <a:cs typeface="Abadi MT Condensed Light"/>
              </a:rPr>
              <a:t>site1.com: user 321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474" y="2177487"/>
            <a:ext cx="1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Cookie Database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2474" y="2574503"/>
            <a:ext cx="1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badi MT Condensed Light"/>
                <a:cs typeface="Abadi MT Condensed Light"/>
              </a:rPr>
              <a:t>tracker.com</a:t>
            </a:r>
            <a:r>
              <a:rPr lang="en-US" dirty="0" smtClean="0">
                <a:latin typeface="Abadi MT Condensed Light"/>
                <a:cs typeface="Abadi MT Condensed Light"/>
              </a:rPr>
              <a:t>: id=321</a:t>
            </a:r>
            <a:endParaRPr lang="en-US" dirty="0">
              <a:latin typeface="Abadi MT Condensed Light"/>
              <a:cs typeface="Abadi MT Condensed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17383" y="1216316"/>
            <a:ext cx="1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http://site1.com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42444" y="4799268"/>
            <a:ext cx="214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badi MT Condensed Light"/>
                <a:cs typeface="Abadi MT Condensed Light"/>
              </a:rPr>
              <a:t>1:31pm: </a:t>
            </a:r>
          </a:p>
          <a:p>
            <a:r>
              <a:rPr lang="en-US" dirty="0" smtClean="0">
                <a:latin typeface="Abadi MT Condensed Light"/>
                <a:cs typeface="Abadi MT Condensed Light"/>
              </a:rPr>
              <a:t>site2.com: user 321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17383" y="1585648"/>
            <a:ext cx="18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&lt;iframe </a:t>
            </a:r>
            <a:r>
              <a:rPr lang="en-US" sz="1200" b="1" dirty="0" err="1" smtClean="0">
                <a:latin typeface="Courier"/>
                <a:cs typeface="Courier"/>
              </a:rPr>
              <a:t>src</a:t>
            </a:r>
            <a:r>
              <a:rPr lang="en-US" sz="1200" b="1" dirty="0" smtClean="0">
                <a:latin typeface="Courier"/>
                <a:cs typeface="Courier"/>
              </a:rPr>
              <a:t>=</a:t>
            </a:r>
            <a:r>
              <a:rPr lang="en-US" sz="1200" b="1" dirty="0" err="1" smtClean="0">
                <a:latin typeface="Courier"/>
                <a:cs typeface="Courier"/>
              </a:rPr>
              <a:t>tracker.com</a:t>
            </a:r>
            <a:r>
              <a:rPr lang="en-US" sz="1200" b="1" dirty="0" smtClean="0">
                <a:latin typeface="Courier"/>
                <a:cs typeface="Courier"/>
              </a:rPr>
              <a:t>/</a:t>
            </a:r>
            <a:r>
              <a:rPr lang="en-US" sz="1200" b="1" dirty="0" err="1" smtClean="0">
                <a:latin typeface="Courier"/>
                <a:cs typeface="Courier"/>
              </a:rPr>
              <a:t>ad.html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en-US" sz="1200" b="1" dirty="0" smtClean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en-US" sz="1200" b="1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&lt;/</a:t>
            </a:r>
            <a:r>
              <a:rPr lang="en-US" sz="1200" b="1" dirty="0" err="1" smtClean="0">
                <a:latin typeface="Courier"/>
                <a:cs typeface="Courier"/>
              </a:rPr>
              <a:t>iframe</a:t>
            </a:r>
            <a:r>
              <a:rPr lang="en-US" sz="1200" b="1" dirty="0" smtClean="0">
                <a:latin typeface="Courier"/>
                <a:cs typeface="Courier"/>
              </a:rPr>
              <a:t>&gt;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88440" y="4622741"/>
            <a:ext cx="1007179" cy="52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007845" y="2343977"/>
            <a:ext cx="1007179" cy="52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41" idx="3"/>
          </p:cNvCxnSpPr>
          <p:nvPr/>
        </p:nvCxnSpPr>
        <p:spPr>
          <a:xfrm flipH="1">
            <a:off x="4015024" y="2546819"/>
            <a:ext cx="2970940" cy="605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9982520">
            <a:off x="4997425" y="3019503"/>
            <a:ext cx="1120510" cy="307777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badi MT Condensed Light"/>
                <a:cs typeface="Abadi MT Condensed Light"/>
              </a:rPr>
              <a:t>c</a:t>
            </a:r>
            <a:r>
              <a:rPr lang="en-US" sz="1400" b="1" dirty="0" smtClean="0">
                <a:latin typeface="Abadi MT Condensed Light"/>
                <a:cs typeface="Abadi MT Condensed Light"/>
              </a:rPr>
              <a:t>ookie: id=321</a:t>
            </a:r>
            <a:endParaRPr lang="en-US" sz="1400" b="1" dirty="0">
              <a:latin typeface="Abadi MT Condensed Light"/>
              <a:cs typeface="Abadi MT Condensed Light"/>
            </a:endParaRPr>
          </a:p>
        </p:txBody>
      </p:sp>
      <p:cxnSp>
        <p:nvCxnSpPr>
          <p:cNvPr id="33" name="Straight Arrow Connector 32"/>
          <p:cNvCxnSpPr>
            <a:endCxn id="65" idx="3"/>
          </p:cNvCxnSpPr>
          <p:nvPr/>
        </p:nvCxnSpPr>
        <p:spPr>
          <a:xfrm flipH="1">
            <a:off x="3995619" y="3220834"/>
            <a:ext cx="2798467" cy="166528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60326" y="2387393"/>
            <a:ext cx="1481788" cy="117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6190" y="1289457"/>
            <a:ext cx="4403762" cy="46397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FB8A-4108-404A-87E6-4716D2BB55A9}" type="slidenum">
              <a:rPr lang="en-US" smtClean="0">
                <a:solidFill>
                  <a:srgbClr val="000000"/>
                </a:solidFill>
              </a:r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93317" y="6281503"/>
            <a:ext cx="2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April 26, 2012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Franziska Roesner</a:t>
            </a:r>
          </a:p>
        </p:txBody>
      </p:sp>
      <p:pic>
        <p:nvPicPr>
          <p:cNvPr id="54" name="Picture 53" descr="google-chrome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8" y="1335411"/>
            <a:ext cx="477383" cy="456031"/>
          </a:xfrm>
          <a:prstGeom prst="rect">
            <a:avLst/>
          </a:prstGeom>
        </p:spPr>
      </p:pic>
      <p:sp>
        <p:nvSpPr>
          <p:cNvPr id="55" name="&quot;No&quot; Symbol 54"/>
          <p:cNvSpPr/>
          <p:nvPr/>
        </p:nvSpPr>
        <p:spPr>
          <a:xfrm>
            <a:off x="1122485" y="2670767"/>
            <a:ext cx="434037" cy="453148"/>
          </a:xfrm>
          <a:prstGeom prst="noSmoking">
            <a:avLst>
              <a:gd name="adj" fmla="val 153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0958"/>
            <a:ext cx="8229600" cy="1143000"/>
          </a:xfrm>
        </p:spPr>
        <p:txBody>
          <a:bodyPr/>
          <a:lstStyle/>
          <a:p>
            <a:r>
              <a:rPr lang="en-US" dirty="0" smtClean="0"/>
              <a:t>Forced Tracking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7138" y="1914854"/>
            <a:ext cx="8541293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High-level point: </a:t>
            </a:r>
          </a:p>
          <a:p>
            <a:pPr algn="ctr"/>
            <a:r>
              <a:rPr lang="en-US" sz="2800" dirty="0" smtClean="0"/>
              <a:t>On most browsers, </a:t>
            </a:r>
            <a:r>
              <a:rPr lang="en-US" sz="2800" b="1" dirty="0" smtClean="0"/>
              <a:t>if a tracker can ever set a cookie</a:t>
            </a:r>
            <a:r>
              <a:rPr lang="en-US" sz="2800" dirty="0" smtClean="0"/>
              <a:t>, third-party cookie blocking is rendered ineffective.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47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7" grpId="0"/>
      <p:bldP spid="44" grpId="0"/>
      <p:bldP spid="45" grpId="0"/>
      <p:bldP spid="49" grpId="0"/>
      <p:bldP spid="51" grpId="0"/>
      <p:bldP spid="53" grpId="0"/>
      <p:bldP spid="65" grpId="0" animBg="1"/>
      <p:bldP spid="41" grpId="0" animBg="1"/>
      <p:bldP spid="56" grpId="0" animBg="1"/>
      <p:bldP spid="34" grpId="0" animBg="1"/>
      <p:bldP spid="55" grpId="0" animBg="1"/>
      <p:bldP spid="55" grpId="1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9289</TotalTime>
  <Words>2014</Words>
  <Application>Microsoft Macintosh PowerPoint</Application>
  <PresentationFormat>On-screen Show (4:3)</PresentationFormat>
  <Paragraphs>488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Detecting and Defending Against Third-Party Tracking on the Web</vt:lpstr>
      <vt:lpstr>Third-Party Web Tracking</vt:lpstr>
      <vt:lpstr>Tracking is Complicated</vt:lpstr>
      <vt:lpstr>Outline</vt:lpstr>
      <vt:lpstr>Mechanisms Required By Trackers</vt:lpstr>
      <vt:lpstr>Tracking: The Simple Version</vt:lpstr>
      <vt:lpstr>Our Tracking Taxonomy</vt:lpstr>
      <vt:lpstr>Quirks of Third-Party Cookie Blocking</vt:lpstr>
      <vt:lpstr>Forced Tracking</vt:lpstr>
      <vt:lpstr>Our Tracking Taxonomy</vt:lpstr>
      <vt:lpstr>Referred Tracking</vt:lpstr>
      <vt:lpstr>Our Tracking Taxonomy</vt:lpstr>
      <vt:lpstr>Personal Tracking</vt:lpstr>
      <vt:lpstr>Our Tracking Taxonomy</vt:lpstr>
      <vt:lpstr>Outline</vt:lpstr>
      <vt:lpstr>Measurement Tool: TrackingTracker</vt:lpstr>
      <vt:lpstr>Measurement Study</vt:lpstr>
      <vt:lpstr>Tracking Prevalence (Top 500)</vt:lpstr>
      <vt:lpstr>PowerPoint Presentation</vt:lpstr>
      <vt:lpstr>PowerPoint Presentation</vt:lpstr>
      <vt:lpstr>LocalStorage and Flash Cookies</vt:lpstr>
      <vt:lpstr>Outline</vt:lpstr>
      <vt:lpstr>Defenses to Reduce Tracking</vt:lpstr>
      <vt:lpstr>PowerPoint Presentation</vt:lpstr>
      <vt:lpstr>Personal Tracking Revisited</vt:lpstr>
      <vt:lpstr>ShareMeNot</vt:lpstr>
      <vt:lpstr>Effectiveness of ShareMeNot (Top 500)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Franzi Roesner</dc:creator>
  <cp:lastModifiedBy>Franzi Roesner</cp:lastModifiedBy>
  <cp:revision>399</cp:revision>
  <cp:lastPrinted>2012-04-23T18:53:35Z</cp:lastPrinted>
  <dcterms:created xsi:type="dcterms:W3CDTF">2011-08-26T22:16:55Z</dcterms:created>
  <dcterms:modified xsi:type="dcterms:W3CDTF">2012-04-27T20:25:52Z</dcterms:modified>
</cp:coreProperties>
</file>