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3"/>
  </p:notesMasterIdLst>
  <p:handoutMasterIdLst>
    <p:handoutMasterId r:id="rId24"/>
  </p:handoutMasterIdLst>
  <p:sldIdLst>
    <p:sldId id="256" r:id="rId2"/>
    <p:sldId id="257" r:id="rId3"/>
    <p:sldId id="298" r:id="rId4"/>
    <p:sldId id="296" r:id="rId5"/>
    <p:sldId id="272" r:id="rId6"/>
    <p:sldId id="294" r:id="rId7"/>
    <p:sldId id="273" r:id="rId8"/>
    <p:sldId id="307" r:id="rId9"/>
    <p:sldId id="309" r:id="rId10"/>
    <p:sldId id="275" r:id="rId11"/>
    <p:sldId id="299" r:id="rId12"/>
    <p:sldId id="302" r:id="rId13"/>
    <p:sldId id="285" r:id="rId14"/>
    <p:sldId id="287" r:id="rId15"/>
    <p:sldId id="297" r:id="rId16"/>
    <p:sldId id="290" r:id="rId17"/>
    <p:sldId id="289" r:id="rId18"/>
    <p:sldId id="303" r:id="rId19"/>
    <p:sldId id="304" r:id="rId20"/>
    <p:sldId id="270" r:id="rId21"/>
    <p:sldId id="271"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760A88"/>
    <a:srgbClr val="CC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078" autoAdjust="0"/>
    <p:restoredTop sz="82906" autoAdjust="0"/>
  </p:normalViewPr>
  <p:slideViewPr>
    <p:cSldViewPr>
      <p:cViewPr>
        <p:scale>
          <a:sx n="78" d="100"/>
          <a:sy n="78" d="100"/>
        </p:scale>
        <p:origin x="-715" y="-226"/>
      </p:cViewPr>
      <p:guideLst>
        <p:guide orient="horz" pos="2160"/>
        <p:guide pos="2880"/>
      </p:guideLst>
    </p:cSldViewPr>
  </p:slideViewPr>
  <p:outlineViewPr>
    <p:cViewPr>
      <p:scale>
        <a:sx n="33" d="100"/>
        <a:sy n="33" d="100"/>
      </p:scale>
      <p:origin x="0" y="25517"/>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EA2FC82-7A01-4B44-A4F7-74736E144127}" type="datetimeFigureOut">
              <a:rPr lang="en-US" smtClean="0"/>
              <a:pPr/>
              <a:t>5/6/2009</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C8333A6-3632-418A-AE04-CE7E955EE8A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04119F5-803A-4402-9000-65DCB1BE7FD7}" type="datetimeFigureOut">
              <a:rPr lang="en-US" smtClean="0"/>
              <a:pPr/>
              <a:t>5/6/2009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C79B3CC-3313-4201-B3C0-90D1F94318D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Enterprises</a:t>
            </a:r>
            <a:r>
              <a:rPr lang="en-US" baseline="0" dirty="0" smtClean="0"/>
              <a:t> networks are a patch work of devices acquired over time</a:t>
            </a:r>
          </a:p>
          <a:p>
            <a:r>
              <a:rPr lang="en-US" baseline="0" dirty="0" smtClean="0"/>
              <a:t>As such the networks contain intricate logical and physical topologies.</a:t>
            </a:r>
          </a:p>
          <a:p>
            <a:r>
              <a:rPr lang="en-US" baseline="0" dirty="0" smtClean="0"/>
              <a:t>These diverse collection of devices operate at different levels and often require different control/configuration interface making it difficult to reason about how changes are affect other portions of the network.</a:t>
            </a:r>
          </a:p>
          <a:p>
            <a:r>
              <a:rPr lang="en-US" baseline="0" dirty="0" smtClean="0"/>
              <a:t>To complicate matters, most changes are time sensitive and are performed with least amount of planning required: examples of such changes are:</a:t>
            </a:r>
          </a:p>
          <a:p>
            <a:r>
              <a:rPr lang="en-US" baseline="0" dirty="0" smtClean="0"/>
              <a:t>Network patches to counter crises such as worm or viral outbreaks.</a:t>
            </a:r>
          </a:p>
          <a:p>
            <a:r>
              <a:rPr lang="en-US" baseline="0" dirty="0" smtClean="0"/>
              <a:t>Or implementation of new administrative policies such as prevent of traffic sharing apps</a:t>
            </a:r>
          </a:p>
          <a:p>
            <a:r>
              <a:rPr lang="en-US" baseline="0" dirty="0" smtClean="0"/>
              <a:t>The constant change and division of diverse devises makes the configuration of enterprise network complex</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04/23</a:t>
            </a:r>
            <a:r>
              <a:rPr lang="en-US" baseline="0" dirty="0" smtClean="0"/>
              <a:t> – R.I. </a:t>
            </a:r>
            <a:r>
              <a:rPr lang="en-US" baseline="0" dirty="0" smtClean="0">
                <a:sym typeface="Wingdings" pitchFamily="2" charset="2"/>
              </a:rPr>
              <a:t> routing difficulty because it affects certain routing related changes  [reword] </a:t>
            </a:r>
            <a:endParaRPr lang="en-US" dirty="0" smtClean="0"/>
          </a:p>
          <a:p>
            <a:endParaRPr lang="en-US" dirty="0" smtClean="0"/>
          </a:p>
          <a:p>
            <a:r>
              <a:rPr lang="en-US" dirty="0" smtClean="0"/>
              <a:t>Metric</a:t>
            </a:r>
            <a:r>
              <a:rPr lang="en-US" baseline="0" dirty="0" smtClean="0"/>
              <a:t> is the # of ref links in the network, higher number means greater complexity.  To allow comparisons we normalize by ref link count to produce 2 numbers. First we normalize by # device to get a holistic view of the network. Second we normalize by r.i. to determine difficult of configuring routing.</a:t>
            </a:r>
          </a:p>
          <a:p>
            <a:r>
              <a:rPr lang="en-US" baseline="0" dirty="0" smtClean="0"/>
              <a:t>Operators partion r.p. to provide better control, each partition is a r.i.  We provide simple network with 4 router and 3 r.i.  As can be seen router can belong in multiple r.i. and a r.i. can contain only one router.</a:t>
            </a:r>
          </a:p>
          <a:p>
            <a:endParaRPr lang="en-US" baseline="0" dirty="0" smtClean="0"/>
          </a:p>
          <a:p>
            <a:r>
              <a:rPr lang="en-US" baseline="0" dirty="0" smtClean="0"/>
              <a:t>Ref links are not just links between routers but also links within the routers</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Results are not uniform</a:t>
            </a:r>
          </a:p>
          <a:p>
            <a:r>
              <a:rPr lang="en-US" dirty="0" smtClean="0"/>
              <a:t>Biggest has lowest complexity, third</a:t>
            </a:r>
            <a:r>
              <a:rPr lang="en-US" baseline="0" dirty="0" smtClean="0"/>
              <a:t> </a:t>
            </a:r>
            <a:r>
              <a:rPr lang="en-US" dirty="0" smtClean="0"/>
              <a:t>smallest</a:t>
            </a:r>
            <a:r>
              <a:rPr lang="en-US" baseline="0" dirty="0" smtClean="0"/>
              <a:t> has largest complexity.</a:t>
            </a:r>
          </a:p>
          <a:p>
            <a:r>
              <a:rPr lang="en-US" baseline="0" dirty="0" smtClean="0"/>
              <a:t>Complexity not a function of network size but rather aspects of config files</a:t>
            </a:r>
          </a:p>
          <a:p>
            <a:endParaRPr lang="en-US" baseline="0" dirty="0" smtClean="0"/>
          </a:p>
          <a:p>
            <a:r>
              <a:rPr lang="en-US" baseline="0" dirty="0" smtClean="0"/>
              <a:t>Next operator interview to determine some causes</a:t>
            </a:r>
            <a:endParaRPr lang="en-US" dirty="0" smtClean="0"/>
          </a:p>
        </p:txBody>
      </p:sp>
      <p:sp>
        <p:nvSpPr>
          <p:cNvPr id="4" name="Slide Number Placeholder 3"/>
          <p:cNvSpPr>
            <a:spLocks noGrp="1"/>
          </p:cNvSpPr>
          <p:nvPr>
            <p:ph type="sldNum" sz="quarter" idx="10"/>
          </p:nvPr>
        </p:nvSpPr>
        <p:spPr/>
        <p:txBody>
          <a:bodyPr/>
          <a:lstStyle/>
          <a:p>
            <a:fld id="{C24C77B8-FD93-AA46-A4A0-03A7F816E92A}"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a:t>
            </a:r>
          </a:p>
          <a:p>
            <a:r>
              <a:rPr lang="en-US" dirty="0" smtClean="0"/>
              <a:t>Add/remove subnet </a:t>
            </a:r>
          </a:p>
          <a:p>
            <a:r>
              <a:rPr lang="en-US" dirty="0" smtClean="0"/>
              <a:t>Apply</a:t>
            </a:r>
            <a:r>
              <a:rPr lang="en-US" baseline="0" dirty="0" smtClean="0"/>
              <a:t> new filter to a collection of interfaces</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Complexity of configuring the policies</a:t>
            </a:r>
            <a:r>
              <a:rPr lang="en-US" baseline="0" dirty="0" smtClean="0"/>
              <a:t> that a network is trying to implement. But what about the complexity of the policies themselves.</a:t>
            </a:r>
          </a:p>
          <a:p>
            <a:endParaRPr lang="en-US" dirty="0" smtClean="0"/>
          </a:p>
          <a:p>
            <a:r>
              <a:rPr lang="en-US" dirty="0" smtClean="0"/>
              <a:t>Quantify the complexity of the policies the network is trying to</a:t>
            </a:r>
            <a:r>
              <a:rPr lang="en-US" baseline="0" dirty="0" smtClean="0"/>
              <a:t> implement.</a:t>
            </a:r>
          </a:p>
          <a:p>
            <a:endParaRPr lang="en-US" baseline="0" dirty="0" smtClean="0"/>
          </a:p>
          <a:p>
            <a:endParaRPr lang="en-US" dirty="0" smtClean="0"/>
          </a:p>
          <a:p>
            <a:endParaRPr lang="en-US" dirty="0" smtClean="0"/>
          </a:p>
          <a:p>
            <a:r>
              <a:rPr lang="en-US" dirty="0" smtClean="0"/>
              <a:t>Complexity of implementing</a:t>
            </a:r>
            <a:r>
              <a:rPr lang="en-US" baseline="0" dirty="0" smtClean="0"/>
              <a:t> stuff in the network. Instantiating and maintaing roles, </a:t>
            </a:r>
          </a:p>
          <a:p>
            <a:endParaRPr lang="en-US" baseline="0" dirty="0" smtClean="0"/>
          </a:p>
          <a:p>
            <a:r>
              <a:rPr lang="en-US" baseline="0" dirty="0" smtClean="0"/>
              <a:t>Why challengin</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operators goal</a:t>
            </a:r>
            <a:r>
              <a:rPr lang="en-US" baseline="0" dirty="0" smtClean="0"/>
              <a:t> is to establish a certain level or connectivity between hosts in the network.  Reachability sets allow us to capture the set of packets allowed between any 2 routers in the network; reachability sets reflect the connectivity between routers and thus capture the established policy</a:t>
            </a:r>
          </a:p>
          <a:p>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Track variations in policies – since to do this, we tracks how RSs for different paths differ. Comparing reachability sets in our framework is easy because of normalization. Hashes equal iff reach sets equal. Thus, we compute hashes for all N2 reachability</a:t>
            </a:r>
            <a:r>
              <a:rPr lang="en-US" baseline="0" dirty="0" smtClean="0"/>
              <a:t> sets in the network and deriving the info theoretic entropy over the hashes.</a:t>
            </a:r>
          </a:p>
          <a:p>
            <a:endParaRPr lang="en-US" baseline="0" dirty="0" smtClean="0"/>
          </a:p>
          <a:p>
            <a:r>
              <a:rPr lang="en-US" baseline="0" dirty="0" smtClean="0"/>
              <a:t>Recall from our definition of RS that the source addresses in the set can be anything. Dest addresses should belong in a network with very uniform policies all reachability sets with respect to a destination should be the same. Network does not make a distinction between sources in their ability to reach the destination.</a:t>
            </a:r>
          </a:p>
          <a:p>
            <a:endParaRPr lang="en-US" baseline="0" dirty="0" smtClean="0"/>
          </a:p>
          <a:p>
            <a:r>
              <a:rPr lang="en-US" baseline="0" dirty="0" smtClean="0"/>
              <a:t>In a network with highly non-uniform policies, the reachibility sets could each be different from the other because the network makes fine-grained….</a:t>
            </a:r>
          </a:p>
          <a:p>
            <a:endParaRPr lang="en-US" baseline="0" dirty="0" smtClean="0"/>
          </a:p>
          <a:p>
            <a:r>
              <a:rPr lang="en-US" baseline="0" dirty="0" smtClean="0"/>
              <a:t>Non-uniformity in the reachability sets across various possible network paths.</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2.Conduct interviews to show that all</a:t>
            </a:r>
            <a:r>
              <a:rPr lang="en-US" baseline="0" smtClean="0"/>
              <a:t> policies (incl special cases) were capturesed</a:t>
            </a:r>
          </a:p>
          <a:p>
            <a:r>
              <a:rPr lang="en-US" baseline="0" smtClean="0"/>
              <a:t> interview show …</a:t>
            </a:r>
          </a:p>
          <a:p>
            <a:r>
              <a:rPr lang="en-US" baseline="0" smtClean="0"/>
              <a:t>For example, enet-1 have firewalls to restrict testbed traffic from leaving the network</a:t>
            </a:r>
          </a:p>
          <a:p>
            <a:endParaRPr lang="en-US" baseline="0" smtClean="0"/>
          </a:p>
          <a:p>
            <a:r>
              <a:rPr lang="en-US" baseline="0" smtClean="0"/>
              <a:t>3. During interview</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RIP</a:t>
            </a:r>
            <a:r>
              <a:rPr lang="en-US" baseline="0" dirty="0" smtClean="0"/>
              <a:t> is free, OSPF  charges several thousand for each 24 port switch</a:t>
            </a:r>
          </a:p>
          <a:p>
            <a:endParaRPr lang="en-US" baseline="0" dirty="0" smtClean="0"/>
          </a:p>
          <a:p>
            <a:r>
              <a:rPr lang="en-US" baseline="0" dirty="0" smtClean="0"/>
              <a:t>Ingress/egress filtering used on univ-3</a:t>
            </a:r>
          </a:p>
          <a:p>
            <a:endParaRPr lang="en-US" baseline="0" dirty="0" smtClean="0"/>
          </a:p>
          <a:p>
            <a:r>
              <a:rPr lang="en-US" sz="1200" dirty="0" smtClean="0"/>
              <a:t>Cost</a:t>
            </a:r>
            <a:r>
              <a:rPr lang="en-US" sz="1200" baseline="0" dirty="0" smtClean="0"/>
              <a:t>  </a:t>
            </a:r>
            <a:r>
              <a:rPr lang="en-US" sz="1200" dirty="0" smtClean="0"/>
              <a:t>vs. scalability </a:t>
            </a:r>
          </a:p>
          <a:p>
            <a:r>
              <a:rPr lang="en-US" sz="1200" dirty="0" smtClean="0"/>
              <a:t>2 const.  Lower cost is rip but</a:t>
            </a:r>
            <a:r>
              <a:rPr lang="en-US" sz="1200" baseline="0" dirty="0" smtClean="0"/>
              <a:t> </a:t>
            </a:r>
            <a:r>
              <a:rPr lang="en-US" sz="1200" baseline="0" dirty="0" err="1" smtClean="0"/>
              <a:t>unscalable</a:t>
            </a:r>
            <a:endParaRPr lang="en-US" sz="1200" baseline="0" dirty="0" smtClean="0"/>
          </a:p>
          <a:p>
            <a:r>
              <a:rPr lang="en-US" sz="1200" baseline="0" dirty="0" smtClean="0"/>
              <a:t>Add heir. Put </a:t>
            </a:r>
            <a:r>
              <a:rPr lang="en-US" sz="1200" baseline="0" dirty="0" err="1" smtClean="0"/>
              <a:t>ospf</a:t>
            </a:r>
            <a:r>
              <a:rPr lang="en-US" sz="1200" baseline="0" dirty="0" smtClean="0"/>
              <a:t> ( on some and rip on some (locally)</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study is motivated by work done maltz</a:t>
            </a:r>
            <a:r>
              <a:rPr lang="en-US" baseline="0" dirty="0" smtClean="0"/>
              <a:t> which discovered complexity in routing setup Our inherent complexity borrows and improves on the notion of reachability sets introduced by xie</a:t>
            </a:r>
          </a:p>
          <a:p>
            <a:r>
              <a:rPr lang="en-US" baseline="0" dirty="0" smtClean="0"/>
              <a:t>Similar to the validation approach taken by candea we validate our metrics using number of steps.</a:t>
            </a:r>
          </a:p>
          <a:p>
            <a:r>
              <a:rPr lang="en-US" dirty="0" smtClean="0"/>
              <a:t>Finally while we model complexity in management</a:t>
            </a:r>
            <a:r>
              <a:rPr lang="en-US" baseline="0" dirty="0" smtClean="0"/>
              <a:t>, clean slate approach seek to alleviate complexity by building in support for management into the network</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common example: of how a large network might be changed:</a:t>
            </a:r>
          </a:p>
          <a:p>
            <a:r>
              <a:rPr lang="en-US" dirty="0" smtClean="0"/>
              <a:t>Adding a new department </a:t>
            </a:r>
            <a:r>
              <a:rPr lang="en-US" baseline="0" dirty="0" smtClean="0"/>
              <a:t> that is homed in 3 different buildings – each building has a different gateway router.</a:t>
            </a:r>
          </a:p>
          <a:p>
            <a:endParaRPr lang="en-US" baseline="0" dirty="0" smtClean="0"/>
          </a:p>
          <a:p>
            <a:r>
              <a:rPr lang="en-US" baseline="0" dirty="0" smtClean="0"/>
              <a:t>To correctly grant network access for the whole department the config for each of the three routers must be updated.</a:t>
            </a:r>
          </a:p>
          <a:p>
            <a:endParaRPr lang="en-US" baseline="0" dirty="0" smtClean="0"/>
          </a:p>
          <a:p>
            <a:r>
              <a:rPr lang="en-US" baseline="0" dirty="0" smtClean="0"/>
              <a:t>If the operators fails to update one config, then the hosts in that building are denied access</a:t>
            </a:r>
          </a:p>
          <a:p>
            <a:endParaRPr lang="en-US" baseline="0" dirty="0" smtClean="0"/>
          </a:p>
          <a:p>
            <a:r>
              <a:rPr lang="en-US" baseline="0" dirty="0" smtClean="0"/>
              <a:t>Similarly if the operator sets up the interface for the hosts but fails to set up routing on a particular router then access is denied</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community has long attributed complexity</a:t>
            </a:r>
            <a:r>
              <a:rPr lang="en-US" baseline="0" dirty="0" smtClean="0"/>
              <a:t> as the cause for misconfiguration in enterprise networks, however we have yet to produce tools to quantify complexity</a:t>
            </a:r>
            <a:r>
              <a:rPr lang="en-US" i="1" baseline="0" dirty="0" smtClean="0"/>
              <a:t>.   software engineering and protocol design, both communities with similar concerns, have come up with metric to quantify complexity --- these metrics  have proved helpful in choosing systems.</a:t>
            </a:r>
          </a:p>
          <a:p>
            <a:endParaRPr lang="en-US" i="1" baseline="0" dirty="0" smtClean="0"/>
          </a:p>
          <a:p>
            <a:r>
              <a:rPr lang="en-US" i="1" baseline="0" dirty="0" smtClean="0"/>
              <a:t>Without  a way to measure complexity it is difficult to understand the impact of changes</a:t>
            </a:r>
            <a:endParaRPr lang="en-US" i="1"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04/23</a:t>
            </a:r>
          </a:p>
          <a:p>
            <a:r>
              <a:rPr lang="en-US" dirty="0" smtClean="0"/>
              <a:t>Mental models ops use when</a:t>
            </a:r>
            <a:r>
              <a:rPr lang="en-US" baseline="0" dirty="0" smtClean="0"/>
              <a:t> managing their networks</a:t>
            </a:r>
            <a:endParaRPr lang="en-US" dirty="0" smtClean="0"/>
          </a:p>
          <a:p>
            <a:endParaRPr lang="en-US" dirty="0" smtClean="0"/>
          </a:p>
          <a:p>
            <a:endParaRPr lang="en-US" dirty="0" smtClean="0"/>
          </a:p>
          <a:p>
            <a:endParaRPr lang="en-US" dirty="0" smtClean="0"/>
          </a:p>
          <a:p>
            <a:r>
              <a:rPr lang="en-US" dirty="0" smtClean="0"/>
              <a:t>Examine</a:t>
            </a:r>
            <a:r>
              <a:rPr lang="en-US" baseline="0" dirty="0" smtClean="0"/>
              <a:t> operator best practices and through interviews we develop metrics that</a:t>
            </a:r>
          </a:p>
          <a:p>
            <a:r>
              <a:rPr lang="en-US" baseline="0" dirty="0" smtClean="0"/>
              <a:t>..succinctly ….. by Abstract away details makes it language independent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Can be automatically calculated from static config allowing comparisons between two versions  as is often the case</a:t>
            </a:r>
          </a:p>
          <a:p>
            <a:r>
              <a:rPr lang="en-US" baseline="0" dirty="0" smtClean="0"/>
              <a:t>.. Capture design complexity for layer 3, the layer operators found most challenging</a:t>
            </a:r>
          </a:p>
          <a:p>
            <a:r>
              <a:rPr lang="en-US" baseline="0" dirty="0" smtClean="0"/>
              <a:t>.. We show later that these metrics align with operator mental model meaning it can predict difficulty of future changes</a:t>
            </a:r>
          </a:p>
          <a:p>
            <a:endParaRPr lang="en-US" baseline="0" dirty="0" smtClean="0"/>
          </a:p>
          <a:p>
            <a:r>
              <a:rPr lang="en-US" baseline="0" dirty="0" smtClean="0"/>
              <a:t>we eval out metrics on conf of 7 network and validated approach  through operator interviews. Giving questions and timing standardized operational tasks</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validate our metrics we</a:t>
            </a:r>
            <a:r>
              <a:rPr lang="en-US" baseline="0" dirty="0" smtClean="0"/>
              <a:t> studied the configuration files of 7 networks and operators for 5 of the networks.</a:t>
            </a:r>
            <a:endParaRPr lang="en-US" dirty="0" smtClean="0"/>
          </a:p>
          <a:p>
            <a:r>
              <a:rPr lang="en-US" dirty="0" smtClean="0"/>
              <a:t>Of the</a:t>
            </a:r>
            <a:r>
              <a:rPr lang="en-US" baseline="0" dirty="0" smtClean="0"/>
              <a:t> </a:t>
            </a:r>
            <a:r>
              <a:rPr lang="en-US" dirty="0" smtClean="0"/>
              <a:t>7 networks</a:t>
            </a:r>
            <a:r>
              <a:rPr lang="en-US" baseline="0" dirty="0" smtClean="0"/>
              <a:t> we studied</a:t>
            </a:r>
            <a:r>
              <a:rPr lang="en-US" dirty="0" smtClean="0"/>
              <a:t>,</a:t>
            </a:r>
            <a:r>
              <a:rPr lang="en-US" baseline="0" dirty="0" smtClean="0"/>
              <a:t> 4 were University and 3 were commercial enterprise network.</a:t>
            </a:r>
          </a:p>
          <a:p>
            <a:r>
              <a:rPr lang="en-US" baseline="0" dirty="0" smtClean="0"/>
              <a:t>Networks varied in size; both size of the configuration files and the number of users supported.  The complexity of the various networks is unrelated to the size</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metrics capture</a:t>
            </a:r>
            <a:r>
              <a:rPr lang="en-US" baseline="0" dirty="0" smtClean="0"/>
              <a:t> imple and inhe complexity …..</a:t>
            </a:r>
          </a:p>
          <a:p>
            <a:r>
              <a:rPr lang="en-US" baseline="0" dirty="0" smtClean="0"/>
              <a:t>Imple </a:t>
            </a:r>
            <a:r>
              <a:rPr lang="en-US" baseline="0" dirty="0" smtClean="0">
                <a:sym typeface="Wingdings" pitchFamily="2" charset="2"/>
              </a:rPr>
              <a:t> two sets of metrics</a:t>
            </a:r>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a:t>
            </a:r>
            <a:r>
              <a:rPr lang="en-US" baseline="0" dirty="0" smtClean="0"/>
              <a:t> not discuss router roles due to time constraints</a:t>
            </a:r>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9B3CC-3313-4201-B3C0-90D1F94318D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Getting</a:t>
            </a:r>
            <a:r>
              <a:rPr lang="en-US" baseline="0" dirty="0" smtClean="0"/>
              <a:t> a network functional and inability the intended level of reachability – multiple reference links..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4C77B8-FD93-AA46-A4A0-03A7F816E92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98FA965-A103-41AA-ABB6-0C153D99CA2C}" type="datetime1">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2BC5D-F434-4A2D-9E72-1DEFE1E94600}"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D07853-776A-40F8-B7AF-01E389A35F0C}" type="datetime1">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C6D4D8-09FD-4389-8CF2-D4D5550162E9}" type="datetime1">
              <a:rPr lang="en-US" smtClean="0"/>
              <a:pPr/>
              <a:t>5/6/2009</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B547A995-336E-4C67-9556-7CEB22E31939}" type="datetime1">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9ADB27-335A-4F84-B18E-7B542C783260}" type="datetime1">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95D23C-9A1A-4868-B586-E12E20F71542}" type="datetime1">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163C26-D2D2-4DED-98F0-76744044E937}" type="datetime1">
              <a:rPr lang="en-US" smtClean="0"/>
              <a:pPr/>
              <a:t>5/6/2009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3C263E-0A5F-4B90-B09D-1D988855B401}" type="datetime1">
              <a:rPr lang="en-US" smtClean="0"/>
              <a:pPr/>
              <a:t>5/6/2009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D76F3-3129-4E72-BCD7-DE5F9690BDAF}" type="datetime1">
              <a:rPr lang="en-US" smtClean="0"/>
              <a:pPr/>
              <a:t>5/6/2009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2BC5D-F434-4A2D-9E72-1DEFE1E9460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C6C9F5-BFAC-45ED-BC36-55B8336E3143}" type="datetime1">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2BC5D-F434-4A2D-9E72-1DEFE1E94600}"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680A5CC-68AA-4984-AD0B-31811432CB01}" type="datetime1">
              <a:rPr lang="en-US" smtClean="0"/>
              <a:pPr/>
              <a:t>5/6/2009</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C332BC5D-F434-4A2D-9E72-1DEFE1E9460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101C952-C46E-4D42-922F-08102F78C147}" type="datetime1">
              <a:rPr lang="en-US" smtClean="0"/>
              <a:pPr/>
              <a:t>5/6/2009</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332BC5D-F434-4A2D-9E72-1DEFE1E9460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Unraveling the Complexity of Network Management</a:t>
            </a:r>
            <a:endParaRPr lang="en-US" dirty="0"/>
          </a:p>
        </p:txBody>
      </p:sp>
      <p:sp>
        <p:nvSpPr>
          <p:cNvPr id="3" name="Subtitle 2"/>
          <p:cNvSpPr>
            <a:spLocks noGrp="1"/>
          </p:cNvSpPr>
          <p:nvPr>
            <p:ph type="subTitle" idx="1"/>
          </p:nvPr>
        </p:nvSpPr>
        <p:spPr>
          <a:xfrm>
            <a:off x="685800" y="1371600"/>
            <a:ext cx="8077200" cy="1499616"/>
          </a:xfrm>
        </p:spPr>
        <p:txBody>
          <a:bodyPr>
            <a:normAutofit/>
          </a:bodyPr>
          <a:lstStyle/>
          <a:p>
            <a:r>
              <a:rPr lang="en-US" dirty="0" smtClean="0"/>
              <a:t>Theophilus Benson (tbenson@cs.wisc.edu)</a:t>
            </a:r>
          </a:p>
          <a:p>
            <a:r>
              <a:rPr lang="en-US" dirty="0" smtClean="0"/>
              <a:t>Aditya Akella (akella@cs.wisc.edu)</a:t>
            </a:r>
          </a:p>
          <a:p>
            <a:r>
              <a:rPr lang="en-US" dirty="0" smtClean="0"/>
              <a:t>David A Maltz (dmaltz@microsoft.com)</a:t>
            </a:r>
            <a:endParaRPr lang="en-US" dirty="0"/>
          </a:p>
        </p:txBody>
      </p:sp>
    </p:spTree>
  </p:cSld>
  <p:clrMapOvr>
    <a:masterClrMapping/>
  </p:clrMapOvr>
  <p:transition advTm="142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708223" y="6096000"/>
            <a:ext cx="1295400" cy="609600"/>
          </a:xfrm>
          <a:prstGeom prst="ellipse">
            <a:avLst/>
          </a:prstGeom>
          <a:solidFill>
            <a:schemeClr val="accent1">
              <a:alpha val="24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82" name="Rectangle 2"/>
          <p:cNvSpPr>
            <a:spLocks noGrp="1" noChangeArrowheads="1"/>
          </p:cNvSpPr>
          <p:nvPr>
            <p:ph type="title"/>
          </p:nvPr>
        </p:nvSpPr>
        <p:spPr/>
        <p:txBody>
          <a:bodyPr/>
          <a:lstStyle/>
          <a:p>
            <a:pPr eaLnBrk="1" hangingPunct="1"/>
            <a:r>
              <a:rPr lang="en-US" dirty="0" smtClean="0"/>
              <a:t>Referential Dependence Metric</a:t>
            </a:r>
            <a:endParaRPr lang="en-US" dirty="0"/>
          </a:p>
        </p:txBody>
      </p:sp>
      <p:sp>
        <p:nvSpPr>
          <p:cNvPr id="20483" name="Rectangle 3"/>
          <p:cNvSpPr>
            <a:spLocks noGrp="1" noChangeArrowheads="1"/>
          </p:cNvSpPr>
          <p:nvPr>
            <p:ph sz="quarter" idx="1"/>
          </p:nvPr>
        </p:nvSpPr>
        <p:spPr>
          <a:xfrm>
            <a:off x="304800" y="1600200"/>
            <a:ext cx="8534400" cy="2667000"/>
          </a:xfrm>
        </p:spPr>
        <p:txBody>
          <a:bodyPr>
            <a:noAutofit/>
          </a:bodyPr>
          <a:lstStyle/>
          <a:p>
            <a:r>
              <a:rPr lang="en-US" sz="2800" dirty="0" smtClean="0"/>
              <a:t>Operator’s objective: short dependency chains in configuration</a:t>
            </a:r>
          </a:p>
          <a:p>
            <a:pPr lvl="1"/>
            <a:r>
              <a:rPr lang="en-US" sz="2400" dirty="0" smtClean="0"/>
              <a:t>Few moving parts (few dependencies)</a:t>
            </a:r>
          </a:p>
          <a:p>
            <a:r>
              <a:rPr lang="en-US" sz="2800" dirty="0" smtClean="0"/>
              <a:t>Referential metric should capture:</a:t>
            </a:r>
          </a:p>
          <a:p>
            <a:pPr lvl="1"/>
            <a:r>
              <a:rPr lang="en-US" sz="2400" dirty="0" smtClean="0"/>
              <a:t>Difficulty of setting up layer 3 functionality</a:t>
            </a:r>
          </a:p>
          <a:p>
            <a:pPr lvl="1"/>
            <a:r>
              <a:rPr lang="en-US" sz="2400" dirty="0" smtClean="0"/>
              <a:t>Extent of dependencies</a:t>
            </a:r>
          </a:p>
        </p:txBody>
      </p:sp>
      <p:sp>
        <p:nvSpPr>
          <p:cNvPr id="31" name="Slide Number Placeholder 30"/>
          <p:cNvSpPr>
            <a:spLocks noGrp="1"/>
          </p:cNvSpPr>
          <p:nvPr>
            <p:ph type="sldNum" sz="quarter" idx="12"/>
          </p:nvPr>
        </p:nvSpPr>
        <p:spPr/>
        <p:txBody>
          <a:bodyPr/>
          <a:lstStyle/>
          <a:p>
            <a:fld id="{C332BC5D-F434-4A2D-9E72-1DEFE1E94600}" type="slidenum">
              <a:rPr lang="en-US" smtClean="0"/>
              <a:pPr/>
              <a:t>10</a:t>
            </a:fld>
            <a:endParaRPr lang="en-US" dirty="0"/>
          </a:p>
        </p:txBody>
      </p:sp>
      <p:sp>
        <p:nvSpPr>
          <p:cNvPr id="33" name="Oval 8"/>
          <p:cNvSpPr>
            <a:spLocks noChangeArrowheads="1"/>
          </p:cNvSpPr>
          <p:nvPr/>
        </p:nvSpPr>
        <p:spPr bwMode="auto">
          <a:xfrm>
            <a:off x="4079823" y="4343400"/>
            <a:ext cx="819462"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a:t>ospf 1</a:t>
            </a:r>
          </a:p>
        </p:txBody>
      </p:sp>
      <p:sp>
        <p:nvSpPr>
          <p:cNvPr id="43" name="Line 12"/>
          <p:cNvSpPr>
            <a:spLocks noChangeShapeType="1"/>
          </p:cNvSpPr>
          <p:nvPr/>
        </p:nvSpPr>
        <p:spPr bwMode="auto">
          <a:xfrm>
            <a:off x="4689423" y="4800600"/>
            <a:ext cx="257331" cy="4762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44" name="Oval 13"/>
          <p:cNvSpPr>
            <a:spLocks noChangeArrowheads="1"/>
          </p:cNvSpPr>
          <p:nvPr/>
        </p:nvSpPr>
        <p:spPr bwMode="auto">
          <a:xfrm>
            <a:off x="4537023" y="527685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Vlan30</a:t>
            </a:r>
            <a:endParaRPr lang="en-US" sz="1400" b="1" dirty="0"/>
          </a:p>
        </p:txBody>
      </p:sp>
      <p:sp>
        <p:nvSpPr>
          <p:cNvPr id="46" name="Line 14"/>
          <p:cNvSpPr>
            <a:spLocks noChangeShapeType="1"/>
          </p:cNvSpPr>
          <p:nvPr/>
        </p:nvSpPr>
        <p:spPr bwMode="auto">
          <a:xfrm>
            <a:off x="5192843" y="5734050"/>
            <a:ext cx="182380" cy="5143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47" name="Oval 10"/>
          <p:cNvSpPr>
            <a:spLocks noChangeArrowheads="1"/>
          </p:cNvSpPr>
          <p:nvPr/>
        </p:nvSpPr>
        <p:spPr bwMode="auto">
          <a:xfrm>
            <a:off x="4689423" y="617220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Access-list 11</a:t>
            </a:r>
            <a:endParaRPr lang="en-US" sz="1400" b="1" dirty="0"/>
          </a:p>
        </p:txBody>
      </p:sp>
      <p:sp>
        <p:nvSpPr>
          <p:cNvPr id="48" name="Oval 10"/>
          <p:cNvSpPr>
            <a:spLocks noChangeArrowheads="1"/>
          </p:cNvSpPr>
          <p:nvPr/>
        </p:nvSpPr>
        <p:spPr bwMode="auto">
          <a:xfrm>
            <a:off x="2784423" y="617220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Access-list 10</a:t>
            </a:r>
            <a:endParaRPr lang="en-US" sz="1400" b="1" dirty="0"/>
          </a:p>
        </p:txBody>
      </p:sp>
      <p:sp>
        <p:nvSpPr>
          <p:cNvPr id="50" name="Oval 9"/>
          <p:cNvSpPr>
            <a:spLocks noChangeArrowheads="1"/>
          </p:cNvSpPr>
          <p:nvPr/>
        </p:nvSpPr>
        <p:spPr bwMode="auto">
          <a:xfrm>
            <a:off x="3048000" y="5276850"/>
            <a:ext cx="128415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Route-map 12</a:t>
            </a:r>
            <a:endParaRPr lang="en-US" sz="1400" b="1" dirty="0"/>
          </a:p>
        </p:txBody>
      </p:sp>
      <p:sp>
        <p:nvSpPr>
          <p:cNvPr id="53" name="Line 14"/>
          <p:cNvSpPr>
            <a:spLocks noChangeShapeType="1"/>
          </p:cNvSpPr>
          <p:nvPr/>
        </p:nvSpPr>
        <p:spPr bwMode="auto">
          <a:xfrm flipH="1">
            <a:off x="3241623" y="5791200"/>
            <a:ext cx="254000" cy="3810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55" name="Oval 54"/>
          <p:cNvSpPr/>
          <p:nvPr/>
        </p:nvSpPr>
        <p:spPr>
          <a:xfrm>
            <a:off x="3013023" y="5257800"/>
            <a:ext cx="1295400" cy="533400"/>
          </a:xfrm>
          <a:prstGeom prst="ellipse">
            <a:avLst/>
          </a:prstGeom>
          <a:solidFill>
            <a:schemeClr val="accent1">
              <a:alpha val="24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079823" y="4343400"/>
            <a:ext cx="838200" cy="457200"/>
          </a:xfrm>
          <a:prstGeom prst="ellipse">
            <a:avLst/>
          </a:prstGeom>
          <a:solidFill>
            <a:schemeClr val="accent1">
              <a:alpha val="24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Line 11"/>
          <p:cNvSpPr>
            <a:spLocks noChangeShapeType="1"/>
          </p:cNvSpPr>
          <p:nvPr/>
        </p:nvSpPr>
        <p:spPr bwMode="auto">
          <a:xfrm flipH="1">
            <a:off x="3927423" y="4800600"/>
            <a:ext cx="334780" cy="4762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54" name="Line 14"/>
          <p:cNvSpPr>
            <a:spLocks noChangeShapeType="1"/>
          </p:cNvSpPr>
          <p:nvPr/>
        </p:nvSpPr>
        <p:spPr bwMode="auto">
          <a:xfrm flipV="1">
            <a:off x="3927423" y="4724400"/>
            <a:ext cx="381000" cy="533400"/>
          </a:xfrm>
          <a:prstGeom prst="line">
            <a:avLst/>
          </a:prstGeom>
          <a:noFill/>
          <a:ln w="85725">
            <a:solidFill>
              <a:schemeClr val="accent6"/>
            </a:solidFill>
            <a:round/>
            <a:headEnd/>
            <a:tailEnd type="triangle" w="med" len="med"/>
          </a:ln>
        </p:spPr>
        <p:txBody>
          <a:bodyPr>
            <a:prstTxWarp prst="textNoShape">
              <a:avLst/>
            </a:prstTxWarp>
          </a:bodyPr>
          <a:lstStyle/>
          <a:p>
            <a:endParaRPr lang="en-US" sz="1400" dirty="0"/>
          </a:p>
        </p:txBody>
      </p:sp>
      <p:sp>
        <p:nvSpPr>
          <p:cNvPr id="52" name="Line 14"/>
          <p:cNvSpPr>
            <a:spLocks noChangeShapeType="1"/>
          </p:cNvSpPr>
          <p:nvPr/>
        </p:nvSpPr>
        <p:spPr bwMode="auto">
          <a:xfrm flipV="1">
            <a:off x="3241623" y="5715000"/>
            <a:ext cx="304800" cy="457200"/>
          </a:xfrm>
          <a:prstGeom prst="line">
            <a:avLst/>
          </a:prstGeom>
          <a:noFill/>
          <a:ln w="85725">
            <a:solidFill>
              <a:schemeClr val="accent6"/>
            </a:solidFill>
            <a:round/>
            <a:headEnd/>
            <a:tailEnd type="triangle" w="med" len="med"/>
          </a:ln>
        </p:spPr>
        <p:txBody>
          <a:bodyPr>
            <a:prstTxWarp prst="textNoShape">
              <a:avLst/>
            </a:prstTxWarp>
          </a:bodyPr>
          <a:lstStyle/>
          <a:p>
            <a:endParaRPr lang="en-US" sz="1400" dirty="0"/>
          </a:p>
        </p:txBody>
      </p:sp>
    </p:spTree>
  </p:cSld>
  <p:clrMapOvr>
    <a:masterClrMapping/>
  </p:clrMapOvr>
  <p:transition advTm="7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linds(horizontal)">
                                      <p:cBhvr>
                                        <p:cTn id="11" dur="500"/>
                                        <p:tgtEl>
                                          <p:spTgt spid="5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blinds(horizontal)">
                                      <p:cBhvr>
                                        <p:cTn id="14" dur="500"/>
                                        <p:tgtEl>
                                          <p:spTgt spid="55"/>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linds(horizontal)">
                                      <p:cBhvr>
                                        <p:cTn id="18" dur="500"/>
                                        <p:tgtEl>
                                          <p:spTgt spid="54"/>
                                        </p:tgtEl>
                                      </p:cBhvr>
                                    </p:animEffect>
                                  </p:childTnLst>
                                </p:cTn>
                              </p:par>
                              <p:par>
                                <p:cTn id="19" presetID="3" presetClass="entr" presetSubtype="1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5" grpId="0" animBg="1"/>
      <p:bldP spid="54"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Referential Dependence Metric</a:t>
            </a:r>
            <a:endParaRPr lang="en-US" dirty="0"/>
          </a:p>
        </p:txBody>
      </p:sp>
      <p:sp>
        <p:nvSpPr>
          <p:cNvPr id="3" name="Content Placeholder 2"/>
          <p:cNvSpPr>
            <a:spLocks noGrp="1"/>
          </p:cNvSpPr>
          <p:nvPr>
            <p:ph idx="1"/>
          </p:nvPr>
        </p:nvSpPr>
        <p:spPr/>
        <p:txBody>
          <a:bodyPr>
            <a:normAutofit/>
          </a:bodyPr>
          <a:lstStyle/>
          <a:p>
            <a:r>
              <a:rPr lang="en-US" sz="2800" dirty="0" smtClean="0"/>
              <a:t>Metric: # ref links </a:t>
            </a:r>
            <a:r>
              <a:rPr lang="en-US" sz="2800" b="1" dirty="0" smtClean="0">
                <a:sym typeface="Symbol"/>
              </a:rPr>
              <a:t> </a:t>
            </a:r>
            <a:r>
              <a:rPr lang="en-US" sz="2800" dirty="0" smtClean="0">
                <a:sym typeface="Wingdings" pitchFamily="2" charset="2"/>
              </a:rPr>
              <a:t> greater # links means higher complexity</a:t>
            </a:r>
            <a:endParaRPr lang="en-US" sz="2400" dirty="0" smtClean="0">
              <a:sym typeface="Wingdings" pitchFamily="2" charset="2"/>
            </a:endParaRPr>
          </a:p>
          <a:p>
            <a:pPr lvl="1"/>
            <a:r>
              <a:rPr lang="en-US" sz="2400" dirty="0" smtClean="0">
                <a:sym typeface="Wingdings" pitchFamily="2" charset="2"/>
              </a:rPr>
              <a:t>Normalize by # devices</a:t>
            </a:r>
          </a:p>
          <a:p>
            <a:pPr lvl="2"/>
            <a:r>
              <a:rPr lang="en-US" sz="1800" dirty="0" smtClean="0">
                <a:sym typeface="Wingdings" pitchFamily="2" charset="2"/>
              </a:rPr>
              <a:t>Holistic view of network</a:t>
            </a:r>
          </a:p>
          <a:p>
            <a:r>
              <a:rPr lang="en-US" sz="2800" dirty="0" smtClean="0">
                <a:sym typeface="Wingdings" pitchFamily="2" charset="2"/>
              </a:rPr>
              <a:t>Metric: # routing instances</a:t>
            </a:r>
          </a:p>
          <a:p>
            <a:pPr lvl="1"/>
            <a:r>
              <a:rPr lang="en-US" sz="2400" dirty="0" smtClean="0">
                <a:sym typeface="Wingdings"/>
              </a:rPr>
              <a:t>Routing instance = partition of </a:t>
            </a:r>
            <a:br>
              <a:rPr lang="en-US" sz="2400" dirty="0" smtClean="0">
                <a:sym typeface="Wingdings"/>
              </a:rPr>
            </a:br>
            <a:r>
              <a:rPr lang="en-US" sz="2400" dirty="0" smtClean="0">
                <a:sym typeface="Wingdings"/>
              </a:rPr>
              <a:t>routing protocols into largest </a:t>
            </a:r>
            <a:br>
              <a:rPr lang="en-US" sz="2400" dirty="0" smtClean="0">
                <a:sym typeface="Wingdings"/>
              </a:rPr>
            </a:br>
            <a:r>
              <a:rPr lang="en-US" sz="2400" dirty="0" smtClean="0">
                <a:sym typeface="Wingdings"/>
              </a:rPr>
              <a:t>atomic domains of control</a:t>
            </a:r>
          </a:p>
          <a:p>
            <a:pPr lvl="1"/>
            <a:r>
              <a:rPr lang="en-US" sz="2400" dirty="0" smtClean="0">
                <a:sym typeface="Wingdings"/>
              </a:rPr>
              <a:t>Routing instance = adjacent </a:t>
            </a:r>
            <a:br>
              <a:rPr lang="en-US" sz="2400" dirty="0" smtClean="0">
                <a:sym typeface="Wingdings"/>
              </a:rPr>
            </a:br>
            <a:r>
              <a:rPr lang="en-US" sz="2400" dirty="0" smtClean="0">
                <a:sym typeface="Wingdings"/>
              </a:rPr>
              <a:t>routing process (same protocol)</a:t>
            </a:r>
          </a:p>
          <a:p>
            <a:pPr lvl="1"/>
            <a:r>
              <a:rPr lang="en-US" sz="2400" dirty="0" smtClean="0">
                <a:sym typeface="Wingdings" pitchFamily="2" charset="2"/>
              </a:rPr>
              <a:t>Difficulty of setting up routing</a:t>
            </a:r>
          </a:p>
          <a:p>
            <a:pPr>
              <a:buNone/>
            </a:pPr>
            <a:endParaRPr lang="en-US" dirty="0"/>
          </a:p>
        </p:txBody>
      </p:sp>
      <p:grpSp>
        <p:nvGrpSpPr>
          <p:cNvPr id="4" name="Group 13"/>
          <p:cNvGrpSpPr>
            <a:grpSpLocks/>
          </p:cNvGrpSpPr>
          <p:nvPr/>
        </p:nvGrpSpPr>
        <p:grpSpPr bwMode="auto">
          <a:xfrm>
            <a:off x="7507942" y="5351930"/>
            <a:ext cx="914400" cy="838200"/>
            <a:chOff x="4941" y="1622"/>
            <a:chExt cx="343" cy="397"/>
          </a:xfrm>
        </p:grpSpPr>
        <p:pic>
          <p:nvPicPr>
            <p:cNvPr id="5" name="Picture 14"/>
            <p:cNvPicPr>
              <a:picLocks noChangeArrowheads="1"/>
            </p:cNvPicPr>
            <p:nvPr/>
          </p:nvPicPr>
          <p:blipFill>
            <a:blip r:embed="rId3"/>
            <a:srcRect/>
            <a:stretch>
              <a:fillRect/>
            </a:stretch>
          </p:blipFill>
          <p:spPr bwMode="auto">
            <a:xfrm>
              <a:off x="4941" y="1622"/>
              <a:ext cx="343" cy="225"/>
            </a:xfrm>
            <a:prstGeom prst="rect">
              <a:avLst/>
            </a:prstGeom>
            <a:noFill/>
            <a:ln w="9525">
              <a:noFill/>
              <a:miter lim="800000"/>
              <a:headEnd/>
              <a:tailEnd/>
            </a:ln>
            <a:effectLst/>
          </p:spPr>
        </p:pic>
        <p:sp>
          <p:nvSpPr>
            <p:cNvPr id="6" name="Text Box 15"/>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grpSp>
        <p:nvGrpSpPr>
          <p:cNvPr id="7" name="Group 21"/>
          <p:cNvGrpSpPr>
            <a:grpSpLocks/>
          </p:cNvGrpSpPr>
          <p:nvPr/>
        </p:nvGrpSpPr>
        <p:grpSpPr bwMode="auto">
          <a:xfrm>
            <a:off x="7736542" y="3904130"/>
            <a:ext cx="914400" cy="914400"/>
            <a:chOff x="4941" y="1622"/>
            <a:chExt cx="343" cy="397"/>
          </a:xfrm>
        </p:grpSpPr>
        <p:pic>
          <p:nvPicPr>
            <p:cNvPr id="8" name="Picture 22"/>
            <p:cNvPicPr>
              <a:picLocks noChangeArrowheads="1"/>
            </p:cNvPicPr>
            <p:nvPr/>
          </p:nvPicPr>
          <p:blipFill>
            <a:blip r:embed="rId3"/>
            <a:srcRect/>
            <a:stretch>
              <a:fillRect/>
            </a:stretch>
          </p:blipFill>
          <p:spPr bwMode="auto">
            <a:xfrm>
              <a:off x="4941" y="1622"/>
              <a:ext cx="343" cy="225"/>
            </a:xfrm>
            <a:prstGeom prst="rect">
              <a:avLst/>
            </a:prstGeom>
            <a:noFill/>
            <a:ln w="9525">
              <a:noFill/>
              <a:miter lim="800000"/>
              <a:headEnd/>
              <a:tailEnd/>
            </a:ln>
            <a:effectLst/>
          </p:spPr>
        </p:pic>
        <p:sp>
          <p:nvSpPr>
            <p:cNvPr id="9" name="Text Box 23"/>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grpSp>
        <p:nvGrpSpPr>
          <p:cNvPr id="10" name="Group 13"/>
          <p:cNvGrpSpPr>
            <a:grpSpLocks/>
          </p:cNvGrpSpPr>
          <p:nvPr/>
        </p:nvGrpSpPr>
        <p:grpSpPr bwMode="auto">
          <a:xfrm>
            <a:off x="5755342" y="3980330"/>
            <a:ext cx="914400" cy="914400"/>
            <a:chOff x="4941" y="1622"/>
            <a:chExt cx="343" cy="397"/>
          </a:xfrm>
        </p:grpSpPr>
        <p:pic>
          <p:nvPicPr>
            <p:cNvPr id="11" name="Picture 14"/>
            <p:cNvPicPr>
              <a:picLocks noChangeArrowheads="1"/>
            </p:cNvPicPr>
            <p:nvPr/>
          </p:nvPicPr>
          <p:blipFill>
            <a:blip r:embed="rId3"/>
            <a:srcRect/>
            <a:stretch>
              <a:fillRect/>
            </a:stretch>
          </p:blipFill>
          <p:spPr bwMode="auto">
            <a:xfrm>
              <a:off x="4941" y="1622"/>
              <a:ext cx="343" cy="225"/>
            </a:xfrm>
            <a:prstGeom prst="rect">
              <a:avLst/>
            </a:prstGeom>
            <a:noFill/>
            <a:ln w="9525">
              <a:noFill/>
              <a:miter lim="800000"/>
              <a:headEnd/>
              <a:tailEnd/>
            </a:ln>
            <a:effectLst/>
          </p:spPr>
        </p:pic>
        <p:sp>
          <p:nvSpPr>
            <p:cNvPr id="12" name="Text Box 15"/>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cxnSp>
        <p:nvCxnSpPr>
          <p:cNvPr id="13" name="Straight Connector 12"/>
          <p:cNvCxnSpPr/>
          <p:nvPr/>
        </p:nvCxnSpPr>
        <p:spPr>
          <a:xfrm flipV="1">
            <a:off x="6669742" y="4163249"/>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6822142" y="5589455"/>
            <a:ext cx="685800" cy="21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21"/>
          <p:cNvGrpSpPr>
            <a:grpSpLocks/>
          </p:cNvGrpSpPr>
          <p:nvPr/>
        </p:nvGrpSpPr>
        <p:grpSpPr bwMode="auto">
          <a:xfrm>
            <a:off x="5907742" y="5351930"/>
            <a:ext cx="914400" cy="914400"/>
            <a:chOff x="4941" y="1622"/>
            <a:chExt cx="343" cy="397"/>
          </a:xfrm>
        </p:grpSpPr>
        <p:pic>
          <p:nvPicPr>
            <p:cNvPr id="19" name="Picture 22"/>
            <p:cNvPicPr>
              <a:picLocks noChangeArrowheads="1"/>
            </p:cNvPicPr>
            <p:nvPr/>
          </p:nvPicPr>
          <p:blipFill>
            <a:blip r:embed="rId3"/>
            <a:srcRect/>
            <a:stretch>
              <a:fillRect/>
            </a:stretch>
          </p:blipFill>
          <p:spPr bwMode="auto">
            <a:xfrm>
              <a:off x="4941" y="1622"/>
              <a:ext cx="343" cy="225"/>
            </a:xfrm>
            <a:prstGeom prst="rect">
              <a:avLst/>
            </a:prstGeom>
            <a:noFill/>
            <a:ln w="9525">
              <a:noFill/>
              <a:miter lim="800000"/>
              <a:headEnd/>
              <a:tailEnd/>
            </a:ln>
            <a:effectLst/>
          </p:spPr>
        </p:pic>
        <p:sp>
          <p:nvSpPr>
            <p:cNvPr id="20" name="Text Box 23"/>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cxnSp>
        <p:nvCxnSpPr>
          <p:cNvPr id="26" name="Straight Connector 25"/>
          <p:cNvCxnSpPr/>
          <p:nvPr/>
        </p:nvCxnSpPr>
        <p:spPr>
          <a:xfrm rot="16200000" flipH="1">
            <a:off x="5894055" y="4881044"/>
            <a:ext cx="828027" cy="11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614661" y="4772848"/>
            <a:ext cx="929563"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32"/>
          <p:cNvSpPr/>
          <p:nvPr/>
        </p:nvSpPr>
        <p:spPr>
          <a:xfrm>
            <a:off x="4800600" y="3805517"/>
            <a:ext cx="4453217" cy="1147483"/>
          </a:xfrm>
          <a:custGeom>
            <a:avLst/>
            <a:gdLst>
              <a:gd name="connsiteX0" fmla="*/ 703729 w 4453217"/>
              <a:gd name="connsiteY0" fmla="*/ 161365 h 1147483"/>
              <a:gd name="connsiteX1" fmla="*/ 3904129 w 4453217"/>
              <a:gd name="connsiteY1" fmla="*/ 94129 h 1147483"/>
              <a:gd name="connsiteX2" fmla="*/ 3890682 w 4453217"/>
              <a:gd name="connsiteY2" fmla="*/ 658906 h 1147483"/>
              <a:gd name="connsiteX3" fmla="*/ 528917 w 4453217"/>
              <a:gd name="connsiteY3" fmla="*/ 1062318 h 1147483"/>
              <a:gd name="connsiteX4" fmla="*/ 703729 w 4453217"/>
              <a:gd name="connsiteY4" fmla="*/ 161365 h 1147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3217" h="1147483">
                <a:moveTo>
                  <a:pt x="703729" y="161365"/>
                </a:moveTo>
                <a:cubicBezTo>
                  <a:pt x="1266264" y="0"/>
                  <a:pt x="3372970" y="11206"/>
                  <a:pt x="3904129" y="94129"/>
                </a:cubicBezTo>
                <a:cubicBezTo>
                  <a:pt x="4435288" y="177052"/>
                  <a:pt x="4453217" y="497541"/>
                  <a:pt x="3890682" y="658906"/>
                </a:cubicBezTo>
                <a:cubicBezTo>
                  <a:pt x="3328147" y="820271"/>
                  <a:pt x="1057834" y="1147483"/>
                  <a:pt x="528917" y="1062318"/>
                </a:cubicBezTo>
                <a:cubicBezTo>
                  <a:pt x="0" y="977153"/>
                  <a:pt x="141194" y="322730"/>
                  <a:pt x="703729" y="161365"/>
                </a:cubicBezTo>
                <a:close/>
              </a:path>
            </a:pathLst>
          </a:custGeom>
          <a:noFill/>
          <a:ln cmpd="sng">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33"/>
          <p:cNvSpPr/>
          <p:nvPr/>
        </p:nvSpPr>
        <p:spPr>
          <a:xfrm>
            <a:off x="5486400" y="3124200"/>
            <a:ext cx="1685365" cy="3307977"/>
          </a:xfrm>
          <a:custGeom>
            <a:avLst/>
            <a:gdLst>
              <a:gd name="connsiteX0" fmla="*/ 251013 w 1685365"/>
              <a:gd name="connsiteY0" fmla="*/ 416859 h 3307977"/>
              <a:gd name="connsiteX1" fmla="*/ 210671 w 1685365"/>
              <a:gd name="connsiteY1" fmla="*/ 2904565 h 3307977"/>
              <a:gd name="connsiteX2" fmla="*/ 1515036 w 1685365"/>
              <a:gd name="connsiteY2" fmla="*/ 2837330 h 3307977"/>
              <a:gd name="connsiteX3" fmla="*/ 1232648 w 1685365"/>
              <a:gd name="connsiteY3" fmla="*/ 403412 h 3307977"/>
              <a:gd name="connsiteX4" fmla="*/ 251013 w 1685365"/>
              <a:gd name="connsiteY4" fmla="*/ 416859 h 3307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365" h="3307977">
                <a:moveTo>
                  <a:pt x="251013" y="416859"/>
                </a:moveTo>
                <a:cubicBezTo>
                  <a:pt x="80684" y="833718"/>
                  <a:pt x="0" y="2501153"/>
                  <a:pt x="210671" y="2904565"/>
                </a:cubicBezTo>
                <a:cubicBezTo>
                  <a:pt x="421342" y="3307977"/>
                  <a:pt x="1344707" y="3254189"/>
                  <a:pt x="1515036" y="2837330"/>
                </a:cubicBezTo>
                <a:cubicBezTo>
                  <a:pt x="1685365" y="2420471"/>
                  <a:pt x="1445560" y="806824"/>
                  <a:pt x="1232648" y="403412"/>
                </a:cubicBezTo>
                <a:cubicBezTo>
                  <a:pt x="1019736" y="0"/>
                  <a:pt x="421342" y="0"/>
                  <a:pt x="251013" y="416859"/>
                </a:cubicBezTo>
                <a:close/>
              </a:path>
            </a:pathLst>
          </a:custGeom>
          <a:noFill/>
          <a:ln cmpd="sng">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7241243" y="3012142"/>
            <a:ext cx="1660711" cy="3357282"/>
          </a:xfrm>
          <a:custGeom>
            <a:avLst/>
            <a:gdLst>
              <a:gd name="connsiteX0" fmla="*/ 620805 w 1660711"/>
              <a:gd name="connsiteY0" fmla="*/ 354106 h 3357282"/>
              <a:gd name="connsiteX1" fmla="*/ 82923 w 1660711"/>
              <a:gd name="connsiteY1" fmla="*/ 2828364 h 3357282"/>
              <a:gd name="connsiteX2" fmla="*/ 1118346 w 1660711"/>
              <a:gd name="connsiteY2" fmla="*/ 3003176 h 3357282"/>
              <a:gd name="connsiteX3" fmla="*/ 1575546 w 1660711"/>
              <a:gd name="connsiteY3" fmla="*/ 703729 h 3357282"/>
              <a:gd name="connsiteX4" fmla="*/ 620805 w 1660711"/>
              <a:gd name="connsiteY4" fmla="*/ 354106 h 335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0711" h="3357282">
                <a:moveTo>
                  <a:pt x="620805" y="354106"/>
                </a:moveTo>
                <a:cubicBezTo>
                  <a:pt x="372035" y="708212"/>
                  <a:pt x="0" y="2386852"/>
                  <a:pt x="82923" y="2828364"/>
                </a:cubicBezTo>
                <a:cubicBezTo>
                  <a:pt x="165846" y="3269876"/>
                  <a:pt x="869576" y="3357282"/>
                  <a:pt x="1118346" y="3003176"/>
                </a:cubicBezTo>
                <a:cubicBezTo>
                  <a:pt x="1367116" y="2649070"/>
                  <a:pt x="1660711" y="1145241"/>
                  <a:pt x="1575546" y="703729"/>
                </a:cubicBezTo>
                <a:cubicBezTo>
                  <a:pt x="1490381" y="262217"/>
                  <a:pt x="869575" y="0"/>
                  <a:pt x="620805" y="354106"/>
                </a:cubicBezTo>
                <a:close/>
              </a:path>
            </a:pathLst>
          </a:custGeom>
          <a:noFill/>
          <a:ln cmpd="sng">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lide Number Placeholder 22"/>
          <p:cNvSpPr>
            <a:spLocks noGrp="1"/>
          </p:cNvSpPr>
          <p:nvPr>
            <p:ph type="sldNum" sz="quarter" idx="12"/>
          </p:nvPr>
        </p:nvSpPr>
        <p:spPr/>
        <p:txBody>
          <a:bodyPr/>
          <a:lstStyle/>
          <a:p>
            <a:fld id="{C332BC5D-F434-4A2D-9E72-1DEFE1E94600}" type="slidenum">
              <a:rPr lang="en-US" smtClean="0"/>
              <a:pPr/>
              <a:t>11</a:t>
            </a:fld>
            <a:endParaRPr lang="en-US" dirty="0"/>
          </a:p>
        </p:txBody>
      </p:sp>
      <p:sp>
        <p:nvSpPr>
          <p:cNvPr id="24" name="Oval 23"/>
          <p:cNvSpPr/>
          <p:nvPr/>
        </p:nvSpPr>
        <p:spPr>
          <a:xfrm>
            <a:off x="5638800" y="3886200"/>
            <a:ext cx="1143000" cy="685800"/>
          </a:xfrm>
          <a:prstGeom prst="ellipse">
            <a:avLst/>
          </a:prstGeom>
          <a:no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620000" y="3810000"/>
            <a:ext cx="1143000" cy="685800"/>
          </a:xfrm>
          <a:prstGeom prst="ellipse">
            <a:avLst/>
          </a:prstGeom>
          <a:no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791200" y="5257800"/>
            <a:ext cx="1143000" cy="685800"/>
          </a:xfrm>
          <a:prstGeom prst="ellipse">
            <a:avLst/>
          </a:prstGeom>
          <a:no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91400" y="5257800"/>
            <a:ext cx="1143000" cy="685800"/>
          </a:xfrm>
          <a:prstGeom prst="ellipse">
            <a:avLst/>
          </a:prstGeom>
          <a:no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76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3"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linds(horizontal)">
                                      <p:cBhvr>
                                        <p:cTn id="56" dur="500"/>
                                        <p:tgtEl>
                                          <p:spTgt spid="2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24" grpId="0" animBg="1"/>
      <p:bldP spid="24" grpId="1" animBg="1"/>
      <p:bldP spid="25" grpId="0" animBg="1"/>
      <p:bldP spid="25" grpId="1"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Study</a:t>
            </a:r>
            <a:endParaRPr lang="en-US" dirty="0"/>
          </a:p>
        </p:txBody>
      </p:sp>
      <p:graphicFrame>
        <p:nvGraphicFramePr>
          <p:cNvPr id="4" name="Content Placeholder 3"/>
          <p:cNvGraphicFramePr>
            <a:graphicFrameLocks noGrp="1"/>
          </p:cNvGraphicFramePr>
          <p:nvPr>
            <p:ph sz="quarter" idx="1"/>
          </p:nvPr>
        </p:nvGraphicFramePr>
        <p:xfrm>
          <a:off x="1752600" y="3200400"/>
          <a:ext cx="4343400" cy="317500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447800"/>
                <a:gridCol w="1447800"/>
                <a:gridCol w="1447800"/>
              </a:tblGrid>
              <a:tr h="370840">
                <a:tc>
                  <a:txBody>
                    <a:bodyPr/>
                    <a:lstStyle/>
                    <a:p>
                      <a:pPr algn="ctr"/>
                      <a:r>
                        <a:rPr lang="en-US" sz="1600" b="1" dirty="0" smtClean="0">
                          <a:solidFill>
                            <a:srgbClr val="002060"/>
                          </a:solidFill>
                        </a:rPr>
                        <a:t>Network (#routers)</a:t>
                      </a:r>
                      <a:endParaRPr lang="en-US" sz="1600" b="1" dirty="0">
                        <a:solidFill>
                          <a:srgbClr val="002060"/>
                        </a:solidFill>
                      </a:endParaRPr>
                    </a:p>
                  </a:txBody>
                  <a:tcPr marL="90594" marR="90594"/>
                </a:tc>
                <a:tc>
                  <a:txBody>
                    <a:bodyPr/>
                    <a:lstStyle/>
                    <a:p>
                      <a:pPr algn="ctr"/>
                      <a:r>
                        <a:rPr lang="en-US" sz="1600" b="1" dirty="0" smtClean="0">
                          <a:solidFill>
                            <a:srgbClr val="002060"/>
                          </a:solidFill>
                        </a:rPr>
                        <a:t>Avg Ref</a:t>
                      </a:r>
                      <a:r>
                        <a:rPr lang="en-US" sz="1600" b="1" baseline="0" dirty="0" smtClean="0">
                          <a:solidFill>
                            <a:srgbClr val="002060"/>
                          </a:solidFill>
                        </a:rPr>
                        <a:t> links per router</a:t>
                      </a:r>
                      <a:endParaRPr lang="en-US" sz="1600" b="1" dirty="0">
                        <a:solidFill>
                          <a:srgbClr val="002060"/>
                        </a:solidFill>
                      </a:endParaRPr>
                    </a:p>
                  </a:txBody>
                  <a:tcPr marL="90594" marR="90594"/>
                </a:tc>
                <a:tc>
                  <a:txBody>
                    <a:bodyPr/>
                    <a:lstStyle/>
                    <a:p>
                      <a:pPr algn="ctr"/>
                      <a:r>
                        <a:rPr lang="en-US" sz="1600" b="1" dirty="0" smtClean="0">
                          <a:solidFill>
                            <a:srgbClr val="002060"/>
                          </a:solidFill>
                        </a:rPr>
                        <a:t>#Routing</a:t>
                      </a:r>
                      <a:r>
                        <a:rPr lang="en-US" sz="1600" b="1" baseline="0" dirty="0" smtClean="0">
                          <a:solidFill>
                            <a:srgbClr val="002060"/>
                          </a:solidFill>
                        </a:rPr>
                        <a:t> instances</a:t>
                      </a:r>
                      <a:endParaRPr lang="en-US" sz="1600" b="1" dirty="0">
                        <a:solidFill>
                          <a:srgbClr val="002060"/>
                        </a:solidFill>
                      </a:endParaRPr>
                    </a:p>
                  </a:txBody>
                  <a:tcPr marL="90594" marR="90594"/>
                </a:tc>
              </a:tr>
              <a:tr h="370840">
                <a:tc>
                  <a:txBody>
                    <a:bodyPr/>
                    <a:lstStyle/>
                    <a:p>
                      <a:pPr algn="ctr"/>
                      <a:r>
                        <a:rPr lang="en-US" sz="1600" dirty="0" smtClean="0"/>
                        <a:t>Univ-1   (12)</a:t>
                      </a:r>
                      <a:endParaRPr lang="en-US" sz="1600" dirty="0"/>
                    </a:p>
                  </a:txBody>
                  <a:tcPr marL="90594" marR="90594"/>
                </a:tc>
                <a:tc>
                  <a:txBody>
                    <a:bodyPr/>
                    <a:lstStyle/>
                    <a:p>
                      <a:pPr algn="ctr"/>
                      <a:r>
                        <a:rPr lang="en-US" sz="1600" dirty="0" smtClean="0"/>
                        <a:t>42</a:t>
                      </a:r>
                      <a:endParaRPr lang="en-US" sz="1600" dirty="0"/>
                    </a:p>
                  </a:txBody>
                  <a:tcPr marL="90594" marR="90594" anchor="ctr"/>
                </a:tc>
                <a:tc>
                  <a:txBody>
                    <a:bodyPr/>
                    <a:lstStyle/>
                    <a:p>
                      <a:pPr algn="ctr"/>
                      <a:r>
                        <a:rPr lang="en-US" sz="1600" dirty="0" smtClean="0"/>
                        <a:t>14</a:t>
                      </a:r>
                      <a:endParaRPr lang="en-US" sz="1600" dirty="0"/>
                    </a:p>
                  </a:txBody>
                  <a:tcPr marL="90594" marR="90594" anchor="ctr"/>
                </a:tc>
              </a:tr>
              <a:tr h="370840">
                <a:tc>
                  <a:txBody>
                    <a:bodyPr/>
                    <a:lstStyle/>
                    <a:p>
                      <a:pPr algn="ctr"/>
                      <a:r>
                        <a:rPr lang="en-US" sz="1600" dirty="0" smtClean="0"/>
                        <a:t>Univ-2   (19)</a:t>
                      </a:r>
                      <a:endParaRPr lang="en-US" sz="1600" dirty="0"/>
                    </a:p>
                  </a:txBody>
                  <a:tcPr marL="90594" marR="90594"/>
                </a:tc>
                <a:tc>
                  <a:txBody>
                    <a:bodyPr/>
                    <a:lstStyle/>
                    <a:p>
                      <a:pPr algn="ctr"/>
                      <a:r>
                        <a:rPr lang="en-US" sz="1600" dirty="0" smtClean="0"/>
                        <a:t>8</a:t>
                      </a:r>
                      <a:endParaRPr lang="en-US" sz="1600" dirty="0"/>
                    </a:p>
                  </a:txBody>
                  <a:tcPr marL="90594" marR="90594" anchor="ctr"/>
                </a:tc>
                <a:tc>
                  <a:txBody>
                    <a:bodyPr/>
                    <a:lstStyle/>
                    <a:p>
                      <a:pPr algn="ctr"/>
                      <a:r>
                        <a:rPr lang="en-US" sz="1600" dirty="0" smtClean="0"/>
                        <a:t>3</a:t>
                      </a:r>
                      <a:endParaRPr lang="en-US" sz="1600" dirty="0"/>
                    </a:p>
                  </a:txBody>
                  <a:tcPr marL="90594" marR="90594" anchor="ctr"/>
                </a:tc>
              </a:tr>
              <a:tr h="370840">
                <a:tc>
                  <a:txBody>
                    <a:bodyPr/>
                    <a:lstStyle/>
                    <a:p>
                      <a:pPr algn="ctr"/>
                      <a:r>
                        <a:rPr lang="en-US" sz="1600" dirty="0" smtClean="0"/>
                        <a:t>Univ-3   (24)</a:t>
                      </a:r>
                      <a:endParaRPr lang="en-US" sz="1600" dirty="0"/>
                    </a:p>
                  </a:txBody>
                  <a:tcPr marL="90594" marR="90594"/>
                </a:tc>
                <a:tc>
                  <a:txBody>
                    <a:bodyPr/>
                    <a:lstStyle/>
                    <a:p>
                      <a:pPr algn="ctr"/>
                      <a:r>
                        <a:rPr lang="en-US" sz="1600" dirty="0" smtClean="0"/>
                        <a:t>4</a:t>
                      </a:r>
                      <a:endParaRPr lang="en-US" sz="1600" dirty="0"/>
                    </a:p>
                  </a:txBody>
                  <a:tcPr marL="90594" marR="90594" anchor="ctr"/>
                </a:tc>
                <a:tc>
                  <a:txBody>
                    <a:bodyPr/>
                    <a:lstStyle/>
                    <a:p>
                      <a:pPr algn="ctr"/>
                      <a:r>
                        <a:rPr lang="en-US" sz="1600" dirty="0" smtClean="0"/>
                        <a:t>1</a:t>
                      </a:r>
                      <a:endParaRPr lang="en-US" sz="1600" dirty="0"/>
                    </a:p>
                  </a:txBody>
                  <a:tcPr marL="90594" marR="90594" anchor="ctr"/>
                </a:tc>
              </a:tr>
              <a:tr h="370840">
                <a:tc>
                  <a:txBody>
                    <a:bodyPr/>
                    <a:lstStyle/>
                    <a:p>
                      <a:pPr algn="ctr"/>
                      <a:r>
                        <a:rPr lang="en-US" sz="1600" dirty="0" smtClean="0"/>
                        <a:t>Univ-4   (24)</a:t>
                      </a:r>
                      <a:endParaRPr lang="en-US" sz="1600" dirty="0"/>
                    </a:p>
                  </a:txBody>
                  <a:tcPr marL="90594" marR="90594"/>
                </a:tc>
                <a:tc>
                  <a:txBody>
                    <a:bodyPr/>
                    <a:lstStyle/>
                    <a:p>
                      <a:pPr algn="ctr"/>
                      <a:r>
                        <a:rPr lang="en-US" sz="1600" dirty="0" smtClean="0"/>
                        <a:t>75</a:t>
                      </a:r>
                      <a:endParaRPr lang="en-US" sz="1600" dirty="0"/>
                    </a:p>
                  </a:txBody>
                  <a:tcPr marL="90594" marR="90594" anchor="ctr"/>
                </a:tc>
                <a:tc>
                  <a:txBody>
                    <a:bodyPr/>
                    <a:lstStyle/>
                    <a:p>
                      <a:pPr algn="ctr"/>
                      <a:r>
                        <a:rPr lang="en-US" sz="1600" dirty="0" smtClean="0"/>
                        <a:t>2</a:t>
                      </a:r>
                      <a:endParaRPr lang="en-US" sz="1600" dirty="0"/>
                    </a:p>
                  </a:txBody>
                  <a:tcPr marL="90594" marR="90594" anchor="ctr"/>
                </a:tc>
              </a:tr>
              <a:tr h="370840">
                <a:tc>
                  <a:txBody>
                    <a:bodyPr/>
                    <a:lstStyle/>
                    <a:p>
                      <a:pPr algn="ctr"/>
                      <a:r>
                        <a:rPr lang="en-US" sz="1600" dirty="0" smtClean="0"/>
                        <a:t>Enet-1   (10)</a:t>
                      </a:r>
                      <a:endParaRPr lang="en-US" sz="1600" dirty="0"/>
                    </a:p>
                  </a:txBody>
                  <a:tcPr marL="90594" marR="90594"/>
                </a:tc>
                <a:tc>
                  <a:txBody>
                    <a:bodyPr/>
                    <a:lstStyle/>
                    <a:p>
                      <a:pPr algn="ctr"/>
                      <a:r>
                        <a:rPr lang="en-US" sz="1600" dirty="0" smtClean="0"/>
                        <a:t>2</a:t>
                      </a:r>
                      <a:endParaRPr lang="en-US" sz="1600" dirty="0"/>
                    </a:p>
                  </a:txBody>
                  <a:tcPr marL="90594" marR="90594" anchor="ctr"/>
                </a:tc>
                <a:tc>
                  <a:txBody>
                    <a:bodyPr/>
                    <a:lstStyle/>
                    <a:p>
                      <a:pPr algn="ctr"/>
                      <a:r>
                        <a:rPr lang="en-US" sz="1600" dirty="0" smtClean="0"/>
                        <a:t>1</a:t>
                      </a:r>
                      <a:endParaRPr lang="en-US" sz="1600" dirty="0"/>
                    </a:p>
                  </a:txBody>
                  <a:tcPr marL="90594" marR="90594" anchor="ctr"/>
                </a:tc>
              </a:tr>
              <a:tr h="370840">
                <a:tc>
                  <a:txBody>
                    <a:bodyPr/>
                    <a:lstStyle/>
                    <a:p>
                      <a:pPr algn="ctr"/>
                      <a:r>
                        <a:rPr lang="en-US" sz="1600" dirty="0" smtClean="0"/>
                        <a:t>Enet-2   (83)</a:t>
                      </a:r>
                      <a:endParaRPr lang="en-US" sz="1600" dirty="0"/>
                    </a:p>
                  </a:txBody>
                  <a:tcPr marL="90594" marR="90594"/>
                </a:tc>
                <a:tc>
                  <a:txBody>
                    <a:bodyPr/>
                    <a:lstStyle/>
                    <a:p>
                      <a:pPr algn="ctr"/>
                      <a:r>
                        <a:rPr lang="en-US" sz="1600" dirty="0" smtClean="0"/>
                        <a:t>8</a:t>
                      </a:r>
                      <a:endParaRPr lang="en-US" sz="1600" dirty="0"/>
                    </a:p>
                  </a:txBody>
                  <a:tcPr marL="90594" marR="90594" anchor="ctr"/>
                </a:tc>
                <a:tc>
                  <a:txBody>
                    <a:bodyPr/>
                    <a:lstStyle/>
                    <a:p>
                      <a:pPr algn="ctr"/>
                      <a:r>
                        <a:rPr lang="en-US" sz="1600" dirty="0" smtClean="0"/>
                        <a:t>10</a:t>
                      </a:r>
                      <a:endParaRPr lang="en-US" sz="1600" dirty="0"/>
                    </a:p>
                  </a:txBody>
                  <a:tcPr marL="90594" marR="90594" anchor="ctr"/>
                </a:tc>
              </a:tr>
              <a:tr h="370840">
                <a:tc>
                  <a:txBody>
                    <a:bodyPr/>
                    <a:lstStyle/>
                    <a:p>
                      <a:pPr algn="ctr"/>
                      <a:r>
                        <a:rPr lang="en-US" sz="1600" dirty="0" smtClean="0"/>
                        <a:t>Enet-3   (19)</a:t>
                      </a:r>
                      <a:endParaRPr lang="en-US" sz="1600" dirty="0"/>
                    </a:p>
                  </a:txBody>
                  <a:tcPr marL="90594" marR="90594"/>
                </a:tc>
                <a:tc>
                  <a:txBody>
                    <a:bodyPr/>
                    <a:lstStyle/>
                    <a:p>
                      <a:pPr algn="ctr"/>
                      <a:r>
                        <a:rPr lang="en-US" sz="1600" dirty="0" smtClean="0"/>
                        <a:t>22</a:t>
                      </a:r>
                      <a:endParaRPr lang="en-US" sz="1600" dirty="0"/>
                    </a:p>
                  </a:txBody>
                  <a:tcPr marL="90594" marR="90594" anchor="ctr"/>
                </a:tc>
                <a:tc>
                  <a:txBody>
                    <a:bodyPr/>
                    <a:lstStyle/>
                    <a:p>
                      <a:pPr algn="ctr"/>
                      <a:r>
                        <a:rPr lang="en-US" sz="1600" dirty="0" smtClean="0"/>
                        <a:t>8</a:t>
                      </a:r>
                      <a:endParaRPr lang="en-US" sz="1600" dirty="0"/>
                    </a:p>
                  </a:txBody>
                  <a:tcPr marL="90594" marR="90594" anchor="ctr"/>
                </a:tc>
              </a:tr>
            </a:tbl>
          </a:graphicData>
        </a:graphic>
      </p:graphicFrame>
      <p:sp>
        <p:nvSpPr>
          <p:cNvPr id="7" name="Rounded Rectangle 6"/>
          <p:cNvSpPr/>
          <p:nvPr/>
        </p:nvSpPr>
        <p:spPr>
          <a:xfrm>
            <a:off x="1752600" y="5638800"/>
            <a:ext cx="4419600" cy="370840"/>
          </a:xfrm>
          <a:prstGeom prst="roundRect">
            <a:avLst/>
          </a:prstGeom>
          <a:solidFill>
            <a:schemeClr val="accent1">
              <a:alpha val="21000"/>
            </a:schemeClr>
          </a:solidFill>
          <a:ln w="63500" cmpd="sng">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752600" y="4114800"/>
            <a:ext cx="4419600" cy="1143000"/>
          </a:xfrm>
          <a:prstGeom prst="rect">
            <a:avLst/>
          </a:prstGeom>
          <a:solidFill>
            <a:schemeClr val="accent2">
              <a:lumMod val="60000"/>
              <a:lumOff val="40000"/>
              <a:alpha val="11000"/>
            </a:schemeClr>
          </a:solidFill>
          <a:ln w="635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p:cNvSpPr txBox="1">
            <a:spLocks/>
          </p:cNvSpPr>
          <p:nvPr/>
        </p:nvSpPr>
        <p:spPr>
          <a:xfrm>
            <a:off x="457200" y="1775191"/>
            <a:ext cx="7848600" cy="1349009"/>
          </a:xfrm>
          <a:prstGeom prst="rect">
            <a:avLst/>
          </a:prstGeom>
        </p:spPr>
        <p:txBody>
          <a:bodyPr vert="horz" lIns="54864" tIns="91440" rtlCol="0">
            <a:normAutofit lnSpcReduction="1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Complexity</a:t>
            </a:r>
            <a:r>
              <a:rPr kumimoji="0" lang="en-US" sz="2800" b="0" i="0" u="none" strike="noStrike" kern="1200" cap="none" spc="0" normalizeH="0" noProof="0" dirty="0" smtClean="0">
                <a:ln>
                  <a:noFill/>
                </a:ln>
                <a:solidFill>
                  <a:schemeClr val="tx1"/>
                </a:solidFill>
                <a:effectLst/>
                <a:uLnTx/>
                <a:uFillTx/>
                <a:latin typeface="+mn-lt"/>
                <a:ea typeface="+mn-ea"/>
                <a:cs typeface="+mn-cs"/>
              </a:rPr>
              <a:t> unrelated to network size</a:t>
            </a:r>
          </a:p>
          <a:p>
            <a:pPr marL="896112" lvl="1" indent="-320040">
              <a:buClr>
                <a:srgbClr val="00B0F0"/>
              </a:buClr>
              <a:buSzPct val="80000"/>
              <a:buFont typeface="Wingdings" pitchFamily="2" charset="2"/>
              <a:buChar char="§"/>
            </a:pPr>
            <a:r>
              <a:rPr lang="en-US" sz="2800" noProof="0" dirty="0" smtClean="0"/>
              <a:t>Complexity based </a:t>
            </a:r>
            <a:r>
              <a:rPr lang="en-US" sz="2800" dirty="0" smtClean="0"/>
              <a:t>on implementation details</a:t>
            </a:r>
          </a:p>
          <a:p>
            <a:pPr marL="896112" lvl="1" indent="-320040">
              <a:buClr>
                <a:srgbClr val="00B0F0"/>
              </a:buClr>
              <a:buSzPct val="80000"/>
              <a:buFont typeface="Wingdings" pitchFamily="2" charset="2"/>
              <a:buChar char="§"/>
            </a:pPr>
            <a:r>
              <a:rPr kumimoji="0" lang="en-US" sz="2800" b="0" i="0" u="none" strike="noStrike" kern="1200" cap="none" spc="0" normalizeH="0" noProof="0" dirty="0" smtClean="0">
                <a:ln>
                  <a:noFill/>
                </a:ln>
                <a:solidFill>
                  <a:schemeClr val="tx1"/>
                </a:solidFill>
                <a:effectLst/>
                <a:uLnTx/>
                <a:uFillTx/>
                <a:latin typeface="+mn-lt"/>
                <a:ea typeface="+mn-ea"/>
                <a:cs typeface="+mn-cs"/>
              </a:rPr>
              <a:t>Large network could be simple</a:t>
            </a:r>
          </a:p>
        </p:txBody>
      </p:sp>
      <p:sp>
        <p:nvSpPr>
          <p:cNvPr id="8" name="Slide Number Placeholder 7"/>
          <p:cNvSpPr>
            <a:spLocks noGrp="1"/>
          </p:cNvSpPr>
          <p:nvPr>
            <p:ph type="sldNum" sz="quarter" idx="12"/>
          </p:nvPr>
        </p:nvSpPr>
        <p:spPr/>
        <p:txBody>
          <a:bodyPr/>
          <a:lstStyle/>
          <a:p>
            <a:fld id="{C332BC5D-F434-4A2D-9E72-1DEFE1E94600}" type="slidenum">
              <a:rPr lang="en-US" smtClean="0"/>
              <a:pPr/>
              <a:t>12</a:t>
            </a:fld>
            <a:endParaRPr lang="en-US" dirty="0"/>
          </a:p>
        </p:txBody>
      </p:sp>
      <p:sp>
        <p:nvSpPr>
          <p:cNvPr id="10" name="Rectangle 9"/>
          <p:cNvSpPr/>
          <p:nvPr/>
        </p:nvSpPr>
        <p:spPr>
          <a:xfrm>
            <a:off x="3200400" y="5636172"/>
            <a:ext cx="1447800" cy="383628"/>
          </a:xfrm>
          <a:prstGeom prst="rect">
            <a:avLst/>
          </a:prstGeom>
          <a:solidFill>
            <a:schemeClr val="accent4">
              <a:lumMod val="40000"/>
              <a:lumOff val="60000"/>
              <a:alpha val="17000"/>
            </a:schemeClr>
          </a:solidFill>
          <a:ln w="6350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Tm="598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xit" presetSubtype="10" fill="hold" grpId="1" nodeType="with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t>
            </a:r>
            <a:r>
              <a:rPr lang="en-US" dirty="0" smtClean="0">
                <a:sym typeface="Symbol"/>
              </a:rPr>
              <a:t></a:t>
            </a:r>
            <a:r>
              <a:rPr lang="en-US" dirty="0" smtClean="0">
                <a:sym typeface="Wingdings"/>
              </a:rPr>
              <a:t> Complexity</a:t>
            </a:r>
            <a:endParaRPr lang="en-US" dirty="0"/>
          </a:p>
        </p:txBody>
      </p:sp>
      <p:graphicFrame>
        <p:nvGraphicFramePr>
          <p:cNvPr id="6" name="Content Placeholder 3"/>
          <p:cNvGraphicFramePr>
            <a:graphicFrameLocks noGrp="1"/>
          </p:cNvGraphicFramePr>
          <p:nvPr>
            <p:ph sz="quarter" idx="1"/>
          </p:nvPr>
        </p:nvGraphicFramePr>
        <p:xfrm>
          <a:off x="1295400" y="2133600"/>
          <a:ext cx="3291840" cy="193548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219200"/>
                <a:gridCol w="975360"/>
                <a:gridCol w="1097280"/>
              </a:tblGrid>
              <a:tr h="370840">
                <a:tc>
                  <a:txBody>
                    <a:bodyPr/>
                    <a:lstStyle/>
                    <a:p>
                      <a:pPr algn="ctr"/>
                      <a:r>
                        <a:rPr lang="en-US" sz="1600" dirty="0" smtClean="0"/>
                        <a:t>Network</a:t>
                      </a:r>
                      <a:endParaRPr lang="en-US" sz="1600" dirty="0"/>
                    </a:p>
                  </a:txBody>
                  <a:tcPr/>
                </a:tc>
                <a:tc>
                  <a:txBody>
                    <a:bodyPr/>
                    <a:lstStyle/>
                    <a:p>
                      <a:pPr algn="ctr"/>
                      <a:r>
                        <a:rPr lang="en-US" sz="1600" dirty="0" smtClean="0">
                          <a:solidFill>
                            <a:srgbClr val="FF0000"/>
                          </a:solidFill>
                        </a:rPr>
                        <a:t>Avg Ref links</a:t>
                      </a:r>
                      <a:r>
                        <a:rPr lang="en-US" sz="1600" baseline="0" dirty="0" smtClean="0">
                          <a:solidFill>
                            <a:srgbClr val="FF0000"/>
                          </a:solidFill>
                        </a:rPr>
                        <a:t> per router</a:t>
                      </a:r>
                      <a:endParaRPr lang="en-US" sz="1600" dirty="0">
                        <a:solidFill>
                          <a:srgbClr val="FF0000"/>
                        </a:solidFill>
                      </a:endParaRPr>
                    </a:p>
                  </a:txBody>
                  <a:tcPr/>
                </a:tc>
                <a:tc>
                  <a:txBody>
                    <a:bodyPr/>
                    <a:lstStyle/>
                    <a:p>
                      <a:pPr algn="ctr"/>
                      <a:r>
                        <a:rPr lang="en-US" sz="1600" dirty="0" smtClean="0">
                          <a:solidFill>
                            <a:srgbClr val="FF0000"/>
                          </a:solidFill>
                        </a:rPr>
                        <a:t>#Routing</a:t>
                      </a:r>
                      <a:r>
                        <a:rPr lang="en-US" sz="1600" baseline="0" dirty="0" smtClean="0">
                          <a:solidFill>
                            <a:srgbClr val="FF0000"/>
                          </a:solidFill>
                        </a:rPr>
                        <a:t> instances</a:t>
                      </a:r>
                      <a:endParaRPr lang="en-US" sz="1600" dirty="0">
                        <a:solidFill>
                          <a:srgbClr val="FF0000"/>
                        </a:solidFill>
                      </a:endParaRPr>
                    </a:p>
                  </a:txBody>
                  <a:tcPr/>
                </a:tc>
              </a:tr>
              <a:tr h="370840">
                <a:tc>
                  <a:txBody>
                    <a:bodyPr/>
                    <a:lstStyle/>
                    <a:p>
                      <a:pPr algn="ctr"/>
                      <a:r>
                        <a:rPr lang="en-US" sz="1600" dirty="0" smtClean="0">
                          <a:solidFill>
                            <a:schemeClr val="tx1"/>
                          </a:solidFill>
                          <a:effectLst/>
                        </a:rPr>
                        <a:t>Univ-1   (12)</a:t>
                      </a:r>
                      <a:endParaRPr lang="en-US" sz="1600" dirty="0">
                        <a:solidFill>
                          <a:schemeClr val="tx1"/>
                        </a:solidFill>
                        <a:effectLst/>
                      </a:endParaRPr>
                    </a:p>
                  </a:txBody>
                  <a:tcPr/>
                </a:tc>
                <a:tc>
                  <a:txBody>
                    <a:bodyPr/>
                    <a:lstStyle/>
                    <a:p>
                      <a:pPr algn="ctr"/>
                      <a:r>
                        <a:rPr lang="en-US" sz="1600" dirty="0" smtClean="0">
                          <a:solidFill>
                            <a:schemeClr val="tx1"/>
                          </a:solidFill>
                          <a:effectLst/>
                        </a:rPr>
                        <a:t>42</a:t>
                      </a:r>
                      <a:endParaRPr lang="en-US" sz="1600" dirty="0">
                        <a:solidFill>
                          <a:schemeClr val="tx1"/>
                        </a:solidFill>
                        <a:effectLst/>
                      </a:endParaRPr>
                    </a:p>
                  </a:txBody>
                  <a:tcPr/>
                </a:tc>
                <a:tc>
                  <a:txBody>
                    <a:bodyPr/>
                    <a:lstStyle/>
                    <a:p>
                      <a:pPr algn="ctr"/>
                      <a:r>
                        <a:rPr lang="en-US" sz="1600" dirty="0" smtClean="0">
                          <a:solidFill>
                            <a:schemeClr val="tx1"/>
                          </a:solidFill>
                          <a:effectLst/>
                        </a:rPr>
                        <a:t>14</a:t>
                      </a:r>
                      <a:endParaRPr lang="en-US" sz="1600" dirty="0">
                        <a:solidFill>
                          <a:schemeClr val="tx1"/>
                        </a:solidFill>
                        <a:effectLst/>
                      </a:endParaRPr>
                    </a:p>
                  </a:txBody>
                  <a:tcPr/>
                </a:tc>
              </a:tr>
              <a:tr h="370840">
                <a:tc>
                  <a:txBody>
                    <a:bodyPr/>
                    <a:lstStyle/>
                    <a:p>
                      <a:pPr algn="ctr"/>
                      <a:r>
                        <a:rPr lang="en-US" sz="1600" dirty="0" smtClean="0">
                          <a:solidFill>
                            <a:schemeClr val="tx1"/>
                          </a:solidFill>
                          <a:effectLst/>
                        </a:rPr>
                        <a:t>Univ-3   (24)</a:t>
                      </a:r>
                      <a:endParaRPr lang="en-US" sz="1600" dirty="0">
                        <a:solidFill>
                          <a:schemeClr val="tx1"/>
                        </a:solidFill>
                        <a:effectLst/>
                      </a:endParaRPr>
                    </a:p>
                  </a:txBody>
                  <a:tcPr/>
                </a:tc>
                <a:tc>
                  <a:txBody>
                    <a:bodyPr/>
                    <a:lstStyle/>
                    <a:p>
                      <a:pPr algn="ctr"/>
                      <a:r>
                        <a:rPr lang="en-US" sz="1600" dirty="0" smtClean="0">
                          <a:solidFill>
                            <a:schemeClr val="tx1"/>
                          </a:solidFill>
                          <a:effectLst/>
                        </a:rPr>
                        <a:t>4</a:t>
                      </a:r>
                      <a:endParaRPr lang="en-US" sz="1600" dirty="0">
                        <a:solidFill>
                          <a:schemeClr val="tx1"/>
                        </a:solidFill>
                        <a:effectLst/>
                      </a:endParaRPr>
                    </a:p>
                  </a:txBody>
                  <a:tcPr/>
                </a:tc>
                <a:tc>
                  <a:txBody>
                    <a:bodyPr/>
                    <a:lstStyle/>
                    <a:p>
                      <a:pPr algn="ctr"/>
                      <a:r>
                        <a:rPr lang="en-US" sz="1600" dirty="0" smtClean="0">
                          <a:solidFill>
                            <a:schemeClr val="tx1"/>
                          </a:solidFill>
                          <a:effectLst/>
                        </a:rPr>
                        <a:t>1</a:t>
                      </a:r>
                      <a:endParaRPr lang="en-US" sz="1600" dirty="0">
                        <a:solidFill>
                          <a:schemeClr val="tx1"/>
                        </a:solidFill>
                        <a:effectLst/>
                      </a:endParaRPr>
                    </a:p>
                  </a:txBody>
                  <a:tcPr/>
                </a:tc>
              </a:tr>
              <a:tr h="370840">
                <a:tc>
                  <a:txBody>
                    <a:bodyPr/>
                    <a:lstStyle/>
                    <a:p>
                      <a:pPr algn="ctr"/>
                      <a:r>
                        <a:rPr lang="en-US" sz="1600" dirty="0" smtClean="0">
                          <a:solidFill>
                            <a:schemeClr val="tx1"/>
                          </a:solidFill>
                          <a:effectLst/>
                        </a:rPr>
                        <a:t>Enet-1   (10)</a:t>
                      </a:r>
                      <a:endParaRPr lang="en-US" sz="1600" dirty="0">
                        <a:solidFill>
                          <a:schemeClr val="tx1"/>
                        </a:solidFill>
                        <a:effectLst/>
                      </a:endParaRPr>
                    </a:p>
                  </a:txBody>
                  <a:tcPr/>
                </a:tc>
                <a:tc>
                  <a:txBody>
                    <a:bodyPr/>
                    <a:lstStyle/>
                    <a:p>
                      <a:pPr algn="ctr"/>
                      <a:r>
                        <a:rPr lang="en-US" sz="1600" dirty="0" smtClean="0">
                          <a:solidFill>
                            <a:schemeClr val="tx1"/>
                          </a:solidFill>
                          <a:effectLst/>
                        </a:rPr>
                        <a:t>2</a:t>
                      </a:r>
                      <a:endParaRPr lang="en-US" sz="1600" dirty="0">
                        <a:solidFill>
                          <a:schemeClr val="tx1"/>
                        </a:solidFill>
                        <a:effectLst/>
                      </a:endParaRPr>
                    </a:p>
                  </a:txBody>
                  <a:tcPr/>
                </a:tc>
                <a:tc>
                  <a:txBody>
                    <a:bodyPr/>
                    <a:lstStyle/>
                    <a:p>
                      <a:pPr algn="ctr"/>
                      <a:r>
                        <a:rPr lang="en-US" sz="1600" dirty="0" smtClean="0">
                          <a:solidFill>
                            <a:schemeClr val="tx1"/>
                          </a:solidFill>
                          <a:effectLst/>
                        </a:rPr>
                        <a:t>1</a:t>
                      </a:r>
                      <a:endParaRPr lang="en-US" sz="1600" dirty="0">
                        <a:solidFill>
                          <a:schemeClr val="tx1"/>
                        </a:solidFill>
                        <a:effectLst/>
                      </a:endParaRPr>
                    </a:p>
                  </a:txBody>
                  <a:tcPr/>
                </a:tc>
              </a:tr>
            </a:tbl>
          </a:graphicData>
        </a:graphic>
      </p:graphicFrame>
      <p:graphicFrame>
        <p:nvGraphicFramePr>
          <p:cNvPr id="8" name="Table 7"/>
          <p:cNvGraphicFramePr>
            <a:graphicFrameLocks noGrp="1"/>
          </p:cNvGraphicFramePr>
          <p:nvPr/>
        </p:nvGraphicFramePr>
        <p:xfrm>
          <a:off x="4876800" y="2133600"/>
          <a:ext cx="2590800" cy="193548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295400"/>
                <a:gridCol w="1295400"/>
              </a:tblGrid>
              <a:tr h="767718">
                <a:tc>
                  <a:txBody>
                    <a:bodyPr/>
                    <a:lstStyle/>
                    <a:p>
                      <a:pPr algn="ctr"/>
                      <a:r>
                        <a:rPr lang="en-US" dirty="0" smtClean="0"/>
                        <a:t>Num</a:t>
                      </a:r>
                      <a:r>
                        <a:rPr lang="en-US" baseline="0" dirty="0" smtClean="0"/>
                        <a:t> s</a:t>
                      </a:r>
                      <a:r>
                        <a:rPr lang="en-US" dirty="0" smtClean="0"/>
                        <a:t>teps</a:t>
                      </a:r>
                      <a:endParaRPr lang="en-US" dirty="0"/>
                    </a:p>
                  </a:txBody>
                  <a:tcPr/>
                </a:tc>
                <a:tc>
                  <a:txBody>
                    <a:bodyPr/>
                    <a:lstStyle/>
                    <a:p>
                      <a:pPr algn="ctr"/>
                      <a:r>
                        <a:rPr lang="en-US" dirty="0" smtClean="0"/>
                        <a:t>#changes to routing</a:t>
                      </a:r>
                      <a:endParaRPr lang="en-US" dirty="0"/>
                    </a:p>
                  </a:txBody>
                  <a:tcPr/>
                </a:tc>
              </a:tr>
              <a:tr h="389254">
                <a:tc>
                  <a:txBody>
                    <a:bodyPr/>
                    <a:lstStyle/>
                    <a:p>
                      <a:pPr algn="ctr"/>
                      <a:r>
                        <a:rPr lang="en-US" dirty="0" smtClean="0"/>
                        <a:t>4-5</a:t>
                      </a:r>
                      <a:endParaRPr lang="en-US" dirty="0"/>
                    </a:p>
                  </a:txBody>
                  <a:tcPr/>
                </a:tc>
                <a:tc>
                  <a:txBody>
                    <a:bodyPr/>
                    <a:lstStyle/>
                    <a:p>
                      <a:pPr algn="ctr"/>
                      <a:r>
                        <a:rPr lang="en-US" dirty="0" smtClean="0"/>
                        <a:t>1-2</a:t>
                      </a:r>
                      <a:endParaRPr lang="en-US" dirty="0"/>
                    </a:p>
                  </a:txBody>
                  <a:tcPr/>
                </a:tc>
              </a:tr>
              <a:tr h="389254">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r h="389254">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9" name="Content Placeholder 9"/>
          <p:cNvSpPr txBox="1">
            <a:spLocks/>
          </p:cNvSpPr>
          <p:nvPr/>
        </p:nvSpPr>
        <p:spPr>
          <a:xfrm>
            <a:off x="609600" y="1569719"/>
            <a:ext cx="8229600" cy="563881"/>
          </a:xfrm>
          <a:prstGeom prst="rect">
            <a:avLst/>
          </a:prstGeom>
        </p:spPr>
        <p:txBody>
          <a:bodyPr vert="horz" lIns="91440" tIns="45720" rIns="91440" bIns="45720" rtlCol="0">
            <a:normAutofit/>
          </a:bodyPr>
          <a:lstStyle/>
          <a:p>
            <a:pPr marL="285750" indent="-285750">
              <a:spcBef>
                <a:spcPct val="20000"/>
              </a:spcBef>
            </a:pPr>
            <a:r>
              <a:rPr lang="en-US" sz="2800" dirty="0" smtClean="0"/>
              <a:t>Task</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Add</a:t>
            </a:r>
            <a:r>
              <a:rPr kumimoji="0" lang="en-US" sz="2800" b="0" i="0" u="none" strike="noStrike" kern="1200" cap="none" spc="0" normalizeH="0" noProof="0" dirty="0" smtClean="0">
                <a:ln>
                  <a:noFill/>
                </a:ln>
                <a:solidFill>
                  <a:schemeClr val="tx1"/>
                </a:solidFill>
                <a:effectLst/>
                <a:uLnTx/>
                <a:uFillTx/>
                <a:latin typeface="+mn-lt"/>
                <a:ea typeface="+mn-ea"/>
                <a:cs typeface="+mn-cs"/>
              </a:rPr>
              <a:t> a new subnet at a randomly chosen router</a:t>
            </a:r>
          </a:p>
        </p:txBody>
      </p:sp>
      <p:sp>
        <p:nvSpPr>
          <p:cNvPr id="14" name="Content Placeholder 3"/>
          <p:cNvSpPr txBox="1">
            <a:spLocks/>
          </p:cNvSpPr>
          <p:nvPr/>
        </p:nvSpPr>
        <p:spPr>
          <a:xfrm>
            <a:off x="612648" y="4251961"/>
            <a:ext cx="8153400" cy="2453639"/>
          </a:xfrm>
          <a:prstGeom prst="rect">
            <a:avLst/>
          </a:prstGeom>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Enet-1, Univ-3: simple routing design </a:t>
            </a:r>
            <a:r>
              <a:rPr kumimoji="0" lang="en-US" sz="3000" b="0" i="0" u="none" strike="noStrike" kern="1200" cap="none" spc="0" normalizeH="0" baseline="0" noProof="0" dirty="0" smtClean="0">
                <a:ln>
                  <a:noFill/>
                </a:ln>
                <a:solidFill>
                  <a:schemeClr val="tx1"/>
                </a:solidFill>
                <a:effectLst/>
                <a:uLnTx/>
                <a:uFillTx/>
                <a:latin typeface="+mn-lt"/>
                <a:ea typeface="+mn-ea"/>
                <a:cs typeface="+mn-cs"/>
                <a:sym typeface="Wingdings"/>
              </a:rPr>
              <a:t></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redistribute entire IP space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Univ-1: complex routing design </a:t>
            </a:r>
            <a:r>
              <a:rPr kumimoji="0" lang="en-US" sz="3000" b="0" i="0" u="none" strike="noStrike" kern="1200" cap="none" spc="0" normalizeH="0" baseline="0" noProof="0" dirty="0" smtClean="0">
                <a:ln>
                  <a:noFill/>
                </a:ln>
                <a:solidFill>
                  <a:schemeClr val="tx1"/>
                </a:solidFill>
                <a:effectLst/>
                <a:uLnTx/>
                <a:uFillTx/>
                <a:latin typeface="+mn-lt"/>
                <a:ea typeface="+mn-ea"/>
                <a:cs typeface="+mn-cs"/>
                <a:sym typeface="Wingdings"/>
              </a:rPr>
              <a:t></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modify specific routing instances</a:t>
            </a:r>
          </a:p>
          <a:p>
            <a:pPr marL="777240" lvl="1" indent="-320040">
              <a:spcBef>
                <a:spcPts val="700"/>
              </a:spcBef>
              <a:buClr>
                <a:schemeClr val="accent2"/>
              </a:buClr>
              <a:buSzPct val="60000"/>
              <a:buFont typeface="Wingdings" pitchFamily="2" charset="2"/>
              <a:buChar char="§"/>
              <a:defRPr/>
            </a:pPr>
            <a:r>
              <a:rPr lang="en-US" sz="2600" dirty="0" smtClean="0"/>
              <a:t>Multiple routing instances add complexity</a:t>
            </a:r>
          </a:p>
          <a:p>
            <a:pPr marL="320040" indent="-320040">
              <a:spcBef>
                <a:spcPts val="700"/>
              </a:spcBef>
              <a:buClr>
                <a:schemeClr val="accent2"/>
              </a:buClr>
              <a:buSzPct val="60000"/>
              <a:buFont typeface="Wingdings" pitchFamily="2" charset="2"/>
              <a:buChar char="§"/>
              <a:defRPr/>
            </a:pPr>
            <a:r>
              <a:rPr lang="en-US" sz="2600" dirty="0" smtClean="0"/>
              <a:t>Metric not absolute but higher means more complex</a:t>
            </a:r>
          </a:p>
          <a:p>
            <a:pPr marL="320040" indent="-320040">
              <a:spcBef>
                <a:spcPts val="700"/>
              </a:spcBef>
              <a:buClr>
                <a:schemeClr val="accent2"/>
              </a:buClr>
              <a:buSzPct val="60000"/>
              <a:buFont typeface="Wingdings" pitchFamily="2" charset="2"/>
              <a:buChar char="§"/>
              <a:defRPr/>
            </a:pPr>
            <a:endParaRPr lang="en-US" sz="2600" dirty="0" smtClean="0"/>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C332BC5D-F434-4A2D-9E72-1DEFE1E94600}" type="slidenum">
              <a:rPr lang="en-US" smtClean="0"/>
              <a:pPr/>
              <a:t>13</a:t>
            </a:fld>
            <a:endParaRPr lang="en-US" dirty="0"/>
          </a:p>
        </p:txBody>
      </p:sp>
      <p:sp>
        <p:nvSpPr>
          <p:cNvPr id="10" name="Rectangle 9"/>
          <p:cNvSpPr/>
          <p:nvPr/>
        </p:nvSpPr>
        <p:spPr>
          <a:xfrm>
            <a:off x="3505200" y="3352800"/>
            <a:ext cx="1143000" cy="7620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72200" y="3276600"/>
            <a:ext cx="1371600" cy="8382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2971800"/>
            <a:ext cx="1143000" cy="3810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72200" y="2895600"/>
            <a:ext cx="1371600" cy="3810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14600" y="2971800"/>
            <a:ext cx="990600" cy="11430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2895600"/>
            <a:ext cx="1295400" cy="1219200"/>
          </a:xfrm>
          <a:prstGeom prst="rect">
            <a:avLst/>
          </a:pr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67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xit" presetSubtype="10" fill="hold" grpId="1" nodeType="with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xit" presetSubtype="10" fill="hold" grpId="1" nodeType="withEffect">
                                  <p:stCondLst>
                                    <p:cond delay="0"/>
                                  </p:stCondLst>
                                  <p:childTnLst>
                                    <p:animEffect transition="out" filter="blinds(horizontal)">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Inherent Complexity</a:t>
            </a:r>
            <a:endParaRPr lang="en-US" dirty="0"/>
          </a:p>
        </p:txBody>
      </p:sp>
      <p:sp>
        <p:nvSpPr>
          <p:cNvPr id="3" name="Content Placeholder 2"/>
          <p:cNvSpPr>
            <a:spLocks noGrp="1"/>
          </p:cNvSpPr>
          <p:nvPr>
            <p:ph sz="quarter" idx="1"/>
          </p:nvPr>
        </p:nvSpPr>
        <p:spPr/>
        <p:txBody>
          <a:bodyPr>
            <a:normAutofit lnSpcReduction="10000"/>
          </a:bodyPr>
          <a:lstStyle/>
          <a:p>
            <a:r>
              <a:rPr lang="en-US" sz="2800" dirty="0" smtClean="0"/>
              <a:t>Policies determine a network’s design and configuration complexity</a:t>
            </a:r>
          </a:p>
          <a:p>
            <a:pPr lvl="1"/>
            <a:r>
              <a:rPr lang="en-US" sz="2400" dirty="0" smtClean="0"/>
              <a:t>Identical or similar policies</a:t>
            </a:r>
          </a:p>
          <a:p>
            <a:pPr lvl="2"/>
            <a:r>
              <a:rPr lang="en-US" sz="2000" dirty="0" smtClean="0"/>
              <a:t>All-open or mostly-closed networks</a:t>
            </a:r>
          </a:p>
          <a:p>
            <a:pPr lvl="2"/>
            <a:r>
              <a:rPr lang="en-US" sz="2000" dirty="0" smtClean="0"/>
              <a:t>Easy to configure</a:t>
            </a:r>
          </a:p>
          <a:p>
            <a:pPr lvl="1"/>
            <a:r>
              <a:rPr lang="en-US" sz="2400" dirty="0" smtClean="0"/>
              <a:t>Subtle distinctions across groups of users:</a:t>
            </a:r>
          </a:p>
          <a:p>
            <a:pPr lvl="2"/>
            <a:r>
              <a:rPr lang="en-US" sz="2000" dirty="0" smtClean="0"/>
              <a:t>Multiple roles, complex design, complex referential profile</a:t>
            </a:r>
          </a:p>
          <a:p>
            <a:pPr lvl="2"/>
            <a:r>
              <a:rPr lang="en-US" sz="2000" dirty="0" smtClean="0"/>
              <a:t>Hard to configure: requires multiple special cases</a:t>
            </a:r>
          </a:p>
          <a:p>
            <a:r>
              <a:rPr lang="en-US" sz="2800" dirty="0" smtClean="0"/>
              <a:t>Challenges</a:t>
            </a:r>
          </a:p>
          <a:p>
            <a:pPr lvl="1"/>
            <a:r>
              <a:rPr lang="en-US" sz="2400" dirty="0" smtClean="0"/>
              <a:t>Mining implemented policies</a:t>
            </a:r>
          </a:p>
          <a:p>
            <a:pPr lvl="1"/>
            <a:r>
              <a:rPr lang="en-US" sz="2400" dirty="0" smtClean="0"/>
              <a:t>Quantifying similarities/consistency</a:t>
            </a:r>
          </a:p>
        </p:txBody>
      </p:sp>
      <p:sp>
        <p:nvSpPr>
          <p:cNvPr id="4" name="Slide Number Placeholder 3"/>
          <p:cNvSpPr>
            <a:spLocks noGrp="1"/>
          </p:cNvSpPr>
          <p:nvPr>
            <p:ph type="sldNum" sz="quarter" idx="12"/>
          </p:nvPr>
        </p:nvSpPr>
        <p:spPr/>
        <p:txBody>
          <a:bodyPr/>
          <a:lstStyle/>
          <a:p>
            <a:fld id="{C332BC5D-F434-4A2D-9E72-1DEFE1E94600}" type="slidenum">
              <a:rPr lang="en-US" smtClean="0"/>
              <a:pPr/>
              <a:t>14</a:t>
            </a:fld>
            <a:endParaRPr lang="en-US" dirty="0"/>
          </a:p>
        </p:txBody>
      </p:sp>
    </p:spTree>
  </p:cSld>
  <p:clrMapOvr>
    <a:masterClrMapping/>
  </p:clrMapOvr>
  <p:transition advTm="1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Capturing Network Policies</a:t>
            </a:r>
            <a:br>
              <a:rPr lang="en-US" dirty="0" smtClean="0"/>
            </a:br>
            <a:r>
              <a:rPr lang="en-US" dirty="0" smtClean="0"/>
              <a:t>With Reachability Sets</a:t>
            </a:r>
            <a:endParaRPr lang="en-US" dirty="0"/>
          </a:p>
        </p:txBody>
      </p:sp>
      <p:sp>
        <p:nvSpPr>
          <p:cNvPr id="3" name="Content Placeholder 2"/>
          <p:cNvSpPr>
            <a:spLocks noGrp="1"/>
          </p:cNvSpPr>
          <p:nvPr>
            <p:ph idx="1"/>
          </p:nvPr>
        </p:nvSpPr>
        <p:spPr>
          <a:xfrm>
            <a:off x="228600" y="1775191"/>
            <a:ext cx="6400800" cy="4625609"/>
          </a:xfrm>
        </p:spPr>
        <p:txBody>
          <a:bodyPr>
            <a:normAutofit fontScale="92500" lnSpcReduction="10000"/>
          </a:bodyPr>
          <a:lstStyle/>
          <a:p>
            <a:r>
              <a:rPr lang="en-US" sz="2800" dirty="0" smtClean="0"/>
              <a:t>Operator’s goal = connectivity matrix between hosts</a:t>
            </a:r>
          </a:p>
          <a:p>
            <a:r>
              <a:rPr lang="en-US" sz="2800" dirty="0" smtClean="0"/>
              <a:t>Reachability set (</a:t>
            </a:r>
            <a:r>
              <a:rPr lang="en-US" sz="2800" dirty="0" err="1" smtClean="0"/>
              <a:t>Xie</a:t>
            </a:r>
            <a:r>
              <a:rPr lang="en-US" sz="2800" dirty="0" smtClean="0"/>
              <a:t> et al.) = set of </a:t>
            </a:r>
            <a:br>
              <a:rPr lang="en-US" sz="2800" dirty="0" smtClean="0"/>
            </a:br>
            <a:r>
              <a:rPr lang="en-US" sz="2800" dirty="0" smtClean="0"/>
              <a:t>packets allowed between 2 routers</a:t>
            </a:r>
          </a:p>
          <a:p>
            <a:pPr lvl="1"/>
            <a:r>
              <a:rPr lang="en-US" sz="2400" dirty="0" smtClean="0"/>
              <a:t>One reachability set for each pair of routers </a:t>
            </a:r>
            <a:br>
              <a:rPr lang="en-US" sz="2400" dirty="0" smtClean="0"/>
            </a:br>
            <a:r>
              <a:rPr lang="en-US" sz="2400" dirty="0" smtClean="0"/>
              <a:t>(total of </a:t>
            </a:r>
            <a:r>
              <a:rPr lang="en-US" sz="2400" i="1" dirty="0" smtClean="0"/>
              <a:t>N</a:t>
            </a:r>
            <a:r>
              <a:rPr lang="en-US" sz="2400" i="1" baseline="30000" dirty="0" smtClean="0"/>
              <a:t>2 </a:t>
            </a:r>
            <a:r>
              <a:rPr lang="en-US" sz="2400" i="1" dirty="0" smtClean="0"/>
              <a:t>  </a:t>
            </a:r>
            <a:r>
              <a:rPr lang="en-US" sz="2400" dirty="0" smtClean="0"/>
              <a:t>for a network with </a:t>
            </a:r>
            <a:r>
              <a:rPr lang="en-US" sz="2400" i="1" dirty="0" smtClean="0"/>
              <a:t>N</a:t>
            </a:r>
            <a:r>
              <a:rPr lang="en-US" sz="2400" dirty="0" smtClean="0"/>
              <a:t> routers)</a:t>
            </a:r>
          </a:p>
          <a:p>
            <a:r>
              <a:rPr lang="en-US" sz="2800" dirty="0" smtClean="0"/>
              <a:t>Reachability sets -&gt; connectivity matrix between routers</a:t>
            </a:r>
          </a:p>
          <a:p>
            <a:pPr lvl="1"/>
            <a:r>
              <a:rPr lang="en-US" sz="2400" dirty="0" smtClean="0"/>
              <a:t>Affected by data/control plane mechanisms</a:t>
            </a:r>
          </a:p>
          <a:p>
            <a:r>
              <a:rPr lang="en-US" sz="2800" dirty="0" smtClean="0"/>
              <a:t>Router level matrix</a:t>
            </a:r>
          </a:p>
          <a:p>
            <a:pPr lvl="1"/>
            <a:r>
              <a:rPr lang="en-US" sz="2400" dirty="0" smtClean="0"/>
              <a:t>More efficient for computing set operations</a:t>
            </a:r>
          </a:p>
          <a:p>
            <a:pPr lvl="1"/>
            <a:r>
              <a:rPr lang="en-US" sz="2400" dirty="0" smtClean="0"/>
              <a:t>No loss of information</a:t>
            </a:r>
          </a:p>
          <a:p>
            <a:pPr>
              <a:buNone/>
            </a:pPr>
            <a:endParaRPr lang="en-US" dirty="0" smtClean="0"/>
          </a:p>
        </p:txBody>
      </p:sp>
      <p:sp>
        <p:nvSpPr>
          <p:cNvPr id="153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0" algn="l"/>
                <a:tab pos="1371600" algn="r"/>
                <a:tab pos="1409700" algn="r"/>
                <a:tab pos="2743200" algn="ctr"/>
                <a:tab pos="5486400" algn="r"/>
                <a:tab pos="6400800" algn="r"/>
              </a:tabLst>
            </a:pPr>
            <a:r>
              <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Conducted an empirical study on the location and duration of micro-bursts (congestion) in over 30 data centers</a:t>
            </a:r>
            <a:endParaRPr kumimoji="0" lang="en-US" sz="1800" b="0" i="0" u="none" strike="noStrike" cap="none" normalizeH="0" baseline="0" dirty="0" smtClean="0">
              <a:ln>
                <a:noFill/>
              </a:ln>
              <a:solidFill>
                <a:schemeClr val="tx1"/>
              </a:solidFill>
              <a:effectLst/>
              <a:latin typeface="Arial" pitchFamily="34" charset="0"/>
            </a:endParaRPr>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0" algn="l"/>
                <a:tab pos="1371600" algn="r"/>
                <a:tab pos="1409700" algn="r"/>
                <a:tab pos="2743200" algn="ctr"/>
                <a:tab pos="5486400" algn="r"/>
                <a:tab pos="6400800" algn="r"/>
              </a:tabLst>
            </a:pPr>
            <a:r>
              <a:rPr kumimoji="0" 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Conducted an empirical study on the location and duration of micro-bursts (congestion) in over 30 data centers</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Slide Number Placeholder 12"/>
          <p:cNvSpPr>
            <a:spLocks noGrp="1"/>
          </p:cNvSpPr>
          <p:nvPr>
            <p:ph type="sldNum" sz="quarter" idx="12"/>
          </p:nvPr>
        </p:nvSpPr>
        <p:spPr/>
        <p:txBody>
          <a:bodyPr/>
          <a:lstStyle/>
          <a:p>
            <a:fld id="{C332BC5D-F434-4A2D-9E72-1DEFE1E94600}" type="slidenum">
              <a:rPr lang="en-US" smtClean="0"/>
              <a:pPr/>
              <a:t>15</a:t>
            </a:fld>
            <a:endParaRPr lang="en-US" dirty="0"/>
          </a:p>
        </p:txBody>
      </p:sp>
      <p:sp>
        <p:nvSpPr>
          <p:cNvPr id="14" name="Content Placeholder 2"/>
          <p:cNvSpPr txBox="1">
            <a:spLocks/>
          </p:cNvSpPr>
          <p:nvPr/>
        </p:nvSpPr>
        <p:spPr>
          <a:xfrm>
            <a:off x="5181600" y="3733800"/>
            <a:ext cx="3962400" cy="2743200"/>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110" descr="EndUserLeft"/>
          <p:cNvPicPr>
            <a:picLocks noChangeAspect="1" noChangeArrowheads="1"/>
          </p:cNvPicPr>
          <p:nvPr/>
        </p:nvPicPr>
        <p:blipFill>
          <a:blip r:embed="rId3"/>
          <a:srcRect/>
          <a:stretch>
            <a:fillRect/>
          </a:stretch>
        </p:blipFill>
        <p:spPr bwMode="auto">
          <a:xfrm>
            <a:off x="8153400" y="1981200"/>
            <a:ext cx="546970" cy="762000"/>
          </a:xfrm>
          <a:prstGeom prst="rect">
            <a:avLst/>
          </a:prstGeom>
          <a:noFill/>
          <a:ln w="9525">
            <a:noFill/>
            <a:miter lim="800000"/>
            <a:headEnd/>
            <a:tailEnd/>
          </a:ln>
        </p:spPr>
      </p:pic>
      <p:pic>
        <p:nvPicPr>
          <p:cNvPr id="19" name="Picture 110" descr="EndUserLeft"/>
          <p:cNvPicPr>
            <a:picLocks noChangeAspect="1" noChangeArrowheads="1"/>
          </p:cNvPicPr>
          <p:nvPr/>
        </p:nvPicPr>
        <p:blipFill>
          <a:blip r:embed="rId3"/>
          <a:srcRect/>
          <a:stretch>
            <a:fillRect/>
          </a:stretch>
        </p:blipFill>
        <p:spPr bwMode="auto">
          <a:xfrm>
            <a:off x="6858000" y="4648200"/>
            <a:ext cx="546970" cy="762000"/>
          </a:xfrm>
          <a:prstGeom prst="rect">
            <a:avLst/>
          </a:prstGeom>
          <a:noFill/>
          <a:ln w="9525">
            <a:noFill/>
            <a:miter lim="800000"/>
            <a:headEnd/>
            <a:tailEnd/>
          </a:ln>
        </p:spPr>
      </p:pic>
      <p:pic>
        <p:nvPicPr>
          <p:cNvPr id="20" name="Picture 110" descr="EndUserLeft"/>
          <p:cNvPicPr>
            <a:picLocks noChangeAspect="1" noChangeArrowheads="1"/>
          </p:cNvPicPr>
          <p:nvPr/>
        </p:nvPicPr>
        <p:blipFill>
          <a:blip r:embed="rId3"/>
          <a:srcRect/>
          <a:stretch>
            <a:fillRect/>
          </a:stretch>
        </p:blipFill>
        <p:spPr bwMode="auto">
          <a:xfrm>
            <a:off x="7467600" y="1905000"/>
            <a:ext cx="546970" cy="762000"/>
          </a:xfrm>
          <a:prstGeom prst="rect">
            <a:avLst/>
          </a:prstGeom>
          <a:noFill/>
          <a:ln w="9525">
            <a:noFill/>
            <a:miter lim="800000"/>
            <a:headEnd/>
            <a:tailEnd/>
          </a:ln>
        </p:spPr>
      </p:pic>
      <p:pic>
        <p:nvPicPr>
          <p:cNvPr id="21" name="Picture 110" descr="EndUserLeft"/>
          <p:cNvPicPr>
            <a:picLocks noChangeAspect="1" noChangeArrowheads="1"/>
          </p:cNvPicPr>
          <p:nvPr/>
        </p:nvPicPr>
        <p:blipFill>
          <a:blip r:embed="rId3"/>
          <a:srcRect/>
          <a:stretch>
            <a:fillRect/>
          </a:stretch>
        </p:blipFill>
        <p:spPr bwMode="auto">
          <a:xfrm>
            <a:off x="8077200" y="4648200"/>
            <a:ext cx="546970" cy="762000"/>
          </a:xfrm>
          <a:prstGeom prst="rect">
            <a:avLst/>
          </a:prstGeom>
          <a:noFill/>
          <a:ln w="9525">
            <a:noFill/>
            <a:miter lim="800000"/>
            <a:headEnd/>
            <a:tailEnd/>
          </a:ln>
        </p:spPr>
      </p:pic>
      <p:cxnSp>
        <p:nvCxnSpPr>
          <p:cNvPr id="24" name="Straight Arrow Connector 23"/>
          <p:cNvCxnSpPr>
            <a:stCxn id="20" idx="2"/>
            <a:endCxn id="19" idx="0"/>
          </p:cNvCxnSpPr>
          <p:nvPr/>
        </p:nvCxnSpPr>
        <p:spPr>
          <a:xfrm rot="5400000">
            <a:off x="6445685" y="3352800"/>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a:endCxn id="21" idx="0"/>
          </p:cNvCxnSpPr>
          <p:nvPr/>
        </p:nvCxnSpPr>
        <p:spPr>
          <a:xfrm rot="16200000" flipH="1">
            <a:off x="7055285" y="3352800"/>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19" idx="0"/>
          </p:cNvCxnSpPr>
          <p:nvPr/>
        </p:nvCxnSpPr>
        <p:spPr>
          <a:xfrm rot="5400000">
            <a:off x="6826685" y="3048000"/>
            <a:ext cx="1905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13"/>
          <p:cNvGrpSpPr>
            <a:grpSpLocks/>
          </p:cNvGrpSpPr>
          <p:nvPr/>
        </p:nvGrpSpPr>
        <p:grpSpPr bwMode="auto">
          <a:xfrm>
            <a:off x="7543800" y="2667000"/>
            <a:ext cx="914400" cy="914400"/>
            <a:chOff x="4941" y="1622"/>
            <a:chExt cx="343" cy="397"/>
          </a:xfrm>
        </p:grpSpPr>
        <p:pic>
          <p:nvPicPr>
            <p:cNvPr id="37" name="Picture 14"/>
            <p:cNvPicPr>
              <a:picLocks noChangeArrowheads="1"/>
            </p:cNvPicPr>
            <p:nvPr/>
          </p:nvPicPr>
          <p:blipFill>
            <a:blip r:embed="rId4"/>
            <a:srcRect/>
            <a:stretch>
              <a:fillRect/>
            </a:stretch>
          </p:blipFill>
          <p:spPr bwMode="auto">
            <a:xfrm>
              <a:off x="4941" y="1622"/>
              <a:ext cx="343" cy="225"/>
            </a:xfrm>
            <a:prstGeom prst="rect">
              <a:avLst/>
            </a:prstGeom>
            <a:noFill/>
            <a:ln w="9525">
              <a:noFill/>
              <a:miter lim="800000"/>
              <a:headEnd/>
              <a:tailEnd/>
            </a:ln>
            <a:effectLst/>
          </p:spPr>
        </p:pic>
        <p:sp>
          <p:nvSpPr>
            <p:cNvPr id="38" name="Text Box 15"/>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pic>
        <p:nvPicPr>
          <p:cNvPr id="39" name="Picture 14"/>
          <p:cNvPicPr>
            <a:picLocks noChangeArrowheads="1"/>
          </p:cNvPicPr>
          <p:nvPr/>
        </p:nvPicPr>
        <p:blipFill>
          <a:blip r:embed="rId4"/>
          <a:srcRect/>
          <a:stretch>
            <a:fillRect/>
          </a:stretch>
        </p:blipFill>
        <p:spPr bwMode="auto">
          <a:xfrm>
            <a:off x="6858000" y="4114800"/>
            <a:ext cx="914400" cy="518237"/>
          </a:xfrm>
          <a:prstGeom prst="rect">
            <a:avLst/>
          </a:prstGeom>
          <a:noFill/>
          <a:ln w="9525">
            <a:noFill/>
            <a:miter lim="800000"/>
            <a:headEnd/>
            <a:tailEnd/>
          </a:ln>
          <a:effectLst/>
        </p:spPr>
      </p:pic>
      <p:pic>
        <p:nvPicPr>
          <p:cNvPr id="40" name="Picture 14"/>
          <p:cNvPicPr>
            <a:picLocks noChangeArrowheads="1"/>
          </p:cNvPicPr>
          <p:nvPr/>
        </p:nvPicPr>
        <p:blipFill>
          <a:blip r:embed="rId4"/>
          <a:srcRect/>
          <a:stretch>
            <a:fillRect/>
          </a:stretch>
        </p:blipFill>
        <p:spPr bwMode="auto">
          <a:xfrm>
            <a:off x="8001000" y="4114800"/>
            <a:ext cx="914400" cy="518237"/>
          </a:xfrm>
          <a:prstGeom prst="rect">
            <a:avLst/>
          </a:prstGeom>
          <a:noFill/>
          <a:ln w="9525">
            <a:noFill/>
            <a:miter lim="800000"/>
            <a:headEnd/>
            <a:tailEnd/>
          </a:ln>
          <a:effectLst/>
        </p:spPr>
      </p:pic>
    </p:spTree>
  </p:cSld>
  <p:clrMapOvr>
    <a:masterClrMapping/>
  </p:clrMapOvr>
  <p:transition advTm="107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par>
                                <p:cTn id="37" presetID="3" presetClass="entr" presetSubtype="1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linds(horizont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Inherent Complexity: </a:t>
            </a:r>
            <a:br>
              <a:rPr lang="en-US" dirty="0" smtClean="0"/>
            </a:br>
            <a:r>
              <a:rPr lang="en-US" dirty="0" smtClean="0"/>
              <a:t>Uniformity Metric</a:t>
            </a:r>
            <a:endParaRPr lang="en-US" dirty="0"/>
          </a:p>
        </p:txBody>
      </p:sp>
      <p:sp>
        <p:nvSpPr>
          <p:cNvPr id="3" name="Content Placeholder 2"/>
          <p:cNvSpPr>
            <a:spLocks noGrp="1"/>
          </p:cNvSpPr>
          <p:nvPr>
            <p:ph sz="quarter" idx="1"/>
          </p:nvPr>
        </p:nvSpPr>
        <p:spPr>
          <a:xfrm>
            <a:off x="612648" y="1600200"/>
            <a:ext cx="4721352" cy="4495800"/>
          </a:xfrm>
        </p:spPr>
        <p:txBody>
          <a:bodyPr>
            <a:noAutofit/>
          </a:bodyPr>
          <a:lstStyle/>
          <a:p>
            <a:r>
              <a:rPr lang="en-US" sz="2800" dirty="0" smtClean="0"/>
              <a:t>Variability in reachability sets between pairs of routers</a:t>
            </a:r>
          </a:p>
          <a:p>
            <a:r>
              <a:rPr lang="en-US" sz="2800" b="1" dirty="0" smtClean="0"/>
              <a:t>Metric: </a:t>
            </a:r>
            <a:r>
              <a:rPr lang="en-US" sz="2800" dirty="0" smtClean="0"/>
              <a:t>Uniformity</a:t>
            </a:r>
          </a:p>
          <a:p>
            <a:pPr lvl="1"/>
            <a:r>
              <a:rPr lang="en-US" sz="2400" dirty="0" smtClean="0"/>
              <a:t>Entropy of reachability sets.</a:t>
            </a:r>
          </a:p>
          <a:p>
            <a:pPr lvl="1"/>
            <a:r>
              <a:rPr lang="en-US" sz="2400" dirty="0" smtClean="0"/>
              <a:t>Simplest: </a:t>
            </a:r>
            <a:r>
              <a:rPr lang="en-US" sz="2400" i="1" dirty="0" smtClean="0"/>
              <a:t>log(N</a:t>
            </a:r>
            <a:r>
              <a:rPr lang="en-US" sz="2400" dirty="0" smtClean="0"/>
              <a:t>) </a:t>
            </a:r>
            <a:r>
              <a:rPr lang="en-US" sz="2400" dirty="0" smtClean="0">
                <a:sym typeface="Wingdings"/>
              </a:rPr>
              <a:t> all routers should have same reachability to a destination C</a:t>
            </a:r>
            <a:endParaRPr lang="en-US" sz="2400" dirty="0" smtClean="0"/>
          </a:p>
          <a:p>
            <a:pPr lvl="1"/>
            <a:r>
              <a:rPr lang="en-US" sz="2400" dirty="0" smtClean="0"/>
              <a:t>Most complex: </a:t>
            </a:r>
            <a:r>
              <a:rPr lang="en-US" sz="2400" i="1" dirty="0" smtClean="0"/>
              <a:t>log(N</a:t>
            </a:r>
            <a:r>
              <a:rPr lang="en-US" sz="2400" i="1" baseline="30000" dirty="0" smtClean="0"/>
              <a:t>2</a:t>
            </a:r>
            <a:r>
              <a:rPr lang="en-US" sz="2400" i="1" dirty="0" smtClean="0"/>
              <a:t>) </a:t>
            </a:r>
            <a:r>
              <a:rPr lang="en-US" sz="2400" i="1" dirty="0" smtClean="0">
                <a:sym typeface="Wingdings"/>
              </a:rPr>
              <a:t> </a:t>
            </a:r>
            <a:r>
              <a:rPr lang="en-US" sz="2400" dirty="0" smtClean="0">
                <a:sym typeface="Wingdings"/>
              </a:rPr>
              <a:t>each router has a different reachability to a destination C</a:t>
            </a:r>
            <a:endParaRPr lang="en-US" dirty="0"/>
          </a:p>
        </p:txBody>
      </p:sp>
      <p:sp>
        <p:nvSpPr>
          <p:cNvPr id="6" name="Oval 7"/>
          <p:cNvSpPr>
            <a:spLocks noChangeArrowheads="1"/>
          </p:cNvSpPr>
          <p:nvPr/>
        </p:nvSpPr>
        <p:spPr bwMode="auto">
          <a:xfrm>
            <a:off x="4937760" y="1629071"/>
            <a:ext cx="651510" cy="533368"/>
          </a:xfrm>
          <a:prstGeom prst="ellipse">
            <a:avLst/>
          </a:prstGeom>
          <a:solidFill>
            <a:srgbClr val="4F81BD"/>
          </a:solidFill>
          <a:ln w="25560">
            <a:solidFill>
              <a:schemeClr val="tx1"/>
            </a:solidFill>
            <a:miter lim="800000"/>
            <a:headEnd/>
            <a:tailEnd/>
          </a:ln>
          <a:effectLst>
            <a:outerShdw blurRad="50800" dist="38100" dir="2700000" algn="tl" rotWithShape="0">
              <a:srgbClr val="000000">
                <a:alpha val="43000"/>
              </a:srgbClr>
            </a:outerShdw>
          </a:effectLst>
        </p:spPr>
        <p:txBody>
          <a:bodyPr lIns="90000" tIns="46800" rIns="90000" bIns="46800"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alibri" charset="0"/>
                <a:ea typeface="Bitstream Vera Sans" charset="0"/>
                <a:cs typeface="Bitstream Vera Sans" charset="0"/>
              </a:rPr>
              <a:t>A</a:t>
            </a:r>
          </a:p>
        </p:txBody>
      </p:sp>
      <p:sp>
        <p:nvSpPr>
          <p:cNvPr id="7" name="Oval 8"/>
          <p:cNvSpPr>
            <a:spLocks noChangeArrowheads="1"/>
          </p:cNvSpPr>
          <p:nvPr/>
        </p:nvSpPr>
        <p:spPr bwMode="auto">
          <a:xfrm>
            <a:off x="8340090" y="1629071"/>
            <a:ext cx="651510" cy="533368"/>
          </a:xfrm>
          <a:prstGeom prst="ellipse">
            <a:avLst/>
          </a:prstGeom>
          <a:solidFill>
            <a:srgbClr val="4F81BD"/>
          </a:solidFill>
          <a:ln w="25560">
            <a:solidFill>
              <a:schemeClr val="tx1"/>
            </a:solidFill>
            <a:miter lim="800000"/>
            <a:headEnd/>
            <a:tailEnd/>
          </a:ln>
          <a:effectLst>
            <a:outerShdw blurRad="50800" dist="38100" dir="2700000" algn="tl" rotWithShape="0">
              <a:srgbClr val="000000">
                <a:alpha val="43000"/>
              </a:srgbClr>
            </a:outerShdw>
          </a:effectLst>
        </p:spPr>
        <p:txBody>
          <a:bodyPr lIns="90000" tIns="46800" rIns="90000" bIns="46800"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alibri" charset="0"/>
                <a:ea typeface="Bitstream Vera Sans" charset="0"/>
                <a:cs typeface="Bitstream Vera Sans" charset="0"/>
              </a:rPr>
              <a:t>B</a:t>
            </a:r>
          </a:p>
        </p:txBody>
      </p:sp>
      <p:sp>
        <p:nvSpPr>
          <p:cNvPr id="8" name="Oval 9"/>
          <p:cNvSpPr>
            <a:spLocks noChangeArrowheads="1"/>
          </p:cNvSpPr>
          <p:nvPr/>
        </p:nvSpPr>
        <p:spPr bwMode="auto">
          <a:xfrm>
            <a:off x="8340090" y="2518018"/>
            <a:ext cx="651510" cy="533368"/>
          </a:xfrm>
          <a:prstGeom prst="ellipse">
            <a:avLst/>
          </a:prstGeom>
          <a:solidFill>
            <a:srgbClr val="4F81BD"/>
          </a:solidFill>
          <a:ln w="25560">
            <a:solidFill>
              <a:schemeClr val="tx1"/>
            </a:solidFill>
            <a:miter lim="800000"/>
            <a:headEnd/>
            <a:tailEnd/>
          </a:ln>
          <a:effectLst>
            <a:outerShdw blurRad="50800" dist="38100" dir="2700000" algn="tl" rotWithShape="0">
              <a:srgbClr val="000000">
                <a:alpha val="43000"/>
              </a:srgbClr>
            </a:outerShdw>
          </a:effectLst>
        </p:spPr>
        <p:txBody>
          <a:bodyPr lIns="90000" tIns="46800" rIns="90000" bIns="46800"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alibri" charset="0"/>
                <a:ea typeface="Bitstream Vera Sans" charset="0"/>
                <a:cs typeface="Bitstream Vera Sans" charset="0"/>
              </a:rPr>
              <a:t>C</a:t>
            </a:r>
          </a:p>
        </p:txBody>
      </p:sp>
      <p:sp>
        <p:nvSpPr>
          <p:cNvPr id="9" name="Oval 10"/>
          <p:cNvSpPr>
            <a:spLocks noChangeArrowheads="1"/>
          </p:cNvSpPr>
          <p:nvPr/>
        </p:nvSpPr>
        <p:spPr bwMode="auto">
          <a:xfrm>
            <a:off x="4937760" y="2518018"/>
            <a:ext cx="651510" cy="533368"/>
          </a:xfrm>
          <a:prstGeom prst="ellipse">
            <a:avLst/>
          </a:prstGeom>
          <a:solidFill>
            <a:srgbClr val="4F81BD"/>
          </a:solidFill>
          <a:ln w="25560">
            <a:solidFill>
              <a:schemeClr val="tx1"/>
            </a:solidFill>
            <a:miter lim="800000"/>
            <a:headEnd/>
            <a:tailEnd/>
          </a:ln>
          <a:effectLst>
            <a:outerShdw blurRad="50800" dist="38100" dir="2700000" algn="tl" rotWithShape="0">
              <a:srgbClr val="000000">
                <a:alpha val="43000"/>
              </a:srgbClr>
            </a:outerShdw>
          </a:effectLst>
        </p:spPr>
        <p:txBody>
          <a:bodyPr lIns="90000" tIns="46800" rIns="90000" bIns="46800"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alibri" charset="0"/>
                <a:ea typeface="Bitstream Vera Sans" charset="0"/>
                <a:cs typeface="Bitstream Vera Sans" charset="0"/>
              </a:rPr>
              <a:t>D</a:t>
            </a:r>
          </a:p>
        </p:txBody>
      </p:sp>
      <p:sp>
        <p:nvSpPr>
          <p:cNvPr id="10" name="Line 11"/>
          <p:cNvSpPr>
            <a:spLocks noChangeShapeType="1"/>
          </p:cNvSpPr>
          <p:nvPr/>
        </p:nvSpPr>
        <p:spPr bwMode="auto">
          <a:xfrm>
            <a:off x="5589270" y="1895755"/>
            <a:ext cx="2750820" cy="888947"/>
          </a:xfrm>
          <a:prstGeom prst="line">
            <a:avLst/>
          </a:prstGeom>
          <a:noFill/>
          <a:ln w="64080">
            <a:solidFill>
              <a:srgbClr val="4A7EBB"/>
            </a:solidFill>
            <a:miter lim="800000"/>
            <a:headEnd/>
            <a:tailEnd/>
          </a:ln>
          <a:effectLst/>
        </p:spPr>
        <p:txBody>
          <a:bodyPr>
            <a:prstTxWarp prst="textNoShape">
              <a:avLst/>
            </a:prstTxWarp>
          </a:bodyPr>
          <a:lstStyle/>
          <a:p>
            <a:endParaRPr lang="en-US" sz="1600" dirty="0"/>
          </a:p>
        </p:txBody>
      </p:sp>
      <p:sp>
        <p:nvSpPr>
          <p:cNvPr id="11" name="Line 12"/>
          <p:cNvSpPr>
            <a:spLocks noChangeShapeType="1"/>
          </p:cNvSpPr>
          <p:nvPr/>
        </p:nvSpPr>
        <p:spPr bwMode="auto">
          <a:xfrm flipH="1">
            <a:off x="5587762" y="1895755"/>
            <a:ext cx="2753836" cy="888947"/>
          </a:xfrm>
          <a:prstGeom prst="line">
            <a:avLst/>
          </a:prstGeom>
          <a:noFill/>
          <a:ln w="45720">
            <a:solidFill>
              <a:srgbClr val="4A7EBB"/>
            </a:solidFill>
            <a:miter lim="800000"/>
            <a:headEnd/>
            <a:tailEnd/>
          </a:ln>
          <a:effectLst/>
        </p:spPr>
        <p:txBody>
          <a:bodyPr>
            <a:prstTxWarp prst="textNoShape">
              <a:avLst/>
            </a:prstTxWarp>
          </a:bodyPr>
          <a:lstStyle/>
          <a:p>
            <a:endParaRPr lang="en-US" sz="1600" dirty="0"/>
          </a:p>
        </p:txBody>
      </p:sp>
      <p:sp>
        <p:nvSpPr>
          <p:cNvPr id="12" name="Oval 13"/>
          <p:cNvSpPr>
            <a:spLocks noChangeArrowheads="1"/>
          </p:cNvSpPr>
          <p:nvPr/>
        </p:nvSpPr>
        <p:spPr bwMode="auto">
          <a:xfrm>
            <a:off x="6675120" y="2103176"/>
            <a:ext cx="651510" cy="533368"/>
          </a:xfrm>
          <a:prstGeom prst="ellipse">
            <a:avLst/>
          </a:prstGeom>
          <a:solidFill>
            <a:srgbClr val="4F81BD"/>
          </a:solidFill>
          <a:ln w="25560">
            <a:solidFill>
              <a:schemeClr val="tx1"/>
            </a:solidFill>
            <a:miter lim="800000"/>
            <a:headEnd/>
            <a:tailEnd/>
          </a:ln>
          <a:effectLst>
            <a:outerShdw blurRad="50800" dist="38100" dir="2700000" algn="tl" rotWithShape="0">
              <a:srgbClr val="000000">
                <a:alpha val="43000"/>
              </a:srgbClr>
            </a:outerShdw>
          </a:effectLst>
        </p:spPr>
        <p:txBody>
          <a:bodyPr lIns="90000" tIns="46800" rIns="90000" bIns="46800"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alibri" charset="0"/>
                <a:ea typeface="Bitstream Vera Sans" charset="0"/>
                <a:cs typeface="Bitstream Vera Sans" charset="0"/>
              </a:rPr>
              <a:t>E</a:t>
            </a:r>
          </a:p>
        </p:txBody>
      </p:sp>
      <p:sp>
        <p:nvSpPr>
          <p:cNvPr id="13" name="Line 14"/>
          <p:cNvSpPr>
            <a:spLocks noChangeShapeType="1"/>
          </p:cNvSpPr>
          <p:nvPr/>
        </p:nvSpPr>
        <p:spPr bwMode="auto">
          <a:xfrm>
            <a:off x="5661660" y="1806860"/>
            <a:ext cx="2606040" cy="829684"/>
          </a:xfrm>
          <a:prstGeom prst="line">
            <a:avLst/>
          </a:prstGeom>
          <a:noFill/>
          <a:ln w="28575" cmpd="sng">
            <a:solidFill>
              <a:srgbClr val="000000"/>
            </a:solidFill>
            <a:prstDash val="sysDash"/>
            <a:miter lim="800000"/>
            <a:headEnd/>
            <a:tailEnd type="triangle" w="med" len="med"/>
          </a:ln>
          <a:effectLst/>
        </p:spPr>
        <p:txBody>
          <a:bodyPr>
            <a:prstTxWarp prst="textNoShape">
              <a:avLst/>
            </a:prstTxWarp>
          </a:bodyPr>
          <a:lstStyle/>
          <a:p>
            <a:endParaRPr lang="en-US" sz="1600" dirty="0"/>
          </a:p>
        </p:txBody>
      </p:sp>
      <p:sp>
        <p:nvSpPr>
          <p:cNvPr id="14" name="AutoShape 15"/>
          <p:cNvSpPr>
            <a:spLocks/>
          </p:cNvSpPr>
          <p:nvPr/>
        </p:nvSpPr>
        <p:spPr bwMode="auto">
          <a:xfrm>
            <a:off x="5681266" y="2677289"/>
            <a:ext cx="2514044" cy="314835"/>
          </a:xfrm>
          <a:custGeom>
            <a:avLst/>
            <a:gdLst>
              <a:gd name="T0" fmla="*/ 0 w 2646218"/>
              <a:gd name="T1" fmla="*/ 404812 h 404091"/>
              <a:gd name="T2" fmla="*/ 900594 w 2646218"/>
              <a:gd name="T3" fmla="*/ 57830 h 404091"/>
              <a:gd name="T4" fmla="*/ 1731912 w 2646218"/>
              <a:gd name="T5" fmla="*/ 57830 h 404091"/>
              <a:gd name="T6" fmla="*/ 2646362 w 2646218"/>
              <a:gd name="T7" fmla="*/ 377053 h 404091"/>
              <a:gd name="T8" fmla="*/ 0 w 2646218"/>
              <a:gd name="T9" fmla="*/ 0 h 404091"/>
              <a:gd name="T10" fmla="*/ 2646218 w 2646218"/>
              <a:gd name="T11" fmla="*/ 404091 h 404091"/>
            </a:gdLst>
            <a:ahLst/>
            <a:cxnLst>
              <a:cxn ang="0">
                <a:pos x="T0" y="T1"/>
              </a:cxn>
              <a:cxn ang="0">
                <a:pos x="T2" y="T3"/>
              </a:cxn>
              <a:cxn ang="0">
                <a:pos x="T4" y="T5"/>
              </a:cxn>
              <a:cxn ang="0">
                <a:pos x="T6" y="T7"/>
              </a:cxn>
            </a:cxnLst>
            <a:rect l="T8" t="T9" r="T10" b="T11"/>
            <a:pathLst>
              <a:path w="2646218" h="404091">
                <a:moveTo>
                  <a:pt x="0" y="404091"/>
                </a:moveTo>
                <a:cubicBezTo>
                  <a:pt x="305954" y="259772"/>
                  <a:pt x="611909" y="115454"/>
                  <a:pt x="900545" y="57727"/>
                </a:cubicBezTo>
                <a:cubicBezTo>
                  <a:pt x="1189181" y="0"/>
                  <a:pt x="1440872" y="4618"/>
                  <a:pt x="1731818" y="57727"/>
                </a:cubicBezTo>
                <a:cubicBezTo>
                  <a:pt x="2022764" y="110836"/>
                  <a:pt x="2334491" y="243608"/>
                  <a:pt x="2646218" y="376381"/>
                </a:cubicBezTo>
              </a:path>
            </a:pathLst>
          </a:custGeom>
          <a:noFill/>
          <a:ln w="28575" cmpd="sng">
            <a:solidFill>
              <a:srgbClr val="000000"/>
            </a:solidFill>
            <a:prstDash val="sysDash"/>
            <a:miter lim="800000"/>
            <a:headEnd/>
            <a:tailEnd type="triangle" w="med" len="med"/>
          </a:ln>
          <a:effectLst/>
        </p:spPr>
        <p:txBody>
          <a:bodyPr wrap="none" anchor="ctr">
            <a:prstTxWarp prst="textNoShape">
              <a:avLst/>
            </a:prstTxWarp>
          </a:bodyPr>
          <a:lstStyle/>
          <a:p>
            <a:endParaRPr lang="en-US" sz="1600" dirty="0"/>
          </a:p>
        </p:txBody>
      </p:sp>
      <p:sp>
        <p:nvSpPr>
          <p:cNvPr id="15" name="AutoShape 16"/>
          <p:cNvSpPr>
            <a:spLocks/>
          </p:cNvSpPr>
          <p:nvPr/>
        </p:nvSpPr>
        <p:spPr bwMode="auto">
          <a:xfrm>
            <a:off x="7625239" y="2059964"/>
            <a:ext cx="675640" cy="419781"/>
          </a:xfrm>
          <a:custGeom>
            <a:avLst/>
            <a:gdLst>
              <a:gd name="T0" fmla="*/ 711200 w 711200"/>
              <a:gd name="T1" fmla="*/ 0 h 540327"/>
              <a:gd name="T2" fmla="*/ 101600 w 711200"/>
              <a:gd name="T3" fmla="*/ 207596 h 540327"/>
              <a:gd name="T4" fmla="*/ 101600 w 711200"/>
              <a:gd name="T5" fmla="*/ 359833 h 540327"/>
              <a:gd name="T6" fmla="*/ 683491 w 711200"/>
              <a:gd name="T7" fmla="*/ 539750 h 540327"/>
              <a:gd name="T8" fmla="*/ 0 w 711200"/>
              <a:gd name="T9" fmla="*/ 0 h 540327"/>
              <a:gd name="T10" fmla="*/ 711200 w 711200"/>
              <a:gd name="T11" fmla="*/ 540327 h 540327"/>
            </a:gdLst>
            <a:ahLst/>
            <a:cxnLst>
              <a:cxn ang="0">
                <a:pos x="T0" y="T1"/>
              </a:cxn>
              <a:cxn ang="0">
                <a:pos x="T2" y="T3"/>
              </a:cxn>
              <a:cxn ang="0">
                <a:pos x="T4" y="T5"/>
              </a:cxn>
              <a:cxn ang="0">
                <a:pos x="T6" y="T7"/>
              </a:cxn>
            </a:cxnLst>
            <a:rect l="T8" t="T9" r="T10" b="T11"/>
            <a:pathLst>
              <a:path w="711200" h="540327">
                <a:moveTo>
                  <a:pt x="711200" y="0"/>
                </a:moveTo>
                <a:cubicBezTo>
                  <a:pt x="457200" y="73891"/>
                  <a:pt x="203200" y="147782"/>
                  <a:pt x="101600" y="207818"/>
                </a:cubicBezTo>
                <a:cubicBezTo>
                  <a:pt x="0" y="267854"/>
                  <a:pt x="4618" y="304800"/>
                  <a:pt x="101600" y="360218"/>
                </a:cubicBezTo>
                <a:cubicBezTo>
                  <a:pt x="198582" y="415636"/>
                  <a:pt x="441036" y="477981"/>
                  <a:pt x="683491" y="540327"/>
                </a:cubicBezTo>
              </a:path>
            </a:pathLst>
          </a:custGeom>
          <a:noFill/>
          <a:ln w="28575" cmpd="sng">
            <a:solidFill>
              <a:srgbClr val="000000"/>
            </a:solidFill>
            <a:prstDash val="sysDash"/>
            <a:miter lim="800000"/>
            <a:headEnd/>
            <a:tailEnd type="triangle" w="med" len="med"/>
          </a:ln>
          <a:effectLst/>
        </p:spPr>
        <p:txBody>
          <a:bodyPr wrap="none" anchor="ctr">
            <a:prstTxWarp prst="textNoShape">
              <a:avLst/>
            </a:prstTxWarp>
          </a:bodyPr>
          <a:lstStyle/>
          <a:p>
            <a:endParaRPr lang="en-US" sz="1600" dirty="0"/>
          </a:p>
        </p:txBody>
      </p:sp>
      <p:sp>
        <p:nvSpPr>
          <p:cNvPr id="16" name="Text Box 17"/>
          <p:cNvSpPr txBox="1">
            <a:spLocks noChangeArrowheads="1"/>
          </p:cNvSpPr>
          <p:nvPr/>
        </p:nvSpPr>
        <p:spPr bwMode="auto">
          <a:xfrm>
            <a:off x="5948204" y="1564265"/>
            <a:ext cx="688407" cy="34073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ea typeface="Bitstream Vera Sans" charset="0"/>
                <a:cs typeface="Bitstream Vera Sans" charset="0"/>
              </a:rPr>
              <a:t>R(A,C)</a:t>
            </a:r>
          </a:p>
        </p:txBody>
      </p:sp>
      <p:sp>
        <p:nvSpPr>
          <p:cNvPr id="17" name="Text Box 18"/>
          <p:cNvSpPr txBox="1">
            <a:spLocks noChangeArrowheads="1"/>
          </p:cNvSpPr>
          <p:nvPr/>
        </p:nvSpPr>
        <p:spPr bwMode="auto">
          <a:xfrm>
            <a:off x="6668629" y="2752602"/>
            <a:ext cx="676084" cy="34073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ea typeface="Bitstream Vera Sans" charset="0"/>
                <a:cs typeface="Bitstream Vera Sans" charset="0"/>
              </a:rPr>
              <a:t>R(D,C)</a:t>
            </a:r>
          </a:p>
        </p:txBody>
      </p:sp>
      <p:sp>
        <p:nvSpPr>
          <p:cNvPr id="18" name="Text Box 19"/>
          <p:cNvSpPr txBox="1">
            <a:spLocks noChangeArrowheads="1"/>
          </p:cNvSpPr>
          <p:nvPr/>
        </p:nvSpPr>
        <p:spPr bwMode="auto">
          <a:xfrm>
            <a:off x="7899150" y="2133600"/>
            <a:ext cx="656848" cy="34073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ea typeface="Bitstream Vera Sans" charset="0"/>
                <a:cs typeface="Bitstream Vera Sans" charset="0"/>
              </a:rPr>
              <a:t>R(B,C)</a:t>
            </a:r>
          </a:p>
        </p:txBody>
      </p:sp>
      <p:sp>
        <p:nvSpPr>
          <p:cNvPr id="22" name="Freeform 21"/>
          <p:cNvSpPr/>
          <p:nvPr/>
        </p:nvSpPr>
        <p:spPr>
          <a:xfrm>
            <a:off x="8312832" y="2982039"/>
            <a:ext cx="768471" cy="487803"/>
          </a:xfrm>
          <a:custGeom>
            <a:avLst/>
            <a:gdLst>
              <a:gd name="connsiteX0" fmla="*/ 121943 w 768471"/>
              <a:gd name="connsiteY0" fmla="*/ 27612 h 487803"/>
              <a:gd name="connsiteX1" fmla="*/ 52919 w 768471"/>
              <a:gd name="connsiteY1" fmla="*/ 345144 h 487803"/>
              <a:gd name="connsiteX2" fmla="*/ 439455 w 768471"/>
              <a:gd name="connsiteY2" fmla="*/ 469395 h 487803"/>
              <a:gd name="connsiteX3" fmla="*/ 743162 w 768471"/>
              <a:gd name="connsiteY3" fmla="*/ 234698 h 487803"/>
              <a:gd name="connsiteX4" fmla="*/ 591308 w 768471"/>
              <a:gd name="connsiteY4" fmla="*/ 0 h 48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471" h="487803">
                <a:moveTo>
                  <a:pt x="121943" y="27612"/>
                </a:moveTo>
                <a:cubicBezTo>
                  <a:pt x="60971" y="149563"/>
                  <a:pt x="0" y="271514"/>
                  <a:pt x="52919" y="345144"/>
                </a:cubicBezTo>
                <a:cubicBezTo>
                  <a:pt x="105838" y="418774"/>
                  <a:pt x="324415" y="487803"/>
                  <a:pt x="439455" y="469395"/>
                </a:cubicBezTo>
                <a:cubicBezTo>
                  <a:pt x="554496" y="450987"/>
                  <a:pt x="717853" y="312930"/>
                  <a:pt x="743162" y="234698"/>
                </a:cubicBezTo>
                <a:cubicBezTo>
                  <a:pt x="768471" y="156466"/>
                  <a:pt x="591308" y="0"/>
                  <a:pt x="591308" y="0"/>
                </a:cubicBezTo>
              </a:path>
            </a:pathLst>
          </a:cu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Text Box 19"/>
          <p:cNvSpPr txBox="1">
            <a:spLocks noChangeArrowheads="1"/>
          </p:cNvSpPr>
          <p:nvPr/>
        </p:nvSpPr>
        <p:spPr bwMode="auto">
          <a:xfrm>
            <a:off x="8305800" y="3505200"/>
            <a:ext cx="688407" cy="34073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ea typeface="Bitstream Vera Sans" charset="0"/>
                <a:cs typeface="Bitstream Vera Sans" charset="0"/>
              </a:rPr>
              <a:t>R</a:t>
            </a:r>
            <a:r>
              <a:rPr lang="en-US" sz="1600" dirty="0" smtClean="0">
                <a:solidFill>
                  <a:srgbClr val="000000"/>
                </a:solidFill>
                <a:ea typeface="Bitstream Vera Sans" charset="0"/>
                <a:cs typeface="Bitstream Vera Sans" charset="0"/>
              </a:rPr>
              <a:t>(C,</a:t>
            </a:r>
            <a:r>
              <a:rPr lang="en-US" sz="1600" dirty="0">
                <a:solidFill>
                  <a:srgbClr val="000000"/>
                </a:solidFill>
                <a:ea typeface="Bitstream Vera Sans" charset="0"/>
                <a:cs typeface="Bitstream Vera Sans" charset="0"/>
              </a:rPr>
              <a:t>C)</a:t>
            </a:r>
          </a:p>
        </p:txBody>
      </p:sp>
      <p:sp>
        <p:nvSpPr>
          <p:cNvPr id="32" name="Slide Number Placeholder 31"/>
          <p:cNvSpPr>
            <a:spLocks noGrp="1"/>
          </p:cNvSpPr>
          <p:nvPr>
            <p:ph type="sldNum" sz="quarter" idx="12"/>
          </p:nvPr>
        </p:nvSpPr>
        <p:spPr/>
        <p:txBody>
          <a:bodyPr/>
          <a:lstStyle/>
          <a:p>
            <a:fld id="{C332BC5D-F434-4A2D-9E72-1DEFE1E94600}" type="slidenum">
              <a:rPr lang="en-US" smtClean="0"/>
              <a:pPr/>
              <a:t>16</a:t>
            </a:fld>
            <a:endParaRPr lang="en-US" dirty="0"/>
          </a:p>
        </p:txBody>
      </p:sp>
      <p:graphicFrame>
        <p:nvGraphicFramePr>
          <p:cNvPr id="28" name="Table 27"/>
          <p:cNvGraphicFramePr>
            <a:graphicFrameLocks noGrp="1"/>
          </p:cNvGraphicFramePr>
          <p:nvPr/>
        </p:nvGraphicFramePr>
        <p:xfrm>
          <a:off x="6019800" y="3810000"/>
          <a:ext cx="1714818" cy="2194560"/>
        </p:xfrm>
        <a:graphic>
          <a:graphicData uri="http://schemas.openxmlformats.org/drawingml/2006/table">
            <a:tbl>
              <a:tblPr firstRow="1" bandRow="1">
                <a:tableStyleId>{073A0DAA-6AF3-43AB-8588-CEC1D06C72B9}</a:tableStyleId>
              </a:tblPr>
              <a:tblGrid>
                <a:gridCol w="266700"/>
                <a:gridCol w="381318"/>
                <a:gridCol w="266700"/>
                <a:gridCol w="304482"/>
                <a:gridCol w="228918"/>
                <a:gridCol w="266700"/>
              </a:tblGrid>
              <a:tr h="30480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04800">
                <a:tc>
                  <a:txBody>
                    <a:bodyPr/>
                    <a:lstStyle/>
                    <a:p>
                      <a:r>
                        <a:rPr lang="en-US" dirty="0" smtClean="0"/>
                        <a:t>A</a:t>
                      </a:r>
                      <a:endParaRPr lang="en-US" dirty="0"/>
                    </a:p>
                  </a:txBody>
                  <a:tcPr/>
                </a:tc>
                <a:tc>
                  <a:txBody>
                    <a:bodyPr/>
                    <a:lstStyle/>
                    <a:p>
                      <a:endParaRPr lang="en-US" dirty="0">
                        <a:solidFill>
                          <a:srgbClr val="FF0000"/>
                        </a:solidFill>
                      </a:endParaRPr>
                    </a:p>
                  </a:txBody>
                  <a:tcPr>
                    <a:solidFill>
                      <a:schemeClr val="accent5">
                        <a:lumMod val="75000"/>
                      </a:schemeClr>
                    </a:solidFill>
                  </a:tcPr>
                </a:tc>
                <a:tc>
                  <a:txBody>
                    <a:bodyPr/>
                    <a:lstStyle/>
                    <a:p>
                      <a:endParaRPr lang="en-US" dirty="0">
                        <a:solidFill>
                          <a:srgbClr val="FF0000"/>
                        </a:solidFill>
                      </a:endParaRPr>
                    </a:p>
                  </a:txBody>
                  <a:tcPr>
                    <a:solidFill>
                      <a:schemeClr val="accent5">
                        <a:lumMod val="75000"/>
                      </a:schemeClr>
                    </a:solidFill>
                  </a:tcPr>
                </a:tc>
                <a:tc>
                  <a:txBody>
                    <a:bodyPr/>
                    <a:lstStyle/>
                    <a:p>
                      <a:endParaRPr lang="en-US" dirty="0">
                        <a:solidFill>
                          <a:srgbClr val="FF0000"/>
                        </a:solidFill>
                      </a:endParaRPr>
                    </a:p>
                  </a:txBody>
                  <a:tcPr>
                    <a:solidFill>
                      <a:schemeClr val="accent5">
                        <a:lumMod val="75000"/>
                      </a:schemeClr>
                    </a:solidFill>
                  </a:tcPr>
                </a:tc>
                <a:tc>
                  <a:txBody>
                    <a:bodyPr/>
                    <a:lstStyle/>
                    <a:p>
                      <a:endParaRPr lang="en-US" dirty="0">
                        <a:solidFill>
                          <a:srgbClr val="FF0000"/>
                        </a:solidFill>
                      </a:endParaRPr>
                    </a:p>
                  </a:txBody>
                  <a:tcPr>
                    <a:solidFill>
                      <a:schemeClr val="accent5">
                        <a:lumMod val="75000"/>
                      </a:schemeClr>
                    </a:solidFill>
                  </a:tcPr>
                </a:tc>
                <a:tc>
                  <a:txBody>
                    <a:bodyPr/>
                    <a:lstStyle/>
                    <a:p>
                      <a:endParaRPr lang="en-US" dirty="0">
                        <a:solidFill>
                          <a:srgbClr val="FF0000"/>
                        </a:solidFill>
                      </a:endParaRPr>
                    </a:p>
                  </a:txBody>
                  <a:tcPr>
                    <a:solidFill>
                      <a:schemeClr val="accent5">
                        <a:lumMod val="75000"/>
                      </a:schemeClr>
                    </a:solidFill>
                  </a:tcPr>
                </a:tc>
              </a:tr>
              <a:tr h="304800">
                <a:tc>
                  <a:txBody>
                    <a:bodyPr/>
                    <a:lstStyle/>
                    <a:p>
                      <a:r>
                        <a:rPr lang="en-US" dirty="0" smtClean="0"/>
                        <a:t>B</a:t>
                      </a:r>
                      <a:endParaRPr lang="en-US" dirty="0"/>
                    </a:p>
                  </a:txBody>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r>
              <a:tr h="304800">
                <a:tc>
                  <a:txBody>
                    <a:bodyPr/>
                    <a:lstStyle/>
                    <a:p>
                      <a:r>
                        <a:rPr lang="en-US" dirty="0" smtClean="0"/>
                        <a:t>C</a:t>
                      </a:r>
                      <a:endParaRPr lang="en-US" dirty="0"/>
                    </a:p>
                  </a:txBody>
                  <a:tcPr/>
                </a:tc>
                <a:tc>
                  <a:txBody>
                    <a:bodyPr/>
                    <a:lstStyle/>
                    <a:p>
                      <a:endParaRPr lang="en-US" dirty="0"/>
                    </a:p>
                  </a:txBody>
                  <a:tcPr>
                    <a:solidFill>
                      <a:schemeClr val="accent2">
                        <a:lumMod val="75000"/>
                      </a:schemeClr>
                    </a:solidFill>
                  </a:tcPr>
                </a:tc>
                <a:tc>
                  <a:txBody>
                    <a:bodyPr/>
                    <a:lstStyle/>
                    <a:p>
                      <a:endParaRPr lang="en-US" dirty="0"/>
                    </a:p>
                  </a:txBody>
                  <a:tcPr>
                    <a:solidFill>
                      <a:schemeClr val="accent2">
                        <a:lumMod val="75000"/>
                      </a:schemeClr>
                    </a:solidFill>
                  </a:tcPr>
                </a:tc>
                <a:tc>
                  <a:txBody>
                    <a:bodyPr/>
                    <a:lstStyle/>
                    <a:p>
                      <a:endParaRPr lang="en-US" dirty="0"/>
                    </a:p>
                  </a:txBody>
                  <a:tcPr>
                    <a:solidFill>
                      <a:schemeClr val="accent2">
                        <a:lumMod val="75000"/>
                      </a:schemeClr>
                    </a:solidFill>
                  </a:tcPr>
                </a:tc>
                <a:tc>
                  <a:txBody>
                    <a:bodyPr/>
                    <a:lstStyle/>
                    <a:p>
                      <a:endParaRPr lang="en-US" dirty="0"/>
                    </a:p>
                  </a:txBody>
                  <a:tcPr>
                    <a:solidFill>
                      <a:schemeClr val="accent2">
                        <a:lumMod val="75000"/>
                      </a:schemeClr>
                    </a:solidFill>
                  </a:tcPr>
                </a:tc>
                <a:tc>
                  <a:txBody>
                    <a:bodyPr/>
                    <a:lstStyle/>
                    <a:p>
                      <a:endParaRPr lang="en-US" dirty="0"/>
                    </a:p>
                  </a:txBody>
                  <a:tcPr>
                    <a:solidFill>
                      <a:schemeClr val="accent2">
                        <a:lumMod val="75000"/>
                      </a:schemeClr>
                    </a:solidFill>
                  </a:tcPr>
                </a:tc>
              </a:tr>
              <a:tr h="304800">
                <a:tc>
                  <a:txBody>
                    <a:bodyPr/>
                    <a:lstStyle/>
                    <a:p>
                      <a:r>
                        <a:rPr lang="en-US" dirty="0" smtClean="0"/>
                        <a:t>D</a:t>
                      </a:r>
                      <a:endParaRPr lang="en-US" dirty="0"/>
                    </a:p>
                  </a:txBody>
                  <a:tcPr/>
                </a:tc>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tc>
                  <a:txBody>
                    <a:bodyPr/>
                    <a:lstStyle/>
                    <a:p>
                      <a:endParaRPr lang="en-US" dirty="0"/>
                    </a:p>
                  </a:txBody>
                  <a:tcPr>
                    <a:solidFill>
                      <a:srgbClr val="7030A0"/>
                    </a:solidFill>
                  </a:tcPr>
                </a:tc>
              </a:tr>
              <a:tr h="304800">
                <a:tc>
                  <a:txBody>
                    <a:bodyPr/>
                    <a:lstStyle/>
                    <a:p>
                      <a:r>
                        <a:rPr lang="en-US" dirty="0" smtClean="0"/>
                        <a:t>E</a:t>
                      </a:r>
                      <a:endParaRPr lang="en-US" dirty="0"/>
                    </a:p>
                  </a:txBody>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4">
                        <a:lumMod val="50000"/>
                      </a:schemeClr>
                    </a:solidFill>
                  </a:tcPr>
                </a:tc>
              </a:tr>
            </a:tbl>
          </a:graphicData>
        </a:graphic>
      </p:graphicFrame>
      <p:graphicFrame>
        <p:nvGraphicFramePr>
          <p:cNvPr id="29" name="Table 28"/>
          <p:cNvGraphicFramePr>
            <a:graphicFrameLocks noGrp="1"/>
          </p:cNvGraphicFramePr>
          <p:nvPr/>
        </p:nvGraphicFramePr>
        <p:xfrm>
          <a:off x="6019800" y="3810000"/>
          <a:ext cx="1714818" cy="2194560"/>
        </p:xfrm>
        <a:graphic>
          <a:graphicData uri="http://schemas.openxmlformats.org/drawingml/2006/table">
            <a:tbl>
              <a:tblPr firstRow="1" bandRow="1">
                <a:tableStyleId>{073A0DAA-6AF3-43AB-8588-CEC1D06C72B9}</a:tableStyleId>
              </a:tblPr>
              <a:tblGrid>
                <a:gridCol w="266700"/>
                <a:gridCol w="381318"/>
                <a:gridCol w="266700"/>
                <a:gridCol w="304482"/>
                <a:gridCol w="228918"/>
                <a:gridCol w="266700"/>
              </a:tblGrid>
              <a:tr h="30480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04800">
                <a:tc>
                  <a:txBody>
                    <a:bodyPr/>
                    <a:lstStyle/>
                    <a:p>
                      <a:r>
                        <a:rPr lang="en-US" dirty="0" smtClean="0"/>
                        <a:t>A</a:t>
                      </a:r>
                      <a:endParaRPr lang="en-US" dirty="0"/>
                    </a:p>
                  </a:txBody>
                  <a:tcPr/>
                </a:tc>
                <a:tc>
                  <a:txBody>
                    <a:bodyPr/>
                    <a:lstStyle/>
                    <a:p>
                      <a:endParaRPr lang="en-US" dirty="0">
                        <a:solidFill>
                          <a:srgbClr val="FF0000"/>
                        </a:solidFill>
                      </a:endParaRPr>
                    </a:p>
                  </a:txBody>
                  <a:tcPr>
                    <a:solidFill>
                      <a:schemeClr val="accent5">
                        <a:lumMod val="75000"/>
                      </a:schemeClr>
                    </a:solidFill>
                  </a:tcPr>
                </a:tc>
                <a:tc>
                  <a:txBody>
                    <a:bodyPr/>
                    <a:lstStyle/>
                    <a:p>
                      <a:endParaRPr lang="en-US" dirty="0">
                        <a:solidFill>
                          <a:srgbClr val="FF0000"/>
                        </a:solidFill>
                      </a:endParaRPr>
                    </a:p>
                  </a:txBody>
                  <a:tcPr>
                    <a:solidFill>
                      <a:schemeClr val="accent2">
                        <a:lumMod val="75000"/>
                      </a:schemeClr>
                    </a:solidFill>
                  </a:tcPr>
                </a:tc>
                <a:tc>
                  <a:txBody>
                    <a:bodyPr/>
                    <a:lstStyle/>
                    <a:p>
                      <a:endParaRPr lang="en-US" dirty="0">
                        <a:solidFill>
                          <a:srgbClr val="FF0000"/>
                        </a:solidFill>
                      </a:endParaRPr>
                    </a:p>
                  </a:txBody>
                  <a:tcPr>
                    <a:solidFill>
                      <a:schemeClr val="tx1"/>
                    </a:solidFill>
                  </a:tcPr>
                </a:tc>
                <a:tc>
                  <a:txBody>
                    <a:bodyPr/>
                    <a:lstStyle/>
                    <a:p>
                      <a:endParaRPr lang="en-US" dirty="0">
                        <a:solidFill>
                          <a:srgbClr val="FF0000"/>
                        </a:solidFill>
                      </a:endParaRPr>
                    </a:p>
                  </a:txBody>
                  <a:tcPr>
                    <a:solidFill>
                      <a:schemeClr val="accent4">
                        <a:lumMod val="40000"/>
                        <a:lumOff val="60000"/>
                      </a:schemeClr>
                    </a:solidFill>
                  </a:tcPr>
                </a:tc>
                <a:tc>
                  <a:txBody>
                    <a:bodyPr/>
                    <a:lstStyle/>
                    <a:p>
                      <a:endParaRPr lang="en-US" dirty="0">
                        <a:solidFill>
                          <a:srgbClr val="FF0000"/>
                        </a:solidFill>
                      </a:endParaRPr>
                    </a:p>
                  </a:txBody>
                  <a:tcPr>
                    <a:solidFill>
                      <a:schemeClr val="bg1"/>
                    </a:solidFill>
                  </a:tcPr>
                </a:tc>
              </a:tr>
              <a:tr h="304800">
                <a:tc>
                  <a:txBody>
                    <a:bodyPr/>
                    <a:lstStyle/>
                    <a:p>
                      <a:r>
                        <a:rPr lang="en-US" dirty="0" smtClean="0"/>
                        <a:t>B</a:t>
                      </a:r>
                      <a:endParaRPr lang="en-US" dirty="0"/>
                    </a:p>
                  </a:txBody>
                  <a:tcPr/>
                </a:tc>
                <a:tc>
                  <a:txBody>
                    <a:bodyPr/>
                    <a:lstStyle/>
                    <a:p>
                      <a:endParaRPr lang="en-US" dirty="0"/>
                    </a:p>
                  </a:txBody>
                  <a:tcPr>
                    <a:solidFill>
                      <a:schemeClr val="accent3">
                        <a:lumMod val="20000"/>
                        <a:lumOff val="80000"/>
                      </a:schemeClr>
                    </a:solidFill>
                  </a:tcPr>
                </a:tc>
                <a:tc>
                  <a:txBody>
                    <a:bodyPr/>
                    <a:lstStyle/>
                    <a:p>
                      <a:endParaRPr lang="en-US" dirty="0"/>
                    </a:p>
                  </a:txBody>
                  <a:tcPr>
                    <a:solidFill>
                      <a:schemeClr val="accent6"/>
                    </a:solidFill>
                  </a:tcPr>
                </a:tc>
                <a:tc>
                  <a:txBody>
                    <a:bodyPr/>
                    <a:lstStyle/>
                    <a:p>
                      <a:endParaRPr lang="en-US" dirty="0"/>
                    </a:p>
                  </a:txBody>
                  <a:tcPr>
                    <a:solidFill>
                      <a:srgbClr val="FFFF00"/>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4">
                        <a:lumMod val="75000"/>
                      </a:schemeClr>
                    </a:solidFill>
                  </a:tcPr>
                </a:tc>
              </a:tr>
              <a:tr h="304800">
                <a:tc>
                  <a:txBody>
                    <a:bodyPr/>
                    <a:lstStyle/>
                    <a:p>
                      <a:r>
                        <a:rPr lang="en-US" dirty="0" smtClean="0"/>
                        <a:t>C</a:t>
                      </a:r>
                      <a:endParaRPr lang="en-US" dirty="0"/>
                    </a:p>
                  </a:txBody>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1">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tx2">
                        <a:lumMod val="60000"/>
                        <a:lumOff val="40000"/>
                      </a:schemeClr>
                    </a:solidFill>
                  </a:tcPr>
                </a:tc>
                <a:tc>
                  <a:txBody>
                    <a:bodyPr/>
                    <a:lstStyle/>
                    <a:p>
                      <a:endParaRPr lang="en-US" b="1" dirty="0"/>
                    </a:p>
                  </a:txBody>
                  <a:tcPr>
                    <a:solidFill>
                      <a:schemeClr val="accent2">
                        <a:lumMod val="75000"/>
                      </a:schemeClr>
                    </a:solidFill>
                  </a:tcPr>
                </a:tc>
              </a:tr>
              <a:tr h="304800">
                <a:tc>
                  <a:txBody>
                    <a:bodyPr/>
                    <a:lstStyle/>
                    <a:p>
                      <a:r>
                        <a:rPr lang="en-US" dirty="0" smtClean="0"/>
                        <a:t>D</a:t>
                      </a:r>
                      <a:endParaRPr lang="en-US" dirty="0"/>
                    </a:p>
                  </a:txBody>
                  <a:tcPr/>
                </a:tc>
                <a:tc>
                  <a:txBody>
                    <a:bodyPr/>
                    <a:lstStyle/>
                    <a:p>
                      <a:endParaRPr lang="en-US" dirty="0"/>
                    </a:p>
                  </a:txBody>
                  <a:tcPr>
                    <a:solidFill>
                      <a:schemeClr val="accent4"/>
                    </a:solidFill>
                  </a:tcPr>
                </a:tc>
                <a:tc>
                  <a:txBody>
                    <a:bodyPr/>
                    <a:lstStyle/>
                    <a:p>
                      <a:endParaRPr lang="en-US" dirty="0"/>
                    </a:p>
                  </a:txBody>
                  <a:tcPr>
                    <a:solidFill>
                      <a:srgbClr val="7030A0"/>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40000"/>
                        <a:lumOff val="60000"/>
                      </a:schemeClr>
                    </a:solidFill>
                  </a:tcPr>
                </a:tc>
              </a:tr>
              <a:tr h="304800">
                <a:tc>
                  <a:txBody>
                    <a:bodyPr/>
                    <a:lstStyle/>
                    <a:p>
                      <a:r>
                        <a:rPr lang="en-US" dirty="0" smtClean="0"/>
                        <a:t>E</a:t>
                      </a:r>
                      <a:endParaRPr lang="en-US" dirty="0"/>
                    </a:p>
                  </a:txBody>
                  <a:tcPr/>
                </a:tc>
                <a:tc>
                  <a:txBody>
                    <a:bodyPr/>
                    <a:lstStyle/>
                    <a:p>
                      <a:endParaRPr lang="en-US" dirty="0"/>
                    </a:p>
                  </a:txBody>
                  <a:tcPr>
                    <a:solidFill>
                      <a:schemeClr val="accent6">
                        <a:lumMod val="5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rgbClr val="CCFF66"/>
                    </a:solidFill>
                  </a:tcPr>
                </a:tc>
                <a:tc>
                  <a:txBody>
                    <a:bodyPr/>
                    <a:lstStyle/>
                    <a:p>
                      <a:endParaRPr lang="en-US" dirty="0"/>
                    </a:p>
                  </a:txBody>
                  <a:tcPr>
                    <a:solidFill>
                      <a:srgbClr val="760A88"/>
                    </a:solidFill>
                  </a:tcPr>
                </a:tc>
              </a:tr>
            </a:tbl>
          </a:graphicData>
        </a:graphic>
      </p:graphicFrame>
    </p:spTree>
  </p:cSld>
  <p:clrMapOvr>
    <a:masterClrMapping/>
  </p:clrMapOvr>
  <p:transition advTm="848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p:cNvGraphicFramePr>
            <a:graphicFrameLocks/>
          </p:cNvGraphicFramePr>
          <p:nvPr/>
        </p:nvGraphicFramePr>
        <p:xfrm>
          <a:off x="304800" y="1676400"/>
          <a:ext cx="2743200" cy="323596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066800"/>
                <a:gridCol w="1676400"/>
              </a:tblGrid>
              <a:tr h="370840">
                <a:tc>
                  <a:txBody>
                    <a:bodyPr/>
                    <a:lstStyle/>
                    <a:p>
                      <a:r>
                        <a:rPr lang="en-US" dirty="0" smtClean="0"/>
                        <a:t>Network</a:t>
                      </a:r>
                      <a:endParaRPr lang="en-US" dirty="0"/>
                    </a:p>
                  </a:txBody>
                  <a:tcPr/>
                </a:tc>
                <a:tc>
                  <a:txBody>
                    <a:bodyPr/>
                    <a:lstStyle/>
                    <a:p>
                      <a:r>
                        <a:rPr lang="en-US" dirty="0" smtClean="0">
                          <a:solidFill>
                            <a:srgbClr val="FF0000"/>
                          </a:solidFill>
                        </a:rPr>
                        <a:t>Entropy (diff from  ideal)</a:t>
                      </a:r>
                      <a:endParaRPr lang="en-US" dirty="0">
                        <a:solidFill>
                          <a:srgbClr val="FF0000"/>
                        </a:solidFill>
                      </a:endParaRPr>
                    </a:p>
                  </a:txBody>
                  <a:tcPr/>
                </a:tc>
              </a:tr>
              <a:tr h="370840">
                <a:tc>
                  <a:txBody>
                    <a:bodyPr/>
                    <a:lstStyle/>
                    <a:p>
                      <a:r>
                        <a:rPr lang="en-US" dirty="0" smtClean="0"/>
                        <a:t>Univ-1</a:t>
                      </a:r>
                      <a:endParaRPr lang="en-US" dirty="0"/>
                    </a:p>
                  </a:txBody>
                  <a:tcPr/>
                </a:tc>
                <a:tc>
                  <a:txBody>
                    <a:bodyPr/>
                    <a:lstStyle/>
                    <a:p>
                      <a:r>
                        <a:rPr lang="en-US" dirty="0" smtClean="0"/>
                        <a:t>3.61        (0.03)</a:t>
                      </a:r>
                      <a:endParaRPr lang="en-US" dirty="0"/>
                    </a:p>
                  </a:txBody>
                  <a:tcPr/>
                </a:tc>
              </a:tr>
              <a:tr h="370840">
                <a:tc>
                  <a:txBody>
                    <a:bodyPr/>
                    <a:lstStyle/>
                    <a:p>
                      <a:r>
                        <a:rPr lang="en-US" dirty="0" smtClean="0"/>
                        <a:t>Univ-2</a:t>
                      </a:r>
                      <a:endParaRPr lang="en-US" dirty="0"/>
                    </a:p>
                  </a:txBody>
                  <a:tcPr/>
                </a:tc>
                <a:tc>
                  <a:txBody>
                    <a:bodyPr/>
                    <a:lstStyle/>
                    <a:p>
                      <a:r>
                        <a:rPr lang="en-US" dirty="0" smtClean="0"/>
                        <a:t>6.14</a:t>
                      </a:r>
                      <a:r>
                        <a:rPr lang="en-US" baseline="0" dirty="0" smtClean="0"/>
                        <a:t>        (1.62)</a:t>
                      </a:r>
                      <a:endParaRPr lang="en-US" dirty="0"/>
                    </a:p>
                  </a:txBody>
                  <a:tcPr/>
                </a:tc>
              </a:tr>
              <a:tr h="370840">
                <a:tc>
                  <a:txBody>
                    <a:bodyPr/>
                    <a:lstStyle/>
                    <a:p>
                      <a:r>
                        <a:rPr lang="en-US" dirty="0" smtClean="0"/>
                        <a:t>Univ-3</a:t>
                      </a:r>
                      <a:endParaRPr lang="en-US" dirty="0"/>
                    </a:p>
                  </a:txBody>
                  <a:tcPr/>
                </a:tc>
                <a:tc>
                  <a:txBody>
                    <a:bodyPr/>
                    <a:lstStyle/>
                    <a:p>
                      <a:r>
                        <a:rPr lang="en-US" dirty="0" smtClean="0"/>
                        <a:t>4.63</a:t>
                      </a:r>
                      <a:r>
                        <a:rPr lang="en-US" baseline="0" dirty="0" smtClean="0"/>
                        <a:t>        (0.05)</a:t>
                      </a:r>
                      <a:endParaRPr lang="en-US" dirty="0"/>
                    </a:p>
                  </a:txBody>
                  <a:tcPr/>
                </a:tc>
              </a:tr>
              <a:tr h="370840">
                <a:tc>
                  <a:txBody>
                    <a:bodyPr/>
                    <a:lstStyle/>
                    <a:p>
                      <a:r>
                        <a:rPr lang="en-US" dirty="0" smtClean="0"/>
                        <a:t>Univ-4</a:t>
                      </a:r>
                      <a:endParaRPr lang="en-US" dirty="0"/>
                    </a:p>
                  </a:txBody>
                  <a:tcPr/>
                </a:tc>
                <a:tc>
                  <a:txBody>
                    <a:bodyPr/>
                    <a:lstStyle/>
                    <a:p>
                      <a:r>
                        <a:rPr lang="en-US" dirty="0" smtClean="0"/>
                        <a:t>5.70</a:t>
                      </a:r>
                      <a:r>
                        <a:rPr lang="en-US" baseline="0" dirty="0" smtClean="0"/>
                        <a:t>        (1.12)</a:t>
                      </a:r>
                      <a:endParaRPr lang="en-US" dirty="0"/>
                    </a:p>
                  </a:txBody>
                  <a:tcPr/>
                </a:tc>
              </a:tr>
              <a:tr h="370840">
                <a:tc>
                  <a:txBody>
                    <a:bodyPr/>
                    <a:lstStyle/>
                    <a:p>
                      <a:r>
                        <a:rPr lang="en-US" dirty="0" smtClean="0"/>
                        <a:t>Enet-1</a:t>
                      </a:r>
                      <a:endParaRPr lang="en-US" dirty="0"/>
                    </a:p>
                  </a:txBody>
                  <a:tcPr/>
                </a:tc>
                <a:tc>
                  <a:txBody>
                    <a:bodyPr/>
                    <a:lstStyle/>
                    <a:p>
                      <a:r>
                        <a:rPr lang="en-US" dirty="0" smtClean="0"/>
                        <a:t>2.8</a:t>
                      </a:r>
                      <a:r>
                        <a:rPr lang="en-US" baseline="0" dirty="0" smtClean="0"/>
                        <a:t>          (0.0)</a:t>
                      </a:r>
                      <a:endParaRPr lang="en-US" dirty="0"/>
                    </a:p>
                  </a:txBody>
                  <a:tcPr/>
                </a:tc>
              </a:tr>
              <a:tr h="370840">
                <a:tc>
                  <a:txBody>
                    <a:bodyPr/>
                    <a:lstStyle/>
                    <a:p>
                      <a:r>
                        <a:rPr lang="en-US" dirty="0" smtClean="0"/>
                        <a:t>Enet-2</a:t>
                      </a:r>
                      <a:endParaRPr lang="en-US" dirty="0"/>
                    </a:p>
                  </a:txBody>
                  <a:tcPr/>
                </a:tc>
                <a:tc>
                  <a:txBody>
                    <a:bodyPr/>
                    <a:lstStyle/>
                    <a:p>
                      <a:r>
                        <a:rPr lang="en-US" dirty="0" smtClean="0"/>
                        <a:t>6.69</a:t>
                      </a:r>
                      <a:r>
                        <a:rPr lang="en-US" baseline="0" dirty="0" smtClean="0"/>
                        <a:t>        (0.22)</a:t>
                      </a:r>
                      <a:endParaRPr lang="en-US" dirty="0"/>
                    </a:p>
                  </a:txBody>
                  <a:tcPr/>
                </a:tc>
              </a:tr>
              <a:tr h="370840">
                <a:tc>
                  <a:txBody>
                    <a:bodyPr/>
                    <a:lstStyle/>
                    <a:p>
                      <a:r>
                        <a:rPr lang="en-US" dirty="0" smtClean="0"/>
                        <a:t>Enet-3</a:t>
                      </a:r>
                      <a:endParaRPr lang="en-US" dirty="0"/>
                    </a:p>
                  </a:txBody>
                  <a:tcPr/>
                </a:tc>
                <a:tc>
                  <a:txBody>
                    <a:bodyPr/>
                    <a:lstStyle/>
                    <a:p>
                      <a:r>
                        <a:rPr lang="en-US" dirty="0" smtClean="0"/>
                        <a:t>5.34</a:t>
                      </a:r>
                      <a:r>
                        <a:rPr lang="en-US" baseline="0" dirty="0" smtClean="0"/>
                        <a:t>        (1.09)</a:t>
                      </a:r>
                      <a:endParaRPr lang="en-US" dirty="0"/>
                    </a:p>
                  </a:txBody>
                  <a:tcPr/>
                </a:tc>
              </a:tr>
            </a:tbl>
          </a:graphicData>
        </a:graphic>
      </p:graphicFrame>
      <p:sp>
        <p:nvSpPr>
          <p:cNvPr id="2" name="Title 1"/>
          <p:cNvSpPr>
            <a:spLocks noGrp="1"/>
          </p:cNvSpPr>
          <p:nvPr>
            <p:ph type="title"/>
          </p:nvPr>
        </p:nvSpPr>
        <p:spPr/>
        <p:txBody>
          <a:bodyPr/>
          <a:lstStyle/>
          <a:p>
            <a:r>
              <a:rPr lang="en-US" dirty="0" smtClean="0"/>
              <a:t>Empirical Results</a:t>
            </a:r>
            <a:endParaRPr lang="en-US" dirty="0"/>
          </a:p>
        </p:txBody>
      </p:sp>
      <p:sp>
        <p:nvSpPr>
          <p:cNvPr id="3" name="Content Placeholder 2"/>
          <p:cNvSpPr>
            <a:spLocks noGrp="1"/>
          </p:cNvSpPr>
          <p:nvPr>
            <p:ph sz="quarter" idx="1"/>
          </p:nvPr>
        </p:nvSpPr>
        <p:spPr>
          <a:xfrm>
            <a:off x="3429000" y="1600200"/>
            <a:ext cx="5715000" cy="4343400"/>
          </a:xfrm>
        </p:spPr>
        <p:txBody>
          <a:bodyPr>
            <a:noAutofit/>
          </a:bodyPr>
          <a:lstStyle/>
          <a:p>
            <a:r>
              <a:rPr lang="en-US" sz="2800" dirty="0" smtClean="0"/>
              <a:t>Simple policies</a:t>
            </a:r>
          </a:p>
          <a:p>
            <a:pPr lvl="1"/>
            <a:r>
              <a:rPr lang="en-US" sz="2400" dirty="0" smtClean="0"/>
              <a:t>Entropy close to ideal</a:t>
            </a:r>
          </a:p>
          <a:p>
            <a:r>
              <a:rPr lang="en-US" sz="2800" dirty="0" smtClean="0"/>
              <a:t>Univ-3 &amp; Enet-1: simple policy </a:t>
            </a:r>
          </a:p>
          <a:p>
            <a:pPr lvl="1"/>
            <a:r>
              <a:rPr lang="en-US" sz="2400" dirty="0" smtClean="0"/>
              <a:t>Filtering at higher levels</a:t>
            </a:r>
          </a:p>
          <a:p>
            <a:r>
              <a:rPr lang="en-US" sz="2800" dirty="0" smtClean="0"/>
              <a:t>Univ-1</a:t>
            </a:r>
            <a:r>
              <a:rPr lang="en-US" dirty="0" smtClean="0"/>
              <a:t>:</a:t>
            </a:r>
            <a:endParaRPr lang="en-US" b="1" dirty="0" smtClean="0">
              <a:solidFill>
                <a:schemeClr val="accent6">
                  <a:lumMod val="60000"/>
                  <a:lumOff val="40000"/>
                </a:schemeClr>
              </a:solidFill>
            </a:endParaRPr>
          </a:p>
          <a:p>
            <a:pPr lvl="1"/>
            <a:r>
              <a:rPr lang="en-US" sz="2400" dirty="0" smtClean="0"/>
              <a:t>Router was not redistributing local subnet</a:t>
            </a:r>
          </a:p>
          <a:p>
            <a:pPr lvl="1"/>
            <a:endParaRPr lang="en-US" sz="2000" dirty="0" smtClean="0"/>
          </a:p>
        </p:txBody>
      </p:sp>
      <p:sp>
        <p:nvSpPr>
          <p:cNvPr id="9" name="Rounded Rectangle 8"/>
          <p:cNvSpPr/>
          <p:nvPr/>
        </p:nvSpPr>
        <p:spPr>
          <a:xfrm>
            <a:off x="228600" y="3810000"/>
            <a:ext cx="2895600" cy="381000"/>
          </a:xfrm>
          <a:prstGeom prst="roundRect">
            <a:avLst/>
          </a:prstGeom>
          <a:noFill/>
          <a:ln w="63500" cmpd="sng">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28600" y="3048000"/>
            <a:ext cx="2895600" cy="381000"/>
          </a:xfrm>
          <a:prstGeom prst="roundRect">
            <a:avLst/>
          </a:prstGeom>
          <a:noFill/>
          <a:ln w="63500" cmpd="sng">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228600" y="2286000"/>
            <a:ext cx="2895600" cy="381000"/>
          </a:xfrm>
          <a:prstGeom prst="roundRect">
            <a:avLst/>
          </a:prstGeom>
          <a:noFill/>
          <a:ln w="6350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fld id="{C332BC5D-F434-4A2D-9E72-1DEFE1E94600}" type="slidenum">
              <a:rPr lang="en-US" smtClean="0"/>
              <a:pPr/>
              <a:t>17</a:t>
            </a:fld>
            <a:endParaRPr lang="en-US" dirty="0"/>
          </a:p>
        </p:txBody>
      </p:sp>
      <p:sp>
        <p:nvSpPr>
          <p:cNvPr id="14" name="TextBox 13"/>
          <p:cNvSpPr txBox="1"/>
          <p:nvPr/>
        </p:nvSpPr>
        <p:spPr>
          <a:xfrm>
            <a:off x="4953000" y="3429000"/>
            <a:ext cx="1124026" cy="584775"/>
          </a:xfrm>
          <a:prstGeom prst="rect">
            <a:avLst/>
          </a:prstGeom>
          <a:noFill/>
        </p:spPr>
        <p:txBody>
          <a:bodyPr wrap="none" rtlCol="0">
            <a:spAutoFit/>
          </a:bodyPr>
          <a:lstStyle/>
          <a:p>
            <a:r>
              <a:rPr lang="en-US" sz="3200" b="1" dirty="0" smtClean="0">
                <a:solidFill>
                  <a:srgbClr val="FF0000"/>
                </a:solidFill>
              </a:rPr>
              <a:t>BUG!</a:t>
            </a:r>
            <a:endParaRPr lang="en-US" sz="3200" b="1" dirty="0">
              <a:solidFill>
                <a:srgbClr val="FF0000"/>
              </a:solidFill>
            </a:endParaRPr>
          </a:p>
        </p:txBody>
      </p:sp>
      <p:graphicFrame>
        <p:nvGraphicFramePr>
          <p:cNvPr id="12" name="Table 11"/>
          <p:cNvGraphicFramePr>
            <a:graphicFrameLocks noGrp="1"/>
          </p:cNvGraphicFramePr>
          <p:nvPr/>
        </p:nvGraphicFramePr>
        <p:xfrm>
          <a:off x="381000" y="5486400"/>
          <a:ext cx="4343400" cy="94996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447800"/>
                <a:gridCol w="1447800"/>
                <a:gridCol w="1447800"/>
              </a:tblGrid>
              <a:tr h="370840">
                <a:tc>
                  <a:txBody>
                    <a:bodyPr/>
                    <a:lstStyle/>
                    <a:p>
                      <a:pPr algn="ctr"/>
                      <a:r>
                        <a:rPr lang="en-US" sz="1600" b="1" dirty="0" smtClean="0">
                          <a:solidFill>
                            <a:srgbClr val="002060"/>
                          </a:solidFill>
                        </a:rPr>
                        <a:t>Network (#routers)</a:t>
                      </a:r>
                      <a:endParaRPr lang="en-US" sz="1600" b="1" dirty="0">
                        <a:solidFill>
                          <a:srgbClr val="002060"/>
                        </a:solidFill>
                      </a:endParaRPr>
                    </a:p>
                  </a:txBody>
                  <a:tcPr marL="90594" marR="90594"/>
                </a:tc>
                <a:tc>
                  <a:txBody>
                    <a:bodyPr/>
                    <a:lstStyle/>
                    <a:p>
                      <a:pPr algn="ctr"/>
                      <a:r>
                        <a:rPr lang="en-US" sz="1600" b="1" dirty="0" smtClean="0">
                          <a:solidFill>
                            <a:srgbClr val="002060"/>
                          </a:solidFill>
                        </a:rPr>
                        <a:t>Avg Ref</a:t>
                      </a:r>
                      <a:r>
                        <a:rPr lang="en-US" sz="1600" b="1" baseline="0" dirty="0" smtClean="0">
                          <a:solidFill>
                            <a:srgbClr val="002060"/>
                          </a:solidFill>
                        </a:rPr>
                        <a:t> links per router</a:t>
                      </a:r>
                      <a:endParaRPr lang="en-US" sz="1600" b="1" dirty="0">
                        <a:solidFill>
                          <a:srgbClr val="002060"/>
                        </a:solidFill>
                      </a:endParaRPr>
                    </a:p>
                  </a:txBody>
                  <a:tcPr marL="90594" marR="90594"/>
                </a:tc>
                <a:tc>
                  <a:txBody>
                    <a:bodyPr/>
                    <a:lstStyle/>
                    <a:p>
                      <a:pPr algn="ctr"/>
                      <a:r>
                        <a:rPr lang="en-US" sz="1600" b="1" dirty="0" smtClean="0">
                          <a:solidFill>
                            <a:srgbClr val="002060"/>
                          </a:solidFill>
                        </a:rPr>
                        <a:t>#Routing</a:t>
                      </a:r>
                      <a:r>
                        <a:rPr lang="en-US" sz="1600" b="1" baseline="0" dirty="0" smtClean="0">
                          <a:solidFill>
                            <a:srgbClr val="002060"/>
                          </a:solidFill>
                        </a:rPr>
                        <a:t> instances</a:t>
                      </a:r>
                      <a:endParaRPr lang="en-US" sz="1600" b="1" dirty="0">
                        <a:solidFill>
                          <a:srgbClr val="002060"/>
                        </a:solidFill>
                      </a:endParaRPr>
                    </a:p>
                  </a:txBody>
                  <a:tcPr marL="90594" marR="90594"/>
                </a:tc>
              </a:tr>
              <a:tr h="370840">
                <a:tc>
                  <a:txBody>
                    <a:bodyPr/>
                    <a:lstStyle/>
                    <a:p>
                      <a:pPr algn="ctr"/>
                      <a:r>
                        <a:rPr lang="en-US" sz="1600" dirty="0" smtClean="0"/>
                        <a:t>Univ-1   (12)</a:t>
                      </a:r>
                      <a:endParaRPr lang="en-US" sz="1600" dirty="0"/>
                    </a:p>
                  </a:txBody>
                  <a:tcPr marL="90594" marR="90594"/>
                </a:tc>
                <a:tc>
                  <a:txBody>
                    <a:bodyPr/>
                    <a:lstStyle/>
                    <a:p>
                      <a:pPr algn="ctr"/>
                      <a:r>
                        <a:rPr lang="en-US" sz="1600" dirty="0" smtClean="0"/>
                        <a:t>42</a:t>
                      </a:r>
                      <a:endParaRPr lang="en-US" sz="1600" dirty="0"/>
                    </a:p>
                  </a:txBody>
                  <a:tcPr marL="90594" marR="90594" anchor="ctr"/>
                </a:tc>
                <a:tc>
                  <a:txBody>
                    <a:bodyPr/>
                    <a:lstStyle/>
                    <a:p>
                      <a:pPr algn="ctr"/>
                      <a:r>
                        <a:rPr lang="en-US" sz="1600" dirty="0" smtClean="0"/>
                        <a:t>14</a:t>
                      </a:r>
                      <a:endParaRPr lang="en-US" sz="1600" dirty="0"/>
                    </a:p>
                  </a:txBody>
                  <a:tcPr marL="90594" marR="90594" anchor="ctr"/>
                </a:tc>
              </a:tr>
            </a:tbl>
          </a:graphicData>
        </a:graphic>
      </p:graphicFrame>
      <p:sp>
        <p:nvSpPr>
          <p:cNvPr id="13" name="Rounded Rectangle 12"/>
          <p:cNvSpPr/>
          <p:nvPr/>
        </p:nvSpPr>
        <p:spPr>
          <a:xfrm>
            <a:off x="304800" y="6019800"/>
            <a:ext cx="4495800" cy="457200"/>
          </a:xfrm>
          <a:prstGeom prst="roundRect">
            <a:avLst/>
          </a:prstGeom>
          <a:noFill/>
          <a:ln w="6350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Tm="1158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6" grpId="0" animBg="1"/>
      <p:bldP spid="14"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Foray into Complexity: </a:t>
            </a:r>
            <a:br>
              <a:rPr lang="en-US" dirty="0" smtClean="0"/>
            </a:br>
            <a:r>
              <a:rPr lang="en-US" dirty="0" smtClean="0"/>
              <a:t>Insights</a:t>
            </a:r>
            <a:endParaRPr lang="en-US" dirty="0"/>
          </a:p>
        </p:txBody>
      </p:sp>
      <p:sp>
        <p:nvSpPr>
          <p:cNvPr id="4" name="Content Placeholder 3"/>
          <p:cNvSpPr>
            <a:spLocks noGrp="1"/>
          </p:cNvSpPr>
          <p:nvPr>
            <p:ph sz="quarter" idx="1"/>
          </p:nvPr>
        </p:nvSpPr>
        <p:spPr>
          <a:xfrm>
            <a:off x="533400" y="1600200"/>
            <a:ext cx="5029200" cy="4495800"/>
          </a:xfrm>
        </p:spPr>
        <p:txBody>
          <a:bodyPr>
            <a:noAutofit/>
          </a:bodyPr>
          <a:lstStyle/>
          <a:p>
            <a:r>
              <a:rPr lang="en-US" sz="2800" dirty="0" smtClean="0"/>
              <a:t>Implementation vs. inherent complexity</a:t>
            </a:r>
          </a:p>
          <a:p>
            <a:pPr lvl="1"/>
            <a:r>
              <a:rPr lang="en-US" sz="2400" dirty="0" smtClean="0"/>
              <a:t>A few networks have simple configurations, but most are complex</a:t>
            </a:r>
          </a:p>
          <a:p>
            <a:pPr lvl="1"/>
            <a:r>
              <a:rPr lang="en-US" sz="2400" dirty="0" smtClean="0"/>
              <a:t>Most of the networks studied have inherently simple policies</a:t>
            </a:r>
          </a:p>
          <a:p>
            <a:r>
              <a:rPr lang="en-US" sz="2800" dirty="0" smtClean="0"/>
              <a:t>Why is implementation complex?</a:t>
            </a:r>
            <a:endParaRPr lang="en-US" sz="2800" dirty="0"/>
          </a:p>
        </p:txBody>
      </p:sp>
      <p:graphicFrame>
        <p:nvGraphicFramePr>
          <p:cNvPr id="5" name="Content Placeholder 3"/>
          <p:cNvGraphicFramePr>
            <a:graphicFrameLocks/>
          </p:cNvGraphicFramePr>
          <p:nvPr/>
        </p:nvGraphicFramePr>
        <p:xfrm>
          <a:off x="5486400" y="1676400"/>
          <a:ext cx="3428999" cy="505968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143000"/>
                <a:gridCol w="694436"/>
                <a:gridCol w="1591563"/>
              </a:tblGrid>
              <a:tr h="579120">
                <a:tc>
                  <a:txBody>
                    <a:bodyPr/>
                    <a:lstStyle/>
                    <a:p>
                      <a:pPr algn="ctr"/>
                      <a:r>
                        <a:rPr lang="en-US" sz="1600" dirty="0" smtClean="0"/>
                        <a:t>Networks</a:t>
                      </a:r>
                      <a:br>
                        <a:rPr lang="en-US" sz="1600" dirty="0" smtClean="0"/>
                      </a:br>
                      <a:r>
                        <a:rPr lang="en-US" sz="1600" dirty="0" smtClean="0"/>
                        <a:t>(#routers)</a:t>
                      </a:r>
                      <a:endParaRPr lang="en-US" sz="1600" dirty="0"/>
                    </a:p>
                  </a:txBody>
                  <a:tcPr/>
                </a:tc>
                <a:tc>
                  <a:txBody>
                    <a:bodyPr/>
                    <a:lstStyle/>
                    <a:p>
                      <a:pPr algn="ctr"/>
                      <a:r>
                        <a:rPr lang="en-US" sz="1600" dirty="0" smtClean="0">
                          <a:solidFill>
                            <a:srgbClr val="FF0000"/>
                          </a:solidFill>
                        </a:rPr>
                        <a:t>Ref</a:t>
                      </a:r>
                      <a:br>
                        <a:rPr lang="en-US" sz="1600" dirty="0" smtClean="0">
                          <a:solidFill>
                            <a:srgbClr val="FF0000"/>
                          </a:solidFill>
                        </a:rPr>
                      </a:br>
                      <a:r>
                        <a:rPr lang="en-US" sz="1600" baseline="0" dirty="0" smtClean="0">
                          <a:solidFill>
                            <a:srgbClr val="FF0000"/>
                          </a:solidFill>
                        </a:rPr>
                        <a:t> links</a:t>
                      </a:r>
                      <a:endParaRPr lang="en-US" sz="1600" dirty="0">
                        <a:solidFill>
                          <a:srgbClr val="FF0000"/>
                        </a:solidFill>
                      </a:endParaRPr>
                    </a:p>
                  </a:txBody>
                  <a:tcPr/>
                </a:tc>
                <a:tc>
                  <a:txBody>
                    <a:bodyPr/>
                    <a:lstStyle/>
                    <a:p>
                      <a:pPr algn="ctr"/>
                      <a:r>
                        <a:rPr lang="en-US" sz="1600" dirty="0" smtClean="0">
                          <a:solidFill>
                            <a:srgbClr val="FF0000"/>
                          </a:solidFill>
                        </a:rPr>
                        <a:t>Entropy</a:t>
                      </a:r>
                      <a:br>
                        <a:rPr lang="en-US" sz="1600" dirty="0" smtClean="0">
                          <a:solidFill>
                            <a:srgbClr val="FF0000"/>
                          </a:solidFill>
                        </a:rPr>
                      </a:br>
                      <a:r>
                        <a:rPr lang="en-US" sz="1600" dirty="0" smtClean="0">
                          <a:solidFill>
                            <a:srgbClr val="FF0000"/>
                          </a:solidFill>
                        </a:rPr>
                        <a:t>(diff  from ideal)</a:t>
                      </a:r>
                      <a:endParaRPr lang="en-US" sz="1600" dirty="0">
                        <a:solidFill>
                          <a:srgbClr val="FF0000"/>
                        </a:solidFill>
                      </a:endParaRPr>
                    </a:p>
                  </a:txBody>
                  <a:tcPr/>
                </a:tc>
              </a:tr>
              <a:tr h="551793">
                <a:tc>
                  <a:txBody>
                    <a:bodyPr/>
                    <a:lstStyle/>
                    <a:p>
                      <a:pPr algn="ctr"/>
                      <a:r>
                        <a:rPr lang="en-US" sz="1600" dirty="0" smtClean="0">
                          <a:solidFill>
                            <a:schemeClr val="tx1"/>
                          </a:solidFill>
                          <a:effectLst/>
                        </a:rPr>
                        <a:t>Univ-1</a:t>
                      </a:r>
                      <a:br>
                        <a:rPr lang="en-US" sz="1600" dirty="0" smtClean="0">
                          <a:solidFill>
                            <a:schemeClr val="tx1"/>
                          </a:solidFill>
                          <a:effectLst/>
                        </a:rPr>
                      </a:br>
                      <a:r>
                        <a:rPr lang="en-US" sz="1600" dirty="0" smtClean="0">
                          <a:solidFill>
                            <a:schemeClr val="tx1"/>
                          </a:solidFill>
                          <a:effectLst/>
                        </a:rPr>
                        <a:t>(12)</a:t>
                      </a:r>
                      <a:endParaRPr lang="en-US" sz="1600" dirty="0">
                        <a:solidFill>
                          <a:schemeClr val="tx1"/>
                        </a:solidFill>
                        <a:effectLst/>
                      </a:endParaRPr>
                    </a:p>
                  </a:txBody>
                  <a:tcPr/>
                </a:tc>
                <a:tc>
                  <a:txBody>
                    <a:bodyPr/>
                    <a:lstStyle/>
                    <a:p>
                      <a:pPr algn="ctr"/>
                      <a:r>
                        <a:rPr lang="en-US" sz="1600" dirty="0" smtClean="0">
                          <a:solidFill>
                            <a:schemeClr val="tx1"/>
                          </a:solidFill>
                          <a:effectLst/>
                        </a:rPr>
                        <a:t>42</a:t>
                      </a:r>
                      <a:endParaRPr lang="en-US" sz="1600" dirty="0">
                        <a:solidFill>
                          <a:schemeClr val="tx1"/>
                        </a:solidFill>
                        <a:effectLst/>
                      </a:endParaRPr>
                    </a:p>
                  </a:txBody>
                  <a:tcPr/>
                </a:tc>
                <a:tc>
                  <a:txBody>
                    <a:bodyPr/>
                    <a:lstStyle/>
                    <a:p>
                      <a:pPr algn="ctr"/>
                      <a:r>
                        <a:rPr lang="en-US" dirty="0" smtClean="0"/>
                        <a:t>3.61 </a:t>
                      </a:r>
                    </a:p>
                    <a:p>
                      <a:pPr algn="ctr"/>
                      <a:r>
                        <a:rPr lang="en-US" dirty="0" smtClean="0"/>
                        <a:t>(0.03)</a:t>
                      </a:r>
                      <a:endParaRPr lang="en-US" dirty="0"/>
                    </a:p>
                  </a:txBody>
                  <a:tcPr/>
                </a:tc>
              </a:tr>
              <a:tr h="551793">
                <a:tc>
                  <a:txBody>
                    <a:bodyPr/>
                    <a:lstStyle/>
                    <a:p>
                      <a:pPr algn="ctr"/>
                      <a:r>
                        <a:rPr lang="en-US" sz="1600" dirty="0" smtClean="0">
                          <a:solidFill>
                            <a:schemeClr val="tx1"/>
                          </a:solidFill>
                          <a:effectLst/>
                        </a:rPr>
                        <a:t>Univ-2</a:t>
                      </a:r>
                      <a:br>
                        <a:rPr lang="en-US" sz="1600" dirty="0" smtClean="0">
                          <a:solidFill>
                            <a:schemeClr val="tx1"/>
                          </a:solidFill>
                          <a:effectLst/>
                        </a:rPr>
                      </a:br>
                      <a:r>
                        <a:rPr lang="en-US" sz="1600" dirty="0" smtClean="0">
                          <a:solidFill>
                            <a:schemeClr val="tx1"/>
                          </a:solidFill>
                          <a:effectLst/>
                        </a:rPr>
                        <a:t>(19)</a:t>
                      </a:r>
                      <a:endParaRPr lang="en-US" sz="1600" dirty="0">
                        <a:solidFill>
                          <a:schemeClr val="tx1"/>
                        </a:solidFill>
                        <a:effectLst/>
                      </a:endParaRPr>
                    </a:p>
                  </a:txBody>
                  <a:tcPr/>
                </a:tc>
                <a:tc>
                  <a:txBody>
                    <a:bodyPr/>
                    <a:lstStyle/>
                    <a:p>
                      <a:pPr algn="ctr"/>
                      <a:r>
                        <a:rPr lang="en-US" sz="1600" dirty="0" smtClean="0">
                          <a:solidFill>
                            <a:schemeClr val="tx1"/>
                          </a:solidFill>
                          <a:effectLst/>
                        </a:rPr>
                        <a:t>8</a:t>
                      </a:r>
                      <a:endParaRPr lang="en-US" sz="1600" dirty="0">
                        <a:solidFill>
                          <a:schemeClr val="tx1"/>
                        </a:solidFill>
                        <a:effectLst/>
                      </a:endParaRPr>
                    </a:p>
                  </a:txBody>
                  <a:tcPr/>
                </a:tc>
                <a:tc>
                  <a:txBody>
                    <a:bodyPr/>
                    <a:lstStyle/>
                    <a:p>
                      <a:pPr algn="ctr"/>
                      <a:r>
                        <a:rPr lang="en-US" dirty="0" smtClean="0"/>
                        <a:t>6.14</a:t>
                      </a:r>
                      <a:r>
                        <a:rPr lang="en-US" baseline="0" dirty="0" smtClean="0"/>
                        <a:t> </a:t>
                      </a:r>
                    </a:p>
                    <a:p>
                      <a:pPr algn="ctr"/>
                      <a:r>
                        <a:rPr lang="en-US" baseline="0" dirty="0" smtClean="0"/>
                        <a:t>(1.62)</a:t>
                      </a:r>
                      <a:endParaRPr lang="en-US" dirty="0"/>
                    </a:p>
                  </a:txBody>
                  <a:tcPr/>
                </a:tc>
              </a:tr>
              <a:tr h="551793">
                <a:tc>
                  <a:txBody>
                    <a:bodyPr/>
                    <a:lstStyle/>
                    <a:p>
                      <a:pPr algn="ctr"/>
                      <a:r>
                        <a:rPr lang="en-US" sz="1600" dirty="0" smtClean="0">
                          <a:solidFill>
                            <a:schemeClr val="tx1"/>
                          </a:solidFill>
                          <a:effectLst/>
                        </a:rPr>
                        <a:t>Univ-3</a:t>
                      </a:r>
                      <a:br>
                        <a:rPr lang="en-US" sz="1600" dirty="0" smtClean="0">
                          <a:solidFill>
                            <a:schemeClr val="tx1"/>
                          </a:solidFill>
                          <a:effectLst/>
                        </a:rPr>
                      </a:br>
                      <a:r>
                        <a:rPr lang="en-US" sz="1600" dirty="0" smtClean="0">
                          <a:solidFill>
                            <a:schemeClr val="tx1"/>
                          </a:solidFill>
                          <a:effectLst/>
                        </a:rPr>
                        <a:t>(24)</a:t>
                      </a:r>
                      <a:endParaRPr lang="en-US" sz="1600" dirty="0">
                        <a:solidFill>
                          <a:schemeClr val="tx1"/>
                        </a:solidFill>
                        <a:effectLst/>
                      </a:endParaRPr>
                    </a:p>
                  </a:txBody>
                  <a:tcPr/>
                </a:tc>
                <a:tc>
                  <a:txBody>
                    <a:bodyPr/>
                    <a:lstStyle/>
                    <a:p>
                      <a:pPr algn="ctr"/>
                      <a:r>
                        <a:rPr lang="en-US" sz="1600" dirty="0" smtClean="0">
                          <a:solidFill>
                            <a:schemeClr val="tx1"/>
                          </a:solidFill>
                          <a:effectLst/>
                        </a:rPr>
                        <a:t>4</a:t>
                      </a:r>
                      <a:endParaRPr lang="en-US" sz="1600" dirty="0">
                        <a:solidFill>
                          <a:schemeClr val="tx1"/>
                        </a:solidFill>
                        <a:effectLst/>
                      </a:endParaRPr>
                    </a:p>
                  </a:txBody>
                  <a:tcPr/>
                </a:tc>
                <a:tc>
                  <a:txBody>
                    <a:bodyPr/>
                    <a:lstStyle/>
                    <a:p>
                      <a:pPr algn="ctr"/>
                      <a:r>
                        <a:rPr lang="en-US" dirty="0" smtClean="0"/>
                        <a:t>4.63</a:t>
                      </a:r>
                      <a:r>
                        <a:rPr lang="en-US" baseline="0" dirty="0" smtClean="0"/>
                        <a:t> </a:t>
                      </a:r>
                    </a:p>
                    <a:p>
                      <a:pPr algn="ctr"/>
                      <a:r>
                        <a:rPr lang="en-US" baseline="0" dirty="0" smtClean="0"/>
                        <a:t>(0.05)</a:t>
                      </a:r>
                      <a:endParaRPr lang="en-US" dirty="0"/>
                    </a:p>
                  </a:txBody>
                  <a:tcPr/>
                </a:tc>
              </a:tr>
              <a:tr h="551793">
                <a:tc>
                  <a:txBody>
                    <a:bodyPr/>
                    <a:lstStyle/>
                    <a:p>
                      <a:pPr algn="ctr"/>
                      <a:r>
                        <a:rPr lang="en-US" sz="1600" dirty="0" smtClean="0">
                          <a:solidFill>
                            <a:schemeClr val="tx1"/>
                          </a:solidFill>
                          <a:effectLst/>
                        </a:rPr>
                        <a:t>Univ-4</a:t>
                      </a:r>
                      <a:br>
                        <a:rPr lang="en-US" sz="1600" dirty="0" smtClean="0">
                          <a:solidFill>
                            <a:schemeClr val="tx1"/>
                          </a:solidFill>
                          <a:effectLst/>
                        </a:rPr>
                      </a:br>
                      <a:r>
                        <a:rPr lang="en-US" sz="1600" dirty="0" smtClean="0">
                          <a:solidFill>
                            <a:schemeClr val="tx1"/>
                          </a:solidFill>
                          <a:effectLst/>
                        </a:rPr>
                        <a:t>(24)</a:t>
                      </a:r>
                      <a:endParaRPr lang="en-US" sz="1600" dirty="0">
                        <a:solidFill>
                          <a:schemeClr val="tx1"/>
                        </a:solidFill>
                        <a:effectLst/>
                      </a:endParaRPr>
                    </a:p>
                  </a:txBody>
                  <a:tcPr/>
                </a:tc>
                <a:tc>
                  <a:txBody>
                    <a:bodyPr/>
                    <a:lstStyle/>
                    <a:p>
                      <a:pPr algn="ctr"/>
                      <a:r>
                        <a:rPr lang="en-US" sz="1600" dirty="0" smtClean="0">
                          <a:solidFill>
                            <a:schemeClr val="tx1"/>
                          </a:solidFill>
                          <a:effectLst/>
                        </a:rPr>
                        <a:t>75</a:t>
                      </a:r>
                      <a:endParaRPr lang="en-US" sz="1600" dirty="0">
                        <a:solidFill>
                          <a:schemeClr val="tx1"/>
                        </a:solidFill>
                        <a:effectLst/>
                      </a:endParaRPr>
                    </a:p>
                  </a:txBody>
                  <a:tcPr/>
                </a:tc>
                <a:tc>
                  <a:txBody>
                    <a:bodyPr/>
                    <a:lstStyle/>
                    <a:p>
                      <a:pPr algn="ctr"/>
                      <a:r>
                        <a:rPr lang="en-US" dirty="0" smtClean="0"/>
                        <a:t>5.70</a:t>
                      </a:r>
                      <a:r>
                        <a:rPr lang="en-US" baseline="0" dirty="0" smtClean="0"/>
                        <a:t> </a:t>
                      </a:r>
                    </a:p>
                    <a:p>
                      <a:pPr algn="ctr"/>
                      <a:r>
                        <a:rPr lang="en-US" baseline="0" dirty="0" smtClean="0"/>
                        <a:t>(1.12)</a:t>
                      </a:r>
                      <a:endParaRPr lang="en-US" dirty="0"/>
                    </a:p>
                  </a:txBody>
                  <a:tcPr/>
                </a:tc>
              </a:tr>
              <a:tr h="551793">
                <a:tc>
                  <a:txBody>
                    <a:bodyPr/>
                    <a:lstStyle/>
                    <a:p>
                      <a:pPr algn="ctr"/>
                      <a:r>
                        <a:rPr lang="en-US" sz="1600" dirty="0" smtClean="0">
                          <a:solidFill>
                            <a:schemeClr val="tx1"/>
                          </a:solidFill>
                          <a:effectLst/>
                        </a:rPr>
                        <a:t>Enet-1</a:t>
                      </a:r>
                      <a:br>
                        <a:rPr lang="en-US" sz="1600" dirty="0" smtClean="0">
                          <a:solidFill>
                            <a:schemeClr val="tx1"/>
                          </a:solidFill>
                          <a:effectLst/>
                        </a:rPr>
                      </a:br>
                      <a:r>
                        <a:rPr lang="en-US" sz="1600" dirty="0" smtClean="0">
                          <a:solidFill>
                            <a:schemeClr val="tx1"/>
                          </a:solidFill>
                          <a:effectLst/>
                        </a:rPr>
                        <a:t>(10)</a:t>
                      </a:r>
                      <a:endParaRPr lang="en-US" sz="1600" dirty="0">
                        <a:solidFill>
                          <a:schemeClr val="tx1"/>
                        </a:solidFill>
                        <a:effectLst/>
                      </a:endParaRPr>
                    </a:p>
                  </a:txBody>
                  <a:tcPr/>
                </a:tc>
                <a:tc>
                  <a:txBody>
                    <a:bodyPr/>
                    <a:lstStyle/>
                    <a:p>
                      <a:pPr algn="ctr"/>
                      <a:r>
                        <a:rPr lang="en-US" sz="1600" dirty="0" smtClean="0">
                          <a:solidFill>
                            <a:schemeClr val="tx1"/>
                          </a:solidFill>
                          <a:effectLst/>
                        </a:rPr>
                        <a:t>2</a:t>
                      </a:r>
                      <a:endParaRPr lang="en-US" sz="1600" dirty="0">
                        <a:solidFill>
                          <a:schemeClr val="tx1"/>
                        </a:solidFill>
                        <a:effectLst/>
                      </a:endParaRPr>
                    </a:p>
                  </a:txBody>
                  <a:tcPr/>
                </a:tc>
                <a:tc>
                  <a:txBody>
                    <a:bodyPr/>
                    <a:lstStyle/>
                    <a:p>
                      <a:pPr algn="ctr"/>
                      <a:r>
                        <a:rPr lang="en-US" dirty="0" smtClean="0"/>
                        <a:t>2.8</a:t>
                      </a:r>
                      <a:r>
                        <a:rPr lang="en-US" baseline="0" dirty="0" smtClean="0"/>
                        <a:t> </a:t>
                      </a:r>
                    </a:p>
                    <a:p>
                      <a:pPr algn="ctr"/>
                      <a:r>
                        <a:rPr lang="en-US" baseline="0" dirty="0" smtClean="0"/>
                        <a:t>(0.0)</a:t>
                      </a:r>
                      <a:endParaRPr lang="en-US" dirty="0"/>
                    </a:p>
                  </a:txBody>
                  <a:tcPr/>
                </a:tc>
              </a:tr>
              <a:tr h="551793">
                <a:tc>
                  <a:txBody>
                    <a:bodyPr/>
                    <a:lstStyle/>
                    <a:p>
                      <a:pPr algn="ctr"/>
                      <a:r>
                        <a:rPr lang="en-US" sz="1600" dirty="0" smtClean="0">
                          <a:solidFill>
                            <a:schemeClr val="tx1"/>
                          </a:solidFill>
                          <a:effectLst/>
                        </a:rPr>
                        <a:t>Enet-2</a:t>
                      </a:r>
                      <a:br>
                        <a:rPr lang="en-US" sz="1600" dirty="0" smtClean="0">
                          <a:solidFill>
                            <a:schemeClr val="tx1"/>
                          </a:solidFill>
                          <a:effectLst/>
                        </a:rPr>
                      </a:br>
                      <a:r>
                        <a:rPr lang="en-US" sz="1600" dirty="0" smtClean="0">
                          <a:solidFill>
                            <a:schemeClr val="tx1"/>
                          </a:solidFill>
                          <a:effectLst/>
                        </a:rPr>
                        <a:t>(83)</a:t>
                      </a:r>
                      <a:endParaRPr lang="en-US" sz="1600" dirty="0">
                        <a:solidFill>
                          <a:schemeClr val="tx1"/>
                        </a:solidFill>
                        <a:effectLst/>
                      </a:endParaRPr>
                    </a:p>
                  </a:txBody>
                  <a:tcPr/>
                </a:tc>
                <a:tc>
                  <a:txBody>
                    <a:bodyPr/>
                    <a:lstStyle/>
                    <a:p>
                      <a:pPr algn="ctr"/>
                      <a:r>
                        <a:rPr lang="en-US" sz="1600" dirty="0" smtClean="0">
                          <a:solidFill>
                            <a:schemeClr val="tx1"/>
                          </a:solidFill>
                          <a:effectLst/>
                        </a:rPr>
                        <a:t>8</a:t>
                      </a:r>
                      <a:endParaRPr lang="en-US" sz="1600" dirty="0">
                        <a:solidFill>
                          <a:schemeClr val="tx1"/>
                        </a:solidFill>
                        <a:effectLst/>
                      </a:endParaRPr>
                    </a:p>
                  </a:txBody>
                  <a:tcPr/>
                </a:tc>
                <a:tc>
                  <a:txBody>
                    <a:bodyPr/>
                    <a:lstStyle/>
                    <a:p>
                      <a:pPr algn="ctr"/>
                      <a:r>
                        <a:rPr lang="en-US" dirty="0" smtClean="0"/>
                        <a:t>6.69</a:t>
                      </a:r>
                    </a:p>
                    <a:p>
                      <a:pPr algn="ctr"/>
                      <a:r>
                        <a:rPr lang="en-US" baseline="0" dirty="0" smtClean="0"/>
                        <a:t> (0.22)</a:t>
                      </a:r>
                      <a:endParaRPr lang="en-US" dirty="0"/>
                    </a:p>
                  </a:txBody>
                  <a:tcPr/>
                </a:tc>
              </a:tr>
              <a:tr h="551793">
                <a:tc>
                  <a:txBody>
                    <a:bodyPr/>
                    <a:lstStyle/>
                    <a:p>
                      <a:pPr algn="ctr"/>
                      <a:r>
                        <a:rPr lang="en-US" sz="1600" dirty="0" smtClean="0">
                          <a:solidFill>
                            <a:schemeClr val="tx1"/>
                          </a:solidFill>
                          <a:effectLst/>
                        </a:rPr>
                        <a:t>Enet-3</a:t>
                      </a:r>
                      <a:br>
                        <a:rPr lang="en-US" sz="1600" dirty="0" smtClean="0">
                          <a:solidFill>
                            <a:schemeClr val="tx1"/>
                          </a:solidFill>
                          <a:effectLst/>
                        </a:rPr>
                      </a:br>
                      <a:r>
                        <a:rPr lang="en-US" sz="1600" dirty="0" smtClean="0">
                          <a:solidFill>
                            <a:schemeClr val="tx1"/>
                          </a:solidFill>
                          <a:effectLst/>
                        </a:rPr>
                        <a:t>(19)</a:t>
                      </a:r>
                      <a:endParaRPr lang="en-US" sz="1600" dirty="0">
                        <a:solidFill>
                          <a:schemeClr val="tx1"/>
                        </a:solidFill>
                        <a:effectLst/>
                      </a:endParaRPr>
                    </a:p>
                  </a:txBody>
                  <a:tcPr/>
                </a:tc>
                <a:tc>
                  <a:txBody>
                    <a:bodyPr/>
                    <a:lstStyle/>
                    <a:p>
                      <a:pPr algn="ctr"/>
                      <a:r>
                        <a:rPr lang="en-US" sz="1600" dirty="0" smtClean="0">
                          <a:solidFill>
                            <a:schemeClr val="tx1"/>
                          </a:solidFill>
                          <a:effectLst/>
                        </a:rPr>
                        <a:t>22</a:t>
                      </a:r>
                      <a:endParaRPr lang="en-US" sz="1600" dirty="0">
                        <a:solidFill>
                          <a:schemeClr val="tx1"/>
                        </a:solidFill>
                        <a:effectLst/>
                      </a:endParaRPr>
                    </a:p>
                  </a:txBody>
                  <a:tcPr/>
                </a:tc>
                <a:tc>
                  <a:txBody>
                    <a:bodyPr/>
                    <a:lstStyle/>
                    <a:p>
                      <a:pPr algn="ctr"/>
                      <a:r>
                        <a:rPr lang="en-US" dirty="0" smtClean="0"/>
                        <a:t>5.34</a:t>
                      </a:r>
                      <a:r>
                        <a:rPr lang="en-US" baseline="0" dirty="0" smtClean="0"/>
                        <a:t> </a:t>
                      </a:r>
                    </a:p>
                    <a:p>
                      <a:pPr algn="ctr"/>
                      <a:r>
                        <a:rPr lang="en-US" baseline="0" dirty="0" smtClean="0"/>
                        <a:t>(1.09)</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C332BC5D-F434-4A2D-9E72-1DEFE1E94600}" type="slidenum">
              <a:rPr lang="en-US" smtClean="0"/>
              <a:pPr/>
              <a:t>18</a:t>
            </a:fld>
            <a:endParaRPr lang="en-US" dirty="0"/>
          </a:p>
        </p:txBody>
      </p:sp>
      <p:sp>
        <p:nvSpPr>
          <p:cNvPr id="7" name="Rectangle 6"/>
          <p:cNvSpPr/>
          <p:nvPr/>
        </p:nvSpPr>
        <p:spPr>
          <a:xfrm>
            <a:off x="5410200" y="2286000"/>
            <a:ext cx="3581400" cy="609600"/>
          </a:xfrm>
          <a:prstGeom prst="rect">
            <a:avLst/>
          </a:prstGeom>
          <a:noFill/>
          <a:ln w="63500"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0" y="3581400"/>
            <a:ext cx="3581400" cy="609600"/>
          </a:xfrm>
          <a:prstGeom prst="rect">
            <a:avLst/>
          </a:prstGeom>
          <a:noFill/>
          <a:ln w="63500"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10200" y="4800600"/>
            <a:ext cx="3581400" cy="1295400"/>
          </a:xfrm>
          <a:prstGeom prst="rect">
            <a:avLst/>
          </a:prstGeom>
          <a:noFill/>
          <a:ln w="63500" cmpd="sng">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00200"/>
            <a:ext cx="6934200" cy="4495800"/>
          </a:xfrm>
        </p:spPr>
        <p:txBody>
          <a:bodyPr>
            <a:noAutofit/>
          </a:bodyPr>
          <a:lstStyle/>
          <a:p>
            <a:r>
              <a:rPr lang="en-US" sz="2800" dirty="0" smtClean="0"/>
              <a:t>Network evolution</a:t>
            </a:r>
          </a:p>
          <a:p>
            <a:pPr lvl="1"/>
            <a:r>
              <a:rPr lang="en-US" sz="2400" dirty="0" smtClean="0"/>
              <a:t>Univ-1: high referential link count due </a:t>
            </a:r>
            <a:br>
              <a:rPr lang="en-US" sz="2400" dirty="0" smtClean="0"/>
            </a:br>
            <a:r>
              <a:rPr lang="en-US" sz="2400" dirty="0" smtClean="0"/>
              <a:t>to dangling references (to interfaces)</a:t>
            </a:r>
          </a:p>
          <a:p>
            <a:pPr lvl="1"/>
            <a:r>
              <a:rPr lang="en-US" sz="2400" dirty="0" smtClean="0"/>
              <a:t>Univ-2: caught in the midst of a major</a:t>
            </a:r>
            <a:br>
              <a:rPr lang="en-US" sz="2400" dirty="0" smtClean="0"/>
            </a:br>
            <a:r>
              <a:rPr lang="en-US" sz="2400" dirty="0" smtClean="0"/>
              <a:t>restructuring</a:t>
            </a:r>
          </a:p>
          <a:p>
            <a:r>
              <a:rPr lang="en-US" sz="2800" dirty="0" smtClean="0"/>
              <a:t>Optimizing for cost and scalability</a:t>
            </a:r>
          </a:p>
          <a:p>
            <a:pPr lvl="1"/>
            <a:r>
              <a:rPr lang="en-US" sz="2400" dirty="0" smtClean="0"/>
              <a:t>Univ-1: simple policy, complex config</a:t>
            </a:r>
          </a:p>
          <a:p>
            <a:pPr lvl="1"/>
            <a:r>
              <a:rPr lang="en-US" sz="2400" dirty="0" smtClean="0"/>
              <a:t>Cheaper to use OSPF on core routers and RIP on edge routers</a:t>
            </a:r>
          </a:p>
          <a:p>
            <a:pPr lvl="2"/>
            <a:r>
              <a:rPr lang="en-US" sz="2000" dirty="0" smtClean="0"/>
              <a:t>Only RIP is not scalable</a:t>
            </a:r>
          </a:p>
          <a:p>
            <a:pPr lvl="2"/>
            <a:r>
              <a:rPr lang="en-US" sz="2000" dirty="0" smtClean="0"/>
              <a:t>Only OSPF is too expensive</a:t>
            </a:r>
          </a:p>
        </p:txBody>
      </p:sp>
      <p:graphicFrame>
        <p:nvGraphicFramePr>
          <p:cNvPr id="6" name="Content Placeholder 3"/>
          <p:cNvGraphicFramePr>
            <a:graphicFrameLocks/>
          </p:cNvGraphicFramePr>
          <p:nvPr/>
        </p:nvGraphicFramePr>
        <p:xfrm>
          <a:off x="6324600" y="1828800"/>
          <a:ext cx="2590799" cy="198120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762000"/>
                <a:gridCol w="990600"/>
                <a:gridCol w="838199"/>
              </a:tblGrid>
              <a:tr h="370840">
                <a:tc>
                  <a:txBody>
                    <a:bodyPr/>
                    <a:lstStyle/>
                    <a:p>
                      <a:pPr algn="ctr"/>
                      <a:r>
                        <a:rPr lang="en-US" sz="1600" dirty="0" smtClean="0"/>
                        <a:t>N/w</a:t>
                      </a:r>
                      <a:br>
                        <a:rPr lang="en-US" sz="1600" dirty="0" smtClean="0"/>
                      </a:br>
                      <a:r>
                        <a:rPr lang="en-US" sz="1600" dirty="0" smtClean="0"/>
                        <a:t>(#rtrs)</a:t>
                      </a:r>
                      <a:endParaRPr lang="en-US" sz="1600" dirty="0"/>
                    </a:p>
                  </a:txBody>
                  <a:tcPr/>
                </a:tc>
                <a:tc>
                  <a:txBody>
                    <a:bodyPr/>
                    <a:lstStyle/>
                    <a:p>
                      <a:pPr algn="ctr"/>
                      <a:r>
                        <a:rPr lang="en-US" sz="1600" dirty="0" smtClean="0">
                          <a:solidFill>
                            <a:srgbClr val="FF0000"/>
                          </a:solidFill>
                        </a:rPr>
                        <a:t>Ref</a:t>
                      </a:r>
                      <a:r>
                        <a:rPr lang="en-US" sz="1600" baseline="0" dirty="0" smtClean="0">
                          <a:solidFill>
                            <a:srgbClr val="FF0000"/>
                          </a:solidFill>
                        </a:rPr>
                        <a:t> links</a:t>
                      </a:r>
                      <a:br>
                        <a:rPr lang="en-US" sz="1600" baseline="0" dirty="0" smtClean="0">
                          <a:solidFill>
                            <a:srgbClr val="FF0000"/>
                          </a:solidFill>
                        </a:rPr>
                      </a:br>
                      <a:r>
                        <a:rPr lang="en-US" sz="1600" baseline="0" dirty="0" smtClean="0">
                          <a:solidFill>
                            <a:srgbClr val="FF0000"/>
                          </a:solidFill>
                        </a:rPr>
                        <a:t>per router</a:t>
                      </a:r>
                      <a:endParaRPr lang="en-US" sz="1600" dirty="0">
                        <a:solidFill>
                          <a:srgbClr val="FF0000"/>
                        </a:solidFill>
                      </a:endParaRPr>
                    </a:p>
                  </a:txBody>
                  <a:tcPr/>
                </a:tc>
                <a:tc>
                  <a:txBody>
                    <a:bodyPr/>
                    <a:lstStyle/>
                    <a:p>
                      <a:pPr algn="ctr"/>
                      <a:r>
                        <a:rPr lang="en-US" sz="1600" dirty="0" smtClean="0">
                          <a:solidFill>
                            <a:srgbClr val="FF0000"/>
                          </a:solidFill>
                        </a:rPr>
                        <a:t>Entropy</a:t>
                      </a:r>
                      <a:br>
                        <a:rPr lang="en-US" sz="1600" dirty="0" smtClean="0">
                          <a:solidFill>
                            <a:srgbClr val="FF0000"/>
                          </a:solidFill>
                        </a:rPr>
                      </a:br>
                      <a:r>
                        <a:rPr lang="en-US" sz="1600" dirty="0" smtClean="0">
                          <a:solidFill>
                            <a:srgbClr val="FF0000"/>
                          </a:solidFill>
                        </a:rPr>
                        <a:t>(ideal)</a:t>
                      </a:r>
                      <a:endParaRPr lang="en-US" sz="1600" dirty="0">
                        <a:solidFill>
                          <a:srgbClr val="FF0000"/>
                        </a:solidFill>
                      </a:endParaRPr>
                    </a:p>
                  </a:txBody>
                  <a:tcPr/>
                </a:tc>
              </a:tr>
              <a:tr h="370840">
                <a:tc>
                  <a:txBody>
                    <a:bodyPr/>
                    <a:lstStyle/>
                    <a:p>
                      <a:pPr algn="ctr"/>
                      <a:r>
                        <a:rPr lang="en-US" sz="1600" dirty="0" smtClean="0">
                          <a:solidFill>
                            <a:schemeClr val="tx1"/>
                          </a:solidFill>
                          <a:effectLst/>
                        </a:rPr>
                        <a:t>Univ-1</a:t>
                      </a:r>
                      <a:br>
                        <a:rPr lang="en-US" sz="1600" dirty="0" smtClean="0">
                          <a:solidFill>
                            <a:schemeClr val="tx1"/>
                          </a:solidFill>
                          <a:effectLst/>
                        </a:rPr>
                      </a:br>
                      <a:r>
                        <a:rPr lang="en-US" sz="1600" dirty="0" smtClean="0">
                          <a:solidFill>
                            <a:schemeClr val="tx1"/>
                          </a:solidFill>
                          <a:effectLst/>
                        </a:rPr>
                        <a:t>(12)</a:t>
                      </a:r>
                      <a:endParaRPr lang="en-US" sz="1600" dirty="0">
                        <a:solidFill>
                          <a:schemeClr val="tx1"/>
                        </a:solidFill>
                        <a:effectLst/>
                      </a:endParaRPr>
                    </a:p>
                  </a:txBody>
                  <a:tcPr/>
                </a:tc>
                <a:tc>
                  <a:txBody>
                    <a:bodyPr/>
                    <a:lstStyle/>
                    <a:p>
                      <a:pPr algn="ctr"/>
                      <a:r>
                        <a:rPr lang="en-US" sz="1600" dirty="0" smtClean="0">
                          <a:solidFill>
                            <a:schemeClr val="tx1"/>
                          </a:solidFill>
                          <a:effectLst/>
                        </a:rPr>
                        <a:t>42</a:t>
                      </a:r>
                      <a:endParaRPr lang="en-US" sz="1600" dirty="0">
                        <a:solidFill>
                          <a:schemeClr val="tx1"/>
                        </a:solidFill>
                        <a:effectLst/>
                      </a:endParaRPr>
                    </a:p>
                  </a:txBody>
                  <a:tcPr/>
                </a:tc>
                <a:tc>
                  <a:txBody>
                    <a:bodyPr/>
                    <a:lstStyle/>
                    <a:p>
                      <a:pPr algn="ctr"/>
                      <a:r>
                        <a:rPr lang="en-US" sz="1600" dirty="0" smtClean="0">
                          <a:solidFill>
                            <a:schemeClr val="tx1"/>
                          </a:solidFill>
                          <a:effectLst/>
                        </a:rPr>
                        <a:t>3.61</a:t>
                      </a:r>
                      <a:r>
                        <a:rPr lang="en-US" sz="1600" baseline="0" dirty="0" smtClean="0">
                          <a:solidFill>
                            <a:schemeClr val="tx1"/>
                          </a:solidFill>
                          <a:effectLst/>
                        </a:rPr>
                        <a:t> (3.58)</a:t>
                      </a:r>
                      <a:endParaRPr lang="en-US" sz="1600" dirty="0" smtClean="0">
                        <a:solidFill>
                          <a:schemeClr val="tx1"/>
                        </a:solidFill>
                        <a:effectLst/>
                      </a:endParaRPr>
                    </a:p>
                  </a:txBody>
                  <a:tcPr/>
                </a:tc>
              </a:tr>
              <a:tr h="370840">
                <a:tc>
                  <a:txBody>
                    <a:bodyPr/>
                    <a:lstStyle/>
                    <a:p>
                      <a:pPr algn="ctr"/>
                      <a:r>
                        <a:rPr lang="en-US" sz="1600" dirty="0" smtClean="0">
                          <a:solidFill>
                            <a:schemeClr val="tx1"/>
                          </a:solidFill>
                          <a:effectLst/>
                        </a:rPr>
                        <a:t>Univ-2</a:t>
                      </a:r>
                      <a:br>
                        <a:rPr lang="en-US" sz="1600" dirty="0" smtClean="0">
                          <a:solidFill>
                            <a:schemeClr val="tx1"/>
                          </a:solidFill>
                          <a:effectLst/>
                        </a:rPr>
                      </a:br>
                      <a:r>
                        <a:rPr lang="en-US" sz="1600" dirty="0" smtClean="0">
                          <a:solidFill>
                            <a:schemeClr val="tx1"/>
                          </a:solidFill>
                          <a:effectLst/>
                        </a:rPr>
                        <a:t>(19)</a:t>
                      </a:r>
                      <a:endParaRPr lang="en-US" sz="1600" dirty="0">
                        <a:solidFill>
                          <a:schemeClr val="tx1"/>
                        </a:solidFill>
                        <a:effectLst/>
                      </a:endParaRPr>
                    </a:p>
                  </a:txBody>
                  <a:tcPr/>
                </a:tc>
                <a:tc>
                  <a:txBody>
                    <a:bodyPr/>
                    <a:lstStyle/>
                    <a:p>
                      <a:pPr algn="ctr"/>
                      <a:r>
                        <a:rPr lang="en-US" sz="1600" dirty="0" smtClean="0">
                          <a:solidFill>
                            <a:schemeClr val="tx1"/>
                          </a:solidFill>
                          <a:effectLst/>
                        </a:rPr>
                        <a:t>8</a:t>
                      </a:r>
                      <a:endParaRPr lang="en-US" sz="1600" dirty="0">
                        <a:solidFill>
                          <a:schemeClr val="tx1"/>
                        </a:solidFill>
                        <a:effectLst/>
                      </a:endParaRPr>
                    </a:p>
                  </a:txBody>
                  <a:tcPr/>
                </a:tc>
                <a:tc>
                  <a:txBody>
                    <a:bodyPr/>
                    <a:lstStyle/>
                    <a:p>
                      <a:pPr algn="ctr"/>
                      <a:r>
                        <a:rPr lang="en-US" sz="1600" dirty="0" smtClean="0">
                          <a:solidFill>
                            <a:schemeClr val="tx1"/>
                          </a:solidFill>
                          <a:effectLst/>
                        </a:rPr>
                        <a:t>6.14 (4.52)</a:t>
                      </a:r>
                    </a:p>
                  </a:txBody>
                  <a:tcPr/>
                </a:tc>
              </a:tr>
            </a:tbl>
          </a:graphicData>
        </a:graphic>
      </p:graphicFrame>
      <p:sp>
        <p:nvSpPr>
          <p:cNvPr id="9" name="Title 1"/>
          <p:cNvSpPr>
            <a:spLocks noGrp="1"/>
          </p:cNvSpPr>
          <p:nvPr>
            <p:ph type="title"/>
          </p:nvPr>
        </p:nvSpPr>
        <p:spPr>
          <a:xfrm>
            <a:off x="612648" y="228600"/>
            <a:ext cx="8153400" cy="990600"/>
          </a:xfrm>
        </p:spPr>
        <p:txBody>
          <a:bodyPr>
            <a:normAutofit fontScale="90000"/>
          </a:bodyPr>
          <a:lstStyle/>
          <a:p>
            <a:r>
              <a:rPr lang="en-US" dirty="0" smtClean="0"/>
              <a:t>Our Foray into Complexity: </a:t>
            </a:r>
            <a:br>
              <a:rPr lang="en-US" dirty="0" smtClean="0"/>
            </a:br>
            <a:r>
              <a:rPr lang="en-US" dirty="0" smtClean="0"/>
              <a:t>Insights</a:t>
            </a:r>
            <a:endParaRPr lang="en-US" dirty="0"/>
          </a:p>
        </p:txBody>
      </p:sp>
      <p:sp>
        <p:nvSpPr>
          <p:cNvPr id="5" name="Slide Number Placeholder 4"/>
          <p:cNvSpPr>
            <a:spLocks noGrp="1"/>
          </p:cNvSpPr>
          <p:nvPr>
            <p:ph type="sldNum" sz="quarter" idx="12"/>
          </p:nvPr>
        </p:nvSpPr>
        <p:spPr/>
        <p:txBody>
          <a:bodyPr/>
          <a:lstStyle/>
          <a:p>
            <a:fld id="{C332BC5D-F434-4A2D-9E72-1DEFE1E94600}" type="slidenum">
              <a:rPr lang="en-US" smtClean="0"/>
              <a:pPr/>
              <a:t>19</a:t>
            </a:fld>
            <a:endParaRPr lang="en-US" dirty="0"/>
          </a:p>
        </p:txBody>
      </p:sp>
    </p:spTree>
  </p:cSld>
  <p:clrMapOvr>
    <a:masterClrMapping/>
  </p:clrMapOvr>
  <p:transition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Networks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Intricate logical and physical topologies</a:t>
            </a:r>
          </a:p>
          <a:p>
            <a:r>
              <a:rPr lang="en-US" sz="2800" dirty="0" smtClean="0"/>
              <a:t>Diverse network devices</a:t>
            </a:r>
          </a:p>
          <a:p>
            <a:pPr lvl="1"/>
            <a:r>
              <a:rPr lang="en-US" sz="2400" dirty="0" smtClean="0"/>
              <a:t>Operating on different layers</a:t>
            </a:r>
          </a:p>
          <a:p>
            <a:pPr lvl="1"/>
            <a:r>
              <a:rPr lang="en-US" sz="2400" dirty="0" smtClean="0"/>
              <a:t>Requiring different command sets</a:t>
            </a:r>
          </a:p>
          <a:p>
            <a:r>
              <a:rPr lang="en-US" sz="2800" dirty="0" smtClean="0">
                <a:ea typeface="ＭＳ Ｐゴシック" pitchFamily="-65" charset="-128"/>
              </a:rPr>
              <a:t>Operators constantly tweak </a:t>
            </a:r>
            <a:br>
              <a:rPr lang="en-US" sz="2800" dirty="0" smtClean="0">
                <a:ea typeface="ＭＳ Ｐゴシック" pitchFamily="-65" charset="-128"/>
              </a:rPr>
            </a:br>
            <a:r>
              <a:rPr lang="en-US" sz="2800" dirty="0" smtClean="0">
                <a:ea typeface="ＭＳ Ｐゴシック" pitchFamily="-65" charset="-128"/>
              </a:rPr>
              <a:t>network configurations</a:t>
            </a:r>
          </a:p>
          <a:p>
            <a:pPr lvl="1"/>
            <a:r>
              <a:rPr lang="en-US" sz="2400" dirty="0" smtClean="0">
                <a:ea typeface="ＭＳ Ｐゴシック" pitchFamily="-65" charset="-128"/>
              </a:rPr>
              <a:t>Implementation of new admin policies</a:t>
            </a:r>
          </a:p>
          <a:p>
            <a:pPr lvl="1"/>
            <a:r>
              <a:rPr lang="en-US" sz="2400" dirty="0" smtClean="0">
                <a:ea typeface="ＭＳ Ｐゴシック" pitchFamily="-65" charset="-128"/>
              </a:rPr>
              <a:t>Quick-fixes in response to crises</a:t>
            </a:r>
          </a:p>
          <a:p>
            <a:r>
              <a:rPr lang="en-US" dirty="0" smtClean="0">
                <a:ea typeface="ＭＳ Ｐゴシック" pitchFamily="-65" charset="-128"/>
              </a:rPr>
              <a:t>Diverse goals</a:t>
            </a:r>
          </a:p>
          <a:p>
            <a:pPr lvl="1"/>
            <a:r>
              <a:rPr lang="en-US" sz="2400" dirty="0" smtClean="0">
                <a:ea typeface="ＭＳ Ｐゴシック" pitchFamily="-65" charset="-128"/>
              </a:rPr>
              <a:t>E.g. QOS, security, routing</a:t>
            </a:r>
          </a:p>
          <a:p>
            <a:r>
              <a:rPr lang="en-US" dirty="0" smtClean="0">
                <a:ea typeface="ＭＳ Ｐゴシック" pitchFamily="-65" charset="-128"/>
              </a:rPr>
              <a:t>Complex configuration</a:t>
            </a:r>
          </a:p>
          <a:p>
            <a:pPr>
              <a:buNone/>
            </a:pPr>
            <a:endParaRPr lang="en-US" dirty="0"/>
          </a:p>
        </p:txBody>
      </p:sp>
      <p:sp>
        <p:nvSpPr>
          <p:cNvPr id="4" name="Slide Number Placeholder 3"/>
          <p:cNvSpPr>
            <a:spLocks noGrp="1"/>
          </p:cNvSpPr>
          <p:nvPr>
            <p:ph type="sldNum" sz="quarter" idx="12"/>
          </p:nvPr>
        </p:nvSpPr>
        <p:spPr/>
        <p:txBody>
          <a:bodyPr/>
          <a:lstStyle/>
          <a:p>
            <a:fld id="{C332BC5D-F434-4A2D-9E72-1DEFE1E94600}" type="slidenum">
              <a:rPr lang="en-US" smtClean="0"/>
              <a:pPr/>
              <a:t>2</a:t>
            </a:fld>
            <a:endParaRPr lang="en-US" dirty="0"/>
          </a:p>
        </p:txBody>
      </p:sp>
      <p:pic>
        <p:nvPicPr>
          <p:cNvPr id="6" name="Picture 5"/>
          <p:cNvPicPr>
            <a:picLocks noChangeAspect="1"/>
          </p:cNvPicPr>
          <p:nvPr/>
        </p:nvPicPr>
        <p:blipFill>
          <a:blip r:embed="rId3"/>
          <a:stretch>
            <a:fillRect/>
          </a:stretch>
        </p:blipFill>
        <p:spPr>
          <a:xfrm>
            <a:off x="6096000" y="3200400"/>
            <a:ext cx="2946400" cy="2209800"/>
          </a:xfrm>
          <a:prstGeom prst="rect">
            <a:avLst/>
          </a:prstGeom>
        </p:spPr>
      </p:pic>
    </p:spTree>
  </p:cSld>
  <p:clrMapOvr>
    <a:masterClrMapping/>
  </p:clrMapOvr>
  <p:transition advTm="28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Content Placeholder 3"/>
          <p:cNvSpPr>
            <a:spLocks noGrp="1"/>
          </p:cNvSpPr>
          <p:nvPr>
            <p:ph sz="quarter" idx="1"/>
          </p:nvPr>
        </p:nvSpPr>
        <p:spPr/>
        <p:txBody>
          <a:bodyPr>
            <a:normAutofit/>
          </a:bodyPr>
          <a:lstStyle/>
          <a:p>
            <a:r>
              <a:rPr lang="en-US" sz="3000" dirty="0" smtClean="0"/>
              <a:t>Reachability sets</a:t>
            </a:r>
          </a:p>
          <a:p>
            <a:pPr lvl="1"/>
            <a:r>
              <a:rPr lang="en-US" sz="2600" dirty="0" smtClean="0"/>
              <a:t>Many studies on mining objectives/policies [e.g. </a:t>
            </a:r>
            <a:r>
              <a:rPr lang="en-US" sz="2600" dirty="0" err="1" smtClean="0"/>
              <a:t>Xie</a:t>
            </a:r>
            <a:r>
              <a:rPr lang="en-US" sz="2600" dirty="0" smtClean="0"/>
              <a:t> et al.] to check inconsistencies</a:t>
            </a:r>
          </a:p>
          <a:p>
            <a:r>
              <a:rPr lang="en-US" sz="3000" dirty="0" smtClean="0"/>
              <a:t>Measuring complexity</a:t>
            </a:r>
          </a:p>
          <a:p>
            <a:pPr lvl="1"/>
            <a:r>
              <a:rPr lang="en-US" sz="2600" dirty="0" smtClean="0"/>
              <a:t>Protocol complexity [Ratnasamy et. al, </a:t>
            </a:r>
            <a:r>
              <a:rPr lang="en-US" sz="2600" dirty="0" err="1" smtClean="0"/>
              <a:t>Candea</a:t>
            </a:r>
            <a:r>
              <a:rPr lang="en-US" sz="2600" dirty="0" smtClean="0"/>
              <a:t> et al.]</a:t>
            </a:r>
          </a:p>
          <a:p>
            <a:pPr lvl="1"/>
            <a:r>
              <a:rPr lang="en-US" sz="2600" dirty="0" smtClean="0"/>
              <a:t>Glue logic [Le et al.]: complexity of route redistribution in networks</a:t>
            </a:r>
          </a:p>
          <a:p>
            <a:r>
              <a:rPr lang="en-US" sz="3000" dirty="0" smtClean="0"/>
              <a:t>Informs clean slate</a:t>
            </a:r>
          </a:p>
          <a:p>
            <a:pPr lvl="1"/>
            <a:r>
              <a:rPr lang="en-US" sz="2600" dirty="0" smtClean="0"/>
              <a:t>Inherent support for manageability [e.g., Ethane, 4D]</a:t>
            </a:r>
          </a:p>
          <a:p>
            <a:pPr lvl="1"/>
            <a:endParaRPr lang="en-US" sz="2000" dirty="0" smtClean="0"/>
          </a:p>
          <a:p>
            <a:pPr lvl="1">
              <a:buNone/>
            </a:pPr>
            <a:endParaRPr lang="en-US" sz="2000" dirty="0" smtClean="0"/>
          </a:p>
          <a:p>
            <a:endParaRPr lang="en-US" sz="2400" dirty="0"/>
          </a:p>
        </p:txBody>
      </p:sp>
      <p:sp>
        <p:nvSpPr>
          <p:cNvPr id="5" name="Slide Number Placeholder 4"/>
          <p:cNvSpPr>
            <a:spLocks noGrp="1"/>
          </p:cNvSpPr>
          <p:nvPr>
            <p:ph type="sldNum" sz="quarter" idx="12"/>
          </p:nvPr>
        </p:nvSpPr>
        <p:spPr/>
        <p:txBody>
          <a:bodyPr/>
          <a:lstStyle/>
          <a:p>
            <a:fld id="{C332BC5D-F434-4A2D-9E72-1DEFE1E94600}" type="slidenum">
              <a:rPr lang="en-US" smtClean="0"/>
              <a:pPr/>
              <a:t>20</a:t>
            </a:fld>
            <a:endParaRPr lang="en-US" dirty="0"/>
          </a:p>
        </p:txBody>
      </p:sp>
    </p:spTree>
  </p:cSld>
  <p:clrMapOvr>
    <a:masterClrMapping/>
  </p:clrMapOvr>
  <p:transition advTm="1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Content Placeholder 3"/>
          <p:cNvSpPr>
            <a:spLocks noGrp="1"/>
          </p:cNvSpPr>
          <p:nvPr>
            <p:ph sz="quarter" idx="1"/>
          </p:nvPr>
        </p:nvSpPr>
        <p:spPr/>
        <p:txBody>
          <a:bodyPr>
            <a:normAutofit/>
          </a:bodyPr>
          <a:lstStyle/>
          <a:p>
            <a:r>
              <a:rPr lang="en-US" sz="2800" dirty="0" smtClean="0">
                <a:sym typeface="Wingdings"/>
              </a:rPr>
              <a:t>Metrics that capture complexity of network design</a:t>
            </a:r>
          </a:p>
          <a:p>
            <a:pPr lvl="1"/>
            <a:r>
              <a:rPr lang="en-US" sz="2400" dirty="0" smtClean="0">
                <a:sym typeface="Wingdings"/>
              </a:rPr>
              <a:t>Predict difficulty of making changes</a:t>
            </a:r>
          </a:p>
          <a:p>
            <a:r>
              <a:rPr lang="en-US" sz="2800" dirty="0" smtClean="0">
                <a:sym typeface="Wingdings"/>
              </a:rPr>
              <a:t>Empirical study of complexity </a:t>
            </a:r>
          </a:p>
          <a:p>
            <a:pPr lvl="1"/>
            <a:r>
              <a:rPr lang="en-US" sz="2400" dirty="0" smtClean="0">
                <a:sym typeface="Wingdings"/>
              </a:rPr>
              <a:t>Evaluated commercial and public enterprises</a:t>
            </a:r>
          </a:p>
          <a:p>
            <a:r>
              <a:rPr lang="en-US" sz="2800" dirty="0" smtClean="0">
                <a:sym typeface="Wingdings"/>
              </a:rPr>
              <a:t>Results show:</a:t>
            </a:r>
          </a:p>
          <a:p>
            <a:pPr lvl="1"/>
            <a:r>
              <a:rPr lang="en-US" sz="2400" dirty="0" smtClean="0">
                <a:sym typeface="Wingdings"/>
              </a:rPr>
              <a:t>Simple policies are often implemented in complex ways</a:t>
            </a:r>
          </a:p>
          <a:p>
            <a:pPr lvl="1"/>
            <a:r>
              <a:rPr lang="en-US" sz="2400" dirty="0" smtClean="0">
                <a:sym typeface="Wingdings"/>
              </a:rPr>
              <a:t>Complexity introduced by non-technical factors</a:t>
            </a:r>
          </a:p>
          <a:p>
            <a:r>
              <a:rPr lang="en-US" sz="2800" dirty="0" smtClean="0">
                <a:sym typeface="Wingdings"/>
              </a:rPr>
              <a:t>Future work:</a:t>
            </a:r>
          </a:p>
          <a:p>
            <a:pPr lvl="1"/>
            <a:r>
              <a:rPr lang="en-US" sz="2400" dirty="0" smtClean="0"/>
              <a:t>Apply to ISP Networks</a:t>
            </a:r>
          </a:p>
          <a:p>
            <a:pPr lvl="1"/>
            <a:r>
              <a:rPr lang="en-US" sz="2400" dirty="0" smtClean="0"/>
              <a:t>Absolute vs. relative complexity</a:t>
            </a:r>
          </a:p>
        </p:txBody>
      </p:sp>
      <p:sp>
        <p:nvSpPr>
          <p:cNvPr id="5" name="Slide Number Placeholder 4"/>
          <p:cNvSpPr>
            <a:spLocks noGrp="1"/>
          </p:cNvSpPr>
          <p:nvPr>
            <p:ph type="sldNum" sz="quarter" idx="12"/>
          </p:nvPr>
        </p:nvSpPr>
        <p:spPr/>
        <p:txBody>
          <a:bodyPr/>
          <a:lstStyle/>
          <a:p>
            <a:fld id="{C332BC5D-F434-4A2D-9E72-1DEFE1E94600}" type="slidenum">
              <a:rPr lang="en-US" smtClean="0"/>
              <a:pPr/>
              <a:t>21</a:t>
            </a:fld>
            <a:endParaRPr lang="en-US" dirty="0"/>
          </a:p>
        </p:txBody>
      </p:sp>
    </p:spTree>
  </p:cSld>
  <p:clrMapOvr>
    <a:masterClrMapping/>
  </p:clrMapOvr>
  <p:transition advTm="10529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57200" y="2743200"/>
            <a:ext cx="2514600" cy="2057400"/>
          </a:xfrm>
          <a:prstGeom prst="rect">
            <a:avLst/>
          </a:prstGeom>
          <a:solidFill>
            <a:schemeClr val="accent4">
              <a:lumMod val="40000"/>
              <a:lumOff val="60000"/>
            </a:schemeClr>
          </a:solidFill>
          <a:ln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Interface vlan901</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address 10.1.1.2 255.0.0.0</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access-group 9 out</a:t>
            </a:r>
          </a:p>
          <a:p>
            <a:pPr marL="533400" lvl="0" indent="-533400" defTabSz="457200">
              <a:spcBef>
                <a:spcPct val="20000"/>
              </a:spcBef>
              <a:defRPr/>
            </a:pPr>
            <a:r>
              <a:rPr lang="en-US" sz="1200" b="1" dirty="0" smtClean="0">
                <a:solidFill>
                  <a:schemeClr val="tx1"/>
                </a:solidFill>
              </a:rPr>
              <a:t>!</a:t>
            </a:r>
          </a:p>
          <a:p>
            <a:r>
              <a:rPr lang="en-US" sz="1200" b="1" dirty="0" smtClean="0">
                <a:solidFill>
                  <a:schemeClr val="tx1"/>
                </a:solidFill>
              </a:rPr>
              <a:t>Router </a:t>
            </a:r>
            <a:r>
              <a:rPr lang="en-US" sz="1200" b="1" dirty="0" err="1" smtClean="0">
                <a:solidFill>
                  <a:schemeClr val="tx1"/>
                </a:solidFill>
              </a:rPr>
              <a:t>ospf</a:t>
            </a:r>
            <a:r>
              <a:rPr lang="en-US" sz="1200" b="1" dirty="0" smtClean="0">
                <a:solidFill>
                  <a:schemeClr val="tx1"/>
                </a:solidFill>
              </a:rPr>
              <a:t> 1</a:t>
            </a:r>
          </a:p>
          <a:p>
            <a:r>
              <a:rPr lang="en-US" sz="1200" b="1" dirty="0" smtClean="0">
                <a:solidFill>
                  <a:schemeClr val="tx1"/>
                </a:solidFill>
              </a:rPr>
              <a:t>router-id 10.1.2.23</a:t>
            </a:r>
          </a:p>
          <a:p>
            <a:r>
              <a:rPr lang="en-US" sz="1200" b="1" dirty="0" smtClean="0">
                <a:solidFill>
                  <a:schemeClr val="tx1"/>
                </a:solidFill>
              </a:rPr>
              <a:t>network 10.0.0.0 0.255.255.255</a:t>
            </a:r>
          </a:p>
          <a:p>
            <a:pPr marL="533400" lvl="0" indent="-533400" defTabSz="457200">
              <a:spcBef>
                <a:spcPct val="20000"/>
              </a:spcBef>
              <a:defRPr/>
            </a:pPr>
            <a:r>
              <a:rPr lang="en-US" sz="1200" b="1" dirty="0" smtClean="0">
                <a:solidFill>
                  <a:schemeClr val="tx1"/>
                </a:solidFill>
              </a:rPr>
              <a:t>!</a:t>
            </a:r>
          </a:p>
          <a:p>
            <a:pPr marL="533400" lvl="0" indent="-533400" defTabSz="457200">
              <a:spcBef>
                <a:spcPct val="20000"/>
              </a:spcBef>
              <a:defRPr/>
            </a:pPr>
            <a:r>
              <a:rPr lang="en-US" sz="1200" b="1" dirty="0" smtClean="0">
                <a:solidFill>
                  <a:schemeClr val="tx1"/>
                </a:solidFill>
              </a:rPr>
              <a:t>access-list 9 10.1.0.0 0.0.255.255</a:t>
            </a:r>
          </a:p>
        </p:txBody>
      </p:sp>
      <p:sp>
        <p:nvSpPr>
          <p:cNvPr id="44" name="Rectangle 43"/>
          <p:cNvSpPr/>
          <p:nvPr/>
        </p:nvSpPr>
        <p:spPr>
          <a:xfrm>
            <a:off x="3200400" y="2743200"/>
            <a:ext cx="2514600" cy="2057400"/>
          </a:xfrm>
          <a:prstGeom prst="rect">
            <a:avLst/>
          </a:prstGeom>
          <a:solidFill>
            <a:schemeClr val="accent4">
              <a:lumMod val="40000"/>
              <a:lumOff val="60000"/>
            </a:schemeClr>
          </a:solidFill>
          <a:ln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Interface vlan901</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address 10.1.1.5 255.0.0.0</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access-group 9 out</a:t>
            </a:r>
          </a:p>
          <a:p>
            <a:pPr marL="533400" lvl="0" indent="-533400" defTabSz="457200">
              <a:spcBef>
                <a:spcPct val="20000"/>
              </a:spcBef>
              <a:defRPr/>
            </a:pPr>
            <a:r>
              <a:rPr lang="en-US" sz="1200" b="1" dirty="0" smtClean="0">
                <a:solidFill>
                  <a:schemeClr val="tx1"/>
                </a:solidFill>
              </a:rPr>
              <a:t>!</a:t>
            </a:r>
          </a:p>
          <a:p>
            <a:r>
              <a:rPr lang="en-US" sz="1200" b="1" dirty="0" smtClean="0">
                <a:solidFill>
                  <a:schemeClr val="tx1"/>
                </a:solidFill>
              </a:rPr>
              <a:t>Router </a:t>
            </a:r>
            <a:r>
              <a:rPr lang="en-US" sz="1200" b="1" dirty="0" err="1" smtClean="0">
                <a:solidFill>
                  <a:schemeClr val="tx1"/>
                </a:solidFill>
              </a:rPr>
              <a:t>ospf</a:t>
            </a:r>
            <a:r>
              <a:rPr lang="en-US" sz="1200" b="1" dirty="0" smtClean="0">
                <a:solidFill>
                  <a:schemeClr val="tx1"/>
                </a:solidFill>
              </a:rPr>
              <a:t> 1</a:t>
            </a:r>
          </a:p>
          <a:p>
            <a:r>
              <a:rPr lang="en-US" sz="1200" b="1" dirty="0" smtClean="0">
                <a:solidFill>
                  <a:schemeClr val="tx1"/>
                </a:solidFill>
              </a:rPr>
              <a:t>router-id 10.1.2.23</a:t>
            </a:r>
          </a:p>
          <a:p>
            <a:r>
              <a:rPr lang="en-US" sz="1200" b="1" dirty="0" smtClean="0">
                <a:solidFill>
                  <a:schemeClr val="tx1"/>
                </a:solidFill>
              </a:rPr>
              <a:t>network 10.0.0.0 0.255.255.255</a:t>
            </a:r>
          </a:p>
          <a:p>
            <a:pPr marL="533400" lvl="0" indent="-533400" defTabSz="457200">
              <a:spcBef>
                <a:spcPct val="20000"/>
              </a:spcBef>
              <a:defRPr/>
            </a:pPr>
            <a:r>
              <a:rPr lang="en-US" sz="1200" b="1" dirty="0" smtClean="0">
                <a:solidFill>
                  <a:schemeClr val="tx1"/>
                </a:solidFill>
              </a:rPr>
              <a:t>!</a:t>
            </a:r>
          </a:p>
          <a:p>
            <a:pPr marL="533400" lvl="0" indent="-533400" defTabSz="457200">
              <a:spcBef>
                <a:spcPct val="20000"/>
              </a:spcBef>
              <a:defRPr/>
            </a:pPr>
            <a:r>
              <a:rPr lang="en-US" sz="1200" b="1" dirty="0" smtClean="0">
                <a:solidFill>
                  <a:schemeClr val="tx1"/>
                </a:solidFill>
              </a:rPr>
              <a:t>access-list 9 10.1.0.0 0.0.255.255</a:t>
            </a:r>
          </a:p>
        </p:txBody>
      </p:sp>
      <p:sp>
        <p:nvSpPr>
          <p:cNvPr id="34" name="Content Placeholder 33"/>
          <p:cNvSpPr>
            <a:spLocks noGrp="1"/>
          </p:cNvSpPr>
          <p:nvPr>
            <p:ph idx="1"/>
          </p:nvPr>
        </p:nvSpPr>
        <p:spPr>
          <a:xfrm>
            <a:off x="457200" y="1600201"/>
            <a:ext cx="8229600" cy="4800600"/>
          </a:xfrm>
        </p:spPr>
        <p:txBody>
          <a:bodyPr>
            <a:normAutofit/>
          </a:bodyPr>
          <a:lstStyle/>
          <a:p>
            <a:r>
              <a:rPr lang="en-US" sz="2800" dirty="0" smtClean="0"/>
              <a:t>Adding a new department with hosts spread across 3 buildings</a:t>
            </a:r>
            <a:endParaRPr lang="en-US" sz="2800" dirty="0"/>
          </a:p>
        </p:txBody>
      </p:sp>
      <p:sp>
        <p:nvSpPr>
          <p:cNvPr id="2" name="Title 1"/>
          <p:cNvSpPr>
            <a:spLocks noGrp="1"/>
          </p:cNvSpPr>
          <p:nvPr>
            <p:ph type="title"/>
          </p:nvPr>
        </p:nvSpPr>
        <p:spPr/>
        <p:txBody>
          <a:bodyPr>
            <a:normAutofit fontScale="90000"/>
          </a:bodyPr>
          <a:lstStyle/>
          <a:p>
            <a:r>
              <a:rPr lang="en-US" dirty="0" smtClean="0"/>
              <a:t>Example of a Configuration Change</a:t>
            </a:r>
            <a:endParaRPr lang="en-US" dirty="0"/>
          </a:p>
        </p:txBody>
      </p:sp>
      <p:sp>
        <p:nvSpPr>
          <p:cNvPr id="45" name="Rectangle 44"/>
          <p:cNvSpPr/>
          <p:nvPr/>
        </p:nvSpPr>
        <p:spPr>
          <a:xfrm>
            <a:off x="5867400" y="2743200"/>
            <a:ext cx="2438400" cy="2057400"/>
          </a:xfrm>
          <a:prstGeom prst="rect">
            <a:avLst/>
          </a:prstGeom>
          <a:solidFill>
            <a:schemeClr val="accent4">
              <a:lumMod val="40000"/>
              <a:lumOff val="60000"/>
            </a:schemeClr>
          </a:solidFill>
          <a:ln cmpd="sng">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Interface vlan901</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address 10.1.1.8 255.0.0.0</a:t>
            </a:r>
          </a:p>
          <a:p>
            <a:pPr marL="533400" lvl="0" indent="-533400" defTabSz="457200">
              <a:spcBef>
                <a:spcPct val="20000"/>
              </a:spcBef>
              <a:defRPr/>
            </a:pPr>
            <a:r>
              <a:rPr lang="en-US" sz="1200" b="1" dirty="0" smtClean="0">
                <a:solidFill>
                  <a:schemeClr val="tx1"/>
                </a:solidFill>
              </a:rPr>
              <a:t> </a:t>
            </a:r>
            <a:r>
              <a:rPr lang="en-US" sz="1200" b="1" dirty="0" err="1" smtClean="0">
                <a:solidFill>
                  <a:schemeClr val="tx1"/>
                </a:solidFill>
              </a:rPr>
              <a:t>ip</a:t>
            </a:r>
            <a:r>
              <a:rPr lang="en-US" sz="1200" b="1" dirty="0" smtClean="0">
                <a:solidFill>
                  <a:schemeClr val="tx1"/>
                </a:solidFill>
              </a:rPr>
              <a:t> access-group 9 out</a:t>
            </a:r>
          </a:p>
          <a:p>
            <a:pPr marL="533400" lvl="0" indent="-533400" defTabSz="457200">
              <a:spcBef>
                <a:spcPct val="20000"/>
              </a:spcBef>
              <a:defRPr/>
            </a:pPr>
            <a:r>
              <a:rPr lang="en-US" sz="1200" b="1" dirty="0" smtClean="0">
                <a:solidFill>
                  <a:schemeClr val="tx1"/>
                </a:solidFill>
              </a:rPr>
              <a:t>!</a:t>
            </a:r>
          </a:p>
          <a:p>
            <a:r>
              <a:rPr lang="en-US" sz="1200" b="1" dirty="0" smtClean="0">
                <a:solidFill>
                  <a:schemeClr val="tx1"/>
                </a:solidFill>
              </a:rPr>
              <a:t>Router </a:t>
            </a:r>
            <a:r>
              <a:rPr lang="en-US" sz="1200" b="1" dirty="0" err="1" smtClean="0">
                <a:solidFill>
                  <a:schemeClr val="tx1"/>
                </a:solidFill>
              </a:rPr>
              <a:t>ospf</a:t>
            </a:r>
            <a:r>
              <a:rPr lang="en-US" sz="1200" b="1" dirty="0" smtClean="0">
                <a:solidFill>
                  <a:schemeClr val="tx1"/>
                </a:solidFill>
              </a:rPr>
              <a:t> 1</a:t>
            </a:r>
          </a:p>
          <a:p>
            <a:r>
              <a:rPr lang="en-US" sz="1200" b="1" dirty="0" smtClean="0">
                <a:solidFill>
                  <a:schemeClr val="tx1"/>
                </a:solidFill>
              </a:rPr>
              <a:t>router-id 10.1.2.23</a:t>
            </a:r>
          </a:p>
          <a:p>
            <a:r>
              <a:rPr lang="en-US" sz="1200" b="1" dirty="0" smtClean="0">
                <a:solidFill>
                  <a:schemeClr val="tx1"/>
                </a:solidFill>
              </a:rPr>
              <a:t>network 10.0.0.0 0.255.255.255</a:t>
            </a:r>
          </a:p>
          <a:p>
            <a:pPr marL="533400" lvl="0" indent="-533400" defTabSz="457200">
              <a:spcBef>
                <a:spcPct val="20000"/>
              </a:spcBef>
              <a:defRPr/>
            </a:pPr>
            <a:r>
              <a:rPr lang="en-US" sz="1200" b="1" dirty="0" smtClean="0">
                <a:solidFill>
                  <a:schemeClr val="tx1"/>
                </a:solidFill>
              </a:rPr>
              <a:t>!</a:t>
            </a:r>
          </a:p>
          <a:p>
            <a:pPr marL="533400" lvl="0" indent="-533400" defTabSz="457200">
              <a:spcBef>
                <a:spcPct val="20000"/>
              </a:spcBef>
              <a:defRPr/>
            </a:pPr>
            <a:r>
              <a:rPr lang="en-US" sz="1200" b="1" dirty="0" smtClean="0">
                <a:solidFill>
                  <a:schemeClr val="tx1"/>
                </a:solidFill>
              </a:rPr>
              <a:t>access-list 9 10.1.0.0 0.0.255.255</a:t>
            </a:r>
          </a:p>
        </p:txBody>
      </p:sp>
      <p:grpSp>
        <p:nvGrpSpPr>
          <p:cNvPr id="4" name="Group 13"/>
          <p:cNvGrpSpPr>
            <a:grpSpLocks/>
          </p:cNvGrpSpPr>
          <p:nvPr/>
        </p:nvGrpSpPr>
        <p:grpSpPr bwMode="auto">
          <a:xfrm>
            <a:off x="6705600" y="4876992"/>
            <a:ext cx="914400" cy="914208"/>
            <a:chOff x="4941" y="1586"/>
            <a:chExt cx="343" cy="433"/>
          </a:xfrm>
        </p:grpSpPr>
        <p:pic>
          <p:nvPicPr>
            <p:cNvPr id="5" name="Picture 14"/>
            <p:cNvPicPr>
              <a:picLocks noChangeArrowheads="1"/>
            </p:cNvPicPr>
            <p:nvPr/>
          </p:nvPicPr>
          <p:blipFill>
            <a:blip r:embed="rId4"/>
            <a:srcRect/>
            <a:stretch>
              <a:fillRect/>
            </a:stretch>
          </p:blipFill>
          <p:spPr bwMode="auto">
            <a:xfrm>
              <a:off x="4941" y="1586"/>
              <a:ext cx="343" cy="225"/>
            </a:xfrm>
            <a:prstGeom prst="rect">
              <a:avLst/>
            </a:prstGeom>
            <a:noFill/>
            <a:ln w="9525">
              <a:noFill/>
              <a:miter lim="800000"/>
              <a:headEnd/>
              <a:tailEnd/>
            </a:ln>
            <a:effectLst/>
          </p:spPr>
        </p:pic>
        <p:sp>
          <p:nvSpPr>
            <p:cNvPr id="6" name="Text Box 15"/>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grpSp>
        <p:nvGrpSpPr>
          <p:cNvPr id="7" name="Group 21"/>
          <p:cNvGrpSpPr>
            <a:grpSpLocks/>
          </p:cNvGrpSpPr>
          <p:nvPr/>
        </p:nvGrpSpPr>
        <p:grpSpPr bwMode="auto">
          <a:xfrm>
            <a:off x="3886200" y="4876800"/>
            <a:ext cx="914400" cy="914400"/>
            <a:chOff x="4941" y="1622"/>
            <a:chExt cx="343" cy="397"/>
          </a:xfrm>
        </p:grpSpPr>
        <p:pic>
          <p:nvPicPr>
            <p:cNvPr id="8" name="Picture 22"/>
            <p:cNvPicPr>
              <a:picLocks noChangeArrowheads="1"/>
            </p:cNvPicPr>
            <p:nvPr/>
          </p:nvPicPr>
          <p:blipFill>
            <a:blip r:embed="rId4"/>
            <a:srcRect/>
            <a:stretch>
              <a:fillRect/>
            </a:stretch>
          </p:blipFill>
          <p:spPr bwMode="auto">
            <a:xfrm>
              <a:off x="4941" y="1622"/>
              <a:ext cx="343" cy="225"/>
            </a:xfrm>
            <a:prstGeom prst="rect">
              <a:avLst/>
            </a:prstGeom>
            <a:noFill/>
            <a:ln w="9525">
              <a:noFill/>
              <a:miter lim="800000"/>
              <a:headEnd/>
              <a:tailEnd/>
            </a:ln>
            <a:effectLst/>
          </p:spPr>
        </p:pic>
        <p:sp>
          <p:nvSpPr>
            <p:cNvPr id="9" name="Text Box 23"/>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grpSp>
        <p:nvGrpSpPr>
          <p:cNvPr id="10" name="Group 13"/>
          <p:cNvGrpSpPr>
            <a:grpSpLocks/>
          </p:cNvGrpSpPr>
          <p:nvPr/>
        </p:nvGrpSpPr>
        <p:grpSpPr bwMode="auto">
          <a:xfrm>
            <a:off x="1295400" y="4876800"/>
            <a:ext cx="914400" cy="914400"/>
            <a:chOff x="4941" y="1622"/>
            <a:chExt cx="343" cy="397"/>
          </a:xfrm>
        </p:grpSpPr>
        <p:pic>
          <p:nvPicPr>
            <p:cNvPr id="11" name="Picture 14"/>
            <p:cNvPicPr>
              <a:picLocks noChangeArrowheads="1"/>
            </p:cNvPicPr>
            <p:nvPr/>
          </p:nvPicPr>
          <p:blipFill>
            <a:blip r:embed="rId4"/>
            <a:srcRect/>
            <a:stretch>
              <a:fillRect/>
            </a:stretch>
          </p:blipFill>
          <p:spPr bwMode="auto">
            <a:xfrm>
              <a:off x="4941" y="1622"/>
              <a:ext cx="343" cy="225"/>
            </a:xfrm>
            <a:prstGeom prst="rect">
              <a:avLst/>
            </a:prstGeom>
            <a:noFill/>
            <a:ln w="9525">
              <a:noFill/>
              <a:miter lim="800000"/>
              <a:headEnd/>
              <a:tailEnd/>
            </a:ln>
            <a:effectLst/>
          </p:spPr>
        </p:pic>
        <p:sp>
          <p:nvSpPr>
            <p:cNvPr id="12" name="Text Box 15"/>
            <p:cNvSpPr txBox="1">
              <a:spLocks noChangeArrowheads="1"/>
            </p:cNvSpPr>
            <p:nvPr/>
          </p:nvSpPr>
          <p:spPr bwMode="auto">
            <a:xfrm>
              <a:off x="5081" y="1858"/>
              <a:ext cx="92" cy="161"/>
            </a:xfrm>
            <a:prstGeom prst="rect">
              <a:avLst/>
            </a:prstGeom>
            <a:noFill/>
            <a:ln w="9525">
              <a:noFill/>
              <a:miter lim="800000"/>
              <a:headEnd/>
              <a:tailEnd/>
            </a:ln>
            <a:effectLst/>
          </p:spPr>
          <p:txBody>
            <a:bodyPr wrap="none" lIns="73025" tIns="36512" rIns="73025" bIns="36512">
              <a:spAutoFit/>
            </a:bodyPr>
            <a:lstStyle/>
            <a:p>
              <a:pPr algn="ctr"/>
              <a:endParaRPr lang="en-US" sz="1200" b="1" dirty="0"/>
            </a:p>
          </p:txBody>
        </p:sp>
      </p:grpSp>
      <p:cxnSp>
        <p:nvCxnSpPr>
          <p:cNvPr id="14" name="Straight Connector 13"/>
          <p:cNvCxnSpPr>
            <a:stCxn id="11" idx="3"/>
            <a:endCxn id="8" idx="1"/>
          </p:cNvCxnSpPr>
          <p:nvPr/>
        </p:nvCxnSpPr>
        <p:spPr>
          <a:xfrm>
            <a:off x="2209800" y="5135919"/>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8" idx="3"/>
          </p:cNvCxnSpPr>
          <p:nvPr/>
        </p:nvCxnSpPr>
        <p:spPr>
          <a:xfrm rot="10800000" flipV="1">
            <a:off x="4800600" y="5114325"/>
            <a:ext cx="1905000" cy="2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AutoShape 18"/>
          <p:cNvCxnSpPr>
            <a:cxnSpLocks noChangeShapeType="1"/>
            <a:stCxn id="20" idx="3"/>
            <a:endCxn id="5" idx="2"/>
          </p:cNvCxnSpPr>
          <p:nvPr/>
        </p:nvCxnSpPr>
        <p:spPr bwMode="auto">
          <a:xfrm flipV="1">
            <a:off x="7162800" y="5351850"/>
            <a:ext cx="1588" cy="403995"/>
          </a:xfrm>
          <a:prstGeom prst="straightConnector1">
            <a:avLst/>
          </a:prstGeom>
          <a:noFill/>
          <a:ln w="9525">
            <a:solidFill>
              <a:schemeClr val="tx1"/>
            </a:solidFill>
            <a:round/>
            <a:headEnd/>
            <a:tailEnd/>
          </a:ln>
          <a:effectLst/>
        </p:spPr>
      </p:cxnSp>
      <p:sp>
        <p:nvSpPr>
          <p:cNvPr id="19" name="Text Box 31"/>
          <p:cNvSpPr txBox="1">
            <a:spLocks noChangeArrowheads="1"/>
          </p:cNvSpPr>
          <p:nvPr/>
        </p:nvSpPr>
        <p:spPr bwMode="auto">
          <a:xfrm>
            <a:off x="6553200" y="6488668"/>
            <a:ext cx="1460656" cy="369332"/>
          </a:xfrm>
          <a:prstGeom prst="rect">
            <a:avLst/>
          </a:prstGeom>
          <a:noFill/>
          <a:ln w="9525">
            <a:noFill/>
            <a:miter lim="800000"/>
            <a:headEnd/>
            <a:tailEnd/>
          </a:ln>
          <a:effectLst/>
        </p:spPr>
        <p:txBody>
          <a:bodyPr wrap="none">
            <a:spAutoFit/>
          </a:bodyPr>
          <a:lstStyle/>
          <a:p>
            <a:pPr eaLnBrk="1" hangingPunct="1"/>
            <a:r>
              <a:rPr lang="en-US" dirty="0" smtClean="0"/>
              <a:t>Department1</a:t>
            </a:r>
            <a:endParaRPr lang="en-US" dirty="0"/>
          </a:p>
        </p:txBody>
      </p:sp>
      <p:sp>
        <p:nvSpPr>
          <p:cNvPr id="20" name="Cloud"/>
          <p:cNvSpPr>
            <a:spLocks noChangeAspect="1" noEditPoints="1" noChangeArrowheads="1"/>
          </p:cNvSpPr>
          <p:nvPr/>
        </p:nvSpPr>
        <p:spPr bwMode="auto">
          <a:xfrm>
            <a:off x="6629400" y="5715000"/>
            <a:ext cx="1066800" cy="7143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cxnSp>
        <p:nvCxnSpPr>
          <p:cNvPr id="21" name="AutoShape 18"/>
          <p:cNvCxnSpPr>
            <a:cxnSpLocks noChangeShapeType="1"/>
            <a:stCxn id="23" idx="3"/>
            <a:endCxn id="11" idx="2"/>
          </p:cNvCxnSpPr>
          <p:nvPr/>
        </p:nvCxnSpPr>
        <p:spPr bwMode="auto">
          <a:xfrm flipV="1">
            <a:off x="1752600" y="5395037"/>
            <a:ext cx="1588" cy="372476"/>
          </a:xfrm>
          <a:prstGeom prst="straightConnector1">
            <a:avLst/>
          </a:prstGeom>
          <a:noFill/>
          <a:ln w="9525">
            <a:solidFill>
              <a:schemeClr val="tx1"/>
            </a:solidFill>
            <a:round/>
            <a:headEnd/>
            <a:tailEnd/>
          </a:ln>
          <a:effectLst/>
        </p:spPr>
      </p:cxnSp>
      <p:sp>
        <p:nvSpPr>
          <p:cNvPr id="22" name="Text Box 31"/>
          <p:cNvSpPr txBox="1">
            <a:spLocks noChangeArrowheads="1"/>
          </p:cNvSpPr>
          <p:nvPr/>
        </p:nvSpPr>
        <p:spPr bwMode="auto">
          <a:xfrm>
            <a:off x="1066800" y="6488668"/>
            <a:ext cx="1460656" cy="369332"/>
          </a:xfrm>
          <a:prstGeom prst="rect">
            <a:avLst/>
          </a:prstGeom>
          <a:noFill/>
          <a:ln w="9525">
            <a:noFill/>
            <a:miter lim="800000"/>
            <a:headEnd/>
            <a:tailEnd/>
          </a:ln>
          <a:effectLst/>
        </p:spPr>
        <p:txBody>
          <a:bodyPr wrap="none">
            <a:spAutoFit/>
          </a:bodyPr>
          <a:lstStyle/>
          <a:p>
            <a:pPr eaLnBrk="1" hangingPunct="1"/>
            <a:r>
              <a:rPr lang="en-US" dirty="0" smtClean="0"/>
              <a:t>Department1</a:t>
            </a:r>
            <a:endParaRPr lang="en-US" dirty="0"/>
          </a:p>
        </p:txBody>
      </p:sp>
      <p:sp>
        <p:nvSpPr>
          <p:cNvPr id="23" name="Cloud"/>
          <p:cNvSpPr>
            <a:spLocks noChangeAspect="1" noEditPoints="1" noChangeArrowheads="1"/>
          </p:cNvSpPr>
          <p:nvPr/>
        </p:nvSpPr>
        <p:spPr bwMode="auto">
          <a:xfrm>
            <a:off x="1219200" y="5726668"/>
            <a:ext cx="1066800" cy="7143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cxnSp>
        <p:nvCxnSpPr>
          <p:cNvPr id="24" name="AutoShape 18"/>
          <p:cNvCxnSpPr>
            <a:cxnSpLocks noChangeShapeType="1"/>
            <a:stCxn id="26" idx="3"/>
            <a:endCxn id="8" idx="2"/>
          </p:cNvCxnSpPr>
          <p:nvPr/>
        </p:nvCxnSpPr>
        <p:spPr bwMode="auto">
          <a:xfrm flipV="1">
            <a:off x="4343400" y="5395037"/>
            <a:ext cx="1588" cy="437008"/>
          </a:xfrm>
          <a:prstGeom prst="straightConnector1">
            <a:avLst/>
          </a:prstGeom>
          <a:noFill/>
          <a:ln w="9525">
            <a:solidFill>
              <a:schemeClr val="tx1"/>
            </a:solidFill>
            <a:round/>
            <a:headEnd/>
            <a:tailEnd/>
          </a:ln>
          <a:effectLst/>
        </p:spPr>
      </p:cxnSp>
      <p:sp>
        <p:nvSpPr>
          <p:cNvPr id="25" name="Text Box 31"/>
          <p:cNvSpPr txBox="1">
            <a:spLocks noChangeArrowheads="1"/>
          </p:cNvSpPr>
          <p:nvPr/>
        </p:nvSpPr>
        <p:spPr bwMode="auto">
          <a:xfrm>
            <a:off x="3733800" y="6477000"/>
            <a:ext cx="1460656" cy="369332"/>
          </a:xfrm>
          <a:prstGeom prst="rect">
            <a:avLst/>
          </a:prstGeom>
          <a:noFill/>
          <a:ln w="9525">
            <a:noFill/>
            <a:miter lim="800000"/>
            <a:headEnd/>
            <a:tailEnd/>
          </a:ln>
          <a:effectLst/>
        </p:spPr>
        <p:txBody>
          <a:bodyPr wrap="square">
            <a:spAutoFit/>
          </a:bodyPr>
          <a:lstStyle/>
          <a:p>
            <a:pPr eaLnBrk="1" hangingPunct="1"/>
            <a:r>
              <a:rPr lang="en-US" dirty="0" smtClean="0"/>
              <a:t>Department1</a:t>
            </a:r>
            <a:endParaRPr lang="en-US" dirty="0"/>
          </a:p>
        </p:txBody>
      </p:sp>
      <p:sp>
        <p:nvSpPr>
          <p:cNvPr id="26" name="Cloud"/>
          <p:cNvSpPr>
            <a:spLocks noChangeAspect="1" noEditPoints="1" noChangeArrowheads="1"/>
          </p:cNvSpPr>
          <p:nvPr/>
        </p:nvSpPr>
        <p:spPr bwMode="auto">
          <a:xfrm>
            <a:off x="3810000" y="5791200"/>
            <a:ext cx="1066800" cy="7143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cxnSp>
        <p:nvCxnSpPr>
          <p:cNvPr id="42" name="Straight Connector 41"/>
          <p:cNvCxnSpPr/>
          <p:nvPr/>
        </p:nvCxnSpPr>
        <p:spPr>
          <a:xfrm>
            <a:off x="3200400" y="2743200"/>
            <a:ext cx="2514600" cy="1981200"/>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276600" y="2743200"/>
            <a:ext cx="2438400" cy="2057400"/>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10000" y="5638800"/>
            <a:ext cx="1384456" cy="1034534"/>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711833" y="5660767"/>
            <a:ext cx="1034534" cy="990600"/>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867400" y="4114800"/>
            <a:ext cx="2438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Connector 64"/>
          <p:cNvCxnSpPr/>
          <p:nvPr/>
        </p:nvCxnSpPr>
        <p:spPr>
          <a:xfrm>
            <a:off x="6553200" y="5726668"/>
            <a:ext cx="1384456" cy="1034534"/>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6455033" y="5748635"/>
            <a:ext cx="1034534" cy="990600"/>
          </a:xfrm>
          <a:prstGeom prst="line">
            <a:avLst/>
          </a:prstGeom>
          <a:ln w="1143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Slide Number Placeholder 54"/>
          <p:cNvSpPr>
            <a:spLocks noGrp="1"/>
          </p:cNvSpPr>
          <p:nvPr>
            <p:ph type="sldNum" sz="quarter" idx="12"/>
          </p:nvPr>
        </p:nvSpPr>
        <p:spPr/>
        <p:txBody>
          <a:bodyPr/>
          <a:lstStyle/>
          <a:p>
            <a:fld id="{C332BC5D-F434-4A2D-9E72-1DEFE1E94600}" type="slidenum">
              <a:rPr lang="en-US" smtClean="0"/>
              <a:pPr/>
              <a:t>3</a:t>
            </a:fld>
            <a:endParaRPr lang="en-US" dirty="0"/>
          </a:p>
        </p:txBody>
      </p:sp>
      <p:sp>
        <p:nvSpPr>
          <p:cNvPr id="36" name="Rectangle 35"/>
          <p:cNvSpPr/>
          <p:nvPr/>
        </p:nvSpPr>
        <p:spPr>
          <a:xfrm>
            <a:off x="381000" y="2819400"/>
            <a:ext cx="8077200" cy="6858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1000" y="3657600"/>
            <a:ext cx="8077200" cy="7620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1000" y="4495800"/>
            <a:ext cx="8077200" cy="2286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par>
                                <p:cTn id="35" presetID="3" presetClass="entr" presetSubtype="1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par>
                                <p:cTn id="38" presetID="3" presetClass="entr" presetSubtype="1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par>
                                <p:cTn id="44" presetID="3" presetClass="entr" presetSubtype="1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blinds(horizontal)">
                                      <p:cBhvr>
                                        <p:cTn id="51" dur="500"/>
                                        <p:tgtEl>
                                          <p:spTgt spid="4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blinds(horizontal)">
                                      <p:cBhvr>
                                        <p:cTn id="54" dur="500"/>
                                        <p:tgtEl>
                                          <p:spTgt spid="4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linds(horizontal)">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linds(horizontal)">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linds(horizontal)">
                                      <p:cBhvr>
                                        <p:cTn id="67" dur="500"/>
                                        <p:tgtEl>
                                          <p:spTgt spid="37"/>
                                        </p:tgtEl>
                                      </p:cBhvr>
                                    </p:animEffect>
                                  </p:childTnLst>
                                </p:cTn>
                              </p:par>
                              <p:par>
                                <p:cTn id="68" presetID="3" presetClass="exit" presetSubtype="10" fill="hold" grpId="1" nodeType="withEffect">
                                  <p:stCondLst>
                                    <p:cond delay="0"/>
                                  </p:stCondLst>
                                  <p:childTnLst>
                                    <p:animEffect transition="out" filter="blinds(horizontal)">
                                      <p:cBhvr>
                                        <p:cTn id="69" dur="500"/>
                                        <p:tgtEl>
                                          <p:spTgt spid="36"/>
                                        </p:tgtEl>
                                      </p:cBhvr>
                                    </p:animEffect>
                                    <p:set>
                                      <p:cBhvr>
                                        <p:cTn id="70" dur="1" fill="hold">
                                          <p:stCondLst>
                                            <p:cond delay="499"/>
                                          </p:stCondLst>
                                        </p:cTn>
                                        <p:tgtEl>
                                          <p:spTgt spid="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blinds(horizontal)">
                                      <p:cBhvr>
                                        <p:cTn id="75" dur="500"/>
                                        <p:tgtEl>
                                          <p:spTgt spid="47"/>
                                        </p:tgtEl>
                                      </p:cBhvr>
                                    </p:animEffect>
                                  </p:childTnLst>
                                </p:cTn>
                              </p:par>
                              <p:par>
                                <p:cTn id="76" presetID="3" presetClass="exit" presetSubtype="10" fill="hold" nodeType="withEffect">
                                  <p:stCondLst>
                                    <p:cond delay="0"/>
                                  </p:stCondLst>
                                  <p:childTnLst>
                                    <p:animEffect transition="out" filter="blinds(horizontal)">
                                      <p:cBhvr>
                                        <p:cTn id="77" dur="500"/>
                                        <p:tgtEl>
                                          <p:spTgt spid="37"/>
                                        </p:tgtEl>
                                      </p:cBhvr>
                                    </p:animEffect>
                                    <p:set>
                                      <p:cBhvr>
                                        <p:cTn id="78" dur="1" fill="hold">
                                          <p:stCondLst>
                                            <p:cond delay="499"/>
                                          </p:stCondLst>
                                        </p:cTn>
                                        <p:tgtEl>
                                          <p:spTgt spid="3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par>
                                <p:cTn id="84" presetID="3" presetClass="exit" presetSubtype="10" fill="hold" nodeType="withEffect">
                                  <p:stCondLst>
                                    <p:cond delay="0"/>
                                  </p:stCondLst>
                                  <p:childTnLst>
                                    <p:animEffect transition="out" filter="blinds(horizontal)">
                                      <p:cBhvr>
                                        <p:cTn id="85" dur="500"/>
                                        <p:tgtEl>
                                          <p:spTgt spid="47"/>
                                        </p:tgtEl>
                                      </p:cBhvr>
                                    </p:animEffect>
                                    <p:set>
                                      <p:cBhvr>
                                        <p:cTn id="86" dur="1" fill="hold">
                                          <p:stCondLst>
                                            <p:cond delay="499"/>
                                          </p:stCondLst>
                                        </p:cTn>
                                        <p:tgtEl>
                                          <p:spTgt spid="47"/>
                                        </p:tgtEl>
                                        <p:attrNameLst>
                                          <p:attrName>style.visibility</p:attrName>
                                        </p:attrNameLst>
                                      </p:cBhvr>
                                      <p:to>
                                        <p:strVal val="hidden"/>
                                      </p:to>
                                    </p:set>
                                  </p:childTnLst>
                                </p:cTn>
                              </p:par>
                              <p:par>
                                <p:cTn id="87" presetID="3" presetClass="entr" presetSubtype="1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linds(horizontal)">
                                      <p:cBhvr>
                                        <p:cTn id="89" dur="500"/>
                                        <p:tgtEl>
                                          <p:spTgt spid="4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blinds(horizontal)">
                                      <p:cBhvr>
                                        <p:cTn id="94" dur="500"/>
                                        <p:tgtEl>
                                          <p:spTgt spid="49"/>
                                        </p:tgtEl>
                                      </p:cBhvr>
                                    </p:animEffect>
                                  </p:childTnLst>
                                </p:cTn>
                              </p:par>
                              <p:par>
                                <p:cTn id="95" presetID="3" presetClass="entr" presetSubtype="1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blinds(horizontal)">
                                      <p:cBhvr>
                                        <p:cTn id="97" dur="500"/>
                                        <p:tgtEl>
                                          <p:spTgt spid="5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3" presetClass="exit" presetSubtype="10" fill="hold" nodeType="withEffect">
                                  <p:stCondLst>
                                    <p:cond delay="0"/>
                                  </p:stCondLst>
                                  <p:childTnLst>
                                    <p:animEffect transition="out" filter="blinds(horizontal)">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3" presetClass="exit" presetSubtype="10" fill="hold" nodeType="withEffect">
                                  <p:stCondLst>
                                    <p:cond delay="0"/>
                                  </p:stCondLst>
                                  <p:childTnLst>
                                    <p:animEffect transition="out" filter="blinds(horizontal)">
                                      <p:cBhvr>
                                        <p:cTn id="107" dur="500"/>
                                        <p:tgtEl>
                                          <p:spTgt spid="49"/>
                                        </p:tgtEl>
                                      </p:cBhvr>
                                    </p:animEffect>
                                    <p:set>
                                      <p:cBhvr>
                                        <p:cTn id="108" dur="1" fill="hold">
                                          <p:stCondLst>
                                            <p:cond delay="499"/>
                                          </p:stCondLst>
                                        </p:cTn>
                                        <p:tgtEl>
                                          <p:spTgt spid="49"/>
                                        </p:tgtEl>
                                        <p:attrNameLst>
                                          <p:attrName>style.visibility</p:attrName>
                                        </p:attrNameLst>
                                      </p:cBhvr>
                                      <p:to>
                                        <p:strVal val="hidden"/>
                                      </p:to>
                                    </p:set>
                                  </p:childTnLst>
                                </p:cTn>
                              </p:par>
                              <p:par>
                                <p:cTn id="109" presetID="3" presetClass="exit" presetSubtype="10" fill="hold" nodeType="withEffect">
                                  <p:stCondLst>
                                    <p:cond delay="0"/>
                                  </p:stCondLst>
                                  <p:childTnLst>
                                    <p:animEffect transition="out" filter="blinds(horizontal)">
                                      <p:cBhvr>
                                        <p:cTn id="110" dur="500"/>
                                        <p:tgtEl>
                                          <p:spTgt spid="50"/>
                                        </p:tgtEl>
                                      </p:cBhvr>
                                    </p:animEffect>
                                    <p:set>
                                      <p:cBhvr>
                                        <p:cTn id="111" dur="1" fill="hold">
                                          <p:stCondLst>
                                            <p:cond delay="499"/>
                                          </p:stCondLst>
                                        </p:cTn>
                                        <p:tgtEl>
                                          <p:spTgt spid="50"/>
                                        </p:tgtEl>
                                        <p:attrNameLst>
                                          <p:attrName>style.visibility</p:attrName>
                                        </p:attrNameLst>
                                      </p:cBhvr>
                                      <p:to>
                                        <p:strVal val="hidden"/>
                                      </p:to>
                                    </p:set>
                                  </p:childTnLst>
                                </p:cTn>
                              </p:par>
                            </p:childTnLst>
                          </p:cTn>
                        </p:par>
                        <p:par>
                          <p:cTn id="112" fill="hold">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blinds(horizontal)">
                                      <p:cBhvr>
                                        <p:cTn id="115" dur="500"/>
                                        <p:tgtEl>
                                          <p:spTgt spid="64"/>
                                        </p:tgtEl>
                                      </p:cBhvr>
                                    </p:animEffect>
                                  </p:childTnLst>
                                </p:cTn>
                              </p:par>
                            </p:childTnLst>
                          </p:cTn>
                        </p:par>
                        <p:par>
                          <p:cTn id="116" fill="hold">
                            <p:stCondLst>
                              <p:cond delay="1000"/>
                            </p:stCondLst>
                            <p:childTnLst>
                              <p:par>
                                <p:cTn id="117" presetID="3" presetClass="entr" presetSubtype="10" fill="hold"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blinds(horizontal)">
                                      <p:cBhvr>
                                        <p:cTn id="119" dur="500"/>
                                        <p:tgtEl>
                                          <p:spTgt spid="65"/>
                                        </p:tgtEl>
                                      </p:cBhvr>
                                    </p:animEffect>
                                  </p:childTnLst>
                                </p:cTn>
                              </p:par>
                              <p:par>
                                <p:cTn id="120" presetID="3" presetClass="entr" presetSubtype="10" fill="hold"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blinds(horizontal)">
                                      <p:cBhvr>
                                        <p:cTn id="1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5" grpId="0" animBg="1"/>
      <p:bldP spid="64"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Network Design</a:t>
            </a:r>
            <a:endParaRPr lang="en-US" dirty="0"/>
          </a:p>
        </p:txBody>
      </p:sp>
      <p:sp>
        <p:nvSpPr>
          <p:cNvPr id="3" name="Content Placeholder 2"/>
          <p:cNvSpPr>
            <a:spLocks noGrp="1"/>
          </p:cNvSpPr>
          <p:nvPr>
            <p:ph idx="1"/>
          </p:nvPr>
        </p:nvSpPr>
        <p:spPr>
          <a:xfrm>
            <a:off x="457200" y="1775191"/>
            <a:ext cx="5943600" cy="4625609"/>
          </a:xfrm>
        </p:spPr>
        <p:txBody>
          <a:bodyPr>
            <a:normAutofit fontScale="92500" lnSpcReduction="20000"/>
          </a:bodyPr>
          <a:lstStyle/>
          <a:p>
            <a:r>
              <a:rPr lang="en-US" sz="2800" dirty="0" smtClean="0"/>
              <a:t>Complexity leads to misconfiguration</a:t>
            </a:r>
          </a:p>
          <a:p>
            <a:r>
              <a:rPr lang="en-US" sz="2800" dirty="0" smtClean="0"/>
              <a:t>Can’t measure complexity of network design</a:t>
            </a:r>
          </a:p>
          <a:p>
            <a:pPr lvl="1"/>
            <a:r>
              <a:rPr lang="en-US" sz="2400" dirty="0" smtClean="0"/>
              <a:t>Other communities have benchmarks for complexity</a:t>
            </a:r>
          </a:p>
          <a:p>
            <a:r>
              <a:rPr lang="en-US" sz="2800" dirty="0" smtClean="0"/>
              <a:t>No complexity metric </a:t>
            </a:r>
            <a:r>
              <a:rPr lang="en-US" sz="2800" dirty="0" smtClean="0">
                <a:sym typeface="Symbol"/>
              </a:rPr>
              <a:t> </a:t>
            </a:r>
            <a:r>
              <a:rPr lang="en-US" sz="2800" dirty="0" smtClean="0">
                <a:solidFill>
                  <a:srgbClr val="FF0000"/>
                </a:solidFill>
              </a:rPr>
              <a:t>can’t understand difficulty of future changes</a:t>
            </a:r>
          </a:p>
          <a:p>
            <a:pPr lvl="1"/>
            <a:r>
              <a:rPr lang="en-US" sz="2400" dirty="0" smtClean="0"/>
              <a:t>Quick fix now may </a:t>
            </a:r>
            <a:r>
              <a:rPr lang="en-US" sz="2400" b="1" dirty="0" smtClean="0"/>
              <a:t>complicate</a:t>
            </a:r>
            <a:r>
              <a:rPr lang="en-US" sz="2400" dirty="0" smtClean="0"/>
              <a:t> future changes</a:t>
            </a:r>
          </a:p>
          <a:p>
            <a:pPr lvl="1"/>
            <a:r>
              <a:rPr lang="en-US" sz="2400" dirty="0" smtClean="0"/>
              <a:t>Hard to select from alternate </a:t>
            </a:r>
            <a:r>
              <a:rPr lang="en-US" sz="2400" dirty="0" err="1" smtClean="0"/>
              <a:t>configs</a:t>
            </a:r>
            <a:endParaRPr lang="en-US" sz="2400" dirty="0" smtClean="0"/>
          </a:p>
          <a:p>
            <a:r>
              <a:rPr lang="en-US" sz="2800" dirty="0" smtClean="0"/>
              <a:t>Ability to predict difficulty of future changes is essential</a:t>
            </a:r>
          </a:p>
          <a:p>
            <a:pPr lvl="1"/>
            <a:r>
              <a:rPr lang="en-US" sz="2400" dirty="0" smtClean="0"/>
              <a:t>Reduce management cost, operator error</a:t>
            </a:r>
          </a:p>
        </p:txBody>
      </p:sp>
      <p:sp>
        <p:nvSpPr>
          <p:cNvPr id="4" name="Slide Number Placeholder 3"/>
          <p:cNvSpPr>
            <a:spLocks noGrp="1"/>
          </p:cNvSpPr>
          <p:nvPr>
            <p:ph type="sldNum" sz="quarter" idx="12"/>
          </p:nvPr>
        </p:nvSpPr>
        <p:spPr/>
        <p:txBody>
          <a:bodyPr/>
          <a:lstStyle/>
          <a:p>
            <a:fld id="{C332BC5D-F434-4A2D-9E72-1DEFE1E94600}" type="slidenum">
              <a:rPr lang="en-US" smtClean="0"/>
              <a:pPr/>
              <a:t>4</a:t>
            </a:fld>
            <a:endParaRPr lang="en-US" dirty="0"/>
          </a:p>
        </p:txBody>
      </p:sp>
      <p:pic>
        <p:nvPicPr>
          <p:cNvPr id="5" name="Picture 4" descr="MCPE07271_0000[1]"/>
          <p:cNvPicPr>
            <a:picLocks noChangeAspect="1" noChangeArrowheads="1"/>
          </p:cNvPicPr>
          <p:nvPr/>
        </p:nvPicPr>
        <p:blipFill>
          <a:blip r:embed="rId3"/>
          <a:srcRect/>
          <a:stretch>
            <a:fillRect/>
          </a:stretch>
        </p:blipFill>
        <p:spPr bwMode="auto">
          <a:xfrm>
            <a:off x="6400800" y="2286000"/>
            <a:ext cx="2589798" cy="2133600"/>
          </a:xfrm>
          <a:prstGeom prst="rect">
            <a:avLst/>
          </a:prstGeom>
          <a:noFill/>
          <a:ln w="9525">
            <a:noFill/>
            <a:miter lim="800000"/>
            <a:headEnd/>
            <a:tailEnd/>
          </a:ln>
        </p:spPr>
      </p:pic>
    </p:spTree>
  </p:cSld>
  <p:clrMapOvr>
    <a:masterClrMapping/>
  </p:clrMapOvr>
  <p:transition advTm="1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Capturing Network Complexity</a:t>
            </a:r>
            <a:endParaRPr lang="en-US" dirty="0"/>
          </a:p>
        </p:txBody>
      </p:sp>
      <p:sp>
        <p:nvSpPr>
          <p:cNvPr id="3" name="Content Placeholder 2"/>
          <p:cNvSpPr>
            <a:spLocks noGrp="1"/>
          </p:cNvSpPr>
          <p:nvPr>
            <p:ph sz="quarter" idx="1"/>
          </p:nvPr>
        </p:nvSpPr>
        <p:spPr>
          <a:xfrm>
            <a:off x="457200" y="1775191"/>
            <a:ext cx="8229600" cy="4701809"/>
          </a:xfrm>
        </p:spPr>
        <p:txBody>
          <a:bodyPr>
            <a:normAutofit/>
          </a:bodyPr>
          <a:lstStyle/>
          <a:p>
            <a:r>
              <a:rPr lang="en-US" sz="2800" dirty="0" smtClean="0"/>
              <a:t>Our metrics:</a:t>
            </a:r>
          </a:p>
          <a:p>
            <a:pPr lvl="1"/>
            <a:r>
              <a:rPr lang="en-US" sz="2400" dirty="0" smtClean="0"/>
              <a:t>Succinctly describe design complexity</a:t>
            </a:r>
          </a:p>
          <a:p>
            <a:pPr lvl="1"/>
            <a:r>
              <a:rPr lang="en-US" sz="2400" dirty="0" smtClean="0"/>
              <a:t>Can be automatically calculated from config files</a:t>
            </a:r>
          </a:p>
          <a:p>
            <a:pPr lvl="1"/>
            <a:r>
              <a:rPr lang="en-US" sz="2400" dirty="0" smtClean="0"/>
              <a:t>Align with operator’s mental models</a:t>
            </a:r>
          </a:p>
          <a:p>
            <a:pPr lvl="2"/>
            <a:r>
              <a:rPr lang="en-US" sz="2000" b="1" dirty="0" smtClean="0"/>
              <a:t>Predict</a:t>
            </a:r>
            <a:r>
              <a:rPr lang="en-US" sz="2000" dirty="0" smtClean="0"/>
              <a:t> difficulty of </a:t>
            </a:r>
            <a:r>
              <a:rPr lang="en-US" sz="2000" b="1" dirty="0" smtClean="0"/>
              <a:t>future changes</a:t>
            </a:r>
          </a:p>
          <a:p>
            <a:r>
              <a:rPr lang="en-US" sz="2800" dirty="0" smtClean="0"/>
              <a:t>Empirical study of complexity of 7 networks</a:t>
            </a:r>
          </a:p>
          <a:p>
            <a:r>
              <a:rPr lang="en-US" sz="2800" dirty="0" smtClean="0"/>
              <a:t>Validated metrics through operator interviews</a:t>
            </a:r>
          </a:p>
          <a:p>
            <a:pPr lvl="1"/>
            <a:r>
              <a:rPr lang="en-US" sz="2400" dirty="0" smtClean="0"/>
              <a:t>Questionnaire: tasks to quantify complexity</a:t>
            </a:r>
          </a:p>
          <a:p>
            <a:pPr lvl="2"/>
            <a:r>
              <a:rPr lang="en-US" sz="2000" dirty="0" smtClean="0"/>
              <a:t>Network specific</a:t>
            </a:r>
          </a:p>
          <a:p>
            <a:pPr lvl="2"/>
            <a:r>
              <a:rPr lang="en-US" sz="2000" dirty="0" smtClean="0"/>
              <a:t>Common to all operators</a:t>
            </a:r>
          </a:p>
          <a:p>
            <a:r>
              <a:rPr lang="en-US" sz="2800" dirty="0" smtClean="0"/>
              <a:t>Focus on layer 3</a:t>
            </a:r>
          </a:p>
          <a:p>
            <a:pPr lvl="2">
              <a:buNone/>
            </a:pPr>
            <a:endParaRPr lang="en-US" sz="2000" dirty="0" smtClean="0"/>
          </a:p>
        </p:txBody>
      </p:sp>
      <p:sp>
        <p:nvSpPr>
          <p:cNvPr id="6" name="TextBox 5"/>
          <p:cNvSpPr txBox="1"/>
          <p:nvPr/>
        </p:nvSpPr>
        <p:spPr>
          <a:xfrm>
            <a:off x="7362443" y="-26551"/>
            <a:ext cx="931390" cy="307777"/>
          </a:xfrm>
          <a:prstGeom prst="rect">
            <a:avLst/>
          </a:prstGeom>
          <a:noFill/>
        </p:spPr>
        <p:txBody>
          <a:bodyPr wrap="none" rtlCol="0">
            <a:spAutoFit/>
          </a:bodyPr>
          <a:lstStyle/>
          <a:p>
            <a:r>
              <a:rPr lang="en-US" sz="1400" dirty="0" smtClean="0"/>
              <a:t>Motivation</a:t>
            </a:r>
          </a:p>
        </p:txBody>
      </p:sp>
      <p:sp>
        <p:nvSpPr>
          <p:cNvPr id="5" name="Slide Number Placeholder 4"/>
          <p:cNvSpPr>
            <a:spLocks noGrp="1"/>
          </p:cNvSpPr>
          <p:nvPr>
            <p:ph type="sldNum" sz="quarter" idx="12"/>
          </p:nvPr>
        </p:nvSpPr>
        <p:spPr/>
        <p:txBody>
          <a:bodyPr/>
          <a:lstStyle/>
          <a:p>
            <a:fld id="{C332BC5D-F434-4A2D-9E72-1DEFE1E94600}" type="slidenum">
              <a:rPr lang="en-US" smtClean="0"/>
              <a:pPr/>
              <a:t>5</a:t>
            </a:fld>
            <a:endParaRPr lang="en-US" dirty="0"/>
          </a:p>
        </p:txBody>
      </p:sp>
    </p:spTree>
  </p:cSld>
  <p:clrMapOvr>
    <a:masterClrMapping/>
  </p:clrMapOvr>
  <p:transition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Studied</a:t>
            </a:r>
            <a:endParaRPr lang="en-US" dirty="0"/>
          </a:p>
        </p:txBody>
      </p:sp>
      <p:graphicFrame>
        <p:nvGraphicFramePr>
          <p:cNvPr id="15" name="Content Placeholder 14"/>
          <p:cNvGraphicFramePr>
            <a:graphicFrameLocks noGrp="1"/>
          </p:cNvGraphicFramePr>
          <p:nvPr>
            <p:ph sz="half" idx="1"/>
          </p:nvPr>
        </p:nvGraphicFramePr>
        <p:xfrm>
          <a:off x="2590800" y="3352800"/>
          <a:ext cx="3810000" cy="3363332"/>
        </p:xfrm>
        <a:graphic>
          <a:graphicData uri="http://schemas.openxmlformats.org/drawingml/2006/table">
            <a:tbl>
              <a:tblPr firstRow="1" bandRow="1">
                <a:tableStyleId>{5C22544A-7EE6-4342-B048-85BDC9FD1C3A}</a:tableStyleId>
              </a:tblPr>
              <a:tblGrid>
                <a:gridCol w="1219200"/>
                <a:gridCol w="1295400"/>
                <a:gridCol w="1295400"/>
              </a:tblGrid>
              <a:tr h="477147">
                <a:tc>
                  <a:txBody>
                    <a:bodyPr/>
                    <a:lstStyle/>
                    <a:p>
                      <a:r>
                        <a:rPr lang="en-US" dirty="0" smtClean="0"/>
                        <a:t>Networks</a:t>
                      </a:r>
                    </a:p>
                  </a:txBody>
                  <a:tcPr/>
                </a:tc>
                <a:tc>
                  <a:txBody>
                    <a:bodyPr/>
                    <a:lstStyle/>
                    <a:p>
                      <a:r>
                        <a:rPr lang="en-US" dirty="0" smtClean="0"/>
                        <a:t>Mean file size</a:t>
                      </a:r>
                      <a:endParaRPr lang="en-US" dirty="0"/>
                    </a:p>
                  </a:txBody>
                  <a:tcPr/>
                </a:tc>
                <a:tc>
                  <a:txBody>
                    <a:bodyPr/>
                    <a:lstStyle/>
                    <a:p>
                      <a:r>
                        <a:rPr lang="en-US" dirty="0" smtClean="0"/>
                        <a:t>Number </a:t>
                      </a:r>
                      <a:r>
                        <a:rPr lang="en-US" baseline="0" dirty="0" smtClean="0"/>
                        <a:t> of routers</a:t>
                      </a:r>
                      <a:endParaRPr lang="en-US" dirty="0"/>
                    </a:p>
                  </a:txBody>
                  <a:tcPr/>
                </a:tc>
              </a:tr>
              <a:tr h="389036">
                <a:tc>
                  <a:txBody>
                    <a:bodyPr/>
                    <a:lstStyle/>
                    <a:p>
                      <a:pPr algn="ctr"/>
                      <a:r>
                        <a:rPr lang="en-US" sz="1600" b="1" dirty="0" smtClean="0">
                          <a:solidFill>
                            <a:srgbClr val="FF0000"/>
                          </a:solidFill>
                        </a:rPr>
                        <a:t>Univ-1   </a:t>
                      </a:r>
                      <a:endParaRPr lang="en-US" sz="1600" b="1" dirty="0">
                        <a:solidFill>
                          <a:srgbClr val="FF0000"/>
                        </a:solidFill>
                      </a:endParaRPr>
                    </a:p>
                  </a:txBody>
                  <a:tcPr marL="90594" marR="90594"/>
                </a:tc>
                <a:tc>
                  <a:txBody>
                    <a:bodyPr/>
                    <a:lstStyle/>
                    <a:p>
                      <a:pPr algn="ctr"/>
                      <a:r>
                        <a:rPr lang="en-US" sz="1600" b="1" dirty="0" smtClean="0">
                          <a:solidFill>
                            <a:srgbClr val="FF0000"/>
                          </a:solidFill>
                        </a:rPr>
                        <a:t>2535</a:t>
                      </a:r>
                      <a:endParaRPr lang="en-US" sz="1600" b="1" dirty="0">
                        <a:solidFill>
                          <a:srgbClr val="FF0000"/>
                        </a:solidFill>
                      </a:endParaRPr>
                    </a:p>
                  </a:txBody>
                  <a:tcPr marL="90594" marR="90594" anchor="ctr"/>
                </a:tc>
                <a:tc>
                  <a:txBody>
                    <a:bodyPr/>
                    <a:lstStyle/>
                    <a:p>
                      <a:pPr algn="ctr"/>
                      <a:r>
                        <a:rPr lang="en-US" sz="1600" b="1" dirty="0" smtClean="0">
                          <a:solidFill>
                            <a:srgbClr val="FF0000"/>
                          </a:solidFill>
                        </a:rPr>
                        <a:t>12</a:t>
                      </a:r>
                      <a:endParaRPr lang="en-US" sz="1600" b="1" dirty="0">
                        <a:solidFill>
                          <a:srgbClr val="FF0000"/>
                        </a:solidFill>
                      </a:endParaRPr>
                    </a:p>
                  </a:txBody>
                  <a:tcPr marL="90594" marR="90594" anchor="ctr"/>
                </a:tc>
              </a:tr>
              <a:tr h="389036">
                <a:tc>
                  <a:txBody>
                    <a:bodyPr/>
                    <a:lstStyle/>
                    <a:p>
                      <a:pPr algn="ctr"/>
                      <a:r>
                        <a:rPr lang="en-US" sz="1600" b="1" dirty="0" smtClean="0">
                          <a:solidFill>
                            <a:schemeClr val="accent4">
                              <a:lumMod val="50000"/>
                            </a:schemeClr>
                          </a:solidFill>
                        </a:rPr>
                        <a:t>Univ-2   </a:t>
                      </a:r>
                      <a:endParaRPr lang="en-US" sz="1600" b="1" dirty="0">
                        <a:solidFill>
                          <a:schemeClr val="accent4">
                            <a:lumMod val="50000"/>
                          </a:schemeClr>
                        </a:solidFill>
                      </a:endParaRPr>
                    </a:p>
                  </a:txBody>
                  <a:tcPr marL="90594" marR="90594"/>
                </a:tc>
                <a:tc>
                  <a:txBody>
                    <a:bodyPr/>
                    <a:lstStyle/>
                    <a:p>
                      <a:pPr algn="ctr"/>
                      <a:r>
                        <a:rPr lang="en-US" sz="1600" b="1" dirty="0" smtClean="0">
                          <a:solidFill>
                            <a:schemeClr val="accent4">
                              <a:lumMod val="50000"/>
                            </a:schemeClr>
                          </a:solidFill>
                        </a:rPr>
                        <a:t>560</a:t>
                      </a:r>
                      <a:endParaRPr lang="en-US" sz="1600" b="1" dirty="0">
                        <a:solidFill>
                          <a:schemeClr val="accent4">
                            <a:lumMod val="50000"/>
                          </a:schemeClr>
                        </a:solidFill>
                      </a:endParaRPr>
                    </a:p>
                  </a:txBody>
                  <a:tcPr marL="90594" marR="90594" anchor="ctr"/>
                </a:tc>
                <a:tc>
                  <a:txBody>
                    <a:bodyPr/>
                    <a:lstStyle/>
                    <a:p>
                      <a:pPr algn="ctr"/>
                      <a:r>
                        <a:rPr lang="en-US" sz="1600" b="1" dirty="0" smtClean="0">
                          <a:solidFill>
                            <a:schemeClr val="accent4">
                              <a:lumMod val="50000"/>
                            </a:schemeClr>
                          </a:solidFill>
                        </a:rPr>
                        <a:t>19</a:t>
                      </a:r>
                      <a:endParaRPr lang="en-US" sz="1600" b="1" dirty="0">
                        <a:solidFill>
                          <a:schemeClr val="accent4">
                            <a:lumMod val="50000"/>
                          </a:schemeClr>
                        </a:solidFill>
                      </a:endParaRPr>
                    </a:p>
                  </a:txBody>
                  <a:tcPr marL="90594" marR="90594" anchor="ctr"/>
                </a:tc>
              </a:tr>
              <a:tr h="389036">
                <a:tc>
                  <a:txBody>
                    <a:bodyPr/>
                    <a:lstStyle/>
                    <a:p>
                      <a:pPr algn="ctr"/>
                      <a:r>
                        <a:rPr lang="en-US" sz="1600" b="1" dirty="0" smtClean="0">
                          <a:solidFill>
                            <a:schemeClr val="accent4">
                              <a:lumMod val="50000"/>
                            </a:schemeClr>
                          </a:solidFill>
                        </a:rPr>
                        <a:t>Univ-3   </a:t>
                      </a:r>
                      <a:endParaRPr lang="en-US" sz="1600" b="1" dirty="0">
                        <a:solidFill>
                          <a:schemeClr val="accent4">
                            <a:lumMod val="50000"/>
                          </a:schemeClr>
                        </a:solidFill>
                      </a:endParaRPr>
                    </a:p>
                  </a:txBody>
                  <a:tcPr marL="90594" marR="90594"/>
                </a:tc>
                <a:tc>
                  <a:txBody>
                    <a:bodyPr/>
                    <a:lstStyle/>
                    <a:p>
                      <a:pPr algn="ctr"/>
                      <a:r>
                        <a:rPr lang="en-US" sz="1600" b="1" dirty="0" smtClean="0">
                          <a:solidFill>
                            <a:schemeClr val="accent4">
                              <a:lumMod val="50000"/>
                            </a:schemeClr>
                          </a:solidFill>
                        </a:rPr>
                        <a:t>3060</a:t>
                      </a:r>
                      <a:endParaRPr lang="en-US" sz="1600" b="1" dirty="0">
                        <a:solidFill>
                          <a:schemeClr val="accent4">
                            <a:lumMod val="50000"/>
                          </a:schemeClr>
                        </a:solidFill>
                      </a:endParaRPr>
                    </a:p>
                  </a:txBody>
                  <a:tcPr marL="90594" marR="90594" anchor="ctr"/>
                </a:tc>
                <a:tc>
                  <a:txBody>
                    <a:bodyPr/>
                    <a:lstStyle/>
                    <a:p>
                      <a:pPr algn="ctr"/>
                      <a:r>
                        <a:rPr lang="en-US" sz="1600" b="1" dirty="0" smtClean="0">
                          <a:solidFill>
                            <a:schemeClr val="accent4">
                              <a:lumMod val="50000"/>
                            </a:schemeClr>
                          </a:solidFill>
                        </a:rPr>
                        <a:t>24</a:t>
                      </a:r>
                      <a:endParaRPr lang="en-US" sz="1600" b="1" dirty="0">
                        <a:solidFill>
                          <a:schemeClr val="accent4">
                            <a:lumMod val="50000"/>
                          </a:schemeClr>
                        </a:solidFill>
                      </a:endParaRPr>
                    </a:p>
                  </a:txBody>
                  <a:tcPr marL="90594" marR="90594" anchor="ctr"/>
                </a:tc>
              </a:tr>
              <a:tr h="389036">
                <a:tc>
                  <a:txBody>
                    <a:bodyPr/>
                    <a:lstStyle/>
                    <a:p>
                      <a:pPr algn="ctr"/>
                      <a:r>
                        <a:rPr lang="en-US" sz="1600" b="1" dirty="0" smtClean="0">
                          <a:solidFill>
                            <a:srgbClr val="FF0000"/>
                          </a:solidFill>
                        </a:rPr>
                        <a:t>Univ-4   </a:t>
                      </a:r>
                      <a:endParaRPr lang="en-US" sz="1600" b="1" dirty="0">
                        <a:solidFill>
                          <a:srgbClr val="FF0000"/>
                        </a:solidFill>
                      </a:endParaRPr>
                    </a:p>
                  </a:txBody>
                  <a:tcPr marL="90594" marR="90594"/>
                </a:tc>
                <a:tc>
                  <a:txBody>
                    <a:bodyPr/>
                    <a:lstStyle/>
                    <a:p>
                      <a:pPr algn="ctr"/>
                      <a:r>
                        <a:rPr lang="en-US" sz="1600" b="1" dirty="0" smtClean="0">
                          <a:solidFill>
                            <a:srgbClr val="FF0000"/>
                          </a:solidFill>
                        </a:rPr>
                        <a:t>1526</a:t>
                      </a:r>
                      <a:endParaRPr lang="en-US" sz="1600" b="1" dirty="0">
                        <a:solidFill>
                          <a:srgbClr val="FF0000"/>
                        </a:solidFill>
                      </a:endParaRPr>
                    </a:p>
                  </a:txBody>
                  <a:tcPr marL="90594" marR="90594" anchor="ctr"/>
                </a:tc>
                <a:tc>
                  <a:txBody>
                    <a:bodyPr/>
                    <a:lstStyle/>
                    <a:p>
                      <a:pPr algn="ctr"/>
                      <a:r>
                        <a:rPr lang="en-US" sz="1600" b="1" dirty="0" smtClean="0">
                          <a:solidFill>
                            <a:srgbClr val="FF0000"/>
                          </a:solidFill>
                        </a:rPr>
                        <a:t>24</a:t>
                      </a:r>
                      <a:endParaRPr lang="en-US" sz="1600" b="1" dirty="0">
                        <a:solidFill>
                          <a:srgbClr val="FF0000"/>
                        </a:solidFill>
                      </a:endParaRPr>
                    </a:p>
                  </a:txBody>
                  <a:tcPr marL="90594" marR="90594" anchor="ctr"/>
                </a:tc>
              </a:tr>
              <a:tr h="389036">
                <a:tc>
                  <a:txBody>
                    <a:bodyPr/>
                    <a:lstStyle/>
                    <a:p>
                      <a:pPr algn="ctr"/>
                      <a:r>
                        <a:rPr lang="en-US" sz="1600" b="1" dirty="0" smtClean="0">
                          <a:solidFill>
                            <a:schemeClr val="accent4">
                              <a:lumMod val="50000"/>
                            </a:schemeClr>
                          </a:solidFill>
                        </a:rPr>
                        <a:t>Enet-1   </a:t>
                      </a:r>
                      <a:endParaRPr lang="en-US" sz="1600" b="1" dirty="0">
                        <a:solidFill>
                          <a:schemeClr val="accent4">
                            <a:lumMod val="50000"/>
                          </a:schemeClr>
                        </a:solidFill>
                      </a:endParaRPr>
                    </a:p>
                  </a:txBody>
                  <a:tcPr marL="90594" marR="90594"/>
                </a:tc>
                <a:tc>
                  <a:txBody>
                    <a:bodyPr/>
                    <a:lstStyle/>
                    <a:p>
                      <a:pPr algn="ctr"/>
                      <a:r>
                        <a:rPr lang="en-US" sz="1600" b="1" dirty="0" smtClean="0">
                          <a:solidFill>
                            <a:schemeClr val="accent4">
                              <a:lumMod val="50000"/>
                            </a:schemeClr>
                          </a:solidFill>
                        </a:rPr>
                        <a:t>278</a:t>
                      </a:r>
                      <a:endParaRPr lang="en-US" sz="1600" b="1" dirty="0">
                        <a:solidFill>
                          <a:schemeClr val="accent4">
                            <a:lumMod val="50000"/>
                          </a:schemeClr>
                        </a:solidFill>
                      </a:endParaRPr>
                    </a:p>
                  </a:txBody>
                  <a:tcPr marL="90594" marR="90594" anchor="ctr"/>
                </a:tc>
                <a:tc>
                  <a:txBody>
                    <a:bodyPr/>
                    <a:lstStyle/>
                    <a:p>
                      <a:pPr algn="ctr"/>
                      <a:r>
                        <a:rPr lang="en-US" sz="1600" b="1" dirty="0" smtClean="0">
                          <a:solidFill>
                            <a:schemeClr val="accent4">
                              <a:lumMod val="50000"/>
                            </a:schemeClr>
                          </a:solidFill>
                        </a:rPr>
                        <a:t>10</a:t>
                      </a:r>
                      <a:endParaRPr lang="en-US" sz="1600" b="1" dirty="0">
                        <a:solidFill>
                          <a:schemeClr val="accent4">
                            <a:lumMod val="50000"/>
                          </a:schemeClr>
                        </a:solidFill>
                      </a:endParaRPr>
                    </a:p>
                  </a:txBody>
                  <a:tcPr marL="90594" marR="90594" anchor="ctr"/>
                </a:tc>
              </a:tr>
              <a:tr h="389036">
                <a:tc>
                  <a:txBody>
                    <a:bodyPr/>
                    <a:lstStyle/>
                    <a:p>
                      <a:pPr algn="ctr"/>
                      <a:r>
                        <a:rPr lang="en-US" sz="1600" b="1" dirty="0" smtClean="0">
                          <a:solidFill>
                            <a:schemeClr val="accent4">
                              <a:lumMod val="50000"/>
                            </a:schemeClr>
                          </a:solidFill>
                        </a:rPr>
                        <a:t>Enet-2   </a:t>
                      </a:r>
                      <a:endParaRPr lang="en-US" sz="1600" b="1" dirty="0">
                        <a:solidFill>
                          <a:schemeClr val="accent4">
                            <a:lumMod val="50000"/>
                          </a:schemeClr>
                        </a:solidFill>
                      </a:endParaRPr>
                    </a:p>
                  </a:txBody>
                  <a:tcPr marL="90594" marR="90594"/>
                </a:tc>
                <a:tc>
                  <a:txBody>
                    <a:bodyPr/>
                    <a:lstStyle/>
                    <a:p>
                      <a:pPr algn="ctr"/>
                      <a:r>
                        <a:rPr lang="en-US" sz="1600" b="1" dirty="0" smtClean="0">
                          <a:solidFill>
                            <a:schemeClr val="accent4">
                              <a:lumMod val="50000"/>
                            </a:schemeClr>
                          </a:solidFill>
                        </a:rPr>
                        <a:t>200</a:t>
                      </a:r>
                      <a:endParaRPr lang="en-US" sz="1600" b="1" dirty="0">
                        <a:solidFill>
                          <a:schemeClr val="accent4">
                            <a:lumMod val="50000"/>
                          </a:schemeClr>
                        </a:solidFill>
                      </a:endParaRPr>
                    </a:p>
                  </a:txBody>
                  <a:tcPr marL="90594" marR="90594" anchor="ctr"/>
                </a:tc>
                <a:tc>
                  <a:txBody>
                    <a:bodyPr/>
                    <a:lstStyle/>
                    <a:p>
                      <a:pPr algn="ctr"/>
                      <a:r>
                        <a:rPr lang="en-US" sz="1600" b="1" dirty="0" smtClean="0">
                          <a:solidFill>
                            <a:schemeClr val="accent4">
                              <a:lumMod val="50000"/>
                            </a:schemeClr>
                          </a:solidFill>
                        </a:rPr>
                        <a:t>83</a:t>
                      </a:r>
                      <a:endParaRPr lang="en-US" sz="1600" b="1" dirty="0">
                        <a:solidFill>
                          <a:schemeClr val="accent4">
                            <a:lumMod val="50000"/>
                          </a:schemeClr>
                        </a:solidFill>
                      </a:endParaRPr>
                    </a:p>
                  </a:txBody>
                  <a:tcPr marL="90594" marR="90594" anchor="ctr"/>
                </a:tc>
              </a:tr>
              <a:tr h="389036">
                <a:tc>
                  <a:txBody>
                    <a:bodyPr/>
                    <a:lstStyle/>
                    <a:p>
                      <a:pPr algn="ctr"/>
                      <a:r>
                        <a:rPr lang="en-US" sz="1600" b="1" dirty="0" smtClean="0">
                          <a:solidFill>
                            <a:srgbClr val="FF0000"/>
                          </a:solidFill>
                        </a:rPr>
                        <a:t>Enet-3   </a:t>
                      </a:r>
                      <a:endParaRPr lang="en-US" sz="1600" b="1" dirty="0">
                        <a:solidFill>
                          <a:srgbClr val="FF0000"/>
                        </a:solidFill>
                      </a:endParaRPr>
                    </a:p>
                  </a:txBody>
                  <a:tcPr marL="90594" marR="90594"/>
                </a:tc>
                <a:tc>
                  <a:txBody>
                    <a:bodyPr/>
                    <a:lstStyle/>
                    <a:p>
                      <a:pPr algn="ctr"/>
                      <a:r>
                        <a:rPr lang="en-US" sz="1600" b="1" dirty="0" smtClean="0">
                          <a:solidFill>
                            <a:srgbClr val="FF0000"/>
                          </a:solidFill>
                        </a:rPr>
                        <a:t>600</a:t>
                      </a:r>
                      <a:endParaRPr lang="en-US" sz="1600" b="1" dirty="0">
                        <a:solidFill>
                          <a:srgbClr val="FF0000"/>
                        </a:solidFill>
                      </a:endParaRPr>
                    </a:p>
                  </a:txBody>
                  <a:tcPr marL="90594" marR="90594" anchor="ctr"/>
                </a:tc>
                <a:tc>
                  <a:txBody>
                    <a:bodyPr/>
                    <a:lstStyle/>
                    <a:p>
                      <a:pPr algn="ctr"/>
                      <a:r>
                        <a:rPr lang="en-US" sz="1600" b="1" dirty="0" smtClean="0">
                          <a:solidFill>
                            <a:srgbClr val="FF0000"/>
                          </a:solidFill>
                        </a:rPr>
                        <a:t>19</a:t>
                      </a:r>
                      <a:endParaRPr lang="en-US" sz="1600" b="1" dirty="0">
                        <a:solidFill>
                          <a:srgbClr val="FF0000"/>
                        </a:solidFill>
                      </a:endParaRPr>
                    </a:p>
                  </a:txBody>
                  <a:tcPr marL="90594" marR="90594" anchor="ctr"/>
                </a:tc>
              </a:tr>
            </a:tbl>
          </a:graphicData>
        </a:graphic>
      </p:graphicFrame>
      <p:sp>
        <p:nvSpPr>
          <p:cNvPr id="5" name="Slide Number Placeholder 4"/>
          <p:cNvSpPr>
            <a:spLocks noGrp="1"/>
          </p:cNvSpPr>
          <p:nvPr>
            <p:ph type="sldNum" sz="quarter" idx="12"/>
          </p:nvPr>
        </p:nvSpPr>
        <p:spPr/>
        <p:txBody>
          <a:bodyPr/>
          <a:lstStyle/>
          <a:p>
            <a:fld id="{C332BC5D-F434-4A2D-9E72-1DEFE1E94600}" type="slidenum">
              <a:rPr lang="en-US" smtClean="0"/>
              <a:pPr/>
              <a:t>6</a:t>
            </a:fld>
            <a:endParaRPr lang="en-US" dirty="0"/>
          </a:p>
        </p:txBody>
      </p:sp>
      <p:sp>
        <p:nvSpPr>
          <p:cNvPr id="6" name="Content Placeholder 3"/>
          <p:cNvSpPr txBox="1">
            <a:spLocks/>
          </p:cNvSpPr>
          <p:nvPr/>
        </p:nvSpPr>
        <p:spPr>
          <a:xfrm>
            <a:off x="457200" y="1600201"/>
            <a:ext cx="8229600" cy="2057400"/>
          </a:xfrm>
          <a:prstGeom prst="rect">
            <a:avLst/>
          </a:prstGeom>
        </p:spPr>
        <p:txBody>
          <a:bodyPr vert="horz" lIns="91440"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i="0" u="none" strike="noStrike" kern="1200" cap="none" spc="0" normalizeH="0" baseline="0" noProof="0" dirty="0" smtClean="0">
                <a:ln>
                  <a:noFill/>
                </a:ln>
                <a:effectLst/>
                <a:uLnTx/>
                <a:uFillTx/>
                <a:latin typeface="+mn-lt"/>
                <a:ea typeface="+mn-ea"/>
                <a:cs typeface="+mn-cs"/>
              </a:rPr>
              <a:t>Complexity is</a:t>
            </a:r>
            <a:r>
              <a:rPr kumimoji="0" lang="en-US" sz="3200" i="0" u="none" strike="noStrike" kern="1200" cap="none" spc="0" normalizeH="0" noProof="0" dirty="0" smtClean="0">
                <a:ln>
                  <a:noFill/>
                </a:ln>
                <a:effectLst/>
                <a:uLnTx/>
                <a:uFillTx/>
                <a:latin typeface="+mn-lt"/>
                <a:ea typeface="+mn-ea"/>
                <a:cs typeface="+mn-cs"/>
              </a:rPr>
              <a:t> </a:t>
            </a:r>
            <a:r>
              <a:rPr kumimoji="0" lang="en-US" sz="3200" i="0" strike="noStrike" kern="1200" cap="none" spc="0" normalizeH="0" noProof="0" dirty="0" smtClean="0">
                <a:ln>
                  <a:noFill/>
                </a:ln>
                <a:solidFill>
                  <a:srgbClr val="FF0000"/>
                </a:solidFill>
                <a:effectLst/>
                <a:uLnTx/>
                <a:uFillTx/>
                <a:latin typeface="+mn-lt"/>
                <a:ea typeface="+mn-ea"/>
                <a:cs typeface="+mn-cs"/>
              </a:rPr>
              <a:t>unrelated </a:t>
            </a:r>
            <a:r>
              <a:rPr kumimoji="0" lang="en-US" sz="3200" i="0" strike="noStrike" kern="1200" cap="none" spc="0" normalizeH="0" noProof="0" dirty="0" smtClean="0">
                <a:ln>
                  <a:noFill/>
                </a:ln>
                <a:effectLst/>
                <a:uLnTx/>
                <a:uFillTx/>
                <a:latin typeface="+mn-lt"/>
                <a:ea typeface="+mn-ea"/>
                <a:cs typeface="+mn-cs"/>
              </a:rPr>
              <a:t>to</a:t>
            </a:r>
            <a:r>
              <a:rPr kumimoji="0" lang="en-US" sz="3200" i="0" strike="noStrike" kern="1200" cap="none" spc="0" normalizeH="0" noProof="0" dirty="0" smtClean="0">
                <a:ln>
                  <a:noFill/>
                </a:ln>
                <a:solidFill>
                  <a:srgbClr val="FF0000"/>
                </a:solidFill>
                <a:effectLst/>
                <a:uLnTx/>
                <a:uFillTx/>
                <a:latin typeface="+mn-lt"/>
                <a:ea typeface="+mn-ea"/>
                <a:cs typeface="+mn-cs"/>
              </a:rPr>
              <a:t> size </a:t>
            </a:r>
            <a:r>
              <a:rPr kumimoji="0" lang="en-US" sz="3200" i="0" strike="noStrike" kern="1200" cap="none" spc="0" normalizeH="0" noProof="0" dirty="0" smtClean="0">
                <a:ln>
                  <a:noFill/>
                </a:ln>
                <a:effectLst/>
                <a:uLnTx/>
                <a:uFillTx/>
                <a:latin typeface="+mn-lt"/>
                <a:ea typeface="+mn-ea"/>
                <a:cs typeface="+mn-cs"/>
              </a:rPr>
              <a:t>or </a:t>
            </a:r>
            <a:r>
              <a:rPr kumimoji="0" lang="en-US" sz="3200" i="0" strike="noStrike" kern="1200" cap="none" spc="0" normalizeH="0" noProof="0" dirty="0" smtClean="0">
                <a:ln>
                  <a:noFill/>
                </a:ln>
                <a:solidFill>
                  <a:srgbClr val="FF0000"/>
                </a:solidFill>
                <a:effectLst/>
                <a:uLnTx/>
                <a:uFillTx/>
                <a:latin typeface="+mn-lt"/>
                <a:ea typeface="+mn-ea"/>
                <a:cs typeface="+mn-cs"/>
              </a:rPr>
              <a:t>line count</a:t>
            </a:r>
          </a:p>
          <a:p>
            <a:pPr marL="896112" lvl="1" indent="-320040">
              <a:buClr>
                <a:schemeClr val="accent1"/>
              </a:buClr>
              <a:buSzPct val="80000"/>
              <a:buFont typeface="Wingdings 2"/>
              <a:buChar char=""/>
              <a:defRPr/>
            </a:pPr>
            <a:r>
              <a:rPr lang="en-US" sz="2400" baseline="0" dirty="0" smtClean="0">
                <a:solidFill>
                  <a:schemeClr val="accent3">
                    <a:lumMod val="75000"/>
                  </a:schemeClr>
                </a:solidFill>
              </a:rPr>
              <a:t>Complex</a:t>
            </a:r>
          </a:p>
          <a:p>
            <a:pPr marL="896112" lvl="1" indent="-320040">
              <a:buClr>
                <a:schemeClr val="accent1"/>
              </a:buClr>
              <a:buSzPct val="80000"/>
              <a:buFont typeface="Wingdings 2"/>
              <a:buChar char=""/>
              <a:defRPr/>
            </a:pPr>
            <a:r>
              <a:rPr kumimoji="0" lang="en-US" sz="2400" i="0" u="none" strike="noStrike" kern="1200" cap="none" spc="0" normalizeH="0" noProof="0" dirty="0" smtClean="0">
                <a:ln>
                  <a:noFill/>
                </a:ln>
                <a:solidFill>
                  <a:schemeClr val="accent4">
                    <a:lumMod val="50000"/>
                  </a:schemeClr>
                </a:solidFill>
                <a:effectLst/>
                <a:uLnTx/>
                <a:uFillTx/>
                <a:latin typeface="+mn-lt"/>
                <a:ea typeface="+mn-ea"/>
                <a:cs typeface="+mn-cs"/>
              </a:rPr>
              <a:t>Simple</a:t>
            </a:r>
            <a:endParaRPr kumimoji="0" lang="en-US" sz="240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transition advTm="1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Design Complexity</a:t>
            </a:r>
            <a:endParaRPr lang="en-US" dirty="0"/>
          </a:p>
        </p:txBody>
      </p:sp>
      <p:sp>
        <p:nvSpPr>
          <p:cNvPr id="4" name="Content Placeholder 3"/>
          <p:cNvSpPr>
            <a:spLocks noGrp="1"/>
          </p:cNvSpPr>
          <p:nvPr>
            <p:ph sz="quarter" idx="1"/>
          </p:nvPr>
        </p:nvSpPr>
        <p:spPr/>
        <p:txBody>
          <a:bodyPr>
            <a:normAutofit/>
          </a:bodyPr>
          <a:lstStyle/>
          <a:p>
            <a:r>
              <a:rPr lang="en-US" sz="2800" dirty="0" smtClean="0"/>
              <a:t>Implementation complexity: difficulty of implementing policies</a:t>
            </a:r>
          </a:p>
          <a:p>
            <a:pPr lvl="1"/>
            <a:r>
              <a:rPr lang="en-US" sz="2400" dirty="0" smtClean="0"/>
              <a:t>Referential dependence: the complexity behind configuring routers correctly</a:t>
            </a:r>
          </a:p>
          <a:p>
            <a:pPr lvl="1"/>
            <a:r>
              <a:rPr lang="en-US" sz="2400" dirty="0" smtClean="0"/>
              <a:t>Roles: the complexity behind identifying roles for routers in implementing a network’s policy </a:t>
            </a:r>
            <a:r>
              <a:rPr lang="en-US" sz="2400" dirty="0" smtClean="0">
                <a:solidFill>
                  <a:srgbClr val="FF0000"/>
                </a:solidFill>
              </a:rPr>
              <a:t>(See paper for details)</a:t>
            </a:r>
          </a:p>
          <a:p>
            <a:r>
              <a:rPr lang="en-US" sz="2800" dirty="0" smtClean="0"/>
              <a:t>Inherent complexity: complexity of the policies themselves</a:t>
            </a:r>
          </a:p>
          <a:p>
            <a:pPr lvl="1"/>
            <a:r>
              <a:rPr lang="en-US" sz="2400" dirty="0" smtClean="0"/>
              <a:t>Uniformity: complexity due to special cases in policies</a:t>
            </a:r>
          </a:p>
          <a:p>
            <a:pPr lvl="1"/>
            <a:r>
              <a:rPr lang="en-US" sz="2400" dirty="0" smtClean="0"/>
              <a:t>Lower-bounds implementation complexity</a:t>
            </a:r>
          </a:p>
        </p:txBody>
      </p:sp>
      <p:sp>
        <p:nvSpPr>
          <p:cNvPr id="5" name="Slide Number Placeholder 4"/>
          <p:cNvSpPr>
            <a:spLocks noGrp="1"/>
          </p:cNvSpPr>
          <p:nvPr>
            <p:ph type="sldNum" sz="quarter" idx="12"/>
          </p:nvPr>
        </p:nvSpPr>
        <p:spPr/>
        <p:txBody>
          <a:bodyPr/>
          <a:lstStyle/>
          <a:p>
            <a:fld id="{C332BC5D-F434-4A2D-9E72-1DEFE1E94600}" type="slidenum">
              <a:rPr lang="en-US" smtClean="0"/>
              <a:pPr/>
              <a:t>7</a:t>
            </a:fld>
            <a:endParaRPr lang="en-US" dirty="0"/>
          </a:p>
        </p:txBody>
      </p:sp>
    </p:spTree>
  </p:cSld>
  <p:clrMapOvr>
    <a:masterClrMapping/>
  </p:clrMapOvr>
  <p:transition advTm="710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C332BC5D-F434-4A2D-9E72-1DEFE1E94600}" type="slidenum">
              <a:rPr lang="en-US" smtClean="0"/>
              <a:pPr/>
              <a:t>8</a:t>
            </a:fld>
            <a:endParaRPr lang="en-US" dirty="0"/>
          </a:p>
        </p:txBody>
      </p:sp>
      <p:sp>
        <p:nvSpPr>
          <p:cNvPr id="5" name="Content Placeholder 3"/>
          <p:cNvSpPr txBox="1">
            <a:spLocks/>
          </p:cNvSpPr>
          <p:nvPr/>
        </p:nvSpPr>
        <p:spPr>
          <a:xfrm>
            <a:off x="685800" y="2209800"/>
            <a:ext cx="5711952" cy="2209800"/>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Referential complexity</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Inherent complexity</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800" dirty="0" smtClean="0"/>
              <a:t>Insights into complexity</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2800" dirty="0" smtClean="0"/>
              <a:t>Related work and conclusion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609600" y="3200400"/>
            <a:ext cx="8001000" cy="17526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Referential Dependency Metric: Example</a:t>
            </a:r>
            <a:endParaRPr lang="en-US" dirty="0"/>
          </a:p>
        </p:txBody>
      </p:sp>
      <p:sp>
        <p:nvSpPr>
          <p:cNvPr id="3" name="Content Placeholder 2"/>
          <p:cNvSpPr>
            <a:spLocks noGrp="1"/>
          </p:cNvSpPr>
          <p:nvPr>
            <p:ph idx="1"/>
          </p:nvPr>
        </p:nvSpPr>
        <p:spPr/>
        <p:txBody>
          <a:bodyPr>
            <a:normAutofit/>
          </a:bodyPr>
          <a:lstStyle/>
          <a:p>
            <a:r>
              <a:rPr lang="en-US" sz="2800" dirty="0" smtClean="0"/>
              <a:t>Referential graph for shown config</a:t>
            </a:r>
          </a:p>
          <a:p>
            <a:pPr lvl="1"/>
            <a:r>
              <a:rPr lang="en-US" sz="2400" dirty="0" smtClean="0"/>
              <a:t>Intra-file links, e.g., passive-interfaces, and access-group.</a:t>
            </a:r>
            <a:endParaRPr lang="en-US" sz="2000" dirty="0" smtClean="0"/>
          </a:p>
          <a:p>
            <a:r>
              <a:rPr lang="en-US" sz="2800" dirty="0" smtClean="0"/>
              <a:t>Inter-file links</a:t>
            </a:r>
          </a:p>
          <a:p>
            <a:pPr lvl="1"/>
            <a:r>
              <a:rPr lang="en-US" sz="2400" dirty="0" smtClean="0"/>
              <a:t>Global network symbols, e.g.,  </a:t>
            </a:r>
            <a:br>
              <a:rPr lang="en-US" sz="2400" dirty="0" smtClean="0"/>
            </a:br>
            <a:r>
              <a:rPr lang="en-US" sz="2400" dirty="0" smtClean="0"/>
              <a:t>subnet, and VLANs.</a:t>
            </a:r>
          </a:p>
        </p:txBody>
      </p:sp>
      <p:sp>
        <p:nvSpPr>
          <p:cNvPr id="4" name="Slide Number Placeholder 3"/>
          <p:cNvSpPr>
            <a:spLocks noGrp="1"/>
          </p:cNvSpPr>
          <p:nvPr>
            <p:ph type="sldNum" sz="quarter" idx="12"/>
          </p:nvPr>
        </p:nvSpPr>
        <p:spPr/>
        <p:txBody>
          <a:bodyPr/>
          <a:lstStyle/>
          <a:p>
            <a:fld id="{C332BC5D-F434-4A2D-9E72-1DEFE1E94600}" type="slidenum">
              <a:rPr lang="en-US" smtClean="0"/>
              <a:pPr/>
              <a:t>9</a:t>
            </a:fld>
            <a:endParaRPr lang="en-US" dirty="0"/>
          </a:p>
        </p:txBody>
      </p:sp>
      <p:sp>
        <p:nvSpPr>
          <p:cNvPr id="5" name="Text Box 6"/>
          <p:cNvSpPr txBox="1">
            <a:spLocks noChangeArrowheads="1"/>
          </p:cNvSpPr>
          <p:nvPr/>
        </p:nvSpPr>
        <p:spPr>
          <a:xfrm>
            <a:off x="5867400" y="2895600"/>
            <a:ext cx="3200400" cy="3733800"/>
          </a:xfrm>
          <a:prstGeom prst="rect">
            <a:avLst/>
          </a:prstGeom>
          <a:solidFill>
            <a:srgbClr val="3366FF">
              <a:alpha val="10000"/>
            </a:srgbClr>
          </a:solidFill>
          <a:effectLst>
            <a:outerShdw blurRad="50800" dist="38100" dir="2700000" algn="tl" rotWithShape="0">
              <a:srgbClr val="000000">
                <a:alpha val="0"/>
              </a:srgbClr>
            </a:outerShdw>
          </a:effectLst>
        </p:spPr>
        <p:txBody>
          <a:bodyPr vert="horz" lIns="91440" tIns="45720" rIns="91440" bIns="45720" rtlCol="0">
            <a:normAutofit/>
          </a:bodyPr>
          <a:lstStyle/>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a:t>
            </a:r>
            <a:r>
              <a:rPr kumimoji="0" lang="en-US" sz="1200" b="1" i="0" u="none" strike="noStrike" kern="1200" cap="none" spc="0" normalizeH="0" noProof="0" dirty="0" smtClean="0">
                <a:ln>
                  <a:noFill/>
                </a:ln>
                <a:effectLst/>
                <a:uLnTx/>
                <a:uFillTx/>
                <a:latin typeface="+mn-lt"/>
                <a:ea typeface="+mn-ea"/>
                <a:cs typeface="+mn-cs"/>
              </a:rPr>
              <a:t> </a:t>
            </a:r>
            <a:r>
              <a:rPr kumimoji="0" lang="en-US" sz="1200" b="1" i="0" u="none" strike="noStrike" kern="1200" cap="none" spc="0" normalizeH="0" baseline="0" noProof="0" dirty="0" smtClean="0">
                <a:ln>
                  <a:noFill/>
                </a:ln>
                <a:effectLst/>
                <a:uLnTx/>
                <a:uFillTx/>
                <a:latin typeface="+mn-lt"/>
                <a:ea typeface="+mn-ea"/>
                <a:cs typeface="+mn-cs"/>
              </a:rPr>
              <a:t>Interface Vlan901</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2     ip 128.2.1.23  255.255.255.252</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3     ip access-group 9 in</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4 !</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5 Router ospf 1</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6     router-id 128.1.2.133</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7     passive-interface default</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8</a:t>
            </a:r>
            <a:r>
              <a:rPr lang="en-US" sz="1200" b="1" dirty="0" smtClean="0"/>
              <a:t>     </a:t>
            </a:r>
            <a:r>
              <a:rPr kumimoji="0" lang="en-US" sz="1200" b="1" i="0" u="none" strike="noStrike" kern="1200" cap="none" spc="0" normalizeH="0" baseline="0" noProof="0" dirty="0" smtClean="0">
                <a:ln>
                  <a:noFill/>
                </a:ln>
                <a:effectLst/>
                <a:uLnTx/>
                <a:uFillTx/>
                <a:latin typeface="+mn-lt"/>
                <a:ea typeface="+mn-ea"/>
                <a:cs typeface="+mn-cs"/>
              </a:rPr>
              <a:t>no passive-interface Vlan901</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9     no passive-interface Vlan900	</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10   network 128.2.0.0 0.0.255.255</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11</a:t>
            </a:r>
            <a:r>
              <a:rPr lang="en-US" sz="1200" b="1" dirty="0" smtClean="0"/>
              <a:t>   </a:t>
            </a:r>
            <a:r>
              <a:rPr kumimoji="0" lang="en-US" sz="1200" b="1" i="0" u="none" strike="noStrike" kern="1200" cap="none" spc="0" normalizeH="0" baseline="0" noProof="0" dirty="0" smtClean="0">
                <a:ln>
                  <a:noFill/>
                </a:ln>
                <a:effectLst/>
                <a:uLnTx/>
                <a:uFillTx/>
                <a:latin typeface="+mn-lt"/>
                <a:ea typeface="+mn-ea"/>
                <a:cs typeface="+mn-cs"/>
              </a:rPr>
              <a:t>distribute-list in 12</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12</a:t>
            </a:r>
            <a:r>
              <a:rPr lang="en-US" sz="1200" b="1" dirty="0" smtClean="0"/>
              <a:t>   </a:t>
            </a:r>
            <a:r>
              <a:rPr kumimoji="0" lang="en-US" sz="1200" b="1" i="0" u="none" strike="noStrike" kern="1200" cap="none" spc="0" normalizeH="0" baseline="0" noProof="0" dirty="0" smtClean="0">
                <a:ln>
                  <a:noFill/>
                </a:ln>
                <a:effectLst/>
                <a:uLnTx/>
                <a:uFillTx/>
                <a:latin typeface="+mn-lt"/>
                <a:ea typeface="+mn-ea"/>
                <a:cs typeface="+mn-cs"/>
              </a:rPr>
              <a:t>redistribute connected subnets</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13 !</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14 access-list 9 permit  128.2.1.23  0.0.0.3 any</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15</a:t>
            </a:r>
            <a:r>
              <a:rPr kumimoji="0" lang="en-US" sz="1200" b="1" i="0" u="none" strike="noStrike" kern="1200" cap="none" spc="0" normalizeH="0" noProof="0" dirty="0" smtClean="0">
                <a:ln>
                  <a:noFill/>
                </a:ln>
                <a:effectLst/>
                <a:uLnTx/>
                <a:uFillTx/>
                <a:latin typeface="+mn-lt"/>
                <a:ea typeface="+mn-ea"/>
                <a:cs typeface="+mn-cs"/>
              </a:rPr>
              <a:t> </a:t>
            </a:r>
            <a:r>
              <a:rPr kumimoji="0" lang="en-US" sz="1200" b="1" i="0" u="none" strike="noStrike" kern="1200" cap="none" spc="0" normalizeH="0" baseline="0" noProof="0" dirty="0" smtClean="0">
                <a:ln>
                  <a:noFill/>
                </a:ln>
                <a:effectLst/>
                <a:uLnTx/>
                <a:uFillTx/>
                <a:latin typeface="+mn-lt"/>
                <a:ea typeface="+mn-ea"/>
                <a:cs typeface="+mn-cs"/>
              </a:rPr>
              <a:t>access-list 9 deny any</a:t>
            </a:r>
          </a:p>
          <a:p>
            <a:pPr marL="533400" marR="0" lvl="0" indent="-533400" algn="l" defTabSz="457200" rtl="0" eaLnBrk="1" fontAlgn="auto" latinLnBrk="0" hangingPunct="1">
              <a:lnSpc>
                <a:spcPct val="100000"/>
              </a:lnSpc>
              <a:spcBef>
                <a:spcPct val="20000"/>
              </a:spcBef>
              <a:spcAft>
                <a:spcPts val="0"/>
              </a:spcAft>
              <a:buClrTx/>
              <a:buSzTx/>
              <a:tabLst/>
              <a:defRPr/>
            </a:pPr>
            <a:r>
              <a:rPr kumimoji="0" lang="en-US" sz="1200" b="1" i="0" u="none" strike="noStrike" kern="1200" cap="none" spc="0" normalizeH="0" baseline="0" noProof="0" dirty="0" smtClean="0">
                <a:ln>
                  <a:noFill/>
                </a:ln>
                <a:effectLst/>
                <a:uLnTx/>
                <a:uFillTx/>
                <a:latin typeface="+mn-lt"/>
                <a:ea typeface="+mn-ea"/>
                <a:cs typeface="+mn-cs"/>
              </a:rPr>
              <a:t>16  access-list 12 permit 128.2.0.0 0.0.255.255</a:t>
            </a:r>
          </a:p>
          <a:p>
            <a:pPr marL="533400" marR="0" lvl="0" indent="-533400" algn="l" defTabSz="457200" rtl="0" eaLnBrk="1" fontAlgn="auto" latinLnBrk="0" hangingPunct="1">
              <a:lnSpc>
                <a:spcPct val="100000"/>
              </a:lnSpc>
              <a:spcBef>
                <a:spcPct val="20000"/>
              </a:spcBef>
              <a:spcAft>
                <a:spcPts val="0"/>
              </a:spcAft>
              <a:buClrTx/>
              <a:buSzTx/>
              <a:buFont typeface="Arial"/>
              <a:buChar char="•"/>
              <a:tabLst/>
              <a:defRPr/>
            </a:pPr>
            <a:endParaRPr kumimoji="0" lang="en-US" sz="1200" b="1" i="0" u="none" strike="noStrike" kern="1200" cap="none" spc="0" normalizeH="0" baseline="0" noProof="0" dirty="0" smtClean="0">
              <a:ln>
                <a:noFill/>
              </a:ln>
              <a:effectLst/>
              <a:uLnTx/>
              <a:uFillTx/>
              <a:latin typeface="+mn-lt"/>
              <a:ea typeface="+mn-ea"/>
              <a:cs typeface="+mn-cs"/>
            </a:endParaRPr>
          </a:p>
          <a:p>
            <a:pPr marL="533400" marR="0" lvl="0" indent="-533400" algn="l" defTabSz="457200" rtl="0" eaLnBrk="1" fontAlgn="auto" latinLnBrk="0" hangingPunct="1">
              <a:lnSpc>
                <a:spcPct val="100000"/>
              </a:lnSpc>
              <a:spcBef>
                <a:spcPct val="20000"/>
              </a:spcBef>
              <a:spcAft>
                <a:spcPts val="0"/>
              </a:spcAft>
              <a:buClrTx/>
              <a:buSzTx/>
              <a:buFont typeface="Arial"/>
              <a:buChar char="•"/>
              <a:tabLst/>
              <a:defRPr/>
            </a:pPr>
            <a:endParaRPr kumimoji="0" lang="en-US" sz="1100" b="1" i="0" u="none" strike="noStrike" kern="1200" cap="none" spc="0" normalizeH="0" baseline="0" noProof="0" dirty="0" smtClean="0">
              <a:ln>
                <a:noFill/>
              </a:ln>
              <a:effectLst/>
              <a:uLnTx/>
              <a:uFillTx/>
              <a:latin typeface="+mn-lt"/>
              <a:ea typeface="+mn-ea"/>
              <a:cs typeface="+mn-cs"/>
            </a:endParaRPr>
          </a:p>
        </p:txBody>
      </p:sp>
      <p:grpSp>
        <p:nvGrpSpPr>
          <p:cNvPr id="6" name="Group 31"/>
          <p:cNvGrpSpPr/>
          <p:nvPr/>
        </p:nvGrpSpPr>
        <p:grpSpPr>
          <a:xfrm>
            <a:off x="2625777" y="4267200"/>
            <a:ext cx="3124200" cy="1981200"/>
            <a:chOff x="2667000" y="4724400"/>
            <a:chExt cx="3124200" cy="1981200"/>
          </a:xfrm>
        </p:grpSpPr>
        <p:sp>
          <p:nvSpPr>
            <p:cNvPr id="7" name="Oval 8"/>
            <p:cNvSpPr>
              <a:spLocks noChangeArrowheads="1"/>
            </p:cNvSpPr>
            <p:nvPr/>
          </p:nvSpPr>
          <p:spPr bwMode="auto">
            <a:xfrm>
              <a:off x="4152275" y="4724400"/>
              <a:ext cx="819462" cy="457200"/>
            </a:xfrm>
            <a:prstGeom prst="ellipse">
              <a:avLst/>
            </a:prstGeom>
            <a:solidFill>
              <a:srgbClr val="3366FF">
                <a:alpha val="15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ospf1</a:t>
              </a:r>
              <a:endParaRPr lang="en-US" sz="1400" b="1" dirty="0"/>
            </a:p>
          </p:txBody>
        </p:sp>
        <p:sp>
          <p:nvSpPr>
            <p:cNvPr id="8" name="Oval 9"/>
            <p:cNvSpPr>
              <a:spLocks noChangeArrowheads="1"/>
            </p:cNvSpPr>
            <p:nvPr/>
          </p:nvSpPr>
          <p:spPr bwMode="auto">
            <a:xfrm>
              <a:off x="3588895" y="5353050"/>
              <a:ext cx="819462" cy="457200"/>
            </a:xfrm>
            <a:prstGeom prst="ellipse">
              <a:avLst/>
            </a:prstGeom>
            <a:solidFill>
              <a:srgbClr val="3366FF">
                <a:alpha val="15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a:t>Vlan901</a:t>
              </a:r>
            </a:p>
          </p:txBody>
        </p:sp>
        <p:sp>
          <p:nvSpPr>
            <p:cNvPr id="9" name="Oval 10"/>
            <p:cNvSpPr>
              <a:spLocks noChangeArrowheads="1"/>
            </p:cNvSpPr>
            <p:nvPr/>
          </p:nvSpPr>
          <p:spPr bwMode="auto">
            <a:xfrm>
              <a:off x="4038600" y="6248400"/>
              <a:ext cx="1177977" cy="457200"/>
            </a:xfrm>
            <a:prstGeom prst="ellipse">
              <a:avLst/>
            </a:prstGeom>
            <a:solidFill>
              <a:srgbClr val="3366FF">
                <a:alpha val="15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a:t>Access-list 9</a:t>
              </a:r>
            </a:p>
          </p:txBody>
        </p:sp>
        <p:sp>
          <p:nvSpPr>
            <p:cNvPr id="10" name="Line 11"/>
            <p:cNvSpPr>
              <a:spLocks noChangeShapeType="1"/>
            </p:cNvSpPr>
            <p:nvPr/>
          </p:nvSpPr>
          <p:spPr bwMode="auto">
            <a:xfrm flipH="1">
              <a:off x="4255957" y="5181600"/>
              <a:ext cx="204866" cy="2286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11" name="Line 12"/>
            <p:cNvSpPr>
              <a:spLocks noChangeShapeType="1"/>
            </p:cNvSpPr>
            <p:nvPr/>
          </p:nvSpPr>
          <p:spPr bwMode="auto">
            <a:xfrm>
              <a:off x="4688174" y="5181600"/>
              <a:ext cx="153649" cy="2286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12" name="Oval 13"/>
            <p:cNvSpPr>
              <a:spLocks noChangeArrowheads="1"/>
            </p:cNvSpPr>
            <p:nvPr/>
          </p:nvSpPr>
          <p:spPr bwMode="auto">
            <a:xfrm>
              <a:off x="4613223" y="5353050"/>
              <a:ext cx="1177977" cy="457200"/>
            </a:xfrm>
            <a:prstGeom prst="ellipse">
              <a:avLst/>
            </a:prstGeom>
            <a:solidFill>
              <a:srgbClr val="3366FF">
                <a:alpha val="15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Access-list </a:t>
              </a:r>
              <a:r>
                <a:rPr lang="en-US" sz="1400" b="1" dirty="0"/>
                <a:t>12</a:t>
              </a:r>
            </a:p>
          </p:txBody>
        </p:sp>
        <p:sp>
          <p:nvSpPr>
            <p:cNvPr id="13" name="Line 14"/>
            <p:cNvSpPr>
              <a:spLocks noChangeShapeType="1"/>
            </p:cNvSpPr>
            <p:nvPr/>
          </p:nvSpPr>
          <p:spPr bwMode="auto">
            <a:xfrm>
              <a:off x="4008620" y="5810250"/>
              <a:ext cx="563380" cy="4381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14" name="Line 14"/>
            <p:cNvSpPr>
              <a:spLocks noChangeShapeType="1"/>
            </p:cNvSpPr>
            <p:nvPr/>
          </p:nvSpPr>
          <p:spPr bwMode="auto">
            <a:xfrm flipH="1">
              <a:off x="3588895" y="5810250"/>
              <a:ext cx="460948" cy="4381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15" name="Oval 10"/>
            <p:cNvSpPr>
              <a:spLocks noChangeArrowheads="1"/>
            </p:cNvSpPr>
            <p:nvPr/>
          </p:nvSpPr>
          <p:spPr bwMode="auto">
            <a:xfrm>
              <a:off x="2667000" y="6248400"/>
              <a:ext cx="1177977" cy="457200"/>
            </a:xfrm>
            <a:prstGeom prst="ellipse">
              <a:avLst/>
            </a:prstGeom>
            <a:solidFill>
              <a:srgbClr val="3366FF">
                <a:alpha val="15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Subnet 1</a:t>
              </a:r>
              <a:endParaRPr lang="en-US" sz="1400" b="1" dirty="0"/>
            </a:p>
          </p:txBody>
        </p:sp>
      </p:grpSp>
      <p:grpSp>
        <p:nvGrpSpPr>
          <p:cNvPr id="16" name="Group 32"/>
          <p:cNvGrpSpPr/>
          <p:nvPr/>
        </p:nvGrpSpPr>
        <p:grpSpPr>
          <a:xfrm>
            <a:off x="0" y="4267200"/>
            <a:ext cx="2971800" cy="1981200"/>
            <a:chOff x="41223" y="4724400"/>
            <a:chExt cx="2971800" cy="1981200"/>
          </a:xfrm>
        </p:grpSpPr>
        <p:sp>
          <p:nvSpPr>
            <p:cNvPr id="17" name="Oval 8"/>
            <p:cNvSpPr>
              <a:spLocks noChangeArrowheads="1"/>
            </p:cNvSpPr>
            <p:nvPr/>
          </p:nvSpPr>
          <p:spPr bwMode="auto">
            <a:xfrm>
              <a:off x="1332875" y="4724400"/>
              <a:ext cx="819462"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a:t>ospf 1</a:t>
              </a:r>
            </a:p>
          </p:txBody>
        </p:sp>
        <p:sp>
          <p:nvSpPr>
            <p:cNvPr id="18" name="Line 11"/>
            <p:cNvSpPr>
              <a:spLocks noChangeShapeType="1"/>
            </p:cNvSpPr>
            <p:nvPr/>
          </p:nvSpPr>
          <p:spPr bwMode="auto">
            <a:xfrm flipH="1">
              <a:off x="1230443" y="5124450"/>
              <a:ext cx="204866" cy="2286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19" name="Line 12"/>
            <p:cNvSpPr>
              <a:spLocks noChangeShapeType="1"/>
            </p:cNvSpPr>
            <p:nvPr/>
          </p:nvSpPr>
          <p:spPr bwMode="auto">
            <a:xfrm>
              <a:off x="2049905" y="5124450"/>
              <a:ext cx="153649" cy="2286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20" name="Oval 13"/>
            <p:cNvSpPr>
              <a:spLocks noChangeArrowheads="1"/>
            </p:cNvSpPr>
            <p:nvPr/>
          </p:nvSpPr>
          <p:spPr bwMode="auto">
            <a:xfrm>
              <a:off x="1793823" y="535305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Vlan30</a:t>
              </a:r>
              <a:endParaRPr lang="en-US" sz="1400" b="1" dirty="0"/>
            </a:p>
          </p:txBody>
        </p:sp>
        <p:sp>
          <p:nvSpPr>
            <p:cNvPr id="21" name="Line 14"/>
            <p:cNvSpPr>
              <a:spLocks noChangeShapeType="1"/>
            </p:cNvSpPr>
            <p:nvPr/>
          </p:nvSpPr>
          <p:spPr bwMode="auto">
            <a:xfrm>
              <a:off x="2449643" y="5810250"/>
              <a:ext cx="563380" cy="4381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22" name="Line 14"/>
            <p:cNvSpPr>
              <a:spLocks noChangeShapeType="1"/>
            </p:cNvSpPr>
            <p:nvPr/>
          </p:nvSpPr>
          <p:spPr bwMode="auto">
            <a:xfrm flipH="1">
              <a:off x="1988695" y="5810250"/>
              <a:ext cx="460948" cy="43815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23" name="Oval 10"/>
            <p:cNvSpPr>
              <a:spLocks noChangeArrowheads="1"/>
            </p:cNvSpPr>
            <p:nvPr/>
          </p:nvSpPr>
          <p:spPr bwMode="auto">
            <a:xfrm>
              <a:off x="1412823" y="624840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Access-list 11</a:t>
              </a:r>
              <a:endParaRPr lang="en-US" sz="1400" b="1" dirty="0"/>
            </a:p>
          </p:txBody>
        </p:sp>
        <p:sp>
          <p:nvSpPr>
            <p:cNvPr id="24" name="Oval 10"/>
            <p:cNvSpPr>
              <a:spLocks noChangeArrowheads="1"/>
            </p:cNvSpPr>
            <p:nvPr/>
          </p:nvSpPr>
          <p:spPr bwMode="auto">
            <a:xfrm>
              <a:off x="41223" y="6248400"/>
              <a:ext cx="117797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Access-list 10</a:t>
              </a:r>
              <a:endParaRPr lang="en-US" sz="1400" b="1" dirty="0"/>
            </a:p>
          </p:txBody>
        </p:sp>
        <p:sp>
          <p:nvSpPr>
            <p:cNvPr id="25" name="Line 14"/>
            <p:cNvSpPr>
              <a:spLocks noChangeShapeType="1"/>
            </p:cNvSpPr>
            <p:nvPr/>
          </p:nvSpPr>
          <p:spPr bwMode="auto">
            <a:xfrm flipH="1">
              <a:off x="612648" y="5791200"/>
              <a:ext cx="305500" cy="457200"/>
            </a:xfrm>
            <a:prstGeom prst="line">
              <a:avLst/>
            </a:prstGeom>
            <a:noFill/>
            <a:ln w="38100">
              <a:solidFill>
                <a:schemeClr val="accent2"/>
              </a:solidFill>
              <a:round/>
              <a:headEnd/>
              <a:tailEnd type="triangle" w="med" len="med"/>
            </a:ln>
          </p:spPr>
          <p:txBody>
            <a:bodyPr>
              <a:prstTxWarp prst="textNoShape">
                <a:avLst/>
              </a:prstTxWarp>
            </a:bodyPr>
            <a:lstStyle/>
            <a:p>
              <a:endParaRPr lang="en-US" sz="1400" dirty="0"/>
            </a:p>
          </p:txBody>
        </p:sp>
        <p:sp>
          <p:nvSpPr>
            <p:cNvPr id="26" name="Oval 9"/>
            <p:cNvSpPr>
              <a:spLocks noChangeArrowheads="1"/>
            </p:cNvSpPr>
            <p:nvPr/>
          </p:nvSpPr>
          <p:spPr bwMode="auto">
            <a:xfrm>
              <a:off x="304800" y="5353050"/>
              <a:ext cx="1284157" cy="457200"/>
            </a:xfrm>
            <a:prstGeom prst="ellipse">
              <a:avLst/>
            </a:prstGeom>
            <a:solidFill>
              <a:srgbClr val="008000">
                <a:alpha val="22000"/>
              </a:srgbClr>
            </a:solidFill>
            <a:ln w="28575">
              <a:noFill/>
              <a:round/>
              <a:headEnd/>
              <a:tailEnd/>
            </a:ln>
            <a:effectLst>
              <a:outerShdw blurRad="50800" dist="38100" dir="2700000" algn="tl" rotWithShape="0">
                <a:srgbClr val="000000">
                  <a:alpha val="43000"/>
                </a:srgbClr>
              </a:outerShdw>
            </a:effectLst>
          </p:spPr>
          <p:txBody>
            <a:bodyPr wrap="none" anchor="ctr">
              <a:prstTxWarp prst="textNoShape">
                <a:avLst/>
              </a:prstTxWarp>
            </a:bodyPr>
            <a:lstStyle/>
            <a:p>
              <a:pPr algn="ctr" eaLnBrk="1" hangingPunct="1"/>
              <a:r>
                <a:rPr lang="en-US" sz="1400" b="1" dirty="0" smtClean="0"/>
                <a:t>Route-map 12</a:t>
              </a:r>
              <a:endParaRPr lang="en-US" sz="1400" b="1" dirty="0"/>
            </a:p>
          </p:txBody>
        </p:sp>
      </p:grpSp>
      <p:sp>
        <p:nvSpPr>
          <p:cNvPr id="27" name="Line 11"/>
          <p:cNvSpPr>
            <a:spLocks noChangeShapeType="1"/>
          </p:cNvSpPr>
          <p:nvPr/>
        </p:nvSpPr>
        <p:spPr bwMode="auto">
          <a:xfrm flipH="1">
            <a:off x="4214734" y="4724400"/>
            <a:ext cx="204866" cy="228600"/>
          </a:xfrm>
          <a:prstGeom prst="line">
            <a:avLst/>
          </a:prstGeom>
          <a:noFill/>
          <a:ln w="38100">
            <a:solidFill>
              <a:schemeClr val="accent3"/>
            </a:solidFill>
            <a:round/>
            <a:headEnd/>
            <a:tailEnd type="triangle" w="med" len="med"/>
          </a:ln>
        </p:spPr>
        <p:txBody>
          <a:bodyPr>
            <a:prstTxWarp prst="textNoShape">
              <a:avLst/>
            </a:prstTxWarp>
          </a:bodyPr>
          <a:lstStyle/>
          <a:p>
            <a:endParaRPr lang="en-US" sz="1400" dirty="0"/>
          </a:p>
        </p:txBody>
      </p:sp>
      <p:sp>
        <p:nvSpPr>
          <p:cNvPr id="28" name="Rounded Rectangle 27"/>
          <p:cNvSpPr/>
          <p:nvPr/>
        </p:nvSpPr>
        <p:spPr>
          <a:xfrm>
            <a:off x="5867400" y="4419600"/>
            <a:ext cx="3276600" cy="304800"/>
          </a:xfrm>
          <a:prstGeom prst="roundRect">
            <a:avLst/>
          </a:prstGeom>
          <a:solidFill>
            <a:schemeClr val="accent6">
              <a:lumMod val="60000"/>
              <a:lumOff val="40000"/>
              <a:alpha val="18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867400" y="5105400"/>
            <a:ext cx="3276600" cy="228600"/>
          </a:xfrm>
          <a:prstGeom prst="roundRect">
            <a:avLst/>
          </a:prstGeom>
          <a:solidFill>
            <a:schemeClr val="accent6">
              <a:lumMod val="60000"/>
              <a:lumOff val="40000"/>
              <a:alpha val="18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867400" y="3352800"/>
            <a:ext cx="3276600" cy="228600"/>
          </a:xfrm>
          <a:prstGeom prst="roundRect">
            <a:avLst/>
          </a:prstGeom>
          <a:solidFill>
            <a:schemeClr val="accent6">
              <a:lumMod val="60000"/>
              <a:lumOff val="40000"/>
              <a:alpha val="18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12"/>
          <p:cNvSpPr>
            <a:spLocks noChangeShapeType="1"/>
          </p:cNvSpPr>
          <p:nvPr/>
        </p:nvSpPr>
        <p:spPr bwMode="auto">
          <a:xfrm>
            <a:off x="4648200" y="4724400"/>
            <a:ext cx="153649" cy="228600"/>
          </a:xfrm>
          <a:prstGeom prst="line">
            <a:avLst/>
          </a:prstGeom>
          <a:noFill/>
          <a:ln w="38100">
            <a:solidFill>
              <a:schemeClr val="accent3"/>
            </a:solidFill>
            <a:round/>
            <a:headEnd/>
            <a:tailEnd type="triangle" w="med" len="med"/>
          </a:ln>
        </p:spPr>
        <p:txBody>
          <a:bodyPr>
            <a:prstTxWarp prst="textNoShape">
              <a:avLst/>
            </a:prstTxWarp>
          </a:bodyPr>
          <a:lstStyle/>
          <a:p>
            <a:endParaRPr lang="en-US" sz="1400" dirty="0"/>
          </a:p>
        </p:txBody>
      </p:sp>
      <p:sp>
        <p:nvSpPr>
          <p:cNvPr id="32" name="Line 14"/>
          <p:cNvSpPr>
            <a:spLocks noChangeShapeType="1"/>
          </p:cNvSpPr>
          <p:nvPr/>
        </p:nvSpPr>
        <p:spPr bwMode="auto">
          <a:xfrm>
            <a:off x="3962400" y="5353050"/>
            <a:ext cx="563380" cy="438150"/>
          </a:xfrm>
          <a:prstGeom prst="line">
            <a:avLst/>
          </a:prstGeom>
          <a:noFill/>
          <a:ln w="38100">
            <a:solidFill>
              <a:schemeClr val="accent3"/>
            </a:solidFill>
            <a:round/>
            <a:headEnd/>
            <a:tailEnd type="triangle" w="med" len="med"/>
          </a:ln>
        </p:spPr>
        <p:txBody>
          <a:bodyPr>
            <a:prstTxWarp prst="textNoShape">
              <a:avLst/>
            </a:prstTxWarp>
          </a:bodyPr>
          <a:lstStyle/>
          <a:p>
            <a:endParaRPr lang="en-US" sz="1400" dirty="0"/>
          </a:p>
        </p:txBody>
      </p:sp>
      <p:sp>
        <p:nvSpPr>
          <p:cNvPr id="34" name="Oval 33"/>
          <p:cNvSpPr/>
          <p:nvPr/>
        </p:nvSpPr>
        <p:spPr>
          <a:xfrm>
            <a:off x="2590800" y="5715000"/>
            <a:ext cx="1219200" cy="609600"/>
          </a:xfrm>
          <a:prstGeom prst="ellipse">
            <a:avLst/>
          </a:prstGeom>
          <a:noFill/>
          <a:ln w="571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85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par>
                                <p:cTn id="19" presetID="3" presetClass="exit" presetSubtype="10" fill="hold" grpId="1" nodeType="withEffect">
                                  <p:stCondLst>
                                    <p:cond delay="0"/>
                                  </p:stCondLst>
                                  <p:childTnLst>
                                    <p:animEffect transition="out" filter="blinds(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linds(horizontal)">
                                      <p:cBhvr>
                                        <p:cTn id="29" dur="500"/>
                                        <p:tgtEl>
                                          <p:spTgt spid="3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par>
                                <p:cTn id="33" presetID="3" presetClass="exit" presetSubtype="10" fill="hold" grpId="1" nodeType="withEffect">
                                  <p:stCondLst>
                                    <p:cond delay="0"/>
                                  </p:stCondLst>
                                  <p:childTnLst>
                                    <p:animEffect transition="out" filter="blinds(horizontal)">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blinds(horizontal)">
                                      <p:cBhvr>
                                        <p:cTn id="43" dur="500"/>
                                        <p:tgtEl>
                                          <p:spTgt spid="3">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linds(horizontal)">
                                      <p:cBhvr>
                                        <p:cTn id="46" dur="500"/>
                                        <p:tgtEl>
                                          <p:spTgt spid="3">
                                            <p:txEl>
                                              <p:pRg st="3" end="3"/>
                                            </p:txEl>
                                          </p:spTgt>
                                        </p:tgtEl>
                                      </p:cBhvr>
                                    </p:animEffect>
                                  </p:childTnLst>
                                </p:cTn>
                              </p:par>
                              <p:par>
                                <p:cTn id="47" presetID="3" presetClass="exit" presetSubtype="10" fill="hold" grpId="1" nodeType="withEffect">
                                  <p:stCondLst>
                                    <p:cond delay="0"/>
                                  </p:stCondLst>
                                  <p:childTnLst>
                                    <p:animEffect transition="out" filter="blinds(horizontal)">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linds(horizontal)">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7|0.2|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10967</TotalTime>
  <Words>2301</Words>
  <Application>Microsoft Office PowerPoint</Application>
  <PresentationFormat>On-screen Show (4:3)</PresentationFormat>
  <Paragraphs>499</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Unraveling the Complexity of Network Management</vt:lpstr>
      <vt:lpstr>Enterprise Networks</vt:lpstr>
      <vt:lpstr>Example of a Configuration Change</vt:lpstr>
      <vt:lpstr>Complexity of Network Design</vt:lpstr>
      <vt:lpstr>Capturing Network Complexity</vt:lpstr>
      <vt:lpstr>Networks Studied</vt:lpstr>
      <vt:lpstr>Two Types of Design Complexity</vt:lpstr>
      <vt:lpstr>Outline</vt:lpstr>
      <vt:lpstr>Referential Dependency Metric: Example</vt:lpstr>
      <vt:lpstr>Referential Dependence Metric</vt:lpstr>
      <vt:lpstr>Referential Dependence Metric</vt:lpstr>
      <vt:lpstr>Empirical Study</vt:lpstr>
      <vt:lpstr>Metrics  Complexity</vt:lpstr>
      <vt:lpstr>Inherent Complexity</vt:lpstr>
      <vt:lpstr>Capturing Network Policies With Reachability Sets</vt:lpstr>
      <vt:lpstr>Inherent Complexity:  Uniformity Metric</vt:lpstr>
      <vt:lpstr>Empirical Results</vt:lpstr>
      <vt:lpstr>Our Foray into Complexity:  Insights</vt:lpstr>
      <vt:lpstr>Our Foray into Complexity:  Insights</vt:lpstr>
      <vt:lpstr>Related Work</vt:lpstr>
      <vt:lpstr>Conclusions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complexity in enterprise networks</dc:title>
  <dc:creator> </dc:creator>
  <cp:lastModifiedBy> </cp:lastModifiedBy>
  <cp:revision>114</cp:revision>
  <dcterms:created xsi:type="dcterms:W3CDTF">2009-04-10T06:22:53Z</dcterms:created>
  <dcterms:modified xsi:type="dcterms:W3CDTF">2009-05-06T13:31:08Z</dcterms:modified>
</cp:coreProperties>
</file>