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0" r:id="rId6"/>
    <p:sldId id="261"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dirty="0"/>
              <a:t>Click to edit Master title style</a:t>
            </a:r>
            <a:endParaRPr lang="en-AU" dirty="0"/>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12/06/2020</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mobrien@dominic.tas.edu.a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lstStyle/>
          <a:p>
            <a:r>
              <a:rPr lang="en-AU" dirty="0"/>
              <a:t>Year 9 and 10</a:t>
            </a: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AU" dirty="0"/>
              <a:t>Creative Arts –</a:t>
            </a:r>
            <a:br>
              <a:rPr lang="en-AU" dirty="0"/>
            </a:br>
            <a:r>
              <a:rPr lang="en-AU" dirty="0"/>
              <a:t>Drama</a:t>
            </a:r>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13D9-242C-469B-8F16-4DD67096E569}"/>
              </a:ext>
            </a:extLst>
          </p:cNvPr>
          <p:cNvSpPr>
            <a:spLocks noGrp="1"/>
          </p:cNvSpPr>
          <p:nvPr>
            <p:ph type="title"/>
          </p:nvPr>
        </p:nvSpPr>
        <p:spPr/>
        <p:txBody>
          <a:bodyPr/>
          <a:lstStyle/>
          <a:p>
            <a:r>
              <a:rPr lang="en-AU" dirty="0"/>
              <a:t>What do you do?</a:t>
            </a:r>
          </a:p>
        </p:txBody>
      </p:sp>
      <p:sp>
        <p:nvSpPr>
          <p:cNvPr id="3" name="Content Placeholder 2">
            <a:extLst>
              <a:ext uri="{FF2B5EF4-FFF2-40B4-BE49-F238E27FC236}">
                <a16:creationId xmlns:a16="http://schemas.microsoft.com/office/drawing/2014/main" id="{DCAAD7C4-5F1C-410F-AB8A-A96D3322D4F4}"/>
              </a:ext>
            </a:extLst>
          </p:cNvPr>
          <p:cNvSpPr>
            <a:spLocks noGrp="1"/>
          </p:cNvSpPr>
          <p:nvPr>
            <p:ph idx="1"/>
          </p:nvPr>
        </p:nvSpPr>
        <p:spPr>
          <a:xfrm>
            <a:off x="838200" y="1825624"/>
            <a:ext cx="9133114" cy="3878489"/>
          </a:xfrm>
        </p:spPr>
        <p:txBody>
          <a:bodyPr>
            <a:normAutofit/>
          </a:bodyPr>
          <a:lstStyle/>
          <a:p>
            <a:r>
              <a:rPr lang="en-US" sz="2800" dirty="0"/>
              <a:t>Engage with the elements of production, participating in rehearsing and performing a full-length production presented to the school community.</a:t>
            </a:r>
          </a:p>
          <a:p>
            <a:r>
              <a:rPr lang="en-US" sz="2800" dirty="0"/>
              <a:t>Develop a monologue for performance.</a:t>
            </a:r>
          </a:p>
          <a:p>
            <a:r>
              <a:rPr lang="en-US" sz="2800" dirty="0"/>
              <a:t>Participate in creating original Children’s Theatre performed to students in K-6.</a:t>
            </a:r>
          </a:p>
          <a:p>
            <a:r>
              <a:rPr lang="en-US" sz="2800" dirty="0"/>
              <a:t>Develop original drama and theatre in small groups.</a:t>
            </a:r>
          </a:p>
        </p:txBody>
      </p:sp>
    </p:spTree>
    <p:extLst>
      <p:ext uri="{BB962C8B-B14F-4D97-AF65-F5344CB8AC3E}">
        <p14:creationId xmlns:p14="http://schemas.microsoft.com/office/powerpoint/2010/main" val="338616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13D9-242C-469B-8F16-4DD67096E569}"/>
              </a:ext>
            </a:extLst>
          </p:cNvPr>
          <p:cNvSpPr>
            <a:spLocks noGrp="1"/>
          </p:cNvSpPr>
          <p:nvPr>
            <p:ph type="title"/>
          </p:nvPr>
        </p:nvSpPr>
        <p:spPr/>
        <p:txBody>
          <a:bodyPr/>
          <a:lstStyle/>
          <a:p>
            <a:r>
              <a:rPr lang="en-AU" dirty="0"/>
              <a:t>What do you do?</a:t>
            </a:r>
          </a:p>
        </p:txBody>
      </p:sp>
      <p:sp>
        <p:nvSpPr>
          <p:cNvPr id="4" name="Rectangle 3">
            <a:extLst>
              <a:ext uri="{FF2B5EF4-FFF2-40B4-BE49-F238E27FC236}">
                <a16:creationId xmlns:a16="http://schemas.microsoft.com/office/drawing/2014/main" id="{26778D2B-9A62-4D12-957E-C417837AD2C6}"/>
              </a:ext>
            </a:extLst>
          </p:cNvPr>
          <p:cNvSpPr/>
          <p:nvPr/>
        </p:nvSpPr>
        <p:spPr>
          <a:xfrm>
            <a:off x="838200" y="5015547"/>
            <a:ext cx="9434780" cy="3194721"/>
          </a:xfrm>
          <a:prstGeom prst="rect">
            <a:avLst/>
          </a:prstGeom>
        </p:spPr>
        <p:txBody>
          <a:bodyPr vert="horz" lIns="91440" tIns="45720" rIns="91440" bIns="45720" rtlCol="0">
            <a:normAutofit/>
          </a:bodyPr>
          <a:lstStyle/>
          <a:p>
            <a:pPr>
              <a:lnSpc>
                <a:spcPct val="90000"/>
              </a:lnSpc>
              <a:spcBef>
                <a:spcPts val="1000"/>
              </a:spcBef>
            </a:pPr>
            <a:endParaRPr lang="en-US" sz="2800" dirty="0">
              <a:solidFill>
                <a:srgbClr val="1E345D"/>
              </a:solidFill>
            </a:endParaRPr>
          </a:p>
        </p:txBody>
      </p:sp>
      <p:sp>
        <p:nvSpPr>
          <p:cNvPr id="6" name="Content Placeholder 5">
            <a:extLst>
              <a:ext uri="{FF2B5EF4-FFF2-40B4-BE49-F238E27FC236}">
                <a16:creationId xmlns:a16="http://schemas.microsoft.com/office/drawing/2014/main" id="{7B307170-0161-48FF-84BC-612089CF919B}"/>
              </a:ext>
            </a:extLst>
          </p:cNvPr>
          <p:cNvSpPr>
            <a:spLocks noGrp="1"/>
          </p:cNvSpPr>
          <p:nvPr>
            <p:ph idx="1"/>
          </p:nvPr>
        </p:nvSpPr>
        <p:spPr>
          <a:xfrm>
            <a:off x="838200" y="1825625"/>
            <a:ext cx="9243406" cy="2561317"/>
          </a:xfrm>
        </p:spPr>
        <p:txBody>
          <a:bodyPr>
            <a:normAutofit/>
          </a:bodyPr>
          <a:lstStyle/>
          <a:p>
            <a:pPr marL="0" indent="0">
              <a:buNone/>
            </a:pPr>
            <a:r>
              <a:rPr lang="en-US" sz="2800" dirty="0"/>
              <a:t>Assessment is practical. You will present polished performances of scripted and self-devised work backed up with written work and research in your Logbook. You will also learn about how productions are made and gain experience and knowledge in lighting, sound, poster, set and costume design.</a:t>
            </a:r>
          </a:p>
          <a:p>
            <a:endParaRPr lang="en-AU" sz="2800" dirty="0"/>
          </a:p>
        </p:txBody>
      </p:sp>
      <p:pic>
        <p:nvPicPr>
          <p:cNvPr id="7" name="Picture 6" descr="A group of people in a room&#10;&#10;Description automatically generated">
            <a:extLst>
              <a:ext uri="{FF2B5EF4-FFF2-40B4-BE49-F238E27FC236}">
                <a16:creationId xmlns:a16="http://schemas.microsoft.com/office/drawing/2014/main" id="{CC309097-3BFB-469C-92FB-ED1E821A93F3}"/>
              </a:ext>
            </a:extLst>
          </p:cNvPr>
          <p:cNvPicPr>
            <a:picLocks noChangeAspect="1"/>
          </p:cNvPicPr>
          <p:nvPr/>
        </p:nvPicPr>
        <p:blipFill rotWithShape="1">
          <a:blip r:embed="rId2">
            <a:extLst>
              <a:ext uri="{28A0092B-C50C-407E-A947-70E740481C1C}">
                <a14:useLocalDpi xmlns:a14="http://schemas.microsoft.com/office/drawing/2010/main" val="0"/>
              </a:ext>
            </a:extLst>
          </a:blip>
          <a:srcRect t="34171"/>
          <a:stretch/>
        </p:blipFill>
        <p:spPr>
          <a:xfrm>
            <a:off x="4977591" y="4386942"/>
            <a:ext cx="5104015" cy="2240869"/>
          </a:xfrm>
          <a:prstGeom prst="rect">
            <a:avLst/>
          </a:prstGeom>
        </p:spPr>
      </p:pic>
      <p:sp>
        <p:nvSpPr>
          <p:cNvPr id="8" name="Rectangle 7">
            <a:extLst>
              <a:ext uri="{FF2B5EF4-FFF2-40B4-BE49-F238E27FC236}">
                <a16:creationId xmlns:a16="http://schemas.microsoft.com/office/drawing/2014/main" id="{1107C62D-DCEB-4DB9-BE5C-D72456F28081}"/>
              </a:ext>
            </a:extLst>
          </p:cNvPr>
          <p:cNvSpPr/>
          <p:nvPr/>
        </p:nvSpPr>
        <p:spPr>
          <a:xfrm>
            <a:off x="838200" y="4521879"/>
            <a:ext cx="3777343" cy="923330"/>
          </a:xfrm>
          <a:prstGeom prst="rect">
            <a:avLst/>
          </a:prstGeom>
        </p:spPr>
        <p:txBody>
          <a:bodyPr vert="horz" lIns="91440" tIns="45720" rIns="91440" bIns="45720" rtlCol="0">
            <a:normAutofit/>
          </a:bodyPr>
          <a:lstStyle/>
          <a:p>
            <a:pPr>
              <a:lnSpc>
                <a:spcPct val="90000"/>
              </a:lnSpc>
              <a:spcBef>
                <a:spcPts val="1000"/>
              </a:spcBef>
            </a:pPr>
            <a:r>
              <a:rPr lang="en-US" sz="2800" dirty="0">
                <a:solidFill>
                  <a:srgbClr val="1E345D"/>
                </a:solidFill>
              </a:rPr>
              <a:t>The course is designed to build foundations that can prepare you for Drama in Years 11 and 12 and beyond.</a:t>
            </a:r>
          </a:p>
        </p:txBody>
      </p:sp>
    </p:spTree>
    <p:extLst>
      <p:ext uri="{BB962C8B-B14F-4D97-AF65-F5344CB8AC3E}">
        <p14:creationId xmlns:p14="http://schemas.microsoft.com/office/powerpoint/2010/main" val="143195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C604-87DA-4294-9C00-D1C42F1E6D44}"/>
              </a:ext>
            </a:extLst>
          </p:cNvPr>
          <p:cNvSpPr>
            <a:spLocks noGrp="1"/>
          </p:cNvSpPr>
          <p:nvPr>
            <p:ph type="title"/>
          </p:nvPr>
        </p:nvSpPr>
        <p:spPr/>
        <p:txBody>
          <a:bodyPr/>
          <a:lstStyle/>
          <a:p>
            <a:r>
              <a:rPr lang="en-AU" dirty="0"/>
              <a:t>What you need?</a:t>
            </a:r>
          </a:p>
        </p:txBody>
      </p:sp>
      <p:sp>
        <p:nvSpPr>
          <p:cNvPr id="3" name="Content Placeholder 2">
            <a:extLst>
              <a:ext uri="{FF2B5EF4-FFF2-40B4-BE49-F238E27FC236}">
                <a16:creationId xmlns:a16="http://schemas.microsoft.com/office/drawing/2014/main" id="{4E2BD035-5AAF-49E4-8DFD-FFC60F5E48E1}"/>
              </a:ext>
            </a:extLst>
          </p:cNvPr>
          <p:cNvSpPr>
            <a:spLocks noGrp="1"/>
          </p:cNvSpPr>
          <p:nvPr>
            <p:ph idx="1"/>
          </p:nvPr>
        </p:nvSpPr>
        <p:spPr>
          <a:xfrm>
            <a:off x="838200" y="1825625"/>
            <a:ext cx="4724400" cy="4488089"/>
          </a:xfrm>
        </p:spPr>
        <p:txBody>
          <a:bodyPr>
            <a:normAutofit/>
          </a:bodyPr>
          <a:lstStyle/>
          <a:p>
            <a:pPr lvl="0"/>
            <a:r>
              <a:rPr lang="en-US" sz="2800" dirty="0"/>
              <a:t>Energy.</a:t>
            </a:r>
          </a:p>
          <a:p>
            <a:pPr lvl="0"/>
            <a:r>
              <a:rPr lang="en-US" sz="2800" dirty="0"/>
              <a:t>Enthusiasm.</a:t>
            </a:r>
          </a:p>
          <a:p>
            <a:pPr lvl="0"/>
            <a:r>
              <a:rPr lang="en-AU" sz="2800" dirty="0"/>
              <a:t>A willingness to participate and learn about yourself, the world around you.</a:t>
            </a:r>
            <a:endParaRPr lang="en-US" sz="2800" dirty="0"/>
          </a:p>
        </p:txBody>
      </p:sp>
      <p:pic>
        <p:nvPicPr>
          <p:cNvPr id="8" name="Picture 7" descr="A person standing posing for the camera&#10;&#10;Description automatically generated">
            <a:extLst>
              <a:ext uri="{FF2B5EF4-FFF2-40B4-BE49-F238E27FC236}">
                <a16:creationId xmlns:a16="http://schemas.microsoft.com/office/drawing/2014/main" id="{B2CBB1FD-4B4F-44CE-80D3-5EE2249ACF16}"/>
              </a:ext>
            </a:extLst>
          </p:cNvPr>
          <p:cNvPicPr>
            <a:picLocks noChangeAspect="1"/>
          </p:cNvPicPr>
          <p:nvPr/>
        </p:nvPicPr>
        <p:blipFill rotWithShape="1">
          <a:blip r:embed="rId2">
            <a:extLst>
              <a:ext uri="{28A0092B-C50C-407E-A947-70E740481C1C}">
                <a14:useLocalDpi xmlns:a14="http://schemas.microsoft.com/office/drawing/2010/main" val="0"/>
              </a:ext>
            </a:extLst>
          </a:blip>
          <a:srcRect l="21653" r="23233"/>
          <a:stretch/>
        </p:blipFill>
        <p:spPr>
          <a:xfrm>
            <a:off x="5899566" y="860663"/>
            <a:ext cx="4373414" cy="5292000"/>
          </a:xfrm>
          <a:prstGeom prst="rect">
            <a:avLst/>
          </a:prstGeom>
        </p:spPr>
      </p:pic>
    </p:spTree>
    <p:extLst>
      <p:ext uri="{BB962C8B-B14F-4D97-AF65-F5344CB8AC3E}">
        <p14:creationId xmlns:p14="http://schemas.microsoft.com/office/powerpoint/2010/main" val="44325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normAutofit/>
          </a:bodyPr>
          <a:lstStyle/>
          <a:p>
            <a:pPr algn="l"/>
            <a:r>
              <a:rPr lang="en-US" sz="3200" b="0" dirty="0">
                <a:solidFill>
                  <a:schemeClr val="bg1"/>
                </a:solidFill>
              </a:rPr>
              <a:t>Please feel free to contact </a:t>
            </a:r>
            <a:r>
              <a:rPr lang="en-US" sz="3200" b="0" dirty="0" err="1">
                <a:solidFill>
                  <a:schemeClr val="bg1"/>
                </a:solidFill>
              </a:rPr>
              <a:t>Mr</a:t>
            </a:r>
            <a:r>
              <a:rPr lang="en-US" sz="3200" b="0" dirty="0">
                <a:solidFill>
                  <a:schemeClr val="bg1"/>
                </a:solidFill>
              </a:rPr>
              <a:t> Mike O’Brien, Head of Creative Arts, at </a:t>
            </a:r>
            <a:r>
              <a:rPr lang="en-US" sz="3200" b="0" dirty="0">
                <a:solidFill>
                  <a:schemeClr val="bg1"/>
                </a:solidFill>
                <a:hlinkClick r:id="rId2"/>
              </a:rPr>
              <a:t>mobrien@dominic.tas.edu.au</a:t>
            </a:r>
            <a:endParaRPr lang="en-US" sz="3200" b="0" dirty="0">
              <a:solidFill>
                <a:schemeClr val="bg1"/>
              </a:solidFill>
            </a:endParaRP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US" dirty="0"/>
              <a:t>Find out more…</a:t>
            </a:r>
          </a:p>
        </p:txBody>
      </p:sp>
    </p:spTree>
    <p:extLst>
      <p:ext uri="{BB962C8B-B14F-4D97-AF65-F5344CB8AC3E}">
        <p14:creationId xmlns:p14="http://schemas.microsoft.com/office/powerpoint/2010/main" val="1684172585"/>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0" ma:contentTypeDescription="Create a new document." ma:contentTypeScope="" ma:versionID="e29e364a25e642ebf96c673466ec5149">
  <xsd:schema xmlns:xsd="http://www.w3.org/2001/XMLSchema" xmlns:xs="http://www.w3.org/2001/XMLSchema" xmlns:p="http://schemas.microsoft.com/office/2006/metadata/properties" xmlns:ns2="cfccfeef-7e55-4834-a07b-e246201c470a" targetNamespace="http://schemas.microsoft.com/office/2006/metadata/properties" ma:root="true" ma:fieldsID="493684657a825840bf63e83ce25c4a8c" ns2:_="">
    <xsd:import namespace="cfccfeef-7e55-4834-a07b-e246201c4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F0ADBD-717F-4D87-A9EB-804086C7DFAD}">
  <ds:schemaRefs>
    <ds:schemaRef ds:uri="http://purl.org/dc/terms/"/>
    <ds:schemaRef ds:uri="http://purl.org/dc/elements/1.1/"/>
    <ds:schemaRef ds:uri="http://schemas.microsoft.com/office/2006/metadata/properties"/>
    <ds:schemaRef ds:uri="http://purl.org/dc/dcmitype/"/>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9ebde098-1071-4510-b685-4a434bf24303"/>
    <ds:schemaRef ds:uri="1a7187bd-3e99-482b-8134-a02f600616ed"/>
  </ds:schemaRefs>
</ds:datastoreItem>
</file>

<file path=customXml/itemProps2.xml><?xml version="1.0" encoding="utf-8"?>
<ds:datastoreItem xmlns:ds="http://schemas.openxmlformats.org/officeDocument/2006/customXml" ds:itemID="{592ADA22-60D8-408B-B281-4838AE57A6C1}"/>
</file>

<file path=customXml/itemProps3.xml><?xml version="1.0" encoding="utf-8"?>
<ds:datastoreItem xmlns:ds="http://schemas.openxmlformats.org/officeDocument/2006/customXml" ds:itemID="{09758069-041D-4206-9035-4DA66A5391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TotalTime>
  <Words>189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Creative Arts – Drama</vt:lpstr>
      <vt:lpstr>What do you do?</vt:lpstr>
      <vt:lpstr>What do you do?</vt:lpstr>
      <vt:lpstr>What you need?</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Humanities: Commerce</dc:title>
  <dc:creator>BrBarry</dc:creator>
  <cp:lastModifiedBy>Br Barry Parker</cp:lastModifiedBy>
  <cp:revision>7</cp:revision>
  <dcterms:created xsi:type="dcterms:W3CDTF">2020-06-10T23:39:39Z</dcterms:created>
  <dcterms:modified xsi:type="dcterms:W3CDTF">2020-06-12T09:47:42Z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17176700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