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7"/>
  </p:notesMasterIdLst>
  <p:sldIdLst>
    <p:sldId id="258" r:id="rId2"/>
    <p:sldId id="276" r:id="rId3"/>
    <p:sldId id="277" r:id="rId4"/>
    <p:sldId id="260" r:id="rId5"/>
    <p:sldId id="271" r:id="rId6"/>
    <p:sldId id="261" r:id="rId7"/>
    <p:sldId id="262" r:id="rId8"/>
    <p:sldId id="263" r:id="rId9"/>
    <p:sldId id="264" r:id="rId10"/>
    <p:sldId id="265" r:id="rId11"/>
    <p:sldId id="266" r:id="rId12"/>
    <p:sldId id="272" r:id="rId13"/>
    <p:sldId id="267" r:id="rId14"/>
    <p:sldId id="268" r:id="rId15"/>
    <p:sldId id="269" r:id="rId16"/>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685" autoAdjust="0"/>
  </p:normalViewPr>
  <p:slideViewPr>
    <p:cSldViewPr snapToGrid="0">
      <p:cViewPr varScale="1">
        <p:scale>
          <a:sx n="57" d="100"/>
          <a:sy n="57" d="100"/>
        </p:scale>
        <p:origin x="12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975710-72E0-468F-8849-20849CB4B07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2CDF825-8305-4F5A-A67B-4D9ACD79CD50}">
      <dgm:prSet/>
      <dgm:spPr/>
      <dgm:t>
        <a:bodyPr/>
        <a:lstStyle/>
        <a:p>
          <a:pPr>
            <a:lnSpc>
              <a:spcPct val="100000"/>
            </a:lnSpc>
          </a:pPr>
          <a:r>
            <a:rPr lang="en-US" dirty="0"/>
            <a:t>The</a:t>
          </a:r>
          <a:r>
            <a:rPr lang="en-US" baseline="0" dirty="0"/>
            <a:t> Problem</a:t>
          </a:r>
          <a:endParaRPr lang="en-US" dirty="0"/>
        </a:p>
      </dgm:t>
    </dgm:pt>
    <dgm:pt modelId="{C4D8053E-91A0-4B55-B5CD-9A52C11B7B00}" type="parTrans" cxnId="{498C743C-BEE6-47B5-A7AA-BB0E5DE51A1F}">
      <dgm:prSet/>
      <dgm:spPr/>
      <dgm:t>
        <a:bodyPr/>
        <a:lstStyle/>
        <a:p>
          <a:endParaRPr lang="en-US"/>
        </a:p>
      </dgm:t>
    </dgm:pt>
    <dgm:pt modelId="{966C0DCD-E6F0-4EAA-960E-FCFE1FDBA8D3}" type="sibTrans" cxnId="{498C743C-BEE6-47B5-A7AA-BB0E5DE51A1F}">
      <dgm:prSet/>
      <dgm:spPr/>
      <dgm:t>
        <a:bodyPr/>
        <a:lstStyle/>
        <a:p>
          <a:endParaRPr lang="en-US"/>
        </a:p>
      </dgm:t>
    </dgm:pt>
    <dgm:pt modelId="{7DEDBA04-50FB-4F48-83C8-D402FF99C4D0}">
      <dgm:prSet/>
      <dgm:spPr/>
      <dgm:t>
        <a:bodyPr/>
        <a:lstStyle/>
        <a:p>
          <a:pPr>
            <a:lnSpc>
              <a:spcPct val="100000"/>
            </a:lnSpc>
          </a:pPr>
          <a:r>
            <a:rPr lang="en-US" b="0" i="0" dirty="0"/>
            <a:t>.</a:t>
          </a:r>
          <a:r>
            <a:rPr lang="en-US" i="0" dirty="0"/>
            <a:t> </a:t>
          </a:r>
          <a:r>
            <a:rPr lang="en-US" b="0" i="0" dirty="0"/>
            <a:t>Cardiovascular disease (CVD) is the leading global cause of death, disproportionately affecting low- and middle-income countries, where it accounts for three-quarters of all fatalities (Kontchou, </a:t>
          </a:r>
          <a:r>
            <a:rPr lang="en-US" b="0" i="0" dirty="0" err="1"/>
            <a:t>McCracy</a:t>
          </a:r>
          <a:r>
            <a:rPr lang="en-US" b="0" i="0" dirty="0"/>
            <a:t>, &amp; Schulman, 2019).</a:t>
          </a:r>
          <a:endParaRPr lang="en-US" dirty="0"/>
        </a:p>
      </dgm:t>
    </dgm:pt>
    <dgm:pt modelId="{347734B4-23B1-4EE5-9F93-1FF7A888D4AC}" type="parTrans" cxnId="{50D51D16-2B82-46E3-9799-E7BCFCB7CB5F}">
      <dgm:prSet/>
      <dgm:spPr/>
      <dgm:t>
        <a:bodyPr/>
        <a:lstStyle/>
        <a:p>
          <a:endParaRPr lang="en-US"/>
        </a:p>
      </dgm:t>
    </dgm:pt>
    <dgm:pt modelId="{3766E047-FEBA-44A6-A62F-061079D1DF2F}" type="sibTrans" cxnId="{50D51D16-2B82-46E3-9799-E7BCFCB7CB5F}">
      <dgm:prSet/>
      <dgm:spPr/>
      <dgm:t>
        <a:bodyPr/>
        <a:lstStyle/>
        <a:p>
          <a:endParaRPr lang="en-US"/>
        </a:p>
      </dgm:t>
    </dgm:pt>
    <dgm:pt modelId="{26C27418-5900-4FA3-BA8F-FC627C3F188D}">
      <dgm:prSet/>
      <dgm:spPr/>
      <dgm:t>
        <a:bodyPr/>
        <a:lstStyle/>
        <a:p>
          <a:pPr>
            <a:lnSpc>
              <a:spcPct val="100000"/>
            </a:lnSpc>
          </a:pPr>
          <a:r>
            <a:rPr lang="en-US" b="0" i="0" dirty="0"/>
            <a:t>In Kenya, CVD remains a significant public health burden, with a mortality rate of 13.8% in 2019.</a:t>
          </a:r>
          <a:endParaRPr lang="en-US" dirty="0"/>
        </a:p>
      </dgm:t>
    </dgm:pt>
    <dgm:pt modelId="{A8EDE488-84D7-4C3E-85E7-C83D1D1B9D3B}" type="parTrans" cxnId="{4DBB8FC6-6A49-4357-8581-C46EBEAB4650}">
      <dgm:prSet/>
      <dgm:spPr/>
      <dgm:t>
        <a:bodyPr/>
        <a:lstStyle/>
        <a:p>
          <a:endParaRPr lang="en-US"/>
        </a:p>
      </dgm:t>
    </dgm:pt>
    <dgm:pt modelId="{1D6A622C-0ACC-4AE5-9FF6-0D46F953EFDB}" type="sibTrans" cxnId="{4DBB8FC6-6A49-4357-8581-C46EBEAB4650}">
      <dgm:prSet/>
      <dgm:spPr/>
      <dgm:t>
        <a:bodyPr/>
        <a:lstStyle/>
        <a:p>
          <a:endParaRPr lang="en-US"/>
        </a:p>
      </dgm:t>
    </dgm:pt>
    <dgm:pt modelId="{AD069E5E-01D1-4B23-9682-06F93367F352}">
      <dgm:prSet/>
      <dgm:spPr/>
      <dgm:t>
        <a:bodyPr/>
        <a:lstStyle/>
        <a:p>
          <a:pPr>
            <a:lnSpc>
              <a:spcPct val="100000"/>
            </a:lnSpc>
          </a:pPr>
          <a:r>
            <a:rPr lang="en-US" b="0" i="0" dirty="0"/>
            <a:t>The disease primarily affects individuals aged 30–70 years, with at least 2.5 heart surgeries performed per 1,000 individuals at a corresponding labor cost of US$526.</a:t>
          </a:r>
          <a:endParaRPr lang="en-US" dirty="0"/>
        </a:p>
      </dgm:t>
    </dgm:pt>
    <dgm:pt modelId="{D135B82B-86BD-403A-AC57-8C35707361FA}" type="parTrans" cxnId="{25F2BF78-CB20-49E5-A3B5-F86ACB25F885}">
      <dgm:prSet/>
      <dgm:spPr/>
      <dgm:t>
        <a:bodyPr/>
        <a:lstStyle/>
        <a:p>
          <a:endParaRPr lang="en-KE"/>
        </a:p>
      </dgm:t>
    </dgm:pt>
    <dgm:pt modelId="{B231C3D4-C58F-4890-956C-1948172489CD}" type="sibTrans" cxnId="{25F2BF78-CB20-49E5-A3B5-F86ACB25F885}">
      <dgm:prSet/>
      <dgm:spPr/>
      <dgm:t>
        <a:bodyPr/>
        <a:lstStyle/>
        <a:p>
          <a:endParaRPr lang="en-KE"/>
        </a:p>
      </dgm:t>
    </dgm:pt>
    <dgm:pt modelId="{0E958DE5-3818-4D41-9769-2F47DF9FD90E}" type="pres">
      <dgm:prSet presAssocID="{5B975710-72E0-468F-8849-20849CB4B073}" presName="root" presStyleCnt="0">
        <dgm:presLayoutVars>
          <dgm:dir/>
          <dgm:resizeHandles val="exact"/>
        </dgm:presLayoutVars>
      </dgm:prSet>
      <dgm:spPr/>
    </dgm:pt>
    <dgm:pt modelId="{AECAA450-ED38-477B-BA82-A424EEF2D0FE}" type="pres">
      <dgm:prSet presAssocID="{B2CDF825-8305-4F5A-A67B-4D9ACD79CD50}" presName="compNode" presStyleCnt="0"/>
      <dgm:spPr/>
    </dgm:pt>
    <dgm:pt modelId="{DAF019A0-DF7F-4874-9C3A-CFF9F27A91E3}" type="pres">
      <dgm:prSet presAssocID="{B2CDF825-8305-4F5A-A67B-4D9ACD79CD50}" presName="bgRect" presStyleLbl="bgShp" presStyleIdx="0" presStyleCnt="4"/>
      <dgm:spPr/>
    </dgm:pt>
    <dgm:pt modelId="{1E8212CD-A7F3-420A-AD94-A8D6442D92F7}" type="pres">
      <dgm:prSet presAssocID="{B2CDF825-8305-4F5A-A67B-4D9ACD79CD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844B7BD6-36EC-412A-B3DB-C711B829E898}" type="pres">
      <dgm:prSet presAssocID="{B2CDF825-8305-4F5A-A67B-4D9ACD79CD50}" presName="spaceRect" presStyleCnt="0"/>
      <dgm:spPr/>
    </dgm:pt>
    <dgm:pt modelId="{668F8491-773B-4BAB-AA1C-C342F8FF1EAF}" type="pres">
      <dgm:prSet presAssocID="{B2CDF825-8305-4F5A-A67B-4D9ACD79CD50}" presName="parTx" presStyleLbl="revTx" presStyleIdx="0" presStyleCnt="4">
        <dgm:presLayoutVars>
          <dgm:chMax val="0"/>
          <dgm:chPref val="0"/>
        </dgm:presLayoutVars>
      </dgm:prSet>
      <dgm:spPr/>
    </dgm:pt>
    <dgm:pt modelId="{FF465580-07BF-40FC-8FDD-2FF094EA8B93}" type="pres">
      <dgm:prSet presAssocID="{966C0DCD-E6F0-4EAA-960E-FCFE1FDBA8D3}" presName="sibTrans" presStyleCnt="0"/>
      <dgm:spPr/>
    </dgm:pt>
    <dgm:pt modelId="{DDF61059-C24F-4EAC-97AB-0FB421123A86}" type="pres">
      <dgm:prSet presAssocID="{7DEDBA04-50FB-4F48-83C8-D402FF99C4D0}" presName="compNode" presStyleCnt="0"/>
      <dgm:spPr/>
    </dgm:pt>
    <dgm:pt modelId="{BC660645-FDC0-46B7-B5BE-7F10B8EFCDCE}" type="pres">
      <dgm:prSet presAssocID="{7DEDBA04-50FB-4F48-83C8-D402FF99C4D0}" presName="bgRect" presStyleLbl="bgShp" presStyleIdx="1" presStyleCnt="4" custLinFactNeighborX="-27624" custLinFactNeighborY="-21774"/>
      <dgm:spPr/>
    </dgm:pt>
    <dgm:pt modelId="{466230D1-FF5E-4D70-863C-2E1D7284C387}" type="pres">
      <dgm:prSet presAssocID="{7DEDBA04-50FB-4F48-83C8-D402FF99C4D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05711997-607D-4DC5-9D60-214F0E2F92B0}" type="pres">
      <dgm:prSet presAssocID="{7DEDBA04-50FB-4F48-83C8-D402FF99C4D0}" presName="spaceRect" presStyleCnt="0"/>
      <dgm:spPr/>
    </dgm:pt>
    <dgm:pt modelId="{47D04C07-71F0-4B19-A5A8-AE389824836E}" type="pres">
      <dgm:prSet presAssocID="{7DEDBA04-50FB-4F48-83C8-D402FF99C4D0}" presName="parTx" presStyleLbl="revTx" presStyleIdx="1" presStyleCnt="4" custScaleY="83040">
        <dgm:presLayoutVars>
          <dgm:chMax val="0"/>
          <dgm:chPref val="0"/>
        </dgm:presLayoutVars>
      </dgm:prSet>
      <dgm:spPr/>
    </dgm:pt>
    <dgm:pt modelId="{32ECD506-9F84-4BFF-8C61-9A2D96824DDC}" type="pres">
      <dgm:prSet presAssocID="{3766E047-FEBA-44A6-A62F-061079D1DF2F}" presName="sibTrans" presStyleCnt="0"/>
      <dgm:spPr/>
    </dgm:pt>
    <dgm:pt modelId="{E08DF4D8-C31B-4435-8934-EC45D15B0A09}" type="pres">
      <dgm:prSet presAssocID="{26C27418-5900-4FA3-BA8F-FC627C3F188D}" presName="compNode" presStyleCnt="0"/>
      <dgm:spPr/>
    </dgm:pt>
    <dgm:pt modelId="{6238EEAB-5809-4FEE-87EE-37C5AC7F2B84}" type="pres">
      <dgm:prSet presAssocID="{26C27418-5900-4FA3-BA8F-FC627C3F188D}" presName="bgRect" presStyleLbl="bgShp" presStyleIdx="2" presStyleCnt="4"/>
      <dgm:spPr/>
    </dgm:pt>
    <dgm:pt modelId="{79878EA1-9523-402F-8BD9-CD5694703C61}" type="pres">
      <dgm:prSet presAssocID="{26C27418-5900-4FA3-BA8F-FC627C3F188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0F205A01-5A3F-43F3-AFF3-0B166711BA0D}" type="pres">
      <dgm:prSet presAssocID="{26C27418-5900-4FA3-BA8F-FC627C3F188D}" presName="spaceRect" presStyleCnt="0"/>
      <dgm:spPr/>
    </dgm:pt>
    <dgm:pt modelId="{31FEBDDF-8ABE-49E1-B6D9-9ADED50F174C}" type="pres">
      <dgm:prSet presAssocID="{26C27418-5900-4FA3-BA8F-FC627C3F188D}" presName="parTx" presStyleLbl="revTx" presStyleIdx="2" presStyleCnt="4">
        <dgm:presLayoutVars>
          <dgm:chMax val="0"/>
          <dgm:chPref val="0"/>
        </dgm:presLayoutVars>
      </dgm:prSet>
      <dgm:spPr/>
    </dgm:pt>
    <dgm:pt modelId="{A519659E-AF27-4A73-9999-4136EF378467}" type="pres">
      <dgm:prSet presAssocID="{1D6A622C-0ACC-4AE5-9FF6-0D46F953EFDB}" presName="sibTrans" presStyleCnt="0"/>
      <dgm:spPr/>
    </dgm:pt>
    <dgm:pt modelId="{7A5A0A9A-B29A-4B77-A94B-A61EF1CC6B33}" type="pres">
      <dgm:prSet presAssocID="{AD069E5E-01D1-4B23-9682-06F93367F352}" presName="compNode" presStyleCnt="0"/>
      <dgm:spPr/>
    </dgm:pt>
    <dgm:pt modelId="{EDF26E8E-0425-49F4-B797-0E66DACF1CE4}" type="pres">
      <dgm:prSet presAssocID="{AD069E5E-01D1-4B23-9682-06F93367F352}" presName="bgRect" presStyleLbl="bgShp" presStyleIdx="3" presStyleCnt="4" custLinFactNeighborX="-4093" custLinFactNeighborY="-9416"/>
      <dgm:spPr/>
    </dgm:pt>
    <dgm:pt modelId="{392204AA-FF30-45F9-A33F-7F3CC12414E6}" type="pres">
      <dgm:prSet presAssocID="{AD069E5E-01D1-4B23-9682-06F93367F352}" presName="iconRect" presStyleLbl="node1" presStyleIdx="3" presStyleCnt="4"/>
      <dgm:spPr/>
    </dgm:pt>
    <dgm:pt modelId="{0A1041DB-83FB-4519-948A-0860FE752CF2}" type="pres">
      <dgm:prSet presAssocID="{AD069E5E-01D1-4B23-9682-06F93367F352}" presName="spaceRect" presStyleCnt="0"/>
      <dgm:spPr/>
    </dgm:pt>
    <dgm:pt modelId="{54CCA76E-FD72-43F4-A272-DC231666A265}" type="pres">
      <dgm:prSet presAssocID="{AD069E5E-01D1-4B23-9682-06F93367F352}" presName="parTx" presStyleLbl="revTx" presStyleIdx="3" presStyleCnt="4">
        <dgm:presLayoutVars>
          <dgm:chMax val="0"/>
          <dgm:chPref val="0"/>
        </dgm:presLayoutVars>
      </dgm:prSet>
      <dgm:spPr/>
    </dgm:pt>
  </dgm:ptLst>
  <dgm:cxnLst>
    <dgm:cxn modelId="{50D51D16-2B82-46E3-9799-E7BCFCB7CB5F}" srcId="{5B975710-72E0-468F-8849-20849CB4B073}" destId="{7DEDBA04-50FB-4F48-83C8-D402FF99C4D0}" srcOrd="1" destOrd="0" parTransId="{347734B4-23B1-4EE5-9F93-1FF7A888D4AC}" sibTransId="{3766E047-FEBA-44A6-A62F-061079D1DF2F}"/>
    <dgm:cxn modelId="{30F3041F-BBA4-4D4E-992B-689B0E0D0D0D}" type="presOf" srcId="{5B975710-72E0-468F-8849-20849CB4B073}" destId="{0E958DE5-3818-4D41-9769-2F47DF9FD90E}" srcOrd="0" destOrd="0" presId="urn:microsoft.com/office/officeart/2018/2/layout/IconVerticalSolidList"/>
    <dgm:cxn modelId="{498C743C-BEE6-47B5-A7AA-BB0E5DE51A1F}" srcId="{5B975710-72E0-468F-8849-20849CB4B073}" destId="{B2CDF825-8305-4F5A-A67B-4D9ACD79CD50}" srcOrd="0" destOrd="0" parTransId="{C4D8053E-91A0-4B55-B5CD-9A52C11B7B00}" sibTransId="{966C0DCD-E6F0-4EAA-960E-FCFE1FDBA8D3}"/>
    <dgm:cxn modelId="{C464246D-4F5A-4912-AB3E-3BDCEB1A3F5B}" type="presOf" srcId="{7DEDBA04-50FB-4F48-83C8-D402FF99C4D0}" destId="{47D04C07-71F0-4B19-A5A8-AE389824836E}" srcOrd="0" destOrd="0" presId="urn:microsoft.com/office/officeart/2018/2/layout/IconVerticalSolidList"/>
    <dgm:cxn modelId="{6CD3F04F-1B70-4F03-AD2E-F1F22138F556}" type="presOf" srcId="{B2CDF825-8305-4F5A-A67B-4D9ACD79CD50}" destId="{668F8491-773B-4BAB-AA1C-C342F8FF1EAF}" srcOrd="0" destOrd="0" presId="urn:microsoft.com/office/officeart/2018/2/layout/IconVerticalSolidList"/>
    <dgm:cxn modelId="{25F2BF78-CB20-49E5-A3B5-F86ACB25F885}" srcId="{5B975710-72E0-468F-8849-20849CB4B073}" destId="{AD069E5E-01D1-4B23-9682-06F93367F352}" srcOrd="3" destOrd="0" parTransId="{D135B82B-86BD-403A-AC57-8C35707361FA}" sibTransId="{B231C3D4-C58F-4890-956C-1948172489CD}"/>
    <dgm:cxn modelId="{352DB784-F693-409C-B06E-1EAB6F1C3B89}" type="presOf" srcId="{26C27418-5900-4FA3-BA8F-FC627C3F188D}" destId="{31FEBDDF-8ABE-49E1-B6D9-9ADED50F174C}" srcOrd="0" destOrd="0" presId="urn:microsoft.com/office/officeart/2018/2/layout/IconVerticalSolidList"/>
    <dgm:cxn modelId="{4DBB8FC6-6A49-4357-8581-C46EBEAB4650}" srcId="{5B975710-72E0-468F-8849-20849CB4B073}" destId="{26C27418-5900-4FA3-BA8F-FC627C3F188D}" srcOrd="2" destOrd="0" parTransId="{A8EDE488-84D7-4C3E-85E7-C83D1D1B9D3B}" sibTransId="{1D6A622C-0ACC-4AE5-9FF6-0D46F953EFDB}"/>
    <dgm:cxn modelId="{1DBEB4DB-3825-4337-BCD7-68DD7E492C85}" type="presOf" srcId="{AD069E5E-01D1-4B23-9682-06F93367F352}" destId="{54CCA76E-FD72-43F4-A272-DC231666A265}" srcOrd="0" destOrd="0" presId="urn:microsoft.com/office/officeart/2018/2/layout/IconVerticalSolidList"/>
    <dgm:cxn modelId="{5D5FCC30-836B-4B7C-83D3-99103EEBEBE3}" type="presParOf" srcId="{0E958DE5-3818-4D41-9769-2F47DF9FD90E}" destId="{AECAA450-ED38-477B-BA82-A424EEF2D0FE}" srcOrd="0" destOrd="0" presId="urn:microsoft.com/office/officeart/2018/2/layout/IconVerticalSolidList"/>
    <dgm:cxn modelId="{40E1A1A6-2CA0-44CD-AA2D-899CB1018C06}" type="presParOf" srcId="{AECAA450-ED38-477B-BA82-A424EEF2D0FE}" destId="{DAF019A0-DF7F-4874-9C3A-CFF9F27A91E3}" srcOrd="0" destOrd="0" presId="urn:microsoft.com/office/officeart/2018/2/layout/IconVerticalSolidList"/>
    <dgm:cxn modelId="{42B8FF32-B1F3-4612-A234-6F1BF2346D9F}" type="presParOf" srcId="{AECAA450-ED38-477B-BA82-A424EEF2D0FE}" destId="{1E8212CD-A7F3-420A-AD94-A8D6442D92F7}" srcOrd="1" destOrd="0" presId="urn:microsoft.com/office/officeart/2018/2/layout/IconVerticalSolidList"/>
    <dgm:cxn modelId="{9F49BC31-1FE2-4A3B-B144-4A0BE72759DB}" type="presParOf" srcId="{AECAA450-ED38-477B-BA82-A424EEF2D0FE}" destId="{844B7BD6-36EC-412A-B3DB-C711B829E898}" srcOrd="2" destOrd="0" presId="urn:microsoft.com/office/officeart/2018/2/layout/IconVerticalSolidList"/>
    <dgm:cxn modelId="{C4C15EEF-6F04-47B7-945A-E98417F658F5}" type="presParOf" srcId="{AECAA450-ED38-477B-BA82-A424EEF2D0FE}" destId="{668F8491-773B-4BAB-AA1C-C342F8FF1EAF}" srcOrd="3" destOrd="0" presId="urn:microsoft.com/office/officeart/2018/2/layout/IconVerticalSolidList"/>
    <dgm:cxn modelId="{FC47296F-0F1D-45E5-B45B-6F1CED628C4E}" type="presParOf" srcId="{0E958DE5-3818-4D41-9769-2F47DF9FD90E}" destId="{FF465580-07BF-40FC-8FDD-2FF094EA8B93}" srcOrd="1" destOrd="0" presId="urn:microsoft.com/office/officeart/2018/2/layout/IconVerticalSolidList"/>
    <dgm:cxn modelId="{CB85CAC4-987E-45FC-9FD0-56960D0AF446}" type="presParOf" srcId="{0E958DE5-3818-4D41-9769-2F47DF9FD90E}" destId="{DDF61059-C24F-4EAC-97AB-0FB421123A86}" srcOrd="2" destOrd="0" presId="urn:microsoft.com/office/officeart/2018/2/layout/IconVerticalSolidList"/>
    <dgm:cxn modelId="{F2005A18-849A-4613-8BC9-37CEE2647162}" type="presParOf" srcId="{DDF61059-C24F-4EAC-97AB-0FB421123A86}" destId="{BC660645-FDC0-46B7-B5BE-7F10B8EFCDCE}" srcOrd="0" destOrd="0" presId="urn:microsoft.com/office/officeart/2018/2/layout/IconVerticalSolidList"/>
    <dgm:cxn modelId="{B5AF65BD-9B9A-47C3-AEAA-397A72E93A6C}" type="presParOf" srcId="{DDF61059-C24F-4EAC-97AB-0FB421123A86}" destId="{466230D1-FF5E-4D70-863C-2E1D7284C387}" srcOrd="1" destOrd="0" presId="urn:microsoft.com/office/officeart/2018/2/layout/IconVerticalSolidList"/>
    <dgm:cxn modelId="{13ED58F5-F75D-435C-A21E-ACBD415D52BC}" type="presParOf" srcId="{DDF61059-C24F-4EAC-97AB-0FB421123A86}" destId="{05711997-607D-4DC5-9D60-214F0E2F92B0}" srcOrd="2" destOrd="0" presId="urn:microsoft.com/office/officeart/2018/2/layout/IconVerticalSolidList"/>
    <dgm:cxn modelId="{A17053F8-C1B4-40C2-8B55-61D5A863EE35}" type="presParOf" srcId="{DDF61059-C24F-4EAC-97AB-0FB421123A86}" destId="{47D04C07-71F0-4B19-A5A8-AE389824836E}" srcOrd="3" destOrd="0" presId="urn:microsoft.com/office/officeart/2018/2/layout/IconVerticalSolidList"/>
    <dgm:cxn modelId="{84AFF7AC-8A68-440D-9957-E72AB4505935}" type="presParOf" srcId="{0E958DE5-3818-4D41-9769-2F47DF9FD90E}" destId="{32ECD506-9F84-4BFF-8C61-9A2D96824DDC}" srcOrd="3" destOrd="0" presId="urn:microsoft.com/office/officeart/2018/2/layout/IconVerticalSolidList"/>
    <dgm:cxn modelId="{F046F82E-3104-496F-9C18-117BCB1EBEF0}" type="presParOf" srcId="{0E958DE5-3818-4D41-9769-2F47DF9FD90E}" destId="{E08DF4D8-C31B-4435-8934-EC45D15B0A09}" srcOrd="4" destOrd="0" presId="urn:microsoft.com/office/officeart/2018/2/layout/IconVerticalSolidList"/>
    <dgm:cxn modelId="{BF6C4695-A8C0-482B-A584-E520DCCACE22}" type="presParOf" srcId="{E08DF4D8-C31B-4435-8934-EC45D15B0A09}" destId="{6238EEAB-5809-4FEE-87EE-37C5AC7F2B84}" srcOrd="0" destOrd="0" presId="urn:microsoft.com/office/officeart/2018/2/layout/IconVerticalSolidList"/>
    <dgm:cxn modelId="{85F7186D-B0FD-4DEF-8855-3AF142D61757}" type="presParOf" srcId="{E08DF4D8-C31B-4435-8934-EC45D15B0A09}" destId="{79878EA1-9523-402F-8BD9-CD5694703C61}" srcOrd="1" destOrd="0" presId="urn:microsoft.com/office/officeart/2018/2/layout/IconVerticalSolidList"/>
    <dgm:cxn modelId="{1C83ABBC-3F4B-4210-A265-B0D169B8863C}" type="presParOf" srcId="{E08DF4D8-C31B-4435-8934-EC45D15B0A09}" destId="{0F205A01-5A3F-43F3-AFF3-0B166711BA0D}" srcOrd="2" destOrd="0" presId="urn:microsoft.com/office/officeart/2018/2/layout/IconVerticalSolidList"/>
    <dgm:cxn modelId="{159487D3-FE0E-4306-8B36-D2DFF826F4B6}" type="presParOf" srcId="{E08DF4D8-C31B-4435-8934-EC45D15B0A09}" destId="{31FEBDDF-8ABE-49E1-B6D9-9ADED50F174C}" srcOrd="3" destOrd="0" presId="urn:microsoft.com/office/officeart/2018/2/layout/IconVerticalSolidList"/>
    <dgm:cxn modelId="{68C0AA39-CF29-4495-8C23-ECE77F472CFB}" type="presParOf" srcId="{0E958DE5-3818-4D41-9769-2F47DF9FD90E}" destId="{A519659E-AF27-4A73-9999-4136EF378467}" srcOrd="5" destOrd="0" presId="urn:microsoft.com/office/officeart/2018/2/layout/IconVerticalSolidList"/>
    <dgm:cxn modelId="{53F42971-1D58-4376-BB52-7E7D1266F06F}" type="presParOf" srcId="{0E958DE5-3818-4D41-9769-2F47DF9FD90E}" destId="{7A5A0A9A-B29A-4B77-A94B-A61EF1CC6B33}" srcOrd="6" destOrd="0" presId="urn:microsoft.com/office/officeart/2018/2/layout/IconVerticalSolidList"/>
    <dgm:cxn modelId="{7A25E172-561D-45BE-BDF7-2487A0A64074}" type="presParOf" srcId="{7A5A0A9A-B29A-4B77-A94B-A61EF1CC6B33}" destId="{EDF26E8E-0425-49F4-B797-0E66DACF1CE4}" srcOrd="0" destOrd="0" presId="urn:microsoft.com/office/officeart/2018/2/layout/IconVerticalSolidList"/>
    <dgm:cxn modelId="{3F00F56A-33FE-453A-8F12-1B84BF046C69}" type="presParOf" srcId="{7A5A0A9A-B29A-4B77-A94B-A61EF1CC6B33}" destId="{392204AA-FF30-45F9-A33F-7F3CC12414E6}" srcOrd="1" destOrd="0" presId="urn:microsoft.com/office/officeart/2018/2/layout/IconVerticalSolidList"/>
    <dgm:cxn modelId="{26A143B8-82B4-460C-BC72-5063856305EA}" type="presParOf" srcId="{7A5A0A9A-B29A-4B77-A94B-A61EF1CC6B33}" destId="{0A1041DB-83FB-4519-948A-0860FE752CF2}" srcOrd="2" destOrd="0" presId="urn:microsoft.com/office/officeart/2018/2/layout/IconVerticalSolidList"/>
    <dgm:cxn modelId="{E9CB1653-FF4F-46B0-89CF-7E41E4CDF363}" type="presParOf" srcId="{7A5A0A9A-B29A-4B77-A94B-A61EF1CC6B33}" destId="{54CCA76E-FD72-43F4-A272-DC231666A2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975710-72E0-468F-8849-20849CB4B07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2CDF825-8305-4F5A-A67B-4D9ACD79CD50}">
      <dgm:prSet/>
      <dgm:spPr/>
      <dgm:t>
        <a:bodyPr/>
        <a:lstStyle/>
        <a:p>
          <a:r>
            <a:rPr lang="en-US" b="0" i="0"/>
            <a:t>The goal</a:t>
          </a:r>
          <a:endParaRPr lang="en-US"/>
        </a:p>
      </dgm:t>
    </dgm:pt>
    <dgm:pt modelId="{C4D8053E-91A0-4B55-B5CD-9A52C11B7B00}" type="parTrans" cxnId="{498C743C-BEE6-47B5-A7AA-BB0E5DE51A1F}">
      <dgm:prSet/>
      <dgm:spPr/>
      <dgm:t>
        <a:bodyPr/>
        <a:lstStyle/>
        <a:p>
          <a:endParaRPr lang="en-US"/>
        </a:p>
      </dgm:t>
    </dgm:pt>
    <dgm:pt modelId="{966C0DCD-E6F0-4EAA-960E-FCFE1FDBA8D3}" type="sibTrans" cxnId="{498C743C-BEE6-47B5-A7AA-BB0E5DE51A1F}">
      <dgm:prSet/>
      <dgm:spPr/>
      <dgm:t>
        <a:bodyPr/>
        <a:lstStyle/>
        <a:p>
          <a:endParaRPr lang="en-US"/>
        </a:p>
      </dgm:t>
    </dgm:pt>
    <dgm:pt modelId="{7DEDBA04-50FB-4F48-83C8-D402FF99C4D0}">
      <dgm:prSet/>
      <dgm:spPr/>
      <dgm:t>
        <a:bodyPr/>
        <a:lstStyle/>
        <a:p>
          <a:r>
            <a:rPr lang="en-US" b="0" i="0"/>
            <a:t>Despite growing awareness, early detection and risk assessment remain challenging due to limited local research and data-driven insights.</a:t>
          </a:r>
          <a:endParaRPr lang="en-US"/>
        </a:p>
      </dgm:t>
    </dgm:pt>
    <dgm:pt modelId="{347734B4-23B1-4EE5-9F93-1FF7A888D4AC}" type="parTrans" cxnId="{50D51D16-2B82-46E3-9799-E7BCFCB7CB5F}">
      <dgm:prSet/>
      <dgm:spPr/>
      <dgm:t>
        <a:bodyPr/>
        <a:lstStyle/>
        <a:p>
          <a:endParaRPr lang="en-US"/>
        </a:p>
      </dgm:t>
    </dgm:pt>
    <dgm:pt modelId="{3766E047-FEBA-44A6-A62F-061079D1DF2F}" type="sibTrans" cxnId="{50D51D16-2B82-46E3-9799-E7BCFCB7CB5F}">
      <dgm:prSet/>
      <dgm:spPr/>
      <dgm:t>
        <a:bodyPr/>
        <a:lstStyle/>
        <a:p>
          <a:endParaRPr lang="en-US"/>
        </a:p>
      </dgm:t>
    </dgm:pt>
    <dgm:pt modelId="{26C27418-5900-4FA3-BA8F-FC627C3F188D}">
      <dgm:prSet/>
      <dgm:spPr/>
      <dgm:t>
        <a:bodyPr/>
        <a:lstStyle/>
        <a:p>
          <a:r>
            <a:rPr lang="en-US" b="0" i="0"/>
            <a:t>Rapid urbanization, lifestyle changes, and inadequate access to preventive healthcare further exacerbate the situation. This study aims to analyze key health indicators, identify major risk factors, and uncover trends to support healthcare professionals, policymakers, and researchers. By leveraging data-driven insights, this research seeks to improve early diagnosis, develop targeted interventions, and enhance public health strategies to combat heart disease in Kenya.</a:t>
          </a:r>
          <a:endParaRPr lang="en-US"/>
        </a:p>
      </dgm:t>
    </dgm:pt>
    <dgm:pt modelId="{A8EDE488-84D7-4C3E-85E7-C83D1D1B9D3B}" type="parTrans" cxnId="{4DBB8FC6-6A49-4357-8581-C46EBEAB4650}">
      <dgm:prSet/>
      <dgm:spPr/>
      <dgm:t>
        <a:bodyPr/>
        <a:lstStyle/>
        <a:p>
          <a:endParaRPr lang="en-US"/>
        </a:p>
      </dgm:t>
    </dgm:pt>
    <dgm:pt modelId="{1D6A622C-0ACC-4AE5-9FF6-0D46F953EFDB}" type="sibTrans" cxnId="{4DBB8FC6-6A49-4357-8581-C46EBEAB4650}">
      <dgm:prSet/>
      <dgm:spPr/>
      <dgm:t>
        <a:bodyPr/>
        <a:lstStyle/>
        <a:p>
          <a:endParaRPr lang="en-US"/>
        </a:p>
      </dgm:t>
    </dgm:pt>
    <dgm:pt modelId="{0E958DE5-3818-4D41-9769-2F47DF9FD90E}" type="pres">
      <dgm:prSet presAssocID="{5B975710-72E0-468F-8849-20849CB4B073}" presName="root" presStyleCnt="0">
        <dgm:presLayoutVars>
          <dgm:dir/>
          <dgm:resizeHandles val="exact"/>
        </dgm:presLayoutVars>
      </dgm:prSet>
      <dgm:spPr/>
    </dgm:pt>
    <dgm:pt modelId="{AECAA450-ED38-477B-BA82-A424EEF2D0FE}" type="pres">
      <dgm:prSet presAssocID="{B2CDF825-8305-4F5A-A67B-4D9ACD79CD50}" presName="compNode" presStyleCnt="0"/>
      <dgm:spPr/>
    </dgm:pt>
    <dgm:pt modelId="{DAF019A0-DF7F-4874-9C3A-CFF9F27A91E3}" type="pres">
      <dgm:prSet presAssocID="{B2CDF825-8305-4F5A-A67B-4D9ACD79CD50}" presName="bgRect" presStyleLbl="bgShp" presStyleIdx="0" presStyleCnt="3"/>
      <dgm:spPr/>
    </dgm:pt>
    <dgm:pt modelId="{1E8212CD-A7F3-420A-AD94-A8D6442D92F7}" type="pres">
      <dgm:prSet presAssocID="{B2CDF825-8305-4F5A-A67B-4D9ACD79CD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844B7BD6-36EC-412A-B3DB-C711B829E898}" type="pres">
      <dgm:prSet presAssocID="{B2CDF825-8305-4F5A-A67B-4D9ACD79CD50}" presName="spaceRect" presStyleCnt="0"/>
      <dgm:spPr/>
    </dgm:pt>
    <dgm:pt modelId="{668F8491-773B-4BAB-AA1C-C342F8FF1EAF}" type="pres">
      <dgm:prSet presAssocID="{B2CDF825-8305-4F5A-A67B-4D9ACD79CD50}" presName="parTx" presStyleLbl="revTx" presStyleIdx="0" presStyleCnt="3">
        <dgm:presLayoutVars>
          <dgm:chMax val="0"/>
          <dgm:chPref val="0"/>
        </dgm:presLayoutVars>
      </dgm:prSet>
      <dgm:spPr/>
    </dgm:pt>
    <dgm:pt modelId="{FF465580-07BF-40FC-8FDD-2FF094EA8B93}" type="pres">
      <dgm:prSet presAssocID="{966C0DCD-E6F0-4EAA-960E-FCFE1FDBA8D3}" presName="sibTrans" presStyleCnt="0"/>
      <dgm:spPr/>
    </dgm:pt>
    <dgm:pt modelId="{DDF61059-C24F-4EAC-97AB-0FB421123A86}" type="pres">
      <dgm:prSet presAssocID="{7DEDBA04-50FB-4F48-83C8-D402FF99C4D0}" presName="compNode" presStyleCnt="0"/>
      <dgm:spPr/>
    </dgm:pt>
    <dgm:pt modelId="{BC660645-FDC0-46B7-B5BE-7F10B8EFCDCE}" type="pres">
      <dgm:prSet presAssocID="{7DEDBA04-50FB-4F48-83C8-D402FF99C4D0}" presName="bgRect" presStyleLbl="bgShp" presStyleIdx="1" presStyleCnt="3" custLinFactNeighborX="-50138" custLinFactNeighborY="18970"/>
      <dgm:spPr/>
    </dgm:pt>
    <dgm:pt modelId="{466230D1-FF5E-4D70-863C-2E1D7284C387}" type="pres">
      <dgm:prSet presAssocID="{7DEDBA04-50FB-4F48-83C8-D402FF99C4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05711997-607D-4DC5-9D60-214F0E2F92B0}" type="pres">
      <dgm:prSet presAssocID="{7DEDBA04-50FB-4F48-83C8-D402FF99C4D0}" presName="spaceRect" presStyleCnt="0"/>
      <dgm:spPr/>
    </dgm:pt>
    <dgm:pt modelId="{47D04C07-71F0-4B19-A5A8-AE389824836E}" type="pres">
      <dgm:prSet presAssocID="{7DEDBA04-50FB-4F48-83C8-D402FF99C4D0}" presName="parTx" presStyleLbl="revTx" presStyleIdx="1" presStyleCnt="3">
        <dgm:presLayoutVars>
          <dgm:chMax val="0"/>
          <dgm:chPref val="0"/>
        </dgm:presLayoutVars>
      </dgm:prSet>
      <dgm:spPr/>
    </dgm:pt>
    <dgm:pt modelId="{32ECD506-9F84-4BFF-8C61-9A2D96824DDC}" type="pres">
      <dgm:prSet presAssocID="{3766E047-FEBA-44A6-A62F-061079D1DF2F}" presName="sibTrans" presStyleCnt="0"/>
      <dgm:spPr/>
    </dgm:pt>
    <dgm:pt modelId="{E08DF4D8-C31B-4435-8934-EC45D15B0A09}" type="pres">
      <dgm:prSet presAssocID="{26C27418-5900-4FA3-BA8F-FC627C3F188D}" presName="compNode" presStyleCnt="0"/>
      <dgm:spPr/>
    </dgm:pt>
    <dgm:pt modelId="{6238EEAB-5809-4FEE-87EE-37C5AC7F2B84}" type="pres">
      <dgm:prSet presAssocID="{26C27418-5900-4FA3-BA8F-FC627C3F188D}" presName="bgRect" presStyleLbl="bgShp" presStyleIdx="2" presStyleCnt="3"/>
      <dgm:spPr/>
    </dgm:pt>
    <dgm:pt modelId="{79878EA1-9523-402F-8BD9-CD5694703C61}" type="pres">
      <dgm:prSet presAssocID="{26C27418-5900-4FA3-BA8F-FC627C3F18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0F205A01-5A3F-43F3-AFF3-0B166711BA0D}" type="pres">
      <dgm:prSet presAssocID="{26C27418-5900-4FA3-BA8F-FC627C3F188D}" presName="spaceRect" presStyleCnt="0"/>
      <dgm:spPr/>
    </dgm:pt>
    <dgm:pt modelId="{31FEBDDF-8ABE-49E1-B6D9-9ADED50F174C}" type="pres">
      <dgm:prSet presAssocID="{26C27418-5900-4FA3-BA8F-FC627C3F188D}" presName="parTx" presStyleLbl="revTx" presStyleIdx="2" presStyleCnt="3">
        <dgm:presLayoutVars>
          <dgm:chMax val="0"/>
          <dgm:chPref val="0"/>
        </dgm:presLayoutVars>
      </dgm:prSet>
      <dgm:spPr/>
    </dgm:pt>
  </dgm:ptLst>
  <dgm:cxnLst>
    <dgm:cxn modelId="{50D51D16-2B82-46E3-9799-E7BCFCB7CB5F}" srcId="{5B975710-72E0-468F-8849-20849CB4B073}" destId="{7DEDBA04-50FB-4F48-83C8-D402FF99C4D0}" srcOrd="1" destOrd="0" parTransId="{347734B4-23B1-4EE5-9F93-1FF7A888D4AC}" sibTransId="{3766E047-FEBA-44A6-A62F-061079D1DF2F}"/>
    <dgm:cxn modelId="{30F3041F-BBA4-4D4E-992B-689B0E0D0D0D}" type="presOf" srcId="{5B975710-72E0-468F-8849-20849CB4B073}" destId="{0E958DE5-3818-4D41-9769-2F47DF9FD90E}" srcOrd="0" destOrd="0" presId="urn:microsoft.com/office/officeart/2018/2/layout/IconVerticalSolidList"/>
    <dgm:cxn modelId="{498C743C-BEE6-47B5-A7AA-BB0E5DE51A1F}" srcId="{5B975710-72E0-468F-8849-20849CB4B073}" destId="{B2CDF825-8305-4F5A-A67B-4D9ACD79CD50}" srcOrd="0" destOrd="0" parTransId="{C4D8053E-91A0-4B55-B5CD-9A52C11B7B00}" sibTransId="{966C0DCD-E6F0-4EAA-960E-FCFE1FDBA8D3}"/>
    <dgm:cxn modelId="{C464246D-4F5A-4912-AB3E-3BDCEB1A3F5B}" type="presOf" srcId="{7DEDBA04-50FB-4F48-83C8-D402FF99C4D0}" destId="{47D04C07-71F0-4B19-A5A8-AE389824836E}" srcOrd="0" destOrd="0" presId="urn:microsoft.com/office/officeart/2018/2/layout/IconVerticalSolidList"/>
    <dgm:cxn modelId="{6CD3F04F-1B70-4F03-AD2E-F1F22138F556}" type="presOf" srcId="{B2CDF825-8305-4F5A-A67B-4D9ACD79CD50}" destId="{668F8491-773B-4BAB-AA1C-C342F8FF1EAF}" srcOrd="0" destOrd="0" presId="urn:microsoft.com/office/officeart/2018/2/layout/IconVerticalSolidList"/>
    <dgm:cxn modelId="{352DB784-F693-409C-B06E-1EAB6F1C3B89}" type="presOf" srcId="{26C27418-5900-4FA3-BA8F-FC627C3F188D}" destId="{31FEBDDF-8ABE-49E1-B6D9-9ADED50F174C}" srcOrd="0" destOrd="0" presId="urn:microsoft.com/office/officeart/2018/2/layout/IconVerticalSolidList"/>
    <dgm:cxn modelId="{4DBB8FC6-6A49-4357-8581-C46EBEAB4650}" srcId="{5B975710-72E0-468F-8849-20849CB4B073}" destId="{26C27418-5900-4FA3-BA8F-FC627C3F188D}" srcOrd="2" destOrd="0" parTransId="{A8EDE488-84D7-4C3E-85E7-C83D1D1B9D3B}" sibTransId="{1D6A622C-0ACC-4AE5-9FF6-0D46F953EFDB}"/>
    <dgm:cxn modelId="{5D5FCC30-836B-4B7C-83D3-99103EEBEBE3}" type="presParOf" srcId="{0E958DE5-3818-4D41-9769-2F47DF9FD90E}" destId="{AECAA450-ED38-477B-BA82-A424EEF2D0FE}" srcOrd="0" destOrd="0" presId="urn:microsoft.com/office/officeart/2018/2/layout/IconVerticalSolidList"/>
    <dgm:cxn modelId="{40E1A1A6-2CA0-44CD-AA2D-899CB1018C06}" type="presParOf" srcId="{AECAA450-ED38-477B-BA82-A424EEF2D0FE}" destId="{DAF019A0-DF7F-4874-9C3A-CFF9F27A91E3}" srcOrd="0" destOrd="0" presId="urn:microsoft.com/office/officeart/2018/2/layout/IconVerticalSolidList"/>
    <dgm:cxn modelId="{42B8FF32-B1F3-4612-A234-6F1BF2346D9F}" type="presParOf" srcId="{AECAA450-ED38-477B-BA82-A424EEF2D0FE}" destId="{1E8212CD-A7F3-420A-AD94-A8D6442D92F7}" srcOrd="1" destOrd="0" presId="urn:microsoft.com/office/officeart/2018/2/layout/IconVerticalSolidList"/>
    <dgm:cxn modelId="{9F49BC31-1FE2-4A3B-B144-4A0BE72759DB}" type="presParOf" srcId="{AECAA450-ED38-477B-BA82-A424EEF2D0FE}" destId="{844B7BD6-36EC-412A-B3DB-C711B829E898}" srcOrd="2" destOrd="0" presId="urn:microsoft.com/office/officeart/2018/2/layout/IconVerticalSolidList"/>
    <dgm:cxn modelId="{C4C15EEF-6F04-47B7-945A-E98417F658F5}" type="presParOf" srcId="{AECAA450-ED38-477B-BA82-A424EEF2D0FE}" destId="{668F8491-773B-4BAB-AA1C-C342F8FF1EAF}" srcOrd="3" destOrd="0" presId="urn:microsoft.com/office/officeart/2018/2/layout/IconVerticalSolidList"/>
    <dgm:cxn modelId="{FC47296F-0F1D-45E5-B45B-6F1CED628C4E}" type="presParOf" srcId="{0E958DE5-3818-4D41-9769-2F47DF9FD90E}" destId="{FF465580-07BF-40FC-8FDD-2FF094EA8B93}" srcOrd="1" destOrd="0" presId="urn:microsoft.com/office/officeart/2018/2/layout/IconVerticalSolidList"/>
    <dgm:cxn modelId="{CB85CAC4-987E-45FC-9FD0-56960D0AF446}" type="presParOf" srcId="{0E958DE5-3818-4D41-9769-2F47DF9FD90E}" destId="{DDF61059-C24F-4EAC-97AB-0FB421123A86}" srcOrd="2" destOrd="0" presId="urn:microsoft.com/office/officeart/2018/2/layout/IconVerticalSolidList"/>
    <dgm:cxn modelId="{F2005A18-849A-4613-8BC9-37CEE2647162}" type="presParOf" srcId="{DDF61059-C24F-4EAC-97AB-0FB421123A86}" destId="{BC660645-FDC0-46B7-B5BE-7F10B8EFCDCE}" srcOrd="0" destOrd="0" presId="urn:microsoft.com/office/officeart/2018/2/layout/IconVerticalSolidList"/>
    <dgm:cxn modelId="{B5AF65BD-9B9A-47C3-AEAA-397A72E93A6C}" type="presParOf" srcId="{DDF61059-C24F-4EAC-97AB-0FB421123A86}" destId="{466230D1-FF5E-4D70-863C-2E1D7284C387}" srcOrd="1" destOrd="0" presId="urn:microsoft.com/office/officeart/2018/2/layout/IconVerticalSolidList"/>
    <dgm:cxn modelId="{13ED58F5-F75D-435C-A21E-ACBD415D52BC}" type="presParOf" srcId="{DDF61059-C24F-4EAC-97AB-0FB421123A86}" destId="{05711997-607D-4DC5-9D60-214F0E2F92B0}" srcOrd="2" destOrd="0" presId="urn:microsoft.com/office/officeart/2018/2/layout/IconVerticalSolidList"/>
    <dgm:cxn modelId="{A17053F8-C1B4-40C2-8B55-61D5A863EE35}" type="presParOf" srcId="{DDF61059-C24F-4EAC-97AB-0FB421123A86}" destId="{47D04C07-71F0-4B19-A5A8-AE389824836E}" srcOrd="3" destOrd="0" presId="urn:microsoft.com/office/officeart/2018/2/layout/IconVerticalSolidList"/>
    <dgm:cxn modelId="{84AFF7AC-8A68-440D-9957-E72AB4505935}" type="presParOf" srcId="{0E958DE5-3818-4D41-9769-2F47DF9FD90E}" destId="{32ECD506-9F84-4BFF-8C61-9A2D96824DDC}" srcOrd="3" destOrd="0" presId="urn:microsoft.com/office/officeart/2018/2/layout/IconVerticalSolidList"/>
    <dgm:cxn modelId="{F046F82E-3104-496F-9C18-117BCB1EBEF0}" type="presParOf" srcId="{0E958DE5-3818-4D41-9769-2F47DF9FD90E}" destId="{E08DF4D8-C31B-4435-8934-EC45D15B0A09}" srcOrd="4" destOrd="0" presId="urn:microsoft.com/office/officeart/2018/2/layout/IconVerticalSolidList"/>
    <dgm:cxn modelId="{BF6C4695-A8C0-482B-A584-E520DCCACE22}" type="presParOf" srcId="{E08DF4D8-C31B-4435-8934-EC45D15B0A09}" destId="{6238EEAB-5809-4FEE-87EE-37C5AC7F2B84}" srcOrd="0" destOrd="0" presId="urn:microsoft.com/office/officeart/2018/2/layout/IconVerticalSolidList"/>
    <dgm:cxn modelId="{85F7186D-B0FD-4DEF-8855-3AF142D61757}" type="presParOf" srcId="{E08DF4D8-C31B-4435-8934-EC45D15B0A09}" destId="{79878EA1-9523-402F-8BD9-CD5694703C61}" srcOrd="1" destOrd="0" presId="urn:microsoft.com/office/officeart/2018/2/layout/IconVerticalSolidList"/>
    <dgm:cxn modelId="{1C83ABBC-3F4B-4210-A265-B0D169B8863C}" type="presParOf" srcId="{E08DF4D8-C31B-4435-8934-EC45D15B0A09}" destId="{0F205A01-5A3F-43F3-AFF3-0B166711BA0D}" srcOrd="2" destOrd="0" presId="urn:microsoft.com/office/officeart/2018/2/layout/IconVerticalSolidList"/>
    <dgm:cxn modelId="{159487D3-FE0E-4306-8B36-D2DFF826F4B6}" type="presParOf" srcId="{E08DF4D8-C31B-4435-8934-EC45D15B0A09}" destId="{31FEBDDF-8ABE-49E1-B6D9-9ADED50F17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8DF196-A638-4608-A36E-EA5628F85449}"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0E253FB9-9C04-477C-8536-929B5F0A6BAC}">
      <dgm:prSet/>
      <dgm:spPr/>
      <dgm:t>
        <a:bodyPr/>
        <a:lstStyle/>
        <a:p>
          <a:pPr>
            <a:lnSpc>
              <a:spcPct val="100000"/>
            </a:lnSpc>
          </a:pPr>
          <a:r>
            <a:rPr lang="en-US" b="1" i="0" dirty="0" err="1"/>
            <a:t>i</a:t>
          </a:r>
          <a:r>
            <a:rPr lang="en-US" b="1" i="0" dirty="0"/>
            <a:t>) To develop a Predictive Model by creating a machine learning that accurately predicts the likelihood of heart disease based on patient data.</a:t>
          </a:r>
          <a:endParaRPr lang="en-US" dirty="0"/>
        </a:p>
      </dgm:t>
    </dgm:pt>
    <dgm:pt modelId="{9D9B9200-D8A7-42F4-87FF-69792CF9413C}" type="parTrans" cxnId="{B7A13617-6A2F-4395-8711-8C4667B259EC}">
      <dgm:prSet/>
      <dgm:spPr/>
      <dgm:t>
        <a:bodyPr/>
        <a:lstStyle/>
        <a:p>
          <a:endParaRPr lang="en-US"/>
        </a:p>
      </dgm:t>
    </dgm:pt>
    <dgm:pt modelId="{BFB9FA18-E3E9-4827-BC01-F1A923143F74}" type="sibTrans" cxnId="{B7A13617-6A2F-4395-8711-8C4667B259EC}">
      <dgm:prSet/>
      <dgm:spPr/>
      <dgm:t>
        <a:bodyPr/>
        <a:lstStyle/>
        <a:p>
          <a:pPr>
            <a:lnSpc>
              <a:spcPct val="100000"/>
            </a:lnSpc>
          </a:pPr>
          <a:endParaRPr lang="en-US"/>
        </a:p>
      </dgm:t>
    </dgm:pt>
    <dgm:pt modelId="{C0D5EC23-A428-438B-96BC-4DCB374AB259}">
      <dgm:prSet/>
      <dgm:spPr/>
      <dgm:t>
        <a:bodyPr/>
        <a:lstStyle/>
        <a:p>
          <a:pPr>
            <a:lnSpc>
              <a:spcPct val="100000"/>
            </a:lnSpc>
          </a:pPr>
          <a:r>
            <a:rPr lang="en-US" b="1" i="0"/>
            <a:t>ii) To identify Key Risk Factors which are the most significant predictors of heart disease.</a:t>
          </a:r>
          <a:endParaRPr lang="en-US"/>
        </a:p>
      </dgm:t>
    </dgm:pt>
    <dgm:pt modelId="{F6EFB200-D9E1-47B7-AA5D-AA14912EC38C}" type="parTrans" cxnId="{230DE5FE-F817-4C01-ADE7-290FE7841EA7}">
      <dgm:prSet/>
      <dgm:spPr/>
      <dgm:t>
        <a:bodyPr/>
        <a:lstStyle/>
        <a:p>
          <a:endParaRPr lang="en-US"/>
        </a:p>
      </dgm:t>
    </dgm:pt>
    <dgm:pt modelId="{BA7B3E6E-1F39-4293-9272-A44302305316}" type="sibTrans" cxnId="{230DE5FE-F817-4C01-ADE7-290FE7841EA7}">
      <dgm:prSet/>
      <dgm:spPr/>
      <dgm:t>
        <a:bodyPr/>
        <a:lstStyle/>
        <a:p>
          <a:pPr>
            <a:lnSpc>
              <a:spcPct val="100000"/>
            </a:lnSpc>
          </a:pPr>
          <a:endParaRPr lang="en-US"/>
        </a:p>
      </dgm:t>
    </dgm:pt>
    <dgm:pt modelId="{440B87B3-916F-4167-8D70-97615352C4E3}">
      <dgm:prSet/>
      <dgm:spPr/>
      <dgm:t>
        <a:bodyPr/>
        <a:lstStyle/>
        <a:p>
          <a:pPr>
            <a:lnSpc>
              <a:spcPct val="100000"/>
            </a:lnSpc>
          </a:pPr>
          <a:r>
            <a:rPr lang="en-US" b="1" i="0"/>
            <a:t>iii) To provide healthcare professionals with a tool that aids in the early detection and management of heart disease.</a:t>
          </a:r>
          <a:endParaRPr lang="en-US"/>
        </a:p>
      </dgm:t>
    </dgm:pt>
    <dgm:pt modelId="{22CC53F6-CCB4-4CF9-9533-1D71378E0D03}" type="parTrans" cxnId="{9CC7F7CB-108A-494A-8DFD-8238B6676DBB}">
      <dgm:prSet/>
      <dgm:spPr/>
      <dgm:t>
        <a:bodyPr/>
        <a:lstStyle/>
        <a:p>
          <a:endParaRPr lang="en-US"/>
        </a:p>
      </dgm:t>
    </dgm:pt>
    <dgm:pt modelId="{1FBE958D-9D84-4907-A6A0-8EDF7847C616}" type="sibTrans" cxnId="{9CC7F7CB-108A-494A-8DFD-8238B6676DBB}">
      <dgm:prSet/>
      <dgm:spPr/>
      <dgm:t>
        <a:bodyPr/>
        <a:lstStyle/>
        <a:p>
          <a:pPr>
            <a:lnSpc>
              <a:spcPct val="100000"/>
            </a:lnSpc>
          </a:pPr>
          <a:endParaRPr lang="en-US"/>
        </a:p>
      </dgm:t>
    </dgm:pt>
    <dgm:pt modelId="{6324D701-5474-4AC3-B6CB-22D7662313D7}">
      <dgm:prSet/>
      <dgm:spPr/>
      <dgm:t>
        <a:bodyPr/>
        <a:lstStyle/>
        <a:p>
          <a:pPr>
            <a:lnSpc>
              <a:spcPct val="100000"/>
            </a:lnSpc>
          </a:pPr>
          <a:r>
            <a:rPr lang="en-US" b="1" i="0"/>
            <a:t>iv) To make informed decisions regarding resource allocation and preventive care strategies based on model predictions.</a:t>
          </a:r>
          <a:endParaRPr lang="en-US"/>
        </a:p>
      </dgm:t>
    </dgm:pt>
    <dgm:pt modelId="{8B8C2F63-C2FB-4796-B1EA-3E950E984539}" type="parTrans" cxnId="{09BF87AF-B20D-420C-B792-3D0E02306D92}">
      <dgm:prSet/>
      <dgm:spPr/>
      <dgm:t>
        <a:bodyPr/>
        <a:lstStyle/>
        <a:p>
          <a:endParaRPr lang="en-US"/>
        </a:p>
      </dgm:t>
    </dgm:pt>
    <dgm:pt modelId="{2FE33268-EBE3-4671-B729-13AF5ACEC922}" type="sibTrans" cxnId="{09BF87AF-B20D-420C-B792-3D0E02306D92}">
      <dgm:prSet/>
      <dgm:spPr/>
      <dgm:t>
        <a:bodyPr/>
        <a:lstStyle/>
        <a:p>
          <a:pPr>
            <a:lnSpc>
              <a:spcPct val="100000"/>
            </a:lnSpc>
          </a:pPr>
          <a:endParaRPr lang="en-US"/>
        </a:p>
      </dgm:t>
    </dgm:pt>
    <dgm:pt modelId="{3E6B1D5B-A9A0-49FD-96D0-6D26B33B8334}">
      <dgm:prSet/>
      <dgm:spPr/>
      <dgm:t>
        <a:bodyPr/>
        <a:lstStyle/>
        <a:p>
          <a:pPr>
            <a:lnSpc>
              <a:spcPct val="100000"/>
            </a:lnSpc>
          </a:pPr>
          <a:r>
            <a:rPr lang="en-US" b="1" i="0" dirty="0"/>
            <a:t>V) Increase awareness of heart disease risk factors among patients and the general public through educational materials and outreach programs.</a:t>
          </a:r>
          <a:endParaRPr lang="en-US" dirty="0"/>
        </a:p>
      </dgm:t>
    </dgm:pt>
    <dgm:pt modelId="{2042C918-5C4E-4AD6-84EB-46D17E86EE0F}" type="parTrans" cxnId="{3AF4E317-54AC-4822-B24C-1BA8E7E1AB56}">
      <dgm:prSet/>
      <dgm:spPr/>
      <dgm:t>
        <a:bodyPr/>
        <a:lstStyle/>
        <a:p>
          <a:endParaRPr lang="en-US"/>
        </a:p>
      </dgm:t>
    </dgm:pt>
    <dgm:pt modelId="{BF56543F-2DC5-430D-8806-3B000FF74B1E}" type="sibTrans" cxnId="{3AF4E317-54AC-4822-B24C-1BA8E7E1AB56}">
      <dgm:prSet/>
      <dgm:spPr/>
      <dgm:t>
        <a:bodyPr/>
        <a:lstStyle/>
        <a:p>
          <a:endParaRPr lang="en-US"/>
        </a:p>
      </dgm:t>
    </dgm:pt>
    <dgm:pt modelId="{CD35EEBD-470C-4C42-B34D-A681FEB4F1E6}" type="pres">
      <dgm:prSet presAssocID="{048DF196-A638-4608-A36E-EA5628F85449}" presName="root" presStyleCnt="0">
        <dgm:presLayoutVars>
          <dgm:dir/>
          <dgm:resizeHandles val="exact"/>
        </dgm:presLayoutVars>
      </dgm:prSet>
      <dgm:spPr/>
    </dgm:pt>
    <dgm:pt modelId="{34788A18-ACEB-4025-BFF1-19D594C006FF}" type="pres">
      <dgm:prSet presAssocID="{0E253FB9-9C04-477C-8536-929B5F0A6BAC}" presName="compNode" presStyleCnt="0"/>
      <dgm:spPr/>
    </dgm:pt>
    <dgm:pt modelId="{21280098-30C6-437B-A8E4-F1EF501A0CCB}" type="pres">
      <dgm:prSet presAssocID="{0E253FB9-9C04-477C-8536-929B5F0A6BA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506D677-152A-4A7A-90D2-6F354ADE07A4}" type="pres">
      <dgm:prSet presAssocID="{0E253FB9-9C04-477C-8536-929B5F0A6BAC}" presName="spaceRect" presStyleCnt="0"/>
      <dgm:spPr/>
    </dgm:pt>
    <dgm:pt modelId="{37709601-37C1-4CD3-BA65-974A515D5099}" type="pres">
      <dgm:prSet presAssocID="{0E253FB9-9C04-477C-8536-929B5F0A6BAC}" presName="textRect" presStyleLbl="revTx" presStyleIdx="0" presStyleCnt="5">
        <dgm:presLayoutVars>
          <dgm:chMax val="1"/>
          <dgm:chPref val="1"/>
        </dgm:presLayoutVars>
      </dgm:prSet>
      <dgm:spPr/>
    </dgm:pt>
    <dgm:pt modelId="{F070F671-B9DA-40C3-959D-64719532A71A}" type="pres">
      <dgm:prSet presAssocID="{BFB9FA18-E3E9-4827-BC01-F1A923143F74}" presName="sibTrans" presStyleCnt="0"/>
      <dgm:spPr/>
    </dgm:pt>
    <dgm:pt modelId="{DF627A32-3776-4C9C-BD52-D9E290394C53}" type="pres">
      <dgm:prSet presAssocID="{C0D5EC23-A428-438B-96BC-4DCB374AB259}" presName="compNode" presStyleCnt="0"/>
      <dgm:spPr/>
    </dgm:pt>
    <dgm:pt modelId="{109572B6-CB28-472E-A0A0-28CF826BACAA}" type="pres">
      <dgm:prSet presAssocID="{C0D5EC23-A428-438B-96BC-4DCB374AB25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Organ"/>
        </a:ext>
      </dgm:extLst>
    </dgm:pt>
    <dgm:pt modelId="{32BCA58F-F9AF-4296-8B9C-A570FEAD496F}" type="pres">
      <dgm:prSet presAssocID="{C0D5EC23-A428-438B-96BC-4DCB374AB259}" presName="spaceRect" presStyleCnt="0"/>
      <dgm:spPr/>
    </dgm:pt>
    <dgm:pt modelId="{3FB78746-16A3-4027-B858-0C4A5D18EDBB}" type="pres">
      <dgm:prSet presAssocID="{C0D5EC23-A428-438B-96BC-4DCB374AB259}" presName="textRect" presStyleLbl="revTx" presStyleIdx="1" presStyleCnt="5">
        <dgm:presLayoutVars>
          <dgm:chMax val="1"/>
          <dgm:chPref val="1"/>
        </dgm:presLayoutVars>
      </dgm:prSet>
      <dgm:spPr/>
    </dgm:pt>
    <dgm:pt modelId="{54224B8E-E1E9-4679-BE9C-AA7CBF332C8D}" type="pres">
      <dgm:prSet presAssocID="{BA7B3E6E-1F39-4293-9272-A44302305316}" presName="sibTrans" presStyleCnt="0"/>
      <dgm:spPr/>
    </dgm:pt>
    <dgm:pt modelId="{9EF0D9D4-A7F2-47FA-A230-E036A0E30376}" type="pres">
      <dgm:prSet presAssocID="{440B87B3-916F-4167-8D70-97615352C4E3}" presName="compNode" presStyleCnt="0"/>
      <dgm:spPr/>
    </dgm:pt>
    <dgm:pt modelId="{D3C5F268-07E3-4A4D-B49C-7C2221F22028}" type="pres">
      <dgm:prSet presAssocID="{440B87B3-916F-4167-8D70-97615352C4E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130BF72F-F9D8-422D-8F48-ADD506D97D2F}" type="pres">
      <dgm:prSet presAssocID="{440B87B3-916F-4167-8D70-97615352C4E3}" presName="spaceRect" presStyleCnt="0"/>
      <dgm:spPr/>
    </dgm:pt>
    <dgm:pt modelId="{DD71B4DC-C3C6-411D-BA0B-A7E74BAD590C}" type="pres">
      <dgm:prSet presAssocID="{440B87B3-916F-4167-8D70-97615352C4E3}" presName="textRect" presStyleLbl="revTx" presStyleIdx="2" presStyleCnt="5">
        <dgm:presLayoutVars>
          <dgm:chMax val="1"/>
          <dgm:chPref val="1"/>
        </dgm:presLayoutVars>
      </dgm:prSet>
      <dgm:spPr/>
    </dgm:pt>
    <dgm:pt modelId="{381EBAD2-E303-4E8C-BD82-A3C9DB246CE5}" type="pres">
      <dgm:prSet presAssocID="{1FBE958D-9D84-4907-A6A0-8EDF7847C616}" presName="sibTrans" presStyleCnt="0"/>
      <dgm:spPr/>
    </dgm:pt>
    <dgm:pt modelId="{D3A17FA7-DA12-4F27-8883-0860C39108F1}" type="pres">
      <dgm:prSet presAssocID="{6324D701-5474-4AC3-B6CB-22D7662313D7}" presName="compNode" presStyleCnt="0"/>
      <dgm:spPr/>
    </dgm:pt>
    <dgm:pt modelId="{A624E7B4-6242-4DAD-93ED-356187ABD40B}" type="pres">
      <dgm:prSet presAssocID="{6324D701-5474-4AC3-B6CB-22D7662313D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V"/>
        </a:ext>
      </dgm:extLst>
    </dgm:pt>
    <dgm:pt modelId="{4123376F-2900-4B5F-8D4C-0392BEF878A1}" type="pres">
      <dgm:prSet presAssocID="{6324D701-5474-4AC3-B6CB-22D7662313D7}" presName="spaceRect" presStyleCnt="0"/>
      <dgm:spPr/>
    </dgm:pt>
    <dgm:pt modelId="{1350AF5D-17B2-4625-ABAE-AB63F229DA48}" type="pres">
      <dgm:prSet presAssocID="{6324D701-5474-4AC3-B6CB-22D7662313D7}" presName="textRect" presStyleLbl="revTx" presStyleIdx="3" presStyleCnt="5">
        <dgm:presLayoutVars>
          <dgm:chMax val="1"/>
          <dgm:chPref val="1"/>
        </dgm:presLayoutVars>
      </dgm:prSet>
      <dgm:spPr/>
    </dgm:pt>
    <dgm:pt modelId="{0D0F3F8A-5797-4138-AB79-E5BEA3B72459}" type="pres">
      <dgm:prSet presAssocID="{2FE33268-EBE3-4671-B729-13AF5ACEC922}" presName="sibTrans" presStyleCnt="0"/>
      <dgm:spPr/>
    </dgm:pt>
    <dgm:pt modelId="{86BDDA4E-54B3-479B-9AF7-264396319B1C}" type="pres">
      <dgm:prSet presAssocID="{3E6B1D5B-A9A0-49FD-96D0-6D26B33B8334}" presName="compNode" presStyleCnt="0"/>
      <dgm:spPr/>
    </dgm:pt>
    <dgm:pt modelId="{6B0147A7-8136-411C-BF8A-3C6F03AABC56}" type="pres">
      <dgm:prSet presAssocID="{3E6B1D5B-A9A0-49FD-96D0-6D26B33B833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ethoscope"/>
        </a:ext>
      </dgm:extLst>
    </dgm:pt>
    <dgm:pt modelId="{DBD73452-BC5F-484A-B319-4B6C2DFAF0E3}" type="pres">
      <dgm:prSet presAssocID="{3E6B1D5B-A9A0-49FD-96D0-6D26B33B8334}" presName="spaceRect" presStyleCnt="0"/>
      <dgm:spPr/>
    </dgm:pt>
    <dgm:pt modelId="{3081A2D1-E74A-42FC-8B2C-17AED8AB320A}" type="pres">
      <dgm:prSet presAssocID="{3E6B1D5B-A9A0-49FD-96D0-6D26B33B8334}" presName="textRect" presStyleLbl="revTx" presStyleIdx="4" presStyleCnt="5">
        <dgm:presLayoutVars>
          <dgm:chMax val="1"/>
          <dgm:chPref val="1"/>
        </dgm:presLayoutVars>
      </dgm:prSet>
      <dgm:spPr/>
    </dgm:pt>
  </dgm:ptLst>
  <dgm:cxnLst>
    <dgm:cxn modelId="{6E61D314-CCE8-45C9-9CB7-3FFE68C0DEA3}" type="presOf" srcId="{3E6B1D5B-A9A0-49FD-96D0-6D26B33B8334}" destId="{3081A2D1-E74A-42FC-8B2C-17AED8AB320A}" srcOrd="0" destOrd="0" presId="urn:microsoft.com/office/officeart/2018/2/layout/IconLabelList"/>
    <dgm:cxn modelId="{B7A13617-6A2F-4395-8711-8C4667B259EC}" srcId="{048DF196-A638-4608-A36E-EA5628F85449}" destId="{0E253FB9-9C04-477C-8536-929B5F0A6BAC}" srcOrd="0" destOrd="0" parTransId="{9D9B9200-D8A7-42F4-87FF-69792CF9413C}" sibTransId="{BFB9FA18-E3E9-4827-BC01-F1A923143F74}"/>
    <dgm:cxn modelId="{3AF4E317-54AC-4822-B24C-1BA8E7E1AB56}" srcId="{048DF196-A638-4608-A36E-EA5628F85449}" destId="{3E6B1D5B-A9A0-49FD-96D0-6D26B33B8334}" srcOrd="4" destOrd="0" parTransId="{2042C918-5C4E-4AD6-84EB-46D17E86EE0F}" sibTransId="{BF56543F-2DC5-430D-8806-3B000FF74B1E}"/>
    <dgm:cxn modelId="{72E6431D-2FD3-4134-929A-DC1E0BAE988A}" type="presOf" srcId="{048DF196-A638-4608-A36E-EA5628F85449}" destId="{CD35EEBD-470C-4C42-B34D-A681FEB4F1E6}" srcOrd="0" destOrd="0" presId="urn:microsoft.com/office/officeart/2018/2/layout/IconLabelList"/>
    <dgm:cxn modelId="{731D7420-2011-4578-858D-ACEA2A4CE607}" type="presOf" srcId="{6324D701-5474-4AC3-B6CB-22D7662313D7}" destId="{1350AF5D-17B2-4625-ABAE-AB63F229DA48}" srcOrd="0" destOrd="0" presId="urn:microsoft.com/office/officeart/2018/2/layout/IconLabelList"/>
    <dgm:cxn modelId="{EA368231-5F10-482E-B918-6192F908AC97}" type="presOf" srcId="{440B87B3-916F-4167-8D70-97615352C4E3}" destId="{DD71B4DC-C3C6-411D-BA0B-A7E74BAD590C}" srcOrd="0" destOrd="0" presId="urn:microsoft.com/office/officeart/2018/2/layout/IconLabelList"/>
    <dgm:cxn modelId="{3CA27943-1ACF-4ED2-A770-DE996B1DD02F}" type="presOf" srcId="{0E253FB9-9C04-477C-8536-929B5F0A6BAC}" destId="{37709601-37C1-4CD3-BA65-974A515D5099}" srcOrd="0" destOrd="0" presId="urn:microsoft.com/office/officeart/2018/2/layout/IconLabelList"/>
    <dgm:cxn modelId="{848D89A2-6941-4555-8BEF-9ED1F394C09B}" type="presOf" srcId="{C0D5EC23-A428-438B-96BC-4DCB374AB259}" destId="{3FB78746-16A3-4027-B858-0C4A5D18EDBB}" srcOrd="0" destOrd="0" presId="urn:microsoft.com/office/officeart/2018/2/layout/IconLabelList"/>
    <dgm:cxn modelId="{09BF87AF-B20D-420C-B792-3D0E02306D92}" srcId="{048DF196-A638-4608-A36E-EA5628F85449}" destId="{6324D701-5474-4AC3-B6CB-22D7662313D7}" srcOrd="3" destOrd="0" parTransId="{8B8C2F63-C2FB-4796-B1EA-3E950E984539}" sibTransId="{2FE33268-EBE3-4671-B729-13AF5ACEC922}"/>
    <dgm:cxn modelId="{9CC7F7CB-108A-494A-8DFD-8238B6676DBB}" srcId="{048DF196-A638-4608-A36E-EA5628F85449}" destId="{440B87B3-916F-4167-8D70-97615352C4E3}" srcOrd="2" destOrd="0" parTransId="{22CC53F6-CCB4-4CF9-9533-1D71378E0D03}" sibTransId="{1FBE958D-9D84-4907-A6A0-8EDF7847C616}"/>
    <dgm:cxn modelId="{230DE5FE-F817-4C01-ADE7-290FE7841EA7}" srcId="{048DF196-A638-4608-A36E-EA5628F85449}" destId="{C0D5EC23-A428-438B-96BC-4DCB374AB259}" srcOrd="1" destOrd="0" parTransId="{F6EFB200-D9E1-47B7-AA5D-AA14912EC38C}" sibTransId="{BA7B3E6E-1F39-4293-9272-A44302305316}"/>
    <dgm:cxn modelId="{F66E88D2-3857-4B5F-9E91-EBD5EC22D505}" type="presParOf" srcId="{CD35EEBD-470C-4C42-B34D-A681FEB4F1E6}" destId="{34788A18-ACEB-4025-BFF1-19D594C006FF}" srcOrd="0" destOrd="0" presId="urn:microsoft.com/office/officeart/2018/2/layout/IconLabelList"/>
    <dgm:cxn modelId="{49076668-81E9-46C9-8116-791EEEFFB247}" type="presParOf" srcId="{34788A18-ACEB-4025-BFF1-19D594C006FF}" destId="{21280098-30C6-437B-A8E4-F1EF501A0CCB}" srcOrd="0" destOrd="0" presId="urn:microsoft.com/office/officeart/2018/2/layout/IconLabelList"/>
    <dgm:cxn modelId="{ECD6D90C-C74B-480B-BD9D-E7871930333F}" type="presParOf" srcId="{34788A18-ACEB-4025-BFF1-19D594C006FF}" destId="{9506D677-152A-4A7A-90D2-6F354ADE07A4}" srcOrd="1" destOrd="0" presId="urn:microsoft.com/office/officeart/2018/2/layout/IconLabelList"/>
    <dgm:cxn modelId="{9963C3A4-1D06-47C1-A5CE-1BC8CAA9A115}" type="presParOf" srcId="{34788A18-ACEB-4025-BFF1-19D594C006FF}" destId="{37709601-37C1-4CD3-BA65-974A515D5099}" srcOrd="2" destOrd="0" presId="urn:microsoft.com/office/officeart/2018/2/layout/IconLabelList"/>
    <dgm:cxn modelId="{FD0A6B55-4464-4ACC-8735-800A595210EB}" type="presParOf" srcId="{CD35EEBD-470C-4C42-B34D-A681FEB4F1E6}" destId="{F070F671-B9DA-40C3-959D-64719532A71A}" srcOrd="1" destOrd="0" presId="urn:microsoft.com/office/officeart/2018/2/layout/IconLabelList"/>
    <dgm:cxn modelId="{3598F438-2F56-45C5-8805-DB34FAE1A0B5}" type="presParOf" srcId="{CD35EEBD-470C-4C42-B34D-A681FEB4F1E6}" destId="{DF627A32-3776-4C9C-BD52-D9E290394C53}" srcOrd="2" destOrd="0" presId="urn:microsoft.com/office/officeart/2018/2/layout/IconLabelList"/>
    <dgm:cxn modelId="{FFB86D14-9EC8-4464-86AF-FF7CC291A876}" type="presParOf" srcId="{DF627A32-3776-4C9C-BD52-D9E290394C53}" destId="{109572B6-CB28-472E-A0A0-28CF826BACAA}" srcOrd="0" destOrd="0" presId="urn:microsoft.com/office/officeart/2018/2/layout/IconLabelList"/>
    <dgm:cxn modelId="{FDD0BDBB-6870-429C-AB83-C268DE8602E3}" type="presParOf" srcId="{DF627A32-3776-4C9C-BD52-D9E290394C53}" destId="{32BCA58F-F9AF-4296-8B9C-A570FEAD496F}" srcOrd="1" destOrd="0" presId="urn:microsoft.com/office/officeart/2018/2/layout/IconLabelList"/>
    <dgm:cxn modelId="{F72C00C0-479A-448A-80B1-D5311119ECED}" type="presParOf" srcId="{DF627A32-3776-4C9C-BD52-D9E290394C53}" destId="{3FB78746-16A3-4027-B858-0C4A5D18EDBB}" srcOrd="2" destOrd="0" presId="urn:microsoft.com/office/officeart/2018/2/layout/IconLabelList"/>
    <dgm:cxn modelId="{4361F8DC-651F-48FE-93CF-278F32E338CB}" type="presParOf" srcId="{CD35EEBD-470C-4C42-B34D-A681FEB4F1E6}" destId="{54224B8E-E1E9-4679-BE9C-AA7CBF332C8D}" srcOrd="3" destOrd="0" presId="urn:microsoft.com/office/officeart/2018/2/layout/IconLabelList"/>
    <dgm:cxn modelId="{6FAF96B9-79AE-4D03-B659-7E6FA7FB2DAB}" type="presParOf" srcId="{CD35EEBD-470C-4C42-B34D-A681FEB4F1E6}" destId="{9EF0D9D4-A7F2-47FA-A230-E036A0E30376}" srcOrd="4" destOrd="0" presId="urn:microsoft.com/office/officeart/2018/2/layout/IconLabelList"/>
    <dgm:cxn modelId="{8B212A0A-E8CE-4AF8-8B46-4735F70AD361}" type="presParOf" srcId="{9EF0D9D4-A7F2-47FA-A230-E036A0E30376}" destId="{D3C5F268-07E3-4A4D-B49C-7C2221F22028}" srcOrd="0" destOrd="0" presId="urn:microsoft.com/office/officeart/2018/2/layout/IconLabelList"/>
    <dgm:cxn modelId="{3188E7B1-E071-48CB-8FA2-A32BDBA82870}" type="presParOf" srcId="{9EF0D9D4-A7F2-47FA-A230-E036A0E30376}" destId="{130BF72F-F9D8-422D-8F48-ADD506D97D2F}" srcOrd="1" destOrd="0" presId="urn:microsoft.com/office/officeart/2018/2/layout/IconLabelList"/>
    <dgm:cxn modelId="{A1617B86-850D-4416-9466-225D7F8D59E1}" type="presParOf" srcId="{9EF0D9D4-A7F2-47FA-A230-E036A0E30376}" destId="{DD71B4DC-C3C6-411D-BA0B-A7E74BAD590C}" srcOrd="2" destOrd="0" presId="urn:microsoft.com/office/officeart/2018/2/layout/IconLabelList"/>
    <dgm:cxn modelId="{6E0CC948-FFE4-441F-B6EF-258C54245524}" type="presParOf" srcId="{CD35EEBD-470C-4C42-B34D-A681FEB4F1E6}" destId="{381EBAD2-E303-4E8C-BD82-A3C9DB246CE5}" srcOrd="5" destOrd="0" presId="urn:microsoft.com/office/officeart/2018/2/layout/IconLabelList"/>
    <dgm:cxn modelId="{9C7EFFC5-26DB-4CF1-91A0-30ADF35DFC6F}" type="presParOf" srcId="{CD35EEBD-470C-4C42-B34D-A681FEB4F1E6}" destId="{D3A17FA7-DA12-4F27-8883-0860C39108F1}" srcOrd="6" destOrd="0" presId="urn:microsoft.com/office/officeart/2018/2/layout/IconLabelList"/>
    <dgm:cxn modelId="{79C4DEAC-2702-4036-B830-401BE8F5DB81}" type="presParOf" srcId="{D3A17FA7-DA12-4F27-8883-0860C39108F1}" destId="{A624E7B4-6242-4DAD-93ED-356187ABD40B}" srcOrd="0" destOrd="0" presId="urn:microsoft.com/office/officeart/2018/2/layout/IconLabelList"/>
    <dgm:cxn modelId="{61FF21E0-B72D-41F9-AE66-3F9DCDBEB5B3}" type="presParOf" srcId="{D3A17FA7-DA12-4F27-8883-0860C39108F1}" destId="{4123376F-2900-4B5F-8D4C-0392BEF878A1}" srcOrd="1" destOrd="0" presId="urn:microsoft.com/office/officeart/2018/2/layout/IconLabelList"/>
    <dgm:cxn modelId="{3B572BAA-E872-4DD4-B60E-5FDDF1EBC829}" type="presParOf" srcId="{D3A17FA7-DA12-4F27-8883-0860C39108F1}" destId="{1350AF5D-17B2-4625-ABAE-AB63F229DA48}" srcOrd="2" destOrd="0" presId="urn:microsoft.com/office/officeart/2018/2/layout/IconLabelList"/>
    <dgm:cxn modelId="{D73C5323-C09B-4302-82DF-779B8657C938}" type="presParOf" srcId="{CD35EEBD-470C-4C42-B34D-A681FEB4F1E6}" destId="{0D0F3F8A-5797-4138-AB79-E5BEA3B72459}" srcOrd="7" destOrd="0" presId="urn:microsoft.com/office/officeart/2018/2/layout/IconLabelList"/>
    <dgm:cxn modelId="{71381A1E-A00C-4145-BE03-DC49A912E002}" type="presParOf" srcId="{CD35EEBD-470C-4C42-B34D-A681FEB4F1E6}" destId="{86BDDA4E-54B3-479B-9AF7-264396319B1C}" srcOrd="8" destOrd="0" presId="urn:microsoft.com/office/officeart/2018/2/layout/IconLabelList"/>
    <dgm:cxn modelId="{2FAC5D4F-F4D3-42B3-9119-ECE8B3437A36}" type="presParOf" srcId="{86BDDA4E-54B3-479B-9AF7-264396319B1C}" destId="{6B0147A7-8136-411C-BF8A-3C6F03AABC56}" srcOrd="0" destOrd="0" presId="urn:microsoft.com/office/officeart/2018/2/layout/IconLabelList"/>
    <dgm:cxn modelId="{2755BD3D-C9A0-424F-A7CE-2E5399ADAC48}" type="presParOf" srcId="{86BDDA4E-54B3-479B-9AF7-264396319B1C}" destId="{DBD73452-BC5F-484A-B319-4B6C2DFAF0E3}" srcOrd="1" destOrd="0" presId="urn:microsoft.com/office/officeart/2018/2/layout/IconLabelList"/>
    <dgm:cxn modelId="{92329A57-4DE2-47EF-B39F-D2F5BAA03A96}" type="presParOf" srcId="{86BDDA4E-54B3-479B-9AF7-264396319B1C}" destId="{3081A2D1-E74A-42FC-8B2C-17AED8AB320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E49060-9222-4DB4-9276-CE6904F4042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2904C2E-B2E0-4E1A-A832-DF0B38063DFF}">
      <dgm:prSet/>
      <dgm:spPr/>
      <dgm:t>
        <a:bodyPr/>
        <a:lstStyle/>
        <a:p>
          <a:pPr>
            <a:lnSpc>
              <a:spcPct val="100000"/>
            </a:lnSpc>
          </a:pPr>
          <a:r>
            <a:rPr lang="en-US"/>
            <a:t>In our project, we created 4 predictive models namely: Logistic Regression, Random Forest, GradientBoosting and Support Vector Classifier</a:t>
          </a:r>
        </a:p>
      </dgm:t>
    </dgm:pt>
    <dgm:pt modelId="{6583D354-50AC-4880-A0BF-311B8E39B807}" type="parTrans" cxnId="{7DFA47A3-A82F-4D77-A0DE-7A80ECF285BF}">
      <dgm:prSet/>
      <dgm:spPr/>
      <dgm:t>
        <a:bodyPr/>
        <a:lstStyle/>
        <a:p>
          <a:endParaRPr lang="en-US"/>
        </a:p>
      </dgm:t>
    </dgm:pt>
    <dgm:pt modelId="{0D12BC6F-6D5E-4C1B-B47B-91B16EB91CC6}" type="sibTrans" cxnId="{7DFA47A3-A82F-4D77-A0DE-7A80ECF285BF}">
      <dgm:prSet/>
      <dgm:spPr/>
      <dgm:t>
        <a:bodyPr/>
        <a:lstStyle/>
        <a:p>
          <a:endParaRPr lang="en-US"/>
        </a:p>
      </dgm:t>
    </dgm:pt>
    <dgm:pt modelId="{B1D691DE-F5C4-4885-8B7E-DCB10563F237}">
      <dgm:prSet/>
      <dgm:spPr/>
      <dgm:t>
        <a:bodyPr/>
        <a:lstStyle/>
        <a:p>
          <a:pPr>
            <a:lnSpc>
              <a:spcPct val="100000"/>
            </a:lnSpc>
          </a:pPr>
          <a:r>
            <a:rPr lang="en-US" b="0"/>
            <a:t>The Random Forest model achieved an accuracy of 80.26%, which is slightly better than the 80% accuracy of the Logistic Regression model.</a:t>
          </a:r>
          <a:endParaRPr lang="en-US"/>
        </a:p>
      </dgm:t>
    </dgm:pt>
    <dgm:pt modelId="{43F06050-1F02-4BD8-90E6-B6102B619385}" type="parTrans" cxnId="{DAF06E23-6792-40F0-9E83-EFEE767AD968}">
      <dgm:prSet/>
      <dgm:spPr/>
      <dgm:t>
        <a:bodyPr/>
        <a:lstStyle/>
        <a:p>
          <a:endParaRPr lang="en-US"/>
        </a:p>
      </dgm:t>
    </dgm:pt>
    <dgm:pt modelId="{B603BA23-8B9B-4612-AEA6-B066450CD617}" type="sibTrans" cxnId="{DAF06E23-6792-40F0-9E83-EFEE767AD968}">
      <dgm:prSet/>
      <dgm:spPr/>
      <dgm:t>
        <a:bodyPr/>
        <a:lstStyle/>
        <a:p>
          <a:endParaRPr lang="en-US"/>
        </a:p>
      </dgm:t>
    </dgm:pt>
    <dgm:pt modelId="{B1DCC649-DB26-4E18-87F8-64937829DE97}">
      <dgm:prSet/>
      <dgm:spPr/>
      <dgm:t>
        <a:bodyPr/>
        <a:lstStyle/>
        <a:p>
          <a:pPr>
            <a:lnSpc>
              <a:spcPct val="100000"/>
            </a:lnSpc>
          </a:pPr>
          <a:r>
            <a:rPr lang="en-US" b="0"/>
            <a:t>The classification report shows that the Random Forest model provides a good balance between precision and recall.</a:t>
          </a:r>
          <a:endParaRPr lang="en-US"/>
        </a:p>
      </dgm:t>
    </dgm:pt>
    <dgm:pt modelId="{18871092-ED0A-4B71-8B56-614AC436FE96}" type="parTrans" cxnId="{BEBBE45D-A58D-4865-9DCC-C81B5F7CFA28}">
      <dgm:prSet/>
      <dgm:spPr/>
      <dgm:t>
        <a:bodyPr/>
        <a:lstStyle/>
        <a:p>
          <a:endParaRPr lang="en-US"/>
        </a:p>
      </dgm:t>
    </dgm:pt>
    <dgm:pt modelId="{D3D89F3D-CB80-4F83-BDDB-1D86577C5E06}" type="sibTrans" cxnId="{BEBBE45D-A58D-4865-9DCC-C81B5F7CFA28}">
      <dgm:prSet/>
      <dgm:spPr/>
      <dgm:t>
        <a:bodyPr/>
        <a:lstStyle/>
        <a:p>
          <a:endParaRPr lang="en-US"/>
        </a:p>
      </dgm:t>
    </dgm:pt>
    <dgm:pt modelId="{69EB0646-D70A-473E-8151-2EE725312938}">
      <dgm:prSet/>
      <dgm:spPr/>
      <dgm:t>
        <a:bodyPr/>
        <a:lstStyle/>
        <a:p>
          <a:pPr>
            <a:lnSpc>
              <a:spcPct val="100000"/>
            </a:lnSpc>
          </a:pPr>
          <a:r>
            <a:rPr lang="en-US" b="0"/>
            <a:t>We shall therefore go ahead and tune the Random Forest Model to improve its performance</a:t>
          </a:r>
          <a:endParaRPr lang="en-US"/>
        </a:p>
      </dgm:t>
    </dgm:pt>
    <dgm:pt modelId="{4F96E993-78C6-43DB-9FEA-7F0068FFF255}" type="parTrans" cxnId="{9BF2911D-63BE-4D26-9FC4-9A983858BA4C}">
      <dgm:prSet/>
      <dgm:spPr/>
      <dgm:t>
        <a:bodyPr/>
        <a:lstStyle/>
        <a:p>
          <a:endParaRPr lang="en-US"/>
        </a:p>
      </dgm:t>
    </dgm:pt>
    <dgm:pt modelId="{71DF5D08-B6F1-4E7A-AA8E-D8C7FCB542A8}" type="sibTrans" cxnId="{9BF2911D-63BE-4D26-9FC4-9A983858BA4C}">
      <dgm:prSet/>
      <dgm:spPr/>
      <dgm:t>
        <a:bodyPr/>
        <a:lstStyle/>
        <a:p>
          <a:endParaRPr lang="en-US"/>
        </a:p>
      </dgm:t>
    </dgm:pt>
    <dgm:pt modelId="{C04BD3D0-0F60-4F1E-ABF8-1736425543DB}" type="pres">
      <dgm:prSet presAssocID="{7BE49060-9222-4DB4-9276-CE6904F40426}" presName="root" presStyleCnt="0">
        <dgm:presLayoutVars>
          <dgm:dir/>
          <dgm:resizeHandles val="exact"/>
        </dgm:presLayoutVars>
      </dgm:prSet>
      <dgm:spPr/>
    </dgm:pt>
    <dgm:pt modelId="{04D07862-A718-4C60-AB1A-F05EFC9CC586}" type="pres">
      <dgm:prSet presAssocID="{42904C2E-B2E0-4E1A-A832-DF0B38063DFF}" presName="compNode" presStyleCnt="0"/>
      <dgm:spPr/>
    </dgm:pt>
    <dgm:pt modelId="{AE4B2505-E02E-45B1-A712-9FD4DE71E312}" type="pres">
      <dgm:prSet presAssocID="{42904C2E-B2E0-4E1A-A832-DF0B38063DFF}" presName="bgRect" presStyleLbl="bgShp" presStyleIdx="0" presStyleCnt="4"/>
      <dgm:spPr/>
    </dgm:pt>
    <dgm:pt modelId="{5C095C32-298B-4AEF-A3E2-8F295E4A99CD}" type="pres">
      <dgm:prSet presAssocID="{42904C2E-B2E0-4E1A-A832-DF0B38063DF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9A855BA2-B5F0-4C4B-8BE4-15D84BCC447D}" type="pres">
      <dgm:prSet presAssocID="{42904C2E-B2E0-4E1A-A832-DF0B38063DFF}" presName="spaceRect" presStyleCnt="0"/>
      <dgm:spPr/>
    </dgm:pt>
    <dgm:pt modelId="{E2E5CE4C-F697-46C1-8E5E-01FBA07BCF7D}" type="pres">
      <dgm:prSet presAssocID="{42904C2E-B2E0-4E1A-A832-DF0B38063DFF}" presName="parTx" presStyleLbl="revTx" presStyleIdx="0" presStyleCnt="4">
        <dgm:presLayoutVars>
          <dgm:chMax val="0"/>
          <dgm:chPref val="0"/>
        </dgm:presLayoutVars>
      </dgm:prSet>
      <dgm:spPr/>
    </dgm:pt>
    <dgm:pt modelId="{64B331C0-4D15-44C9-9390-2680B8EFEE96}" type="pres">
      <dgm:prSet presAssocID="{0D12BC6F-6D5E-4C1B-B47B-91B16EB91CC6}" presName="sibTrans" presStyleCnt="0"/>
      <dgm:spPr/>
    </dgm:pt>
    <dgm:pt modelId="{13339A74-FD84-438B-8A1F-A62AD1649705}" type="pres">
      <dgm:prSet presAssocID="{B1D691DE-F5C4-4885-8B7E-DCB10563F237}" presName="compNode" presStyleCnt="0"/>
      <dgm:spPr/>
    </dgm:pt>
    <dgm:pt modelId="{E2896C4B-D4BA-464F-B406-F8D87999C352}" type="pres">
      <dgm:prSet presAssocID="{B1D691DE-F5C4-4885-8B7E-DCB10563F237}" presName="bgRect" presStyleLbl="bgShp" presStyleIdx="1" presStyleCnt="4"/>
      <dgm:spPr/>
    </dgm:pt>
    <dgm:pt modelId="{653ED9C5-56E0-4D1B-ABAB-1BD6D1698D6A}" type="pres">
      <dgm:prSet presAssocID="{B1D691DE-F5C4-4885-8B7E-DCB10563F2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096DE1FE-516A-4432-B245-ADFF33C84442}" type="pres">
      <dgm:prSet presAssocID="{B1D691DE-F5C4-4885-8B7E-DCB10563F237}" presName="spaceRect" presStyleCnt="0"/>
      <dgm:spPr/>
    </dgm:pt>
    <dgm:pt modelId="{1D1F39A2-4432-48E7-AFEB-DB9326789B2B}" type="pres">
      <dgm:prSet presAssocID="{B1D691DE-F5C4-4885-8B7E-DCB10563F237}" presName="parTx" presStyleLbl="revTx" presStyleIdx="1" presStyleCnt="4">
        <dgm:presLayoutVars>
          <dgm:chMax val="0"/>
          <dgm:chPref val="0"/>
        </dgm:presLayoutVars>
      </dgm:prSet>
      <dgm:spPr/>
    </dgm:pt>
    <dgm:pt modelId="{D14C8B4D-4E46-47E0-B916-8442271BF431}" type="pres">
      <dgm:prSet presAssocID="{B603BA23-8B9B-4612-AEA6-B066450CD617}" presName="sibTrans" presStyleCnt="0"/>
      <dgm:spPr/>
    </dgm:pt>
    <dgm:pt modelId="{CC3430FA-9939-47A7-940D-E9D3B1DDAF66}" type="pres">
      <dgm:prSet presAssocID="{B1DCC649-DB26-4E18-87F8-64937829DE97}" presName="compNode" presStyleCnt="0"/>
      <dgm:spPr/>
    </dgm:pt>
    <dgm:pt modelId="{45FAC2D8-4351-4E52-8109-B96B32055475}" type="pres">
      <dgm:prSet presAssocID="{B1DCC649-DB26-4E18-87F8-64937829DE97}" presName="bgRect" presStyleLbl="bgShp" presStyleIdx="2" presStyleCnt="4"/>
      <dgm:spPr/>
    </dgm:pt>
    <dgm:pt modelId="{3A021508-D29A-41C9-B340-BC9EEDE3CFAA}" type="pres">
      <dgm:prSet presAssocID="{B1DCC649-DB26-4E18-87F8-64937829DE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ciduous tree"/>
        </a:ext>
      </dgm:extLst>
    </dgm:pt>
    <dgm:pt modelId="{50B054A8-74BE-433A-AE8B-C1DF77A33400}" type="pres">
      <dgm:prSet presAssocID="{B1DCC649-DB26-4E18-87F8-64937829DE97}" presName="spaceRect" presStyleCnt="0"/>
      <dgm:spPr/>
    </dgm:pt>
    <dgm:pt modelId="{308479C4-0C1B-4672-A9F4-42EEB55F33AD}" type="pres">
      <dgm:prSet presAssocID="{B1DCC649-DB26-4E18-87F8-64937829DE97}" presName="parTx" presStyleLbl="revTx" presStyleIdx="2" presStyleCnt="4">
        <dgm:presLayoutVars>
          <dgm:chMax val="0"/>
          <dgm:chPref val="0"/>
        </dgm:presLayoutVars>
      </dgm:prSet>
      <dgm:spPr/>
    </dgm:pt>
    <dgm:pt modelId="{B7539FA0-DAF1-4E7E-9ABF-37765E7FE52E}" type="pres">
      <dgm:prSet presAssocID="{D3D89F3D-CB80-4F83-BDDB-1D86577C5E06}" presName="sibTrans" presStyleCnt="0"/>
      <dgm:spPr/>
    </dgm:pt>
    <dgm:pt modelId="{D5EC34B0-96EE-434A-877E-041CA2D229DA}" type="pres">
      <dgm:prSet presAssocID="{69EB0646-D70A-473E-8151-2EE725312938}" presName="compNode" presStyleCnt="0"/>
      <dgm:spPr/>
    </dgm:pt>
    <dgm:pt modelId="{ABF1F643-206F-4CBB-A4EA-D2560E47909E}" type="pres">
      <dgm:prSet presAssocID="{69EB0646-D70A-473E-8151-2EE725312938}" presName="bgRect" presStyleLbl="bgShp" presStyleIdx="3" presStyleCnt="4"/>
      <dgm:spPr/>
    </dgm:pt>
    <dgm:pt modelId="{3750A24A-A26B-4A96-8D19-BD7B9E7F1F83}" type="pres">
      <dgm:prSet presAssocID="{69EB0646-D70A-473E-8151-2EE7253129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r tree"/>
        </a:ext>
      </dgm:extLst>
    </dgm:pt>
    <dgm:pt modelId="{DB198C3F-B6E0-4B61-8E4A-44BE7856AE64}" type="pres">
      <dgm:prSet presAssocID="{69EB0646-D70A-473E-8151-2EE725312938}" presName="spaceRect" presStyleCnt="0"/>
      <dgm:spPr/>
    </dgm:pt>
    <dgm:pt modelId="{DB3E791E-354C-4090-B166-D766F86A9020}" type="pres">
      <dgm:prSet presAssocID="{69EB0646-D70A-473E-8151-2EE725312938}" presName="parTx" presStyleLbl="revTx" presStyleIdx="3" presStyleCnt="4">
        <dgm:presLayoutVars>
          <dgm:chMax val="0"/>
          <dgm:chPref val="0"/>
        </dgm:presLayoutVars>
      </dgm:prSet>
      <dgm:spPr/>
    </dgm:pt>
  </dgm:ptLst>
  <dgm:cxnLst>
    <dgm:cxn modelId="{69F5BE0B-8349-4950-8D78-1C554F2B8A22}" type="presOf" srcId="{B1DCC649-DB26-4E18-87F8-64937829DE97}" destId="{308479C4-0C1B-4672-A9F4-42EEB55F33AD}" srcOrd="0" destOrd="0" presId="urn:microsoft.com/office/officeart/2018/2/layout/IconVerticalSolidList"/>
    <dgm:cxn modelId="{9BF2911D-63BE-4D26-9FC4-9A983858BA4C}" srcId="{7BE49060-9222-4DB4-9276-CE6904F40426}" destId="{69EB0646-D70A-473E-8151-2EE725312938}" srcOrd="3" destOrd="0" parTransId="{4F96E993-78C6-43DB-9FEA-7F0068FFF255}" sibTransId="{71DF5D08-B6F1-4E7A-AA8E-D8C7FCB542A8}"/>
    <dgm:cxn modelId="{DAF06E23-6792-40F0-9E83-EFEE767AD968}" srcId="{7BE49060-9222-4DB4-9276-CE6904F40426}" destId="{B1D691DE-F5C4-4885-8B7E-DCB10563F237}" srcOrd="1" destOrd="0" parTransId="{43F06050-1F02-4BD8-90E6-B6102B619385}" sibTransId="{B603BA23-8B9B-4612-AEA6-B066450CD617}"/>
    <dgm:cxn modelId="{4B826525-7EBD-440F-8092-1934EE72EF06}" type="presOf" srcId="{B1D691DE-F5C4-4885-8B7E-DCB10563F237}" destId="{1D1F39A2-4432-48E7-AFEB-DB9326789B2B}" srcOrd="0" destOrd="0" presId="urn:microsoft.com/office/officeart/2018/2/layout/IconVerticalSolidList"/>
    <dgm:cxn modelId="{DA7F693F-12F3-46F1-AD72-1F9D9F926021}" type="presOf" srcId="{7BE49060-9222-4DB4-9276-CE6904F40426}" destId="{C04BD3D0-0F60-4F1E-ABF8-1736425543DB}" srcOrd="0" destOrd="0" presId="urn:microsoft.com/office/officeart/2018/2/layout/IconVerticalSolidList"/>
    <dgm:cxn modelId="{BEBBE45D-A58D-4865-9DCC-C81B5F7CFA28}" srcId="{7BE49060-9222-4DB4-9276-CE6904F40426}" destId="{B1DCC649-DB26-4E18-87F8-64937829DE97}" srcOrd="2" destOrd="0" parTransId="{18871092-ED0A-4B71-8B56-614AC436FE96}" sibTransId="{D3D89F3D-CB80-4F83-BDDB-1D86577C5E06}"/>
    <dgm:cxn modelId="{E7A07D4E-4C64-491B-9A5D-5E4E66808E73}" type="presOf" srcId="{42904C2E-B2E0-4E1A-A832-DF0B38063DFF}" destId="{E2E5CE4C-F697-46C1-8E5E-01FBA07BCF7D}" srcOrd="0" destOrd="0" presId="urn:microsoft.com/office/officeart/2018/2/layout/IconVerticalSolidList"/>
    <dgm:cxn modelId="{7DFA47A3-A82F-4D77-A0DE-7A80ECF285BF}" srcId="{7BE49060-9222-4DB4-9276-CE6904F40426}" destId="{42904C2E-B2E0-4E1A-A832-DF0B38063DFF}" srcOrd="0" destOrd="0" parTransId="{6583D354-50AC-4880-A0BF-311B8E39B807}" sibTransId="{0D12BC6F-6D5E-4C1B-B47B-91B16EB91CC6}"/>
    <dgm:cxn modelId="{1934A3A5-ED3B-4683-A2FB-7613B3F19CE2}" type="presOf" srcId="{69EB0646-D70A-473E-8151-2EE725312938}" destId="{DB3E791E-354C-4090-B166-D766F86A9020}" srcOrd="0" destOrd="0" presId="urn:microsoft.com/office/officeart/2018/2/layout/IconVerticalSolidList"/>
    <dgm:cxn modelId="{6836F9B7-1A93-467E-938A-4D97AA109BC7}" type="presParOf" srcId="{C04BD3D0-0F60-4F1E-ABF8-1736425543DB}" destId="{04D07862-A718-4C60-AB1A-F05EFC9CC586}" srcOrd="0" destOrd="0" presId="urn:microsoft.com/office/officeart/2018/2/layout/IconVerticalSolidList"/>
    <dgm:cxn modelId="{B528005E-7903-4280-843F-E58CD6C050E8}" type="presParOf" srcId="{04D07862-A718-4C60-AB1A-F05EFC9CC586}" destId="{AE4B2505-E02E-45B1-A712-9FD4DE71E312}" srcOrd="0" destOrd="0" presId="urn:microsoft.com/office/officeart/2018/2/layout/IconVerticalSolidList"/>
    <dgm:cxn modelId="{F751F3CA-A046-4145-AA1F-FEF344D79C35}" type="presParOf" srcId="{04D07862-A718-4C60-AB1A-F05EFC9CC586}" destId="{5C095C32-298B-4AEF-A3E2-8F295E4A99CD}" srcOrd="1" destOrd="0" presId="urn:microsoft.com/office/officeart/2018/2/layout/IconVerticalSolidList"/>
    <dgm:cxn modelId="{2056DFBD-D823-435A-B47A-BFBED46F66FC}" type="presParOf" srcId="{04D07862-A718-4C60-AB1A-F05EFC9CC586}" destId="{9A855BA2-B5F0-4C4B-8BE4-15D84BCC447D}" srcOrd="2" destOrd="0" presId="urn:microsoft.com/office/officeart/2018/2/layout/IconVerticalSolidList"/>
    <dgm:cxn modelId="{215101EA-3F8E-41D7-B6E1-5F7FA2A15F12}" type="presParOf" srcId="{04D07862-A718-4C60-AB1A-F05EFC9CC586}" destId="{E2E5CE4C-F697-46C1-8E5E-01FBA07BCF7D}" srcOrd="3" destOrd="0" presId="urn:microsoft.com/office/officeart/2018/2/layout/IconVerticalSolidList"/>
    <dgm:cxn modelId="{69E73796-DD3E-4B66-A1C8-6EBB8C906BE3}" type="presParOf" srcId="{C04BD3D0-0F60-4F1E-ABF8-1736425543DB}" destId="{64B331C0-4D15-44C9-9390-2680B8EFEE96}" srcOrd="1" destOrd="0" presId="urn:microsoft.com/office/officeart/2018/2/layout/IconVerticalSolidList"/>
    <dgm:cxn modelId="{912F2F69-7B50-4910-A507-ADC177103509}" type="presParOf" srcId="{C04BD3D0-0F60-4F1E-ABF8-1736425543DB}" destId="{13339A74-FD84-438B-8A1F-A62AD1649705}" srcOrd="2" destOrd="0" presId="urn:microsoft.com/office/officeart/2018/2/layout/IconVerticalSolidList"/>
    <dgm:cxn modelId="{26D44B35-3438-4F24-9351-8415C69D2AA6}" type="presParOf" srcId="{13339A74-FD84-438B-8A1F-A62AD1649705}" destId="{E2896C4B-D4BA-464F-B406-F8D87999C352}" srcOrd="0" destOrd="0" presId="urn:microsoft.com/office/officeart/2018/2/layout/IconVerticalSolidList"/>
    <dgm:cxn modelId="{4EAAC76A-3C7F-4AB2-ACC8-83FD5A79D063}" type="presParOf" srcId="{13339A74-FD84-438B-8A1F-A62AD1649705}" destId="{653ED9C5-56E0-4D1B-ABAB-1BD6D1698D6A}" srcOrd="1" destOrd="0" presId="urn:microsoft.com/office/officeart/2018/2/layout/IconVerticalSolidList"/>
    <dgm:cxn modelId="{CDE72776-0CA4-4D05-8348-167BA4DF8B16}" type="presParOf" srcId="{13339A74-FD84-438B-8A1F-A62AD1649705}" destId="{096DE1FE-516A-4432-B245-ADFF33C84442}" srcOrd="2" destOrd="0" presId="urn:microsoft.com/office/officeart/2018/2/layout/IconVerticalSolidList"/>
    <dgm:cxn modelId="{9EE4EF8E-709D-4871-9D64-2F8716723E19}" type="presParOf" srcId="{13339A74-FD84-438B-8A1F-A62AD1649705}" destId="{1D1F39A2-4432-48E7-AFEB-DB9326789B2B}" srcOrd="3" destOrd="0" presId="urn:microsoft.com/office/officeart/2018/2/layout/IconVerticalSolidList"/>
    <dgm:cxn modelId="{E53C7EE4-4671-4A8D-B3FB-23E63276F9E6}" type="presParOf" srcId="{C04BD3D0-0F60-4F1E-ABF8-1736425543DB}" destId="{D14C8B4D-4E46-47E0-B916-8442271BF431}" srcOrd="3" destOrd="0" presId="urn:microsoft.com/office/officeart/2018/2/layout/IconVerticalSolidList"/>
    <dgm:cxn modelId="{AAB3833E-DD01-45FF-94CE-74EB96486CA3}" type="presParOf" srcId="{C04BD3D0-0F60-4F1E-ABF8-1736425543DB}" destId="{CC3430FA-9939-47A7-940D-E9D3B1DDAF66}" srcOrd="4" destOrd="0" presId="urn:microsoft.com/office/officeart/2018/2/layout/IconVerticalSolidList"/>
    <dgm:cxn modelId="{0012E371-6F13-4714-843F-5BCD7EA2811C}" type="presParOf" srcId="{CC3430FA-9939-47A7-940D-E9D3B1DDAF66}" destId="{45FAC2D8-4351-4E52-8109-B96B32055475}" srcOrd="0" destOrd="0" presId="urn:microsoft.com/office/officeart/2018/2/layout/IconVerticalSolidList"/>
    <dgm:cxn modelId="{32FFCEAE-6D6C-412F-B1DF-52B1801E2426}" type="presParOf" srcId="{CC3430FA-9939-47A7-940D-E9D3B1DDAF66}" destId="{3A021508-D29A-41C9-B340-BC9EEDE3CFAA}" srcOrd="1" destOrd="0" presId="urn:microsoft.com/office/officeart/2018/2/layout/IconVerticalSolidList"/>
    <dgm:cxn modelId="{D5D997E6-21BD-4B24-ACA9-C860C272BA44}" type="presParOf" srcId="{CC3430FA-9939-47A7-940D-E9D3B1DDAF66}" destId="{50B054A8-74BE-433A-AE8B-C1DF77A33400}" srcOrd="2" destOrd="0" presId="urn:microsoft.com/office/officeart/2018/2/layout/IconVerticalSolidList"/>
    <dgm:cxn modelId="{1F8DF469-8BA5-4CFF-904F-B293906154D0}" type="presParOf" srcId="{CC3430FA-9939-47A7-940D-E9D3B1DDAF66}" destId="{308479C4-0C1B-4672-A9F4-42EEB55F33AD}" srcOrd="3" destOrd="0" presId="urn:microsoft.com/office/officeart/2018/2/layout/IconVerticalSolidList"/>
    <dgm:cxn modelId="{3F4E2901-9250-429C-A559-B162516C16B1}" type="presParOf" srcId="{C04BD3D0-0F60-4F1E-ABF8-1736425543DB}" destId="{B7539FA0-DAF1-4E7E-9ABF-37765E7FE52E}" srcOrd="5" destOrd="0" presId="urn:microsoft.com/office/officeart/2018/2/layout/IconVerticalSolidList"/>
    <dgm:cxn modelId="{BA89AB35-1440-4582-9976-81DDD7C2F9E8}" type="presParOf" srcId="{C04BD3D0-0F60-4F1E-ABF8-1736425543DB}" destId="{D5EC34B0-96EE-434A-877E-041CA2D229DA}" srcOrd="6" destOrd="0" presId="urn:microsoft.com/office/officeart/2018/2/layout/IconVerticalSolidList"/>
    <dgm:cxn modelId="{1C0C65D3-F1F3-4E2E-AF28-6D3AD4CF722F}" type="presParOf" srcId="{D5EC34B0-96EE-434A-877E-041CA2D229DA}" destId="{ABF1F643-206F-4CBB-A4EA-D2560E47909E}" srcOrd="0" destOrd="0" presId="urn:microsoft.com/office/officeart/2018/2/layout/IconVerticalSolidList"/>
    <dgm:cxn modelId="{E212227D-6DB0-4255-A52F-0873DF73CDF1}" type="presParOf" srcId="{D5EC34B0-96EE-434A-877E-041CA2D229DA}" destId="{3750A24A-A26B-4A96-8D19-BD7B9E7F1F83}" srcOrd="1" destOrd="0" presId="urn:microsoft.com/office/officeart/2018/2/layout/IconVerticalSolidList"/>
    <dgm:cxn modelId="{CF77C7A1-F960-43C5-AC91-16C601590105}" type="presParOf" srcId="{D5EC34B0-96EE-434A-877E-041CA2D229DA}" destId="{DB198C3F-B6E0-4B61-8E4A-44BE7856AE64}" srcOrd="2" destOrd="0" presId="urn:microsoft.com/office/officeart/2018/2/layout/IconVerticalSolidList"/>
    <dgm:cxn modelId="{C18ECC20-3B7F-4553-8573-0B707B708012}" type="presParOf" srcId="{D5EC34B0-96EE-434A-877E-041CA2D229DA}" destId="{DB3E791E-354C-4090-B166-D766F86A902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019A0-DF7F-4874-9C3A-CFF9F27A91E3}">
      <dsp:nvSpPr>
        <dsp:cNvPr id="0" name=""/>
        <dsp:cNvSpPr/>
      </dsp:nvSpPr>
      <dsp:spPr>
        <a:xfrm>
          <a:off x="0" y="4854"/>
          <a:ext cx="6620255" cy="11298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8212CD-A7F3-420A-AD94-A8D6442D92F7}">
      <dsp:nvSpPr>
        <dsp:cNvPr id="0" name=""/>
        <dsp:cNvSpPr/>
      </dsp:nvSpPr>
      <dsp:spPr>
        <a:xfrm>
          <a:off x="341790" y="259079"/>
          <a:ext cx="621437" cy="621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8F8491-773B-4BAB-AA1C-C342F8FF1EAF}">
      <dsp:nvSpPr>
        <dsp:cNvPr id="0" name=""/>
        <dsp:cNvSpPr/>
      </dsp:nvSpPr>
      <dsp:spPr>
        <a:xfrm>
          <a:off x="1305019" y="4854"/>
          <a:ext cx="5021131" cy="667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682" tIns="70682" rIns="70682" bIns="70682" numCol="1" spcCol="1270" anchor="ctr" anchorCtr="0">
          <a:noAutofit/>
        </a:bodyPr>
        <a:lstStyle/>
        <a:p>
          <a:pPr marL="0" lvl="0" indent="0" algn="l" defTabSz="622300">
            <a:lnSpc>
              <a:spcPct val="100000"/>
            </a:lnSpc>
            <a:spcBef>
              <a:spcPct val="0"/>
            </a:spcBef>
            <a:spcAft>
              <a:spcPct val="35000"/>
            </a:spcAft>
            <a:buNone/>
          </a:pPr>
          <a:r>
            <a:rPr lang="en-US" sz="1400" kern="1200" dirty="0"/>
            <a:t>The</a:t>
          </a:r>
          <a:r>
            <a:rPr lang="en-US" sz="1400" kern="1200" baseline="0" dirty="0"/>
            <a:t> Problem</a:t>
          </a:r>
          <a:endParaRPr lang="en-US" sz="1400" kern="1200" dirty="0"/>
        </a:p>
      </dsp:txBody>
      <dsp:txXfrm>
        <a:off x="1305019" y="4854"/>
        <a:ext cx="5021131" cy="667859"/>
      </dsp:txXfrm>
    </dsp:sp>
    <dsp:sp modelId="{BC660645-FDC0-46B7-B5BE-7F10B8EFCDCE}">
      <dsp:nvSpPr>
        <dsp:cNvPr id="0" name=""/>
        <dsp:cNvSpPr/>
      </dsp:nvSpPr>
      <dsp:spPr>
        <a:xfrm>
          <a:off x="0" y="1171191"/>
          <a:ext cx="6620255" cy="11298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230D1-FF5E-4D70-863C-2E1D7284C387}">
      <dsp:nvSpPr>
        <dsp:cNvPr id="0" name=""/>
        <dsp:cNvSpPr/>
      </dsp:nvSpPr>
      <dsp:spPr>
        <a:xfrm>
          <a:off x="341790" y="1671437"/>
          <a:ext cx="621437" cy="621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D04C07-71F0-4B19-A5A8-AE389824836E}">
      <dsp:nvSpPr>
        <dsp:cNvPr id="0" name=""/>
        <dsp:cNvSpPr/>
      </dsp:nvSpPr>
      <dsp:spPr>
        <a:xfrm>
          <a:off x="1305019" y="1473847"/>
          <a:ext cx="5021131" cy="554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682" tIns="70682" rIns="70682" bIns="70682" numCol="1" spcCol="1270" anchor="ctr" anchorCtr="0">
          <a:noAutofit/>
        </a:bodyPr>
        <a:lstStyle/>
        <a:p>
          <a:pPr marL="0" lvl="0" indent="0" algn="l" defTabSz="622300">
            <a:lnSpc>
              <a:spcPct val="100000"/>
            </a:lnSpc>
            <a:spcBef>
              <a:spcPct val="0"/>
            </a:spcBef>
            <a:spcAft>
              <a:spcPct val="35000"/>
            </a:spcAft>
            <a:buNone/>
          </a:pPr>
          <a:r>
            <a:rPr lang="en-US" sz="1400" b="0" i="0" kern="1200" dirty="0"/>
            <a:t>.</a:t>
          </a:r>
          <a:r>
            <a:rPr lang="en-US" sz="1400" i="0" kern="1200" dirty="0"/>
            <a:t> </a:t>
          </a:r>
          <a:r>
            <a:rPr lang="en-US" sz="1400" b="0" i="0" kern="1200" dirty="0"/>
            <a:t>Cardiovascular disease (CVD) is the leading global cause of death, disproportionately affecting low- and middle-income countries, where it accounts for three-quarters of all fatalities (Kontchou, </a:t>
          </a:r>
          <a:r>
            <a:rPr lang="en-US" sz="1400" b="0" i="0" kern="1200" dirty="0" err="1"/>
            <a:t>McCracy</a:t>
          </a:r>
          <a:r>
            <a:rPr lang="en-US" sz="1400" b="0" i="0" kern="1200" dirty="0"/>
            <a:t>, &amp; Schulman, 2019).</a:t>
          </a:r>
          <a:endParaRPr lang="en-US" sz="1400" kern="1200" dirty="0"/>
        </a:p>
      </dsp:txBody>
      <dsp:txXfrm>
        <a:off x="1305019" y="1473847"/>
        <a:ext cx="5021131" cy="554590"/>
      </dsp:txXfrm>
    </dsp:sp>
    <dsp:sp modelId="{6238EEAB-5809-4FEE-87EE-37C5AC7F2B84}">
      <dsp:nvSpPr>
        <dsp:cNvPr id="0" name=""/>
        <dsp:cNvSpPr/>
      </dsp:nvSpPr>
      <dsp:spPr>
        <a:xfrm>
          <a:off x="0" y="2829571"/>
          <a:ext cx="6620255" cy="11298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878EA1-9523-402F-8BD9-CD5694703C61}">
      <dsp:nvSpPr>
        <dsp:cNvPr id="0" name=""/>
        <dsp:cNvSpPr/>
      </dsp:nvSpPr>
      <dsp:spPr>
        <a:xfrm>
          <a:off x="341790" y="3083796"/>
          <a:ext cx="621437" cy="621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FEBDDF-8ABE-49E1-B6D9-9ADED50F174C}">
      <dsp:nvSpPr>
        <dsp:cNvPr id="0" name=""/>
        <dsp:cNvSpPr/>
      </dsp:nvSpPr>
      <dsp:spPr>
        <a:xfrm>
          <a:off x="1305019" y="2829571"/>
          <a:ext cx="5021131" cy="667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682" tIns="70682" rIns="70682" bIns="70682" numCol="1" spcCol="1270" anchor="ctr" anchorCtr="0">
          <a:noAutofit/>
        </a:bodyPr>
        <a:lstStyle/>
        <a:p>
          <a:pPr marL="0" lvl="0" indent="0" algn="l" defTabSz="622300">
            <a:lnSpc>
              <a:spcPct val="100000"/>
            </a:lnSpc>
            <a:spcBef>
              <a:spcPct val="0"/>
            </a:spcBef>
            <a:spcAft>
              <a:spcPct val="35000"/>
            </a:spcAft>
            <a:buNone/>
          </a:pPr>
          <a:r>
            <a:rPr lang="en-US" sz="1400" b="0" i="0" kern="1200" dirty="0"/>
            <a:t>In Kenya, CVD remains a significant public health burden, with a mortality rate of 13.8% in 2019.</a:t>
          </a:r>
          <a:endParaRPr lang="en-US" sz="1400" kern="1200" dirty="0"/>
        </a:p>
      </dsp:txBody>
      <dsp:txXfrm>
        <a:off x="1305019" y="2829571"/>
        <a:ext cx="5021131" cy="667859"/>
      </dsp:txXfrm>
    </dsp:sp>
    <dsp:sp modelId="{EDF26E8E-0425-49F4-B797-0E66DACF1CE4}">
      <dsp:nvSpPr>
        <dsp:cNvPr id="0" name=""/>
        <dsp:cNvSpPr/>
      </dsp:nvSpPr>
      <dsp:spPr>
        <a:xfrm>
          <a:off x="0" y="4135540"/>
          <a:ext cx="6620255" cy="11298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204AA-FF30-45F9-A33F-7F3CC12414E6}">
      <dsp:nvSpPr>
        <dsp:cNvPr id="0" name=""/>
        <dsp:cNvSpPr/>
      </dsp:nvSpPr>
      <dsp:spPr>
        <a:xfrm>
          <a:off x="341790" y="4496154"/>
          <a:ext cx="621437" cy="621437"/>
        </a:xfrm>
        <a:prstGeom prst="rect">
          <a:avLst/>
        </a:prstGeom>
        <a:solidFill>
          <a:schemeClr val="accent5">
            <a:hueOff val="8375403"/>
            <a:satOff val="897"/>
            <a:lumOff val="-17256"/>
            <a:alphaOff val="0"/>
          </a:schemeClr>
        </a:solid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CCA76E-FD72-43F4-A272-DC231666A265}">
      <dsp:nvSpPr>
        <dsp:cNvPr id="0" name=""/>
        <dsp:cNvSpPr/>
      </dsp:nvSpPr>
      <dsp:spPr>
        <a:xfrm>
          <a:off x="1305019" y="4241930"/>
          <a:ext cx="5021131" cy="667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682" tIns="70682" rIns="70682" bIns="70682" numCol="1" spcCol="1270" anchor="ctr" anchorCtr="0">
          <a:noAutofit/>
        </a:bodyPr>
        <a:lstStyle/>
        <a:p>
          <a:pPr marL="0" lvl="0" indent="0" algn="l" defTabSz="622300">
            <a:lnSpc>
              <a:spcPct val="100000"/>
            </a:lnSpc>
            <a:spcBef>
              <a:spcPct val="0"/>
            </a:spcBef>
            <a:spcAft>
              <a:spcPct val="35000"/>
            </a:spcAft>
            <a:buNone/>
          </a:pPr>
          <a:r>
            <a:rPr lang="en-US" sz="1400" b="0" i="0" kern="1200" dirty="0"/>
            <a:t>The disease primarily affects individuals aged 30–70 years, with at least 2.5 heart surgeries performed per 1,000 individuals at a corresponding labor cost of US$526.</a:t>
          </a:r>
          <a:endParaRPr lang="en-US" sz="1400" kern="1200" dirty="0"/>
        </a:p>
      </dsp:txBody>
      <dsp:txXfrm>
        <a:off x="1305019" y="4241930"/>
        <a:ext cx="5021131" cy="667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019A0-DF7F-4874-9C3A-CFF9F27A91E3}">
      <dsp:nvSpPr>
        <dsp:cNvPr id="0" name=""/>
        <dsp:cNvSpPr/>
      </dsp:nvSpPr>
      <dsp:spPr>
        <a:xfrm>
          <a:off x="0" y="410"/>
          <a:ext cx="6620255" cy="114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8212CD-A7F3-420A-AD94-A8D6442D92F7}">
      <dsp:nvSpPr>
        <dsp:cNvPr id="0" name=""/>
        <dsp:cNvSpPr/>
      </dsp:nvSpPr>
      <dsp:spPr>
        <a:xfrm>
          <a:off x="347631" y="258978"/>
          <a:ext cx="632056" cy="632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8F8491-773B-4BAB-AA1C-C342F8FF1EAF}">
      <dsp:nvSpPr>
        <dsp:cNvPr id="0" name=""/>
        <dsp:cNvSpPr/>
      </dsp:nvSpPr>
      <dsp:spPr>
        <a:xfrm>
          <a:off x="1327318" y="410"/>
          <a:ext cx="4566544" cy="1616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032" tIns="171032" rIns="171032" bIns="171032" numCol="1" spcCol="1270" anchor="ctr" anchorCtr="0">
          <a:noAutofit/>
        </a:bodyPr>
        <a:lstStyle/>
        <a:p>
          <a:pPr marL="0" lvl="0" indent="0" algn="l" defTabSz="622300">
            <a:lnSpc>
              <a:spcPct val="90000"/>
            </a:lnSpc>
            <a:spcBef>
              <a:spcPct val="0"/>
            </a:spcBef>
            <a:spcAft>
              <a:spcPct val="35000"/>
            </a:spcAft>
            <a:buNone/>
          </a:pPr>
          <a:r>
            <a:rPr lang="en-US" sz="1400" b="0" i="0" kern="1200"/>
            <a:t>The goal</a:t>
          </a:r>
          <a:endParaRPr lang="en-US" sz="1400" kern="1200"/>
        </a:p>
      </dsp:txBody>
      <dsp:txXfrm>
        <a:off x="1327318" y="410"/>
        <a:ext cx="4566544" cy="1616053"/>
      </dsp:txXfrm>
    </dsp:sp>
    <dsp:sp modelId="{BC660645-FDC0-46B7-B5BE-7F10B8EFCDCE}">
      <dsp:nvSpPr>
        <dsp:cNvPr id="0" name=""/>
        <dsp:cNvSpPr/>
      </dsp:nvSpPr>
      <dsp:spPr>
        <a:xfrm>
          <a:off x="0" y="2098311"/>
          <a:ext cx="6620255" cy="114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230D1-FF5E-4D70-863C-2E1D7284C387}">
      <dsp:nvSpPr>
        <dsp:cNvPr id="0" name=""/>
        <dsp:cNvSpPr/>
      </dsp:nvSpPr>
      <dsp:spPr>
        <a:xfrm>
          <a:off x="347631" y="2138877"/>
          <a:ext cx="632056" cy="632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D04C07-71F0-4B19-A5A8-AE389824836E}">
      <dsp:nvSpPr>
        <dsp:cNvPr id="0" name=""/>
        <dsp:cNvSpPr/>
      </dsp:nvSpPr>
      <dsp:spPr>
        <a:xfrm>
          <a:off x="1327318" y="1880309"/>
          <a:ext cx="4566544" cy="1616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032" tIns="171032" rIns="171032" bIns="171032" numCol="1" spcCol="1270" anchor="ctr" anchorCtr="0">
          <a:noAutofit/>
        </a:bodyPr>
        <a:lstStyle/>
        <a:p>
          <a:pPr marL="0" lvl="0" indent="0" algn="l" defTabSz="622300">
            <a:lnSpc>
              <a:spcPct val="90000"/>
            </a:lnSpc>
            <a:spcBef>
              <a:spcPct val="0"/>
            </a:spcBef>
            <a:spcAft>
              <a:spcPct val="35000"/>
            </a:spcAft>
            <a:buNone/>
          </a:pPr>
          <a:r>
            <a:rPr lang="en-US" sz="1400" b="0" i="0" kern="1200"/>
            <a:t>Despite growing awareness, early detection and risk assessment remain challenging due to limited local research and data-driven insights.</a:t>
          </a:r>
          <a:endParaRPr lang="en-US" sz="1400" kern="1200"/>
        </a:p>
      </dsp:txBody>
      <dsp:txXfrm>
        <a:off x="1327318" y="1880309"/>
        <a:ext cx="4566544" cy="1616053"/>
      </dsp:txXfrm>
    </dsp:sp>
    <dsp:sp modelId="{6238EEAB-5809-4FEE-87EE-37C5AC7F2B84}">
      <dsp:nvSpPr>
        <dsp:cNvPr id="0" name=""/>
        <dsp:cNvSpPr/>
      </dsp:nvSpPr>
      <dsp:spPr>
        <a:xfrm>
          <a:off x="0" y="3760208"/>
          <a:ext cx="6620255" cy="114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878EA1-9523-402F-8BD9-CD5694703C61}">
      <dsp:nvSpPr>
        <dsp:cNvPr id="0" name=""/>
        <dsp:cNvSpPr/>
      </dsp:nvSpPr>
      <dsp:spPr>
        <a:xfrm>
          <a:off x="347631" y="4018776"/>
          <a:ext cx="632056" cy="632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FEBDDF-8ABE-49E1-B6D9-9ADED50F174C}">
      <dsp:nvSpPr>
        <dsp:cNvPr id="0" name=""/>
        <dsp:cNvSpPr/>
      </dsp:nvSpPr>
      <dsp:spPr>
        <a:xfrm>
          <a:off x="1327318" y="3760208"/>
          <a:ext cx="4566544" cy="1616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032" tIns="171032" rIns="171032" bIns="171032" numCol="1" spcCol="1270" anchor="ctr" anchorCtr="0">
          <a:noAutofit/>
        </a:bodyPr>
        <a:lstStyle/>
        <a:p>
          <a:pPr marL="0" lvl="0" indent="0" algn="l" defTabSz="622300">
            <a:lnSpc>
              <a:spcPct val="90000"/>
            </a:lnSpc>
            <a:spcBef>
              <a:spcPct val="0"/>
            </a:spcBef>
            <a:spcAft>
              <a:spcPct val="35000"/>
            </a:spcAft>
            <a:buNone/>
          </a:pPr>
          <a:r>
            <a:rPr lang="en-US" sz="1400" b="0" i="0" kern="1200"/>
            <a:t>Rapid urbanization, lifestyle changes, and inadequate access to preventive healthcare further exacerbate the situation. This study aims to analyze key health indicators, identify major risk factors, and uncover trends to support healthcare professionals, policymakers, and researchers. By leveraging data-driven insights, this research seeks to improve early diagnosis, develop targeted interventions, and enhance public health strategies to combat heart disease in Kenya.</a:t>
          </a:r>
          <a:endParaRPr lang="en-US" sz="1400" kern="1200"/>
        </a:p>
      </dsp:txBody>
      <dsp:txXfrm>
        <a:off x="1327318" y="3760208"/>
        <a:ext cx="4566544" cy="16160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80098-30C6-437B-A8E4-F1EF501A0CCB}">
      <dsp:nvSpPr>
        <dsp:cNvPr id="0" name=""/>
        <dsp:cNvSpPr/>
      </dsp:nvSpPr>
      <dsp:spPr>
        <a:xfrm>
          <a:off x="638952" y="367298"/>
          <a:ext cx="730107" cy="7301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709601-37C1-4CD3-BA65-974A515D5099}">
      <dsp:nvSpPr>
        <dsp:cNvPr id="0" name=""/>
        <dsp:cNvSpPr/>
      </dsp:nvSpPr>
      <dsp:spPr>
        <a:xfrm>
          <a:off x="192776" y="1399158"/>
          <a:ext cx="1622460" cy="91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err="1"/>
            <a:t>i</a:t>
          </a:r>
          <a:r>
            <a:rPr lang="en-US" sz="1100" b="1" i="0" kern="1200" dirty="0"/>
            <a:t>) To develop a Predictive Model by creating a machine learning that accurately predicts the likelihood of heart disease based on patient data.</a:t>
          </a:r>
          <a:endParaRPr lang="en-US" sz="1100" kern="1200" dirty="0"/>
        </a:p>
      </dsp:txBody>
      <dsp:txXfrm>
        <a:off x="192776" y="1399158"/>
        <a:ext cx="1622460" cy="912634"/>
      </dsp:txXfrm>
    </dsp:sp>
    <dsp:sp modelId="{109572B6-CB28-472E-A0A0-28CF826BACAA}">
      <dsp:nvSpPr>
        <dsp:cNvPr id="0" name=""/>
        <dsp:cNvSpPr/>
      </dsp:nvSpPr>
      <dsp:spPr>
        <a:xfrm>
          <a:off x="2545344" y="367298"/>
          <a:ext cx="730107" cy="730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B78746-16A3-4027-B858-0C4A5D18EDBB}">
      <dsp:nvSpPr>
        <dsp:cNvPr id="0" name=""/>
        <dsp:cNvSpPr/>
      </dsp:nvSpPr>
      <dsp:spPr>
        <a:xfrm>
          <a:off x="2099167" y="1399158"/>
          <a:ext cx="1622460" cy="91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ii) To identify Key Risk Factors which are the most significant predictors of heart disease.</a:t>
          </a:r>
          <a:endParaRPr lang="en-US" sz="1100" kern="1200"/>
        </a:p>
      </dsp:txBody>
      <dsp:txXfrm>
        <a:off x="2099167" y="1399158"/>
        <a:ext cx="1622460" cy="912634"/>
      </dsp:txXfrm>
    </dsp:sp>
    <dsp:sp modelId="{D3C5F268-07E3-4A4D-B49C-7C2221F22028}">
      <dsp:nvSpPr>
        <dsp:cNvPr id="0" name=""/>
        <dsp:cNvSpPr/>
      </dsp:nvSpPr>
      <dsp:spPr>
        <a:xfrm>
          <a:off x="4451736" y="367298"/>
          <a:ext cx="730107" cy="730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1B4DC-C3C6-411D-BA0B-A7E74BAD590C}">
      <dsp:nvSpPr>
        <dsp:cNvPr id="0" name=""/>
        <dsp:cNvSpPr/>
      </dsp:nvSpPr>
      <dsp:spPr>
        <a:xfrm>
          <a:off x="4005559" y="1399158"/>
          <a:ext cx="1622460" cy="91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iii) To provide healthcare professionals with a tool that aids in the early detection and management of heart disease.</a:t>
          </a:r>
          <a:endParaRPr lang="en-US" sz="1100" kern="1200"/>
        </a:p>
      </dsp:txBody>
      <dsp:txXfrm>
        <a:off x="4005559" y="1399158"/>
        <a:ext cx="1622460" cy="912634"/>
      </dsp:txXfrm>
    </dsp:sp>
    <dsp:sp modelId="{A624E7B4-6242-4DAD-93ED-356187ABD40B}">
      <dsp:nvSpPr>
        <dsp:cNvPr id="0" name=""/>
        <dsp:cNvSpPr/>
      </dsp:nvSpPr>
      <dsp:spPr>
        <a:xfrm>
          <a:off x="6358127" y="367298"/>
          <a:ext cx="730107" cy="7301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50AF5D-17B2-4625-ABAE-AB63F229DA48}">
      <dsp:nvSpPr>
        <dsp:cNvPr id="0" name=""/>
        <dsp:cNvSpPr/>
      </dsp:nvSpPr>
      <dsp:spPr>
        <a:xfrm>
          <a:off x="5911950" y="1399158"/>
          <a:ext cx="1622460" cy="91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iv) To make informed decisions regarding resource allocation and preventive care strategies based on model predictions.</a:t>
          </a:r>
          <a:endParaRPr lang="en-US" sz="1100" kern="1200"/>
        </a:p>
      </dsp:txBody>
      <dsp:txXfrm>
        <a:off x="5911950" y="1399158"/>
        <a:ext cx="1622460" cy="912634"/>
      </dsp:txXfrm>
    </dsp:sp>
    <dsp:sp modelId="{6B0147A7-8136-411C-BF8A-3C6F03AABC56}">
      <dsp:nvSpPr>
        <dsp:cNvPr id="0" name=""/>
        <dsp:cNvSpPr/>
      </dsp:nvSpPr>
      <dsp:spPr>
        <a:xfrm>
          <a:off x="3498540" y="2717407"/>
          <a:ext cx="730107" cy="7301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81A2D1-E74A-42FC-8B2C-17AED8AB320A}">
      <dsp:nvSpPr>
        <dsp:cNvPr id="0" name=""/>
        <dsp:cNvSpPr/>
      </dsp:nvSpPr>
      <dsp:spPr>
        <a:xfrm>
          <a:off x="3052363" y="3749267"/>
          <a:ext cx="1622460" cy="91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t>V) Increase awareness of heart disease risk factors among patients and the general public through educational materials and outreach programs.</a:t>
          </a:r>
          <a:endParaRPr lang="en-US" sz="1100" kern="1200" dirty="0"/>
        </a:p>
      </dsp:txBody>
      <dsp:txXfrm>
        <a:off x="3052363" y="3749267"/>
        <a:ext cx="1622460" cy="912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B2505-E02E-45B1-A712-9FD4DE71E312}">
      <dsp:nvSpPr>
        <dsp:cNvPr id="0" name=""/>
        <dsp:cNvSpPr/>
      </dsp:nvSpPr>
      <dsp:spPr>
        <a:xfrm>
          <a:off x="0" y="1563"/>
          <a:ext cx="11155680" cy="7924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095C32-298B-4AEF-A3E2-8F295E4A99CD}">
      <dsp:nvSpPr>
        <dsp:cNvPr id="0" name=""/>
        <dsp:cNvSpPr/>
      </dsp:nvSpPr>
      <dsp:spPr>
        <a:xfrm>
          <a:off x="239720" y="179867"/>
          <a:ext cx="435854" cy="435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E5CE4C-F697-46C1-8E5E-01FBA07BCF7D}">
      <dsp:nvSpPr>
        <dsp:cNvPr id="0" name=""/>
        <dsp:cNvSpPr/>
      </dsp:nvSpPr>
      <dsp:spPr>
        <a:xfrm>
          <a:off x="915295" y="1563"/>
          <a:ext cx="10240384" cy="792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69" tIns="83869" rIns="83869" bIns="83869" numCol="1" spcCol="1270" anchor="ctr" anchorCtr="0">
          <a:noAutofit/>
        </a:bodyPr>
        <a:lstStyle/>
        <a:p>
          <a:pPr marL="0" lvl="0" indent="0" algn="l" defTabSz="889000">
            <a:lnSpc>
              <a:spcPct val="100000"/>
            </a:lnSpc>
            <a:spcBef>
              <a:spcPct val="0"/>
            </a:spcBef>
            <a:spcAft>
              <a:spcPct val="35000"/>
            </a:spcAft>
            <a:buNone/>
          </a:pPr>
          <a:r>
            <a:rPr lang="en-US" sz="2000" kern="1200"/>
            <a:t>In our project, we created 4 predictive models namely: Logistic Regression, Random Forest, GradientBoosting and Support Vector Classifier</a:t>
          </a:r>
        </a:p>
      </dsp:txBody>
      <dsp:txXfrm>
        <a:off x="915295" y="1563"/>
        <a:ext cx="10240384" cy="792463"/>
      </dsp:txXfrm>
    </dsp:sp>
    <dsp:sp modelId="{E2896C4B-D4BA-464F-B406-F8D87999C352}">
      <dsp:nvSpPr>
        <dsp:cNvPr id="0" name=""/>
        <dsp:cNvSpPr/>
      </dsp:nvSpPr>
      <dsp:spPr>
        <a:xfrm>
          <a:off x="0" y="992142"/>
          <a:ext cx="11155680" cy="7924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3ED9C5-56E0-4D1B-ABAB-1BD6D1698D6A}">
      <dsp:nvSpPr>
        <dsp:cNvPr id="0" name=""/>
        <dsp:cNvSpPr/>
      </dsp:nvSpPr>
      <dsp:spPr>
        <a:xfrm>
          <a:off x="239720" y="1170447"/>
          <a:ext cx="435854" cy="435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1F39A2-4432-48E7-AFEB-DB9326789B2B}">
      <dsp:nvSpPr>
        <dsp:cNvPr id="0" name=""/>
        <dsp:cNvSpPr/>
      </dsp:nvSpPr>
      <dsp:spPr>
        <a:xfrm>
          <a:off x="915295" y="992142"/>
          <a:ext cx="10240384" cy="792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69" tIns="83869" rIns="83869" bIns="83869" numCol="1" spcCol="1270" anchor="ctr" anchorCtr="0">
          <a:noAutofit/>
        </a:bodyPr>
        <a:lstStyle/>
        <a:p>
          <a:pPr marL="0" lvl="0" indent="0" algn="l" defTabSz="889000">
            <a:lnSpc>
              <a:spcPct val="100000"/>
            </a:lnSpc>
            <a:spcBef>
              <a:spcPct val="0"/>
            </a:spcBef>
            <a:spcAft>
              <a:spcPct val="35000"/>
            </a:spcAft>
            <a:buNone/>
          </a:pPr>
          <a:r>
            <a:rPr lang="en-US" sz="2000" b="0" kern="1200"/>
            <a:t>The Random Forest model achieved an accuracy of 80.26%, which is slightly better than the 80% accuracy of the Logistic Regression model.</a:t>
          </a:r>
          <a:endParaRPr lang="en-US" sz="2000" kern="1200"/>
        </a:p>
      </dsp:txBody>
      <dsp:txXfrm>
        <a:off x="915295" y="992142"/>
        <a:ext cx="10240384" cy="792463"/>
      </dsp:txXfrm>
    </dsp:sp>
    <dsp:sp modelId="{45FAC2D8-4351-4E52-8109-B96B32055475}">
      <dsp:nvSpPr>
        <dsp:cNvPr id="0" name=""/>
        <dsp:cNvSpPr/>
      </dsp:nvSpPr>
      <dsp:spPr>
        <a:xfrm>
          <a:off x="0" y="1982721"/>
          <a:ext cx="11155680" cy="7924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021508-D29A-41C9-B340-BC9EEDE3CFAA}">
      <dsp:nvSpPr>
        <dsp:cNvPr id="0" name=""/>
        <dsp:cNvSpPr/>
      </dsp:nvSpPr>
      <dsp:spPr>
        <a:xfrm>
          <a:off x="239720" y="2161026"/>
          <a:ext cx="435854" cy="4358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479C4-0C1B-4672-A9F4-42EEB55F33AD}">
      <dsp:nvSpPr>
        <dsp:cNvPr id="0" name=""/>
        <dsp:cNvSpPr/>
      </dsp:nvSpPr>
      <dsp:spPr>
        <a:xfrm>
          <a:off x="915295" y="1982721"/>
          <a:ext cx="10240384" cy="792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69" tIns="83869" rIns="83869" bIns="83869" numCol="1" spcCol="1270" anchor="ctr" anchorCtr="0">
          <a:noAutofit/>
        </a:bodyPr>
        <a:lstStyle/>
        <a:p>
          <a:pPr marL="0" lvl="0" indent="0" algn="l" defTabSz="889000">
            <a:lnSpc>
              <a:spcPct val="100000"/>
            </a:lnSpc>
            <a:spcBef>
              <a:spcPct val="0"/>
            </a:spcBef>
            <a:spcAft>
              <a:spcPct val="35000"/>
            </a:spcAft>
            <a:buNone/>
          </a:pPr>
          <a:r>
            <a:rPr lang="en-US" sz="2000" b="0" kern="1200"/>
            <a:t>The classification report shows that the Random Forest model provides a good balance between precision and recall.</a:t>
          </a:r>
          <a:endParaRPr lang="en-US" sz="2000" kern="1200"/>
        </a:p>
      </dsp:txBody>
      <dsp:txXfrm>
        <a:off x="915295" y="1982721"/>
        <a:ext cx="10240384" cy="792463"/>
      </dsp:txXfrm>
    </dsp:sp>
    <dsp:sp modelId="{ABF1F643-206F-4CBB-A4EA-D2560E47909E}">
      <dsp:nvSpPr>
        <dsp:cNvPr id="0" name=""/>
        <dsp:cNvSpPr/>
      </dsp:nvSpPr>
      <dsp:spPr>
        <a:xfrm>
          <a:off x="0" y="2973301"/>
          <a:ext cx="11155680" cy="7924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0A24A-A26B-4A96-8D19-BD7B9E7F1F83}">
      <dsp:nvSpPr>
        <dsp:cNvPr id="0" name=""/>
        <dsp:cNvSpPr/>
      </dsp:nvSpPr>
      <dsp:spPr>
        <a:xfrm>
          <a:off x="239720" y="3151605"/>
          <a:ext cx="435854" cy="4358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3E791E-354C-4090-B166-D766F86A9020}">
      <dsp:nvSpPr>
        <dsp:cNvPr id="0" name=""/>
        <dsp:cNvSpPr/>
      </dsp:nvSpPr>
      <dsp:spPr>
        <a:xfrm>
          <a:off x="915295" y="2973301"/>
          <a:ext cx="10240384" cy="792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69" tIns="83869" rIns="83869" bIns="83869" numCol="1" spcCol="1270" anchor="ctr" anchorCtr="0">
          <a:noAutofit/>
        </a:bodyPr>
        <a:lstStyle/>
        <a:p>
          <a:pPr marL="0" lvl="0" indent="0" algn="l" defTabSz="889000">
            <a:lnSpc>
              <a:spcPct val="100000"/>
            </a:lnSpc>
            <a:spcBef>
              <a:spcPct val="0"/>
            </a:spcBef>
            <a:spcAft>
              <a:spcPct val="35000"/>
            </a:spcAft>
            <a:buNone/>
          </a:pPr>
          <a:r>
            <a:rPr lang="en-US" sz="2000" b="0" kern="1200"/>
            <a:t>We shall therefore go ahead and tune the Random Forest Model to improve its performance</a:t>
          </a:r>
          <a:endParaRPr lang="en-US" sz="2000" kern="1200"/>
        </a:p>
      </dsp:txBody>
      <dsp:txXfrm>
        <a:off x="915295" y="2973301"/>
        <a:ext cx="10240384" cy="7924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EC12A-F28D-4EA8-9DB6-ACF47C5BDFA0}" type="datetimeFigureOut">
              <a:rPr lang="en-KE" smtClean="0"/>
              <a:t>28/03/2025</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CB5F8-93A7-4964-A744-51BDCFEDEB35}" type="slidenum">
              <a:rPr lang="en-KE" smtClean="0"/>
              <a:t>‹#›</a:t>
            </a:fld>
            <a:endParaRPr lang="en-KE"/>
          </a:p>
        </p:txBody>
      </p:sp>
    </p:spTree>
    <p:extLst>
      <p:ext uri="{BB962C8B-B14F-4D97-AF65-F5344CB8AC3E}">
        <p14:creationId xmlns:p14="http://schemas.microsoft.com/office/powerpoint/2010/main" val="17626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919CB5F8-93A7-4964-A744-51BDCFEDEB35}" type="slidenum">
              <a:rPr lang="en-KE" smtClean="0"/>
              <a:t>1</a:t>
            </a:fld>
            <a:endParaRPr lang="en-KE"/>
          </a:p>
        </p:txBody>
      </p:sp>
    </p:spTree>
    <p:extLst>
      <p:ext uri="{BB962C8B-B14F-4D97-AF65-F5344CB8AC3E}">
        <p14:creationId xmlns:p14="http://schemas.microsoft.com/office/powerpoint/2010/main" val="1722100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919CB5F8-93A7-4964-A744-51BDCFEDEB35}" type="slidenum">
              <a:rPr lang="en-KE" smtClean="0"/>
              <a:t>10</a:t>
            </a:fld>
            <a:endParaRPr lang="en-KE"/>
          </a:p>
        </p:txBody>
      </p:sp>
    </p:spTree>
    <p:extLst>
      <p:ext uri="{BB962C8B-B14F-4D97-AF65-F5344CB8AC3E}">
        <p14:creationId xmlns:p14="http://schemas.microsoft.com/office/powerpoint/2010/main" val="3846924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919CB5F8-93A7-4964-A744-51BDCFEDEB35}" type="slidenum">
              <a:rPr lang="en-KE" smtClean="0"/>
              <a:t>12</a:t>
            </a:fld>
            <a:endParaRPr lang="en-KE"/>
          </a:p>
        </p:txBody>
      </p:sp>
    </p:spTree>
    <p:extLst>
      <p:ext uri="{BB962C8B-B14F-4D97-AF65-F5344CB8AC3E}">
        <p14:creationId xmlns:p14="http://schemas.microsoft.com/office/powerpoint/2010/main" val="13642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919CB5F8-93A7-4964-A744-51BDCFEDEB35}" type="slidenum">
              <a:rPr lang="en-KE" smtClean="0"/>
              <a:t>14</a:t>
            </a:fld>
            <a:endParaRPr lang="en-KE"/>
          </a:p>
        </p:txBody>
      </p:sp>
    </p:spTree>
    <p:extLst>
      <p:ext uri="{BB962C8B-B14F-4D97-AF65-F5344CB8AC3E}">
        <p14:creationId xmlns:p14="http://schemas.microsoft.com/office/powerpoint/2010/main" val="4064158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919CB5F8-93A7-4964-A744-51BDCFEDEB35}" type="slidenum">
              <a:rPr lang="en-KE" smtClean="0"/>
              <a:t>15</a:t>
            </a:fld>
            <a:endParaRPr lang="en-KE"/>
          </a:p>
        </p:txBody>
      </p:sp>
    </p:spTree>
    <p:extLst>
      <p:ext uri="{BB962C8B-B14F-4D97-AF65-F5344CB8AC3E}">
        <p14:creationId xmlns:p14="http://schemas.microsoft.com/office/powerpoint/2010/main" val="379243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78216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82196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586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9145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57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9435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37249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82316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478175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35902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4942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3/28/2025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4096880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oktayrdeki/heart-disea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Freeform: Shape 5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2" name="Rectangle 61">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A17BA9-F9DD-7DB4-EC83-BFE73609F31A}"/>
              </a:ext>
            </a:extLst>
          </p:cNvPr>
          <p:cNvSpPr>
            <a:spLocks noGrp="1"/>
          </p:cNvSpPr>
          <p:nvPr>
            <p:ph type="title"/>
          </p:nvPr>
        </p:nvSpPr>
        <p:spPr>
          <a:xfrm>
            <a:off x="517870" y="978408"/>
            <a:ext cx="3465681" cy="2450592"/>
          </a:xfrm>
        </p:spPr>
        <p:txBody>
          <a:bodyPr vert="horz" lIns="91440" tIns="45720" rIns="91440" bIns="45720" rtlCol="0" anchor="t">
            <a:normAutofit/>
          </a:bodyPr>
          <a:lstStyle/>
          <a:p>
            <a:r>
              <a:rPr lang="en-US">
                <a:solidFill>
                  <a:schemeClr val="tx2"/>
                </a:solidFill>
              </a:rPr>
              <a:t>Let’s talk about health</a:t>
            </a:r>
            <a:br>
              <a:rPr lang="en-US">
                <a:solidFill>
                  <a:schemeClr val="tx2"/>
                </a:solidFill>
              </a:rPr>
            </a:br>
            <a:endParaRPr lang="en-US">
              <a:solidFill>
                <a:schemeClr val="tx2"/>
              </a:solidFill>
            </a:endParaRPr>
          </a:p>
        </p:txBody>
      </p:sp>
      <p:sp>
        <p:nvSpPr>
          <p:cNvPr id="63" name="Rectangle 62">
            <a:extLst>
              <a:ext uri="{FF2B5EF4-FFF2-40B4-BE49-F238E27FC236}">
                <a16:creationId xmlns:a16="http://schemas.microsoft.com/office/drawing/2014/main" id="{D91952F0-771E-D2ED-C333-EEED6708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6642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lorful heart model with a virus&#10;&#10;AI-generated content may be incorrect.">
            <a:extLst>
              <a:ext uri="{FF2B5EF4-FFF2-40B4-BE49-F238E27FC236}">
                <a16:creationId xmlns:a16="http://schemas.microsoft.com/office/drawing/2014/main" id="{12738440-EAF0-761C-D916-2A28D958F9E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418" r="-1" b="-1"/>
          <a:stretch/>
        </p:blipFill>
        <p:spPr>
          <a:xfrm>
            <a:off x="4232366" y="1385881"/>
            <a:ext cx="7438426" cy="4185142"/>
          </a:xfrm>
          <a:prstGeom prst="rect">
            <a:avLst/>
          </a:prstGeom>
        </p:spPr>
      </p:pic>
      <p:sp>
        <p:nvSpPr>
          <p:cNvPr id="64" name="Rectangle 63">
            <a:extLst>
              <a:ext uri="{FF2B5EF4-FFF2-40B4-BE49-F238E27FC236}">
                <a16:creationId xmlns:a16="http://schemas.microsoft.com/office/drawing/2014/main" id="{3FB6D83C-2377-9CAD-A991-9E0B6AF25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3465681"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410004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8873F53-55B7-4E34-B697-201CF2F10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3327FAF5-E962-A0CD-5016-DCCB45C9DE7D}"/>
              </a:ext>
            </a:extLst>
          </p:cNvPr>
          <p:cNvSpPr>
            <a:spLocks noGrp="1"/>
          </p:cNvSpPr>
          <p:nvPr>
            <p:ph type="title"/>
          </p:nvPr>
        </p:nvSpPr>
        <p:spPr>
          <a:xfrm>
            <a:off x="8476488" y="978408"/>
            <a:ext cx="3200400" cy="2459736"/>
          </a:xfrm>
        </p:spPr>
        <p:txBody>
          <a:bodyPr anchor="b">
            <a:normAutofit/>
          </a:bodyPr>
          <a:lstStyle/>
          <a:p>
            <a:br>
              <a:rPr lang="en-US" sz="4000"/>
            </a:br>
            <a:endParaRPr lang="en-KE" sz="4000"/>
          </a:p>
        </p:txBody>
      </p:sp>
      <p:sp>
        <p:nvSpPr>
          <p:cNvPr id="42" name="Freeform: Shape 41">
            <a:extLst>
              <a:ext uri="{FF2B5EF4-FFF2-40B4-BE49-F238E27FC236}">
                <a16:creationId xmlns:a16="http://schemas.microsoft.com/office/drawing/2014/main" id="{FD90D0AA-A57E-2DE9-0CE8-B7B306878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8" name="Picture 7">
            <a:extLst>
              <a:ext uri="{FF2B5EF4-FFF2-40B4-BE49-F238E27FC236}">
                <a16:creationId xmlns:a16="http://schemas.microsoft.com/office/drawing/2014/main" id="{4F03052F-5781-1052-F911-F871E216F26E}"/>
              </a:ext>
            </a:extLst>
          </p:cNvPr>
          <p:cNvPicPr>
            <a:picLocks noChangeAspect="1"/>
          </p:cNvPicPr>
          <p:nvPr/>
        </p:nvPicPr>
        <p:blipFill>
          <a:blip r:embed="rId3"/>
          <a:srcRect r="-2" b="10540"/>
          <a:stretch/>
        </p:blipFill>
        <p:spPr>
          <a:xfrm>
            <a:off x="517864" y="970929"/>
            <a:ext cx="7534183" cy="5375076"/>
          </a:xfrm>
          <a:prstGeom prst="rect">
            <a:avLst/>
          </a:prstGeom>
        </p:spPr>
      </p:pic>
      <p:sp>
        <p:nvSpPr>
          <p:cNvPr id="18" name="Content Placeholder 8">
            <a:extLst>
              <a:ext uri="{FF2B5EF4-FFF2-40B4-BE49-F238E27FC236}">
                <a16:creationId xmlns:a16="http://schemas.microsoft.com/office/drawing/2014/main" id="{10DD8542-70CA-59FC-AF97-BCE5AAFAE387}"/>
              </a:ext>
            </a:extLst>
          </p:cNvPr>
          <p:cNvSpPr>
            <a:spLocks noGrp="1"/>
          </p:cNvSpPr>
          <p:nvPr>
            <p:ph idx="1"/>
          </p:nvPr>
        </p:nvSpPr>
        <p:spPr>
          <a:xfrm>
            <a:off x="8476488" y="3538728"/>
            <a:ext cx="3200400" cy="2816352"/>
          </a:xfrm>
        </p:spPr>
        <p:txBody>
          <a:bodyPr>
            <a:normAutofit/>
          </a:bodyPr>
          <a:lstStyle/>
          <a:p>
            <a:r>
              <a:rPr lang="en-US" b="1" i="0" dirty="0">
                <a:effectLst/>
                <a:latin typeface="-apple-system"/>
              </a:rPr>
              <a:t>Correlation heatmap used to examine features with a strong correlation to heart disease e.g., cholesterol, exercise habits, smoking, etc.. These features will help us know the main risk factors leading to heart disease.</a:t>
            </a:r>
          </a:p>
          <a:p>
            <a:endParaRPr lang="en-US" dirty="0"/>
          </a:p>
        </p:txBody>
      </p:sp>
    </p:spTree>
    <p:extLst>
      <p:ext uri="{BB962C8B-B14F-4D97-AF65-F5344CB8AC3E}">
        <p14:creationId xmlns:p14="http://schemas.microsoft.com/office/powerpoint/2010/main" val="170883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AA083F47-750E-A41F-1E5A-EFB054507C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CEDBC09E-10FE-C48A-8AE5-2DE3D7D70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2A395-7EC8-CC6F-23C9-901B9C923D57}"/>
              </a:ext>
            </a:extLst>
          </p:cNvPr>
          <p:cNvSpPr>
            <a:spLocks noGrp="1"/>
          </p:cNvSpPr>
          <p:nvPr>
            <p:ph type="title"/>
          </p:nvPr>
        </p:nvSpPr>
        <p:spPr>
          <a:xfrm>
            <a:off x="517870" y="978408"/>
            <a:ext cx="6117661" cy="3290123"/>
          </a:xfrm>
        </p:spPr>
        <p:txBody>
          <a:bodyPr vert="horz" lIns="91440" tIns="45720" rIns="91440" bIns="45720" rtlCol="0" anchor="t">
            <a:normAutofit/>
          </a:bodyPr>
          <a:lstStyle/>
          <a:p>
            <a:r>
              <a:rPr lang="en-US" sz="6600" dirty="0"/>
              <a:t>Modeling </a:t>
            </a:r>
          </a:p>
        </p:txBody>
      </p:sp>
      <p:sp>
        <p:nvSpPr>
          <p:cNvPr id="15" name="Rectangle 14">
            <a:extLst>
              <a:ext uri="{FF2B5EF4-FFF2-40B4-BE49-F238E27FC236}">
                <a16:creationId xmlns:a16="http://schemas.microsoft.com/office/drawing/2014/main" id="{31EBD83C-D653-7B6E-791C-91DC49F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8B09CB6-CBCC-A221-E35E-4FA21592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696" y="4617503"/>
            <a:ext cx="6071583" cy="45719"/>
          </a:xfrm>
          <a:custGeom>
            <a:avLst/>
            <a:gdLst>
              <a:gd name="connsiteX0" fmla="*/ 0 w 6071583"/>
              <a:gd name="connsiteY0" fmla="*/ 0 h 45719"/>
              <a:gd name="connsiteX1" fmla="*/ 3434358 w 6071583"/>
              <a:gd name="connsiteY1" fmla="*/ 0 h 45719"/>
              <a:gd name="connsiteX2" fmla="*/ 4667593 w 6071583"/>
              <a:gd name="connsiteY2" fmla="*/ 0 h 45719"/>
              <a:gd name="connsiteX3" fmla="*/ 6071583 w 6071583"/>
              <a:gd name="connsiteY3" fmla="*/ 0 h 45719"/>
              <a:gd name="connsiteX4" fmla="*/ 6071583 w 6071583"/>
              <a:gd name="connsiteY4" fmla="*/ 45719 h 45719"/>
              <a:gd name="connsiteX5" fmla="*/ 4667593 w 6071583"/>
              <a:gd name="connsiteY5" fmla="*/ 45719 h 45719"/>
              <a:gd name="connsiteX6" fmla="*/ 3434358 w 6071583"/>
              <a:gd name="connsiteY6" fmla="*/ 45719 h 45719"/>
              <a:gd name="connsiteX7" fmla="*/ 0 w 6071583"/>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1583" h="45719">
                <a:moveTo>
                  <a:pt x="0" y="0"/>
                </a:moveTo>
                <a:lnTo>
                  <a:pt x="3434358" y="0"/>
                </a:lnTo>
                <a:lnTo>
                  <a:pt x="4667593" y="0"/>
                </a:lnTo>
                <a:lnTo>
                  <a:pt x="6071583" y="0"/>
                </a:lnTo>
                <a:lnTo>
                  <a:pt x="6071583" y="45719"/>
                </a:lnTo>
                <a:lnTo>
                  <a:pt x="4667593" y="45719"/>
                </a:lnTo>
                <a:lnTo>
                  <a:pt x="3434358"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12729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92D3-10E5-C088-3CD1-D5B36303C8D1}"/>
              </a:ext>
            </a:extLst>
          </p:cNvPr>
          <p:cNvSpPr>
            <a:spLocks noGrp="1"/>
          </p:cNvSpPr>
          <p:nvPr>
            <p:ph type="title"/>
          </p:nvPr>
        </p:nvSpPr>
        <p:spPr/>
        <p:txBody>
          <a:bodyPr/>
          <a:lstStyle/>
          <a:p>
            <a:r>
              <a:rPr lang="en-US" dirty="0"/>
              <a:t>Modeling</a:t>
            </a:r>
            <a:endParaRPr lang="en-KE" dirty="0"/>
          </a:p>
        </p:txBody>
      </p:sp>
      <p:graphicFrame>
        <p:nvGraphicFramePr>
          <p:cNvPr id="5" name="Content Placeholder 2">
            <a:extLst>
              <a:ext uri="{FF2B5EF4-FFF2-40B4-BE49-F238E27FC236}">
                <a16:creationId xmlns:a16="http://schemas.microsoft.com/office/drawing/2014/main" id="{5F487A3E-9F60-66E0-5BA7-1AA4945C30F5}"/>
              </a:ext>
            </a:extLst>
          </p:cNvPr>
          <p:cNvGraphicFramePr>
            <a:graphicFrameLocks noGrp="1"/>
          </p:cNvGraphicFramePr>
          <p:nvPr>
            <p:ph idx="1"/>
          </p:nvPr>
        </p:nvGraphicFramePr>
        <p:xfrm>
          <a:off x="521208" y="2578608"/>
          <a:ext cx="11155680" cy="376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307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54F983-B159-6A67-EAAC-361DBA6359FC}"/>
              </a:ext>
            </a:extLst>
          </p:cNvPr>
          <p:cNvSpPr>
            <a:spLocks noGrp="1"/>
          </p:cNvSpPr>
          <p:nvPr>
            <p:ph type="title"/>
          </p:nvPr>
        </p:nvSpPr>
        <p:spPr>
          <a:xfrm>
            <a:off x="521208" y="978408"/>
            <a:ext cx="5102352" cy="1664208"/>
          </a:xfrm>
        </p:spPr>
        <p:txBody>
          <a:bodyPr>
            <a:normAutofit/>
          </a:bodyPr>
          <a:lstStyle/>
          <a:p>
            <a:r>
              <a:rPr lang="en-US" dirty="0"/>
              <a:t> </a:t>
            </a:r>
            <a:br>
              <a:rPr lang="en-US" dirty="0"/>
            </a:br>
            <a:endParaRPr lang="en-KE" dirty="0"/>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5622" y="612648"/>
            <a:ext cx="551383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rectangular object with black text&#10;&#10;AI-generated content may be incorrect.">
            <a:extLst>
              <a:ext uri="{FF2B5EF4-FFF2-40B4-BE49-F238E27FC236}">
                <a16:creationId xmlns:a16="http://schemas.microsoft.com/office/drawing/2014/main" id="{4E706E65-FD47-BBD4-9EF4-94E4C511207E}"/>
              </a:ext>
            </a:extLst>
          </p:cNvPr>
          <p:cNvPicPr>
            <a:picLocks noChangeAspect="1"/>
          </p:cNvPicPr>
          <p:nvPr/>
        </p:nvPicPr>
        <p:blipFill>
          <a:blip r:embed="rId2"/>
          <a:stretch>
            <a:fillRect/>
          </a:stretch>
        </p:blipFill>
        <p:spPr>
          <a:xfrm>
            <a:off x="648498" y="1233204"/>
            <a:ext cx="8057352" cy="1572770"/>
          </a:xfrm>
          <a:prstGeom prst="rect">
            <a:avLst/>
          </a:prstGeom>
        </p:spPr>
      </p:pic>
      <p:sp>
        <p:nvSpPr>
          <p:cNvPr id="19" name="Content Placeholder 8">
            <a:extLst>
              <a:ext uri="{FF2B5EF4-FFF2-40B4-BE49-F238E27FC236}">
                <a16:creationId xmlns:a16="http://schemas.microsoft.com/office/drawing/2014/main" id="{F922B19C-0002-F9F4-5CC5-C12CA9A01CCD}"/>
              </a:ext>
            </a:extLst>
          </p:cNvPr>
          <p:cNvSpPr>
            <a:spLocks noGrp="1"/>
          </p:cNvSpPr>
          <p:nvPr>
            <p:ph idx="1"/>
          </p:nvPr>
        </p:nvSpPr>
        <p:spPr>
          <a:xfrm>
            <a:off x="6163056" y="3474720"/>
            <a:ext cx="5504688" cy="2871216"/>
          </a:xfrm>
        </p:spPr>
        <p:txBody>
          <a:bodyPr>
            <a:normAutofit/>
          </a:bodyPr>
          <a:lstStyle/>
          <a:p>
            <a:r>
              <a:rPr lang="en-US" dirty="0"/>
              <a:t>Our Model Random Forest had an overall accuracy score of 80.77%. There was a strong performance of class 0( Individuals whose heart  disease status was NO) because of the recall 86%.However with an ROC score of 0.8 we can conclude that there was a strong predictive capability and that it only missed to detect 25% of heart disease cases</a:t>
            </a:r>
          </a:p>
        </p:txBody>
      </p:sp>
    </p:spTree>
    <p:extLst>
      <p:ext uri="{BB962C8B-B14F-4D97-AF65-F5344CB8AC3E}">
        <p14:creationId xmlns:p14="http://schemas.microsoft.com/office/powerpoint/2010/main" val="75301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3AC883F-69DD-D349-B469-8CDE2139F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7DA594-5936-527C-6D58-D319898D31DC}"/>
              </a:ext>
            </a:extLst>
          </p:cNvPr>
          <p:cNvSpPr>
            <a:spLocks noGrp="1"/>
          </p:cNvSpPr>
          <p:nvPr>
            <p:ph type="title"/>
          </p:nvPr>
        </p:nvSpPr>
        <p:spPr>
          <a:xfrm>
            <a:off x="521208" y="978408"/>
            <a:ext cx="4032504" cy="2121408"/>
          </a:xfrm>
        </p:spPr>
        <p:txBody>
          <a:bodyPr>
            <a:normAutofit/>
          </a:bodyPr>
          <a:lstStyle/>
          <a:p>
            <a:r>
              <a:rPr lang="en-US" sz="4000"/>
              <a:t>Conclusion</a:t>
            </a:r>
            <a:endParaRPr lang="en-KE" sz="4000"/>
          </a:p>
        </p:txBody>
      </p:sp>
      <p:sp>
        <p:nvSpPr>
          <p:cNvPr id="43" name="Rectangle 42">
            <a:extLst>
              <a:ext uri="{FF2B5EF4-FFF2-40B4-BE49-F238E27FC236}">
                <a16:creationId xmlns:a16="http://schemas.microsoft.com/office/drawing/2014/main" id="{5B0749EA-BE79-9EB1-B769-385489D43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03336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E5913DE-5FC3-6E84-57B7-19B2096A5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6630" y="612648"/>
            <a:ext cx="659282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rt with Pulse">
            <a:extLst>
              <a:ext uri="{FF2B5EF4-FFF2-40B4-BE49-F238E27FC236}">
                <a16:creationId xmlns:a16="http://schemas.microsoft.com/office/drawing/2014/main" id="{0B6E5923-CDA7-C52A-FE9F-670AF74528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7869" y="3511363"/>
            <a:ext cx="2834640" cy="2834640"/>
          </a:xfrm>
          <a:prstGeom prst="rect">
            <a:avLst/>
          </a:prstGeom>
        </p:spPr>
      </p:pic>
      <p:sp>
        <p:nvSpPr>
          <p:cNvPr id="3" name="Content Placeholder 2">
            <a:extLst>
              <a:ext uri="{FF2B5EF4-FFF2-40B4-BE49-F238E27FC236}">
                <a16:creationId xmlns:a16="http://schemas.microsoft.com/office/drawing/2014/main" id="{A01A885F-9F15-FF38-03FF-66D7BE25855D}"/>
              </a:ext>
            </a:extLst>
          </p:cNvPr>
          <p:cNvSpPr>
            <a:spLocks noGrp="1"/>
          </p:cNvSpPr>
          <p:nvPr>
            <p:ph idx="1"/>
          </p:nvPr>
        </p:nvSpPr>
        <p:spPr>
          <a:xfrm>
            <a:off x="4267200" y="1033272"/>
            <a:ext cx="7400544" cy="5312664"/>
          </a:xfrm>
        </p:spPr>
        <p:txBody>
          <a:bodyPr>
            <a:normAutofit fontScale="92500" lnSpcReduction="20000"/>
          </a:bodyPr>
          <a:lstStyle/>
          <a:p>
            <a:pPr>
              <a:lnSpc>
                <a:spcPct val="100000"/>
              </a:lnSpc>
              <a:buNone/>
            </a:pPr>
            <a:r>
              <a:rPr lang="en-US" sz="1050" b="0" i="0" dirty="0">
                <a:effectLst/>
                <a:latin typeface="Arial" panose="020B0604020202020204" pitchFamily="34" charset="0"/>
                <a:cs typeface="Arial" panose="020B0604020202020204" pitchFamily="34" charset="0"/>
              </a:rPr>
              <a:t>This project aimed to analyze and predict heart disease based on various health-related features. Through Exploratory Data Analysis (EDA), feature engineering, and model evaluation, we derived the following key insights:</a:t>
            </a:r>
          </a:p>
          <a:p>
            <a:pPr>
              <a:lnSpc>
                <a:spcPct val="100000"/>
              </a:lnSpc>
              <a:buFont typeface="+mj-lt"/>
              <a:buAutoNum type="arabicPeriod"/>
            </a:pPr>
            <a:r>
              <a:rPr lang="en-US" sz="1050" b="0" i="0" dirty="0">
                <a:effectLst/>
                <a:latin typeface="Arial" panose="020B0604020202020204" pitchFamily="34" charset="0"/>
                <a:cs typeface="Arial" panose="020B0604020202020204" pitchFamily="34" charset="0"/>
              </a:rPr>
              <a:t>Dataset Imbalance</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The count plot of patients with and without heart disease revealed an imbalanced dataset. Since an imbalanced dataset can negatively affect model performance, SMOTE (Synthetic Minority Over-sampling Technique) was applied to balance the classes before training machine learning models.</a:t>
            </a:r>
          </a:p>
          <a:p>
            <a:pPr>
              <a:lnSpc>
                <a:spcPct val="100000"/>
              </a:lnSpc>
              <a:buFont typeface="+mj-lt"/>
              <a:buAutoNum type="arabicPeriod" startAt="2"/>
            </a:pPr>
            <a:r>
              <a:rPr lang="en-US" sz="1050" b="0" i="0" dirty="0">
                <a:effectLst/>
                <a:latin typeface="Arial" panose="020B0604020202020204" pitchFamily="34" charset="0"/>
                <a:cs typeface="Arial" panose="020B0604020202020204" pitchFamily="34" charset="0"/>
              </a:rPr>
              <a:t>Data Distribution and Outliers</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Histogram analysis showed that the numerical features are normally distributed, which is beneficial for machine learning models that assume normality.</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Boxplots confirmed that there were no significant outliers, ensuring that extreme values would not distort predictions.</a:t>
            </a:r>
          </a:p>
          <a:p>
            <a:pPr>
              <a:lnSpc>
                <a:spcPct val="100000"/>
              </a:lnSpc>
              <a:buFont typeface="+mj-lt"/>
              <a:buAutoNum type="arabicPeriod" startAt="3"/>
            </a:pPr>
            <a:r>
              <a:rPr lang="en-US" sz="1050" b="0" i="0" dirty="0">
                <a:effectLst/>
                <a:latin typeface="Arial" panose="020B0604020202020204" pitchFamily="34" charset="0"/>
                <a:cs typeface="Arial" panose="020B0604020202020204" pitchFamily="34" charset="0"/>
              </a:rPr>
              <a:t>Key Risk Factors for Heart Disease</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A heatmap and feature correlation analysis revealed that features such as cholesterol levels, exercise habits, smoking, and stress levels had the strongest correlation with heart disease. These factors play a critical role in determining a patient's heart disease risk.</a:t>
            </a:r>
          </a:p>
          <a:p>
            <a:pPr>
              <a:lnSpc>
                <a:spcPct val="100000"/>
              </a:lnSpc>
              <a:buFont typeface="+mj-lt"/>
              <a:buAutoNum type="arabicPeriod" startAt="4"/>
            </a:pPr>
            <a:r>
              <a:rPr lang="en-US" sz="1050" b="0" i="0" dirty="0">
                <a:effectLst/>
                <a:latin typeface="Arial" panose="020B0604020202020204" pitchFamily="34" charset="0"/>
                <a:cs typeface="Arial" panose="020B0604020202020204" pitchFamily="34" charset="0"/>
              </a:rPr>
              <a:t>Feature Encoding</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Label Encoding was applied to transform categorical variables into numerical form. This was essential for incorporating ordinal categorical variables, such as exercise habits, into machine learning models.</a:t>
            </a:r>
          </a:p>
          <a:p>
            <a:pPr>
              <a:lnSpc>
                <a:spcPct val="100000"/>
              </a:lnSpc>
              <a:buFont typeface="+mj-lt"/>
              <a:buAutoNum type="arabicPeriod" startAt="5"/>
            </a:pPr>
            <a:r>
              <a:rPr lang="en-US" sz="1050" b="0" i="0" dirty="0">
                <a:effectLst/>
                <a:latin typeface="Arial" panose="020B0604020202020204" pitchFamily="34" charset="0"/>
                <a:cs typeface="Arial" panose="020B0604020202020204" pitchFamily="34" charset="0"/>
              </a:rPr>
              <a:t>Feature Importance and Correlation</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The correlation analysis showed BMI, Stress Level, and Homocysteine Level as the highest positively correlated features with heart disease, while Gender, Blood Pressure, and Alcohol Consumption had the lowest correlation.</a:t>
            </a:r>
          </a:p>
          <a:p>
            <a:pPr>
              <a:lnSpc>
                <a:spcPct val="100000"/>
              </a:lnSpc>
              <a:buFont typeface="+mj-lt"/>
              <a:buAutoNum type="arabicPeriod" startAt="6"/>
            </a:pPr>
            <a:r>
              <a:rPr lang="en-US" sz="1050" b="0" i="0" dirty="0">
                <a:effectLst/>
                <a:latin typeface="Arial" panose="020B0604020202020204" pitchFamily="34" charset="0"/>
                <a:cs typeface="Arial" panose="020B0604020202020204" pitchFamily="34" charset="0"/>
              </a:rPr>
              <a:t>Model Performance Comparison</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Four machine learning models—Random Forest, Logistic Regression, Gradient Boosting, and SVM—were trained and evaluated.</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Random Forest emerged as the best model with an accuracy of 80.25%.</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After hyperparameter tuning and advanced machine learning techniques, the Random Forest model’s accuracy improved from 80.25% to 80.76% with an ROC score of 0.8, indicating strong predictive capability.</a:t>
            </a:r>
          </a:p>
          <a:p>
            <a:pPr>
              <a:lnSpc>
                <a:spcPct val="100000"/>
              </a:lnSpc>
            </a:pPr>
            <a:endParaRPr lang="en-KE" sz="700" dirty="0"/>
          </a:p>
        </p:txBody>
      </p:sp>
    </p:spTree>
    <p:extLst>
      <p:ext uri="{BB962C8B-B14F-4D97-AF65-F5344CB8AC3E}">
        <p14:creationId xmlns:p14="http://schemas.microsoft.com/office/powerpoint/2010/main" val="4212221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3AC883F-69DD-D349-B469-8CDE2139F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928C0B-861D-DDE4-7DB3-FB3DD80E7995}"/>
              </a:ext>
            </a:extLst>
          </p:cNvPr>
          <p:cNvSpPr>
            <a:spLocks noGrp="1"/>
          </p:cNvSpPr>
          <p:nvPr>
            <p:ph type="title"/>
          </p:nvPr>
        </p:nvSpPr>
        <p:spPr>
          <a:xfrm>
            <a:off x="521208" y="978408"/>
            <a:ext cx="4032504" cy="2121408"/>
          </a:xfrm>
        </p:spPr>
        <p:txBody>
          <a:bodyPr>
            <a:normAutofit/>
          </a:bodyPr>
          <a:lstStyle/>
          <a:p>
            <a:r>
              <a:rPr lang="en-US" sz="3400" dirty="0">
                <a:latin typeface="Arial" panose="020B0604020202020204" pitchFamily="34" charset="0"/>
                <a:cs typeface="Arial" panose="020B0604020202020204" pitchFamily="34" charset="0"/>
              </a:rPr>
              <a:t>Recommendation</a:t>
            </a:r>
            <a:br>
              <a:rPr lang="en-US" sz="3400" dirty="0"/>
            </a:br>
            <a:endParaRPr lang="en-KE" sz="3400" dirty="0"/>
          </a:p>
        </p:txBody>
      </p:sp>
      <p:sp>
        <p:nvSpPr>
          <p:cNvPr id="21" name="Rectangle 20">
            <a:extLst>
              <a:ext uri="{FF2B5EF4-FFF2-40B4-BE49-F238E27FC236}">
                <a16:creationId xmlns:a16="http://schemas.microsoft.com/office/drawing/2014/main" id="{5B0749EA-BE79-9EB1-B769-385489D43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03336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913DE-5FC3-6E84-57B7-19B2096A5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6630" y="612648"/>
            <a:ext cx="659282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lth">
            <a:extLst>
              <a:ext uri="{FF2B5EF4-FFF2-40B4-BE49-F238E27FC236}">
                <a16:creationId xmlns:a16="http://schemas.microsoft.com/office/drawing/2014/main" id="{994DF218-2761-AB2F-6AA1-C8D174C39F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7869" y="3511363"/>
            <a:ext cx="2834640" cy="2834640"/>
          </a:xfrm>
          <a:prstGeom prst="rect">
            <a:avLst/>
          </a:prstGeom>
        </p:spPr>
      </p:pic>
      <p:sp>
        <p:nvSpPr>
          <p:cNvPr id="3" name="Content Placeholder 2">
            <a:extLst>
              <a:ext uri="{FF2B5EF4-FFF2-40B4-BE49-F238E27FC236}">
                <a16:creationId xmlns:a16="http://schemas.microsoft.com/office/drawing/2014/main" id="{9C36539A-78E8-8D4A-D878-471193AD0ADB}"/>
              </a:ext>
            </a:extLst>
          </p:cNvPr>
          <p:cNvSpPr>
            <a:spLocks noGrp="1"/>
          </p:cNvSpPr>
          <p:nvPr>
            <p:ph idx="1"/>
          </p:nvPr>
        </p:nvSpPr>
        <p:spPr>
          <a:xfrm>
            <a:off x="4551239" y="854996"/>
            <a:ext cx="7355011" cy="5785833"/>
          </a:xfrm>
        </p:spPr>
        <p:txBody>
          <a:bodyPr>
            <a:normAutofit lnSpcReduction="10000"/>
          </a:bodyPr>
          <a:lstStyle/>
          <a:p>
            <a:pPr>
              <a:lnSpc>
                <a:spcPct val="100000"/>
              </a:lnSpc>
              <a:buNone/>
            </a:pPr>
            <a:r>
              <a:rPr lang="en-US" sz="1000" b="1" i="0" dirty="0">
                <a:effectLst/>
                <a:latin typeface="Arial" panose="020B0604020202020204" pitchFamily="34" charset="0"/>
                <a:cs typeface="Arial" panose="020B0604020202020204" pitchFamily="34" charset="0"/>
              </a:rPr>
              <a:t>Based on these findings, the following recommendations are suggested:</a:t>
            </a:r>
          </a:p>
          <a:p>
            <a:pPr>
              <a:lnSpc>
                <a:spcPct val="100000"/>
              </a:lnSpc>
              <a:buFont typeface="+mj-lt"/>
              <a:buAutoNum type="arabicPeriod"/>
            </a:pPr>
            <a:r>
              <a:rPr lang="en-US" sz="1000" b="1" i="0" dirty="0">
                <a:effectLst/>
                <a:latin typeface="Arial" panose="020B0604020202020204" pitchFamily="34" charset="0"/>
                <a:cs typeface="Arial" panose="020B0604020202020204" pitchFamily="34" charset="0"/>
              </a:rPr>
              <a:t>Public Health Interventions</a:t>
            </a:r>
          </a:p>
          <a:p>
            <a:pPr>
              <a:lnSpc>
                <a:spcPct val="100000"/>
              </a:lnSpc>
              <a:buFont typeface="Arial" panose="020B0604020202020204" pitchFamily="34" charset="0"/>
              <a:buChar char="•"/>
            </a:pPr>
            <a:r>
              <a:rPr lang="en-US" sz="1000" b="1" i="0" dirty="0">
                <a:effectLst/>
                <a:latin typeface="Arial" panose="020B0604020202020204" pitchFamily="34" charset="0"/>
                <a:cs typeface="Arial" panose="020B0604020202020204" pitchFamily="34" charset="0"/>
              </a:rPr>
              <a:t>Smoking, cholesterol level, exercise habits, BMI, stress level and Homocysteine Level are strong indicators of heart disease risk. Awareness programs and lifestyle modification campaigns should be implemented to reduce these risk factors in at-risk populations.</a:t>
            </a:r>
          </a:p>
          <a:p>
            <a:pPr>
              <a:lnSpc>
                <a:spcPct val="100000"/>
              </a:lnSpc>
              <a:buFont typeface="+mj-lt"/>
              <a:buAutoNum type="arabicPeriod" startAt="2"/>
            </a:pPr>
            <a:r>
              <a:rPr lang="en-US" sz="1000" b="1" i="0" dirty="0">
                <a:effectLst/>
                <a:latin typeface="Arial" panose="020B0604020202020204" pitchFamily="34" charset="0"/>
                <a:cs typeface="Arial" panose="020B0604020202020204" pitchFamily="34" charset="0"/>
              </a:rPr>
              <a:t>Government interventions</a:t>
            </a:r>
          </a:p>
          <a:p>
            <a:pPr>
              <a:lnSpc>
                <a:spcPct val="100000"/>
              </a:lnSpc>
              <a:buFont typeface="Arial" panose="020B0604020202020204" pitchFamily="34" charset="0"/>
              <a:buChar char="•"/>
            </a:pPr>
            <a:r>
              <a:rPr lang="en-US" sz="1000" b="1" i="0" dirty="0">
                <a:effectLst/>
                <a:latin typeface="Arial" panose="020B0604020202020204" pitchFamily="34" charset="0"/>
                <a:cs typeface="Arial" panose="020B0604020202020204" pitchFamily="34" charset="0"/>
              </a:rPr>
              <a:t>The government should come up with strict punishment such as fines for people who smoke in undesignated places. They can also advice manufacturers to consider filters which are less harmful to the smokers.</a:t>
            </a:r>
          </a:p>
          <a:p>
            <a:pPr>
              <a:lnSpc>
                <a:spcPct val="100000"/>
              </a:lnSpc>
              <a:buFont typeface="Arial" panose="020B0604020202020204" pitchFamily="34" charset="0"/>
              <a:buChar char="•"/>
            </a:pPr>
            <a:r>
              <a:rPr lang="en-US" sz="1000" b="1" i="0" dirty="0">
                <a:effectLst/>
                <a:latin typeface="Arial" panose="020B0604020202020204" pitchFamily="34" charset="0"/>
                <a:cs typeface="Arial" panose="020B0604020202020204" pitchFamily="34" charset="0"/>
              </a:rPr>
              <a:t>The government should allocate more funds in the health sector to facilitate frequent health camps and mobile clinics which can help in detecting heart diseases early on.</a:t>
            </a:r>
          </a:p>
          <a:p>
            <a:pPr>
              <a:lnSpc>
                <a:spcPct val="100000"/>
              </a:lnSpc>
            </a:pPr>
            <a:r>
              <a:rPr lang="en-US" sz="1000" b="1" dirty="0">
                <a:latin typeface="Arial" panose="020B0604020202020204" pitchFamily="34" charset="0"/>
                <a:cs typeface="Arial" panose="020B0604020202020204" pitchFamily="34" charset="0"/>
              </a:rPr>
              <a:t>Additionally, they </a:t>
            </a:r>
            <a:r>
              <a:rPr lang="en-US" sz="1000" b="1" i="0" dirty="0">
                <a:effectLst/>
                <a:latin typeface="Arial" panose="020B0604020202020204" pitchFamily="34" charset="0"/>
                <a:cs typeface="Arial" panose="020B0604020202020204" pitchFamily="34" charset="0"/>
              </a:rPr>
              <a:t>should advice processors to correctly label ingredients such as quantity of sugar for consumer goods, this will aid consumers in their decision-making.</a:t>
            </a:r>
          </a:p>
          <a:p>
            <a:pPr>
              <a:lnSpc>
                <a:spcPct val="100000"/>
              </a:lnSpc>
              <a:buFont typeface="+mj-lt"/>
              <a:buAutoNum type="arabicPeriod" startAt="3"/>
            </a:pPr>
            <a:r>
              <a:rPr lang="en-US" sz="1000" b="1" i="0" dirty="0">
                <a:effectLst/>
                <a:latin typeface="Arial" panose="020B0604020202020204" pitchFamily="34" charset="0"/>
                <a:cs typeface="Arial" panose="020B0604020202020204" pitchFamily="34" charset="0"/>
              </a:rPr>
              <a:t>Clinical Application of the Model</a:t>
            </a:r>
          </a:p>
          <a:p>
            <a:pPr>
              <a:lnSpc>
                <a:spcPct val="100000"/>
              </a:lnSpc>
              <a:buFont typeface="Arial" panose="020B0604020202020204" pitchFamily="34" charset="0"/>
              <a:buChar char="•"/>
            </a:pPr>
            <a:r>
              <a:rPr lang="en-US" sz="1000" b="1" i="0" dirty="0">
                <a:effectLst/>
                <a:latin typeface="Arial" panose="020B0604020202020204" pitchFamily="34" charset="0"/>
                <a:cs typeface="Arial" panose="020B0604020202020204" pitchFamily="34" charset="0"/>
              </a:rPr>
              <a:t>The improved Random Forest model (80.76% accuracy, 0.8 ROC score) can be integrated into a clinical decision support system (CDSS) to assist healthcare providers in identifying high-risk patients and making data-driven decisions.</a:t>
            </a:r>
          </a:p>
          <a:p>
            <a:pPr>
              <a:lnSpc>
                <a:spcPct val="100000"/>
              </a:lnSpc>
              <a:buFont typeface="+mj-lt"/>
              <a:buAutoNum type="arabicPeriod" startAt="4"/>
            </a:pPr>
            <a:r>
              <a:rPr lang="en-US" sz="1000" b="1" i="0" dirty="0">
                <a:effectLst/>
                <a:latin typeface="Arial" panose="020B0604020202020204" pitchFamily="34" charset="0"/>
                <a:cs typeface="Arial" panose="020B0604020202020204" pitchFamily="34" charset="0"/>
              </a:rPr>
              <a:t>Feature Refinement and Further Data Collection</a:t>
            </a:r>
          </a:p>
          <a:p>
            <a:pPr>
              <a:lnSpc>
                <a:spcPct val="100000"/>
              </a:lnSpc>
              <a:buFont typeface="Arial" panose="020B0604020202020204" pitchFamily="34" charset="0"/>
              <a:buChar char="•"/>
            </a:pPr>
            <a:r>
              <a:rPr lang="en-US" sz="1000" b="1" i="0" dirty="0">
                <a:effectLst/>
                <a:latin typeface="Arial" panose="020B0604020202020204" pitchFamily="34" charset="0"/>
                <a:cs typeface="Arial" panose="020B0604020202020204" pitchFamily="34" charset="0"/>
              </a:rPr>
              <a:t>The correlation analysis showed that some features had minimal impact on heart disease prediction. Future research should focus on acquiring more relevant patient data, such as genetic factors or real-time heart monitoring metrics, to enhance model accuracy.</a:t>
            </a:r>
          </a:p>
          <a:p>
            <a:pPr>
              <a:lnSpc>
                <a:spcPct val="100000"/>
              </a:lnSpc>
              <a:buFont typeface="+mj-lt"/>
              <a:buAutoNum type="arabicPeriod" startAt="5"/>
            </a:pPr>
            <a:r>
              <a:rPr lang="en-US" sz="1000" b="1" i="0" dirty="0">
                <a:effectLst/>
                <a:latin typeface="Arial" panose="020B0604020202020204" pitchFamily="34" charset="0"/>
                <a:cs typeface="Arial" panose="020B0604020202020204" pitchFamily="34" charset="0"/>
              </a:rPr>
              <a:t>Deploying the Model in a Real-World Setting</a:t>
            </a:r>
          </a:p>
          <a:p>
            <a:pPr>
              <a:lnSpc>
                <a:spcPct val="100000"/>
              </a:lnSpc>
              <a:buFont typeface="Arial" panose="020B0604020202020204" pitchFamily="34" charset="0"/>
              <a:buChar char="•"/>
            </a:pPr>
            <a:r>
              <a:rPr lang="en-US" sz="1000" b="1" i="0" dirty="0">
                <a:effectLst/>
                <a:latin typeface="Arial" panose="020B0604020202020204" pitchFamily="34" charset="0"/>
                <a:cs typeface="Arial" panose="020B0604020202020204" pitchFamily="34" charset="0"/>
              </a:rPr>
              <a:t>The model can be deployed as a web-based or mobile health application where users can input their health metrics and receive a risk assessment for heart disease. This could serve as an early warning system, prompting individuals to seek medical attention when necessary.</a:t>
            </a:r>
          </a:p>
          <a:p>
            <a:pPr>
              <a:lnSpc>
                <a:spcPct val="100000"/>
              </a:lnSpc>
              <a:buFont typeface="+mj-lt"/>
              <a:buAutoNum type="arabicPeriod" startAt="6"/>
            </a:pPr>
            <a:r>
              <a:rPr lang="en-US" sz="1000" b="1" i="0" dirty="0">
                <a:effectLst/>
                <a:latin typeface="Arial" panose="020B0604020202020204" pitchFamily="34" charset="0"/>
                <a:cs typeface="Arial" panose="020B0604020202020204" pitchFamily="34" charset="0"/>
              </a:rPr>
              <a:t>Continued Model Optimization</a:t>
            </a:r>
          </a:p>
          <a:p>
            <a:pPr>
              <a:lnSpc>
                <a:spcPct val="100000"/>
              </a:lnSpc>
              <a:buFont typeface="Arial" panose="020B0604020202020204" pitchFamily="34" charset="0"/>
              <a:buChar char="•"/>
            </a:pPr>
            <a:r>
              <a:rPr lang="en-US" sz="1000" b="1" i="0" dirty="0">
                <a:effectLst/>
                <a:latin typeface="Arial" panose="020B0604020202020204" pitchFamily="34" charset="0"/>
                <a:cs typeface="Arial" panose="020B0604020202020204" pitchFamily="34" charset="0"/>
              </a:rPr>
              <a:t>Further improvements can be achieved through deep learning models, feature selection techniques, and real-time data analysis. Additionally, testing the model on external datasets will help validate its generalizability across different populations.</a:t>
            </a:r>
          </a:p>
          <a:p>
            <a:pPr>
              <a:lnSpc>
                <a:spcPct val="100000"/>
              </a:lnSpc>
            </a:pPr>
            <a:endParaRPr lang="en-KE" sz="700" dirty="0"/>
          </a:p>
        </p:txBody>
      </p:sp>
    </p:spTree>
    <p:extLst>
      <p:ext uri="{BB962C8B-B14F-4D97-AF65-F5344CB8AC3E}">
        <p14:creationId xmlns:p14="http://schemas.microsoft.com/office/powerpoint/2010/main" val="391745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FC194-4DAC-A29A-4272-ACF864002706}"/>
              </a:ext>
            </a:extLst>
          </p:cNvPr>
          <p:cNvSpPr>
            <a:spLocks noGrp="1"/>
          </p:cNvSpPr>
          <p:nvPr>
            <p:ph type="title"/>
          </p:nvPr>
        </p:nvSpPr>
        <p:spPr>
          <a:xfrm>
            <a:off x="521208" y="978408"/>
            <a:ext cx="4032504" cy="3364992"/>
          </a:xfrm>
        </p:spPr>
        <p:txBody>
          <a:bodyPr>
            <a:normAutofit/>
          </a:bodyPr>
          <a:lstStyle/>
          <a:p>
            <a:r>
              <a:rPr lang="en-US" dirty="0"/>
              <a:t>Problem Statement</a:t>
            </a:r>
            <a:endParaRPr lang="en-KE" dirty="0"/>
          </a:p>
        </p:txBody>
      </p:sp>
      <p:sp>
        <p:nvSpPr>
          <p:cNvPr id="25" name="Rectangle 24">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03250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776" y="611650"/>
            <a:ext cx="662025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D5674E7-943B-8CB0-9B2E-20FC0F69C78D}"/>
              </a:ext>
            </a:extLst>
          </p:cNvPr>
          <p:cNvGraphicFramePr>
            <a:graphicFrameLocks noGrp="1"/>
          </p:cNvGraphicFramePr>
          <p:nvPr>
            <p:ph idx="1"/>
            <p:extLst>
              <p:ext uri="{D42A27DB-BD31-4B8C-83A1-F6EECF244321}">
                <p14:modId xmlns:p14="http://schemas.microsoft.com/office/powerpoint/2010/main" val="3160130696"/>
              </p:ext>
            </p:extLst>
          </p:nvPr>
        </p:nvGraphicFramePr>
        <p:xfrm>
          <a:off x="5065776" y="978408"/>
          <a:ext cx="6620256" cy="5376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893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5A7794-921A-456C-0DC0-10BBE066CFB1}"/>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0E4FA2F-70E5-D697-7766-6C819A8C7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296333-0146-D99B-78BF-4E870FB4E17F}"/>
              </a:ext>
            </a:extLst>
          </p:cNvPr>
          <p:cNvSpPr>
            <a:spLocks noGrp="1"/>
          </p:cNvSpPr>
          <p:nvPr>
            <p:ph type="title"/>
          </p:nvPr>
        </p:nvSpPr>
        <p:spPr>
          <a:xfrm>
            <a:off x="521208" y="978408"/>
            <a:ext cx="4032504" cy="3364992"/>
          </a:xfrm>
        </p:spPr>
        <p:txBody>
          <a:bodyPr>
            <a:normAutofit/>
          </a:bodyPr>
          <a:lstStyle/>
          <a:p>
            <a:br>
              <a:rPr lang="en-US" dirty="0"/>
            </a:br>
            <a:r>
              <a:rPr lang="en-US" dirty="0"/>
              <a:t> </a:t>
            </a:r>
            <a:endParaRPr lang="en-KE" dirty="0"/>
          </a:p>
        </p:txBody>
      </p:sp>
      <p:sp>
        <p:nvSpPr>
          <p:cNvPr id="25" name="Rectangle 24">
            <a:extLst>
              <a:ext uri="{FF2B5EF4-FFF2-40B4-BE49-F238E27FC236}">
                <a16:creationId xmlns:a16="http://schemas.microsoft.com/office/drawing/2014/main" id="{1913E82D-9AAA-CDF3-EBFD-E55EC600F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03250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FA9BBF-BCE7-9FB8-83FB-978F5968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776" y="611650"/>
            <a:ext cx="662025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3807148-487F-42F1-C640-531CD2125046}"/>
              </a:ext>
            </a:extLst>
          </p:cNvPr>
          <p:cNvGraphicFramePr>
            <a:graphicFrameLocks noGrp="1"/>
          </p:cNvGraphicFramePr>
          <p:nvPr>
            <p:ph idx="1"/>
          </p:nvPr>
        </p:nvGraphicFramePr>
        <p:xfrm>
          <a:off x="5065776" y="978408"/>
          <a:ext cx="6620256" cy="5376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825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79FF0C-208D-D303-0C0D-BFF95B0590E4}"/>
              </a:ext>
            </a:extLst>
          </p:cNvPr>
          <p:cNvSpPr>
            <a:spLocks noGrp="1"/>
          </p:cNvSpPr>
          <p:nvPr>
            <p:ph type="title"/>
          </p:nvPr>
        </p:nvSpPr>
        <p:spPr>
          <a:xfrm>
            <a:off x="521208" y="978408"/>
            <a:ext cx="4288536" cy="3364992"/>
          </a:xfrm>
        </p:spPr>
        <p:txBody>
          <a:bodyPr>
            <a:normAutofit/>
          </a:bodyPr>
          <a:lstStyle/>
          <a:p>
            <a:r>
              <a:rPr lang="en-US"/>
              <a:t>Objectives</a:t>
            </a:r>
            <a:endParaRPr lang="en-KE"/>
          </a:p>
        </p:txBody>
      </p:sp>
      <p:sp>
        <p:nvSpPr>
          <p:cNvPr id="18" name="Rectangle 17">
            <a:extLst>
              <a:ext uri="{FF2B5EF4-FFF2-40B4-BE49-F238E27FC236}">
                <a16:creationId xmlns:a16="http://schemas.microsoft.com/office/drawing/2014/main" id="{A91E908F-EF1E-2FDB-BE4D-3F4C56B2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7A2980E-8F82-6B7D-A838-277407403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FA4E348-80B8-D714-8BE4-007B7EC8CC79}"/>
              </a:ext>
            </a:extLst>
          </p:cNvPr>
          <p:cNvGraphicFramePr>
            <a:graphicFrameLocks noGrp="1"/>
          </p:cNvGraphicFramePr>
          <p:nvPr>
            <p:ph idx="1"/>
            <p:extLst>
              <p:ext uri="{D42A27DB-BD31-4B8C-83A1-F6EECF244321}">
                <p14:modId xmlns:p14="http://schemas.microsoft.com/office/powerpoint/2010/main" val="2461799584"/>
              </p:ext>
            </p:extLst>
          </p:nvPr>
        </p:nvGraphicFramePr>
        <p:xfrm>
          <a:off x="3949700" y="978408"/>
          <a:ext cx="7727188"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32982B-D494-F910-6829-00A488681AF2}"/>
              </a:ext>
            </a:extLst>
          </p:cNvPr>
          <p:cNvSpPr>
            <a:spLocks noGrp="1"/>
          </p:cNvSpPr>
          <p:nvPr>
            <p:ph type="title"/>
          </p:nvPr>
        </p:nvSpPr>
        <p:spPr>
          <a:xfrm>
            <a:off x="521208" y="978408"/>
            <a:ext cx="11155680" cy="1463040"/>
          </a:xfrm>
        </p:spPr>
        <p:txBody>
          <a:bodyPr>
            <a:normAutofit/>
          </a:bodyPr>
          <a:lstStyle/>
          <a:p>
            <a:r>
              <a:rPr lang="en-US"/>
              <a:t>Data Understanding</a:t>
            </a:r>
            <a:endParaRPr lang="en-KE"/>
          </a:p>
        </p:txBody>
      </p:sp>
      <p:sp>
        <p:nvSpPr>
          <p:cNvPr id="21" name="Freeform: Shape 20">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E0F19D6-A2E5-EB18-5BE0-E8AC0A3579EB}"/>
              </a:ext>
            </a:extLst>
          </p:cNvPr>
          <p:cNvSpPr>
            <a:spLocks noGrp="1"/>
          </p:cNvSpPr>
          <p:nvPr>
            <p:ph idx="1"/>
          </p:nvPr>
        </p:nvSpPr>
        <p:spPr>
          <a:xfrm>
            <a:off x="521208" y="2578608"/>
            <a:ext cx="11155680" cy="3767328"/>
          </a:xfrm>
        </p:spPr>
        <p:txBody>
          <a:bodyPr>
            <a:normAutofit/>
          </a:bodyPr>
          <a:lstStyle/>
          <a:p>
            <a:r>
              <a:rPr lang="en-US" b="1" i="0" dirty="0">
                <a:effectLst/>
                <a:latin typeface="-apple-system"/>
              </a:rPr>
              <a:t>Our data was extracted from Kaggle (</a:t>
            </a:r>
            <a:r>
              <a:rPr lang="en-US" b="1" i="0" u="none" strike="noStrike" dirty="0">
                <a:effectLst/>
                <a:latin typeface="-apple-system"/>
                <a:hlinkClick r:id="rId2"/>
              </a:rPr>
              <a:t>https://www.kaggle.com/datasets/oktayrdeki/heart-disease</a:t>
            </a:r>
            <a:r>
              <a:rPr lang="en-US" b="1" i="0" dirty="0">
                <a:effectLst/>
                <a:latin typeface="-apple-system"/>
              </a:rPr>
              <a:t>) which has 21 columns and 10,000 rows. The data has both numerical and categorical features. The label encoding was for used to assign unique numbers on categorical features because of its nominal data to ensure that the model can interpret the data, detect patterns, and make predictions effectively. Data cleaning was done to handle missing values and also check for outliers which showed there were no both missing values and outliers. The visualizations for outliers is as shown below:</a:t>
            </a:r>
          </a:p>
          <a:p>
            <a:endParaRPr lang="en-KE" dirty="0"/>
          </a:p>
        </p:txBody>
      </p:sp>
    </p:spTree>
    <p:extLst>
      <p:ext uri="{BB962C8B-B14F-4D97-AF65-F5344CB8AC3E}">
        <p14:creationId xmlns:p14="http://schemas.microsoft.com/office/powerpoint/2010/main" val="91727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AA083F47-750E-A41F-1E5A-EFB054507C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CEDBC09E-10FE-C48A-8AE5-2DE3D7D70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5F969F-A3A8-CA3B-EE5C-BB57FF8DAC79}"/>
              </a:ext>
            </a:extLst>
          </p:cNvPr>
          <p:cNvSpPr>
            <a:spLocks noGrp="1"/>
          </p:cNvSpPr>
          <p:nvPr>
            <p:ph type="title"/>
          </p:nvPr>
        </p:nvSpPr>
        <p:spPr>
          <a:xfrm>
            <a:off x="517870" y="978408"/>
            <a:ext cx="6117661" cy="3290123"/>
          </a:xfrm>
        </p:spPr>
        <p:txBody>
          <a:bodyPr vert="horz" lIns="91440" tIns="45720" rIns="91440" bIns="45720" rtlCol="0" anchor="t">
            <a:normAutofit/>
          </a:bodyPr>
          <a:lstStyle/>
          <a:p>
            <a:r>
              <a:rPr lang="en-US" sz="6600"/>
              <a:t>Visualization</a:t>
            </a:r>
          </a:p>
        </p:txBody>
      </p:sp>
      <p:sp>
        <p:nvSpPr>
          <p:cNvPr id="23" name="Rectangle 22">
            <a:extLst>
              <a:ext uri="{FF2B5EF4-FFF2-40B4-BE49-F238E27FC236}">
                <a16:creationId xmlns:a16="http://schemas.microsoft.com/office/drawing/2014/main" id="{31EBD83C-D653-7B6E-791C-91DC49F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8B09CB6-CBCC-A221-E35E-4FA21592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696" y="4617503"/>
            <a:ext cx="6071583" cy="45719"/>
          </a:xfrm>
          <a:custGeom>
            <a:avLst/>
            <a:gdLst>
              <a:gd name="connsiteX0" fmla="*/ 0 w 6071583"/>
              <a:gd name="connsiteY0" fmla="*/ 0 h 45719"/>
              <a:gd name="connsiteX1" fmla="*/ 3434358 w 6071583"/>
              <a:gd name="connsiteY1" fmla="*/ 0 h 45719"/>
              <a:gd name="connsiteX2" fmla="*/ 4667593 w 6071583"/>
              <a:gd name="connsiteY2" fmla="*/ 0 h 45719"/>
              <a:gd name="connsiteX3" fmla="*/ 6071583 w 6071583"/>
              <a:gd name="connsiteY3" fmla="*/ 0 h 45719"/>
              <a:gd name="connsiteX4" fmla="*/ 6071583 w 6071583"/>
              <a:gd name="connsiteY4" fmla="*/ 45719 h 45719"/>
              <a:gd name="connsiteX5" fmla="*/ 4667593 w 6071583"/>
              <a:gd name="connsiteY5" fmla="*/ 45719 h 45719"/>
              <a:gd name="connsiteX6" fmla="*/ 3434358 w 6071583"/>
              <a:gd name="connsiteY6" fmla="*/ 45719 h 45719"/>
              <a:gd name="connsiteX7" fmla="*/ 0 w 6071583"/>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1583" h="45719">
                <a:moveTo>
                  <a:pt x="0" y="0"/>
                </a:moveTo>
                <a:lnTo>
                  <a:pt x="3434358" y="0"/>
                </a:lnTo>
                <a:lnTo>
                  <a:pt x="4667593" y="0"/>
                </a:lnTo>
                <a:lnTo>
                  <a:pt x="6071583" y="0"/>
                </a:lnTo>
                <a:lnTo>
                  <a:pt x="6071583" y="45719"/>
                </a:lnTo>
                <a:lnTo>
                  <a:pt x="4667593" y="45719"/>
                </a:lnTo>
                <a:lnTo>
                  <a:pt x="3434358"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9496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8873F53-55B7-4E34-B697-201CF2F10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9489D4D-FB76-198E-5BCF-13655375A918}"/>
              </a:ext>
            </a:extLst>
          </p:cNvPr>
          <p:cNvSpPr>
            <a:spLocks noGrp="1"/>
          </p:cNvSpPr>
          <p:nvPr>
            <p:ph type="title"/>
          </p:nvPr>
        </p:nvSpPr>
        <p:spPr>
          <a:xfrm>
            <a:off x="8476488" y="978408"/>
            <a:ext cx="3200400" cy="2459736"/>
          </a:xfrm>
        </p:spPr>
        <p:txBody>
          <a:bodyPr anchor="b">
            <a:normAutofit/>
          </a:bodyPr>
          <a:lstStyle/>
          <a:p>
            <a:r>
              <a:rPr lang="en-US" sz="4000"/>
              <a:t> </a:t>
            </a:r>
            <a:endParaRPr lang="en-KE" sz="4000"/>
          </a:p>
        </p:txBody>
      </p:sp>
      <p:sp>
        <p:nvSpPr>
          <p:cNvPr id="31" name="Freeform: Shape 30">
            <a:extLst>
              <a:ext uri="{FF2B5EF4-FFF2-40B4-BE49-F238E27FC236}">
                <a16:creationId xmlns:a16="http://schemas.microsoft.com/office/drawing/2014/main" id="{FD90D0AA-A57E-2DE9-0CE8-B7B306878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A graph of a heart disease status&#10;&#10;AI-generated content may be incorrect.">
            <a:extLst>
              <a:ext uri="{FF2B5EF4-FFF2-40B4-BE49-F238E27FC236}">
                <a16:creationId xmlns:a16="http://schemas.microsoft.com/office/drawing/2014/main" id="{A616AEA4-B334-46C2-71A2-5713C6C4520F}"/>
              </a:ext>
            </a:extLst>
          </p:cNvPr>
          <p:cNvPicPr>
            <a:picLocks noChangeAspect="1"/>
          </p:cNvPicPr>
          <p:nvPr/>
        </p:nvPicPr>
        <p:blipFill>
          <a:blip r:embed="rId2"/>
          <a:srcRect r="13097" b="1"/>
          <a:stretch/>
        </p:blipFill>
        <p:spPr>
          <a:xfrm>
            <a:off x="517864" y="970929"/>
            <a:ext cx="7534183" cy="5375076"/>
          </a:xfrm>
          <a:prstGeom prst="rect">
            <a:avLst/>
          </a:prstGeom>
        </p:spPr>
      </p:pic>
      <p:sp>
        <p:nvSpPr>
          <p:cNvPr id="9" name="Content Placeholder 8">
            <a:extLst>
              <a:ext uri="{FF2B5EF4-FFF2-40B4-BE49-F238E27FC236}">
                <a16:creationId xmlns:a16="http://schemas.microsoft.com/office/drawing/2014/main" id="{FB43FA23-CC91-B151-2E5E-10831D5B0A34}"/>
              </a:ext>
            </a:extLst>
          </p:cNvPr>
          <p:cNvSpPr>
            <a:spLocks noGrp="1"/>
          </p:cNvSpPr>
          <p:nvPr>
            <p:ph idx="1"/>
          </p:nvPr>
        </p:nvSpPr>
        <p:spPr>
          <a:xfrm>
            <a:off x="8476488" y="3538728"/>
            <a:ext cx="3200400" cy="2816352"/>
          </a:xfrm>
        </p:spPr>
        <p:txBody>
          <a:bodyPr>
            <a:normAutofit/>
          </a:bodyPr>
          <a:lstStyle/>
          <a:p>
            <a:r>
              <a:rPr lang="en-US" b="1" i="0" dirty="0">
                <a:effectLst/>
                <a:latin typeface="-apple-system"/>
              </a:rPr>
              <a:t>A count plot visualizes the distribution of patients with and without heart disease. The visualization showed that our data is imbalanced thus it will need to be balanced.</a:t>
            </a:r>
          </a:p>
          <a:p>
            <a:endParaRPr lang="en-US" dirty="0"/>
          </a:p>
        </p:txBody>
      </p:sp>
    </p:spTree>
    <p:extLst>
      <p:ext uri="{BB962C8B-B14F-4D97-AF65-F5344CB8AC3E}">
        <p14:creationId xmlns:p14="http://schemas.microsoft.com/office/powerpoint/2010/main" val="190103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E8873F53-55B7-4E34-B697-201CF2F10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8246B196-12ED-847A-2029-E47BAEB0FA1F}"/>
              </a:ext>
            </a:extLst>
          </p:cNvPr>
          <p:cNvSpPr>
            <a:spLocks noGrp="1"/>
          </p:cNvSpPr>
          <p:nvPr>
            <p:ph type="title"/>
          </p:nvPr>
        </p:nvSpPr>
        <p:spPr>
          <a:xfrm>
            <a:off x="8476488" y="978408"/>
            <a:ext cx="3200400" cy="2459736"/>
          </a:xfrm>
        </p:spPr>
        <p:txBody>
          <a:bodyPr anchor="b">
            <a:normAutofit/>
          </a:bodyPr>
          <a:lstStyle/>
          <a:p>
            <a:r>
              <a:rPr lang="en-US" sz="4000"/>
              <a:t> </a:t>
            </a:r>
            <a:endParaRPr lang="en-KE" sz="4000"/>
          </a:p>
        </p:txBody>
      </p:sp>
      <p:sp>
        <p:nvSpPr>
          <p:cNvPr id="49" name="Freeform: Shape 48">
            <a:extLst>
              <a:ext uri="{FF2B5EF4-FFF2-40B4-BE49-F238E27FC236}">
                <a16:creationId xmlns:a16="http://schemas.microsoft.com/office/drawing/2014/main" id="{FD90D0AA-A57E-2DE9-0CE8-B7B306878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A group of blue lines&#10;&#10;AI-generated content may be incorrect.">
            <a:extLst>
              <a:ext uri="{FF2B5EF4-FFF2-40B4-BE49-F238E27FC236}">
                <a16:creationId xmlns:a16="http://schemas.microsoft.com/office/drawing/2014/main" id="{EE9F8A1A-93D4-CC7E-C8BD-2CF72E51B4A2}"/>
              </a:ext>
            </a:extLst>
          </p:cNvPr>
          <p:cNvPicPr>
            <a:picLocks noChangeAspect="1"/>
          </p:cNvPicPr>
          <p:nvPr/>
        </p:nvPicPr>
        <p:blipFill>
          <a:blip r:embed="rId2"/>
          <a:srcRect r="6787"/>
          <a:stretch/>
        </p:blipFill>
        <p:spPr>
          <a:xfrm>
            <a:off x="517864" y="970929"/>
            <a:ext cx="7635536" cy="5375076"/>
          </a:xfrm>
          <a:prstGeom prst="rect">
            <a:avLst/>
          </a:prstGeom>
        </p:spPr>
      </p:pic>
      <p:sp>
        <p:nvSpPr>
          <p:cNvPr id="9" name="Content Placeholder 8">
            <a:extLst>
              <a:ext uri="{FF2B5EF4-FFF2-40B4-BE49-F238E27FC236}">
                <a16:creationId xmlns:a16="http://schemas.microsoft.com/office/drawing/2014/main" id="{CA7ADBDE-3AB9-9D16-25AE-0F1B41565F6F}"/>
              </a:ext>
            </a:extLst>
          </p:cNvPr>
          <p:cNvSpPr>
            <a:spLocks noGrp="1"/>
          </p:cNvSpPr>
          <p:nvPr>
            <p:ph idx="1"/>
          </p:nvPr>
        </p:nvSpPr>
        <p:spPr>
          <a:xfrm>
            <a:off x="8476488" y="3538728"/>
            <a:ext cx="3200400" cy="2816352"/>
          </a:xfrm>
        </p:spPr>
        <p:txBody>
          <a:bodyPr>
            <a:normAutofit/>
          </a:bodyPr>
          <a:lstStyle/>
          <a:p>
            <a:pPr>
              <a:lnSpc>
                <a:spcPct val="100000"/>
              </a:lnSpc>
              <a:buNone/>
            </a:pPr>
            <a:r>
              <a:rPr lang="en-US" sz="1200" b="1" i="0" dirty="0">
                <a:effectLst/>
                <a:latin typeface="Arial" panose="020B0604020202020204" pitchFamily="34" charset="0"/>
                <a:cs typeface="Arial" panose="020B0604020202020204" pitchFamily="34" charset="0"/>
              </a:rPr>
              <a:t>Histograms were plotted for all numerical  features to identify skewness, normality, and the presence of outliers. Histograms showed that our numerical features are normally distributed.</a:t>
            </a:r>
          </a:p>
          <a:p>
            <a:pPr>
              <a:lnSpc>
                <a:spcPct val="100000"/>
              </a:lnSpc>
              <a:buNone/>
            </a:pPr>
            <a:br>
              <a:rPr lang="en-US" sz="1700" dirty="0"/>
            </a:br>
            <a:br>
              <a:rPr lang="en-US" sz="1700" dirty="0">
                <a:latin typeface="Arial" panose="020B0604020202020204" pitchFamily="34" charset="0"/>
                <a:cs typeface="Arial" panose="020B0604020202020204" pitchFamily="34" charset="0"/>
              </a:rPr>
            </a:b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053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8873F53-55B7-4E34-B697-201CF2F10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F1472535-9D95-325B-700C-84DC759D8211}"/>
              </a:ext>
            </a:extLst>
          </p:cNvPr>
          <p:cNvSpPr>
            <a:spLocks noGrp="1"/>
          </p:cNvSpPr>
          <p:nvPr>
            <p:ph type="title"/>
          </p:nvPr>
        </p:nvSpPr>
        <p:spPr>
          <a:xfrm>
            <a:off x="8476488" y="978408"/>
            <a:ext cx="3200400" cy="2459736"/>
          </a:xfrm>
        </p:spPr>
        <p:txBody>
          <a:bodyPr anchor="b">
            <a:normAutofit/>
          </a:bodyPr>
          <a:lstStyle/>
          <a:p>
            <a:r>
              <a:rPr lang="en-US" sz="4000" dirty="0"/>
              <a:t> </a:t>
            </a:r>
            <a:endParaRPr lang="en-KE" sz="4000" dirty="0"/>
          </a:p>
        </p:txBody>
      </p:sp>
      <p:sp>
        <p:nvSpPr>
          <p:cNvPr id="28" name="Freeform: Shape 27">
            <a:extLst>
              <a:ext uri="{FF2B5EF4-FFF2-40B4-BE49-F238E27FC236}">
                <a16:creationId xmlns:a16="http://schemas.microsoft.com/office/drawing/2014/main" id="{FD90D0AA-A57E-2DE9-0CE8-B7B306878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A group of blue and orange bars&#10;&#10;AI-generated content may be incorrect.">
            <a:extLst>
              <a:ext uri="{FF2B5EF4-FFF2-40B4-BE49-F238E27FC236}">
                <a16:creationId xmlns:a16="http://schemas.microsoft.com/office/drawing/2014/main" id="{C05DA93C-5771-9A5D-0068-F69E3C3F23E2}"/>
              </a:ext>
            </a:extLst>
          </p:cNvPr>
          <p:cNvPicPr>
            <a:picLocks noChangeAspect="1"/>
          </p:cNvPicPr>
          <p:nvPr/>
        </p:nvPicPr>
        <p:blipFill>
          <a:blip r:embed="rId2"/>
          <a:srcRect l="2802" r="4686" b="-1"/>
          <a:stretch/>
        </p:blipFill>
        <p:spPr>
          <a:xfrm>
            <a:off x="517864" y="970929"/>
            <a:ext cx="7534183" cy="5375076"/>
          </a:xfrm>
          <a:prstGeom prst="rect">
            <a:avLst/>
          </a:prstGeom>
        </p:spPr>
      </p:pic>
      <p:sp>
        <p:nvSpPr>
          <p:cNvPr id="9" name="Content Placeholder 8">
            <a:extLst>
              <a:ext uri="{FF2B5EF4-FFF2-40B4-BE49-F238E27FC236}">
                <a16:creationId xmlns:a16="http://schemas.microsoft.com/office/drawing/2014/main" id="{B44396D3-4500-AAFC-9F5B-48D7D7F3DC79}"/>
              </a:ext>
            </a:extLst>
          </p:cNvPr>
          <p:cNvSpPr>
            <a:spLocks noGrp="1"/>
          </p:cNvSpPr>
          <p:nvPr>
            <p:ph idx="1"/>
          </p:nvPr>
        </p:nvSpPr>
        <p:spPr>
          <a:xfrm>
            <a:off x="8476488" y="3538728"/>
            <a:ext cx="3200400" cy="2816352"/>
          </a:xfrm>
        </p:spPr>
        <p:txBody>
          <a:bodyPr>
            <a:normAutofit/>
          </a:bodyPr>
          <a:lstStyle/>
          <a:p>
            <a:pPr>
              <a:lnSpc>
                <a:spcPct val="100000"/>
              </a:lnSpc>
              <a:buNone/>
            </a:pPr>
            <a:r>
              <a:rPr lang="en-US" sz="1500" b="1" i="0" dirty="0">
                <a:effectLst/>
                <a:latin typeface="-apple-system"/>
              </a:rPr>
              <a:t>Count plots were used to analyze categorical variables to determine the association of certain features with heart disease. It was observed that patients who smoke are higher than those who don't smoke in respect to heart disease. The same applies to those with high blood pressure.</a:t>
            </a:r>
          </a:p>
          <a:p>
            <a:pPr>
              <a:lnSpc>
                <a:spcPct val="100000"/>
              </a:lnSpc>
              <a:buNone/>
            </a:pPr>
            <a:br>
              <a:rPr lang="en-US" sz="1500" dirty="0"/>
            </a:br>
            <a:endParaRPr lang="en-US" sz="1500" dirty="0"/>
          </a:p>
        </p:txBody>
      </p:sp>
    </p:spTree>
    <p:extLst>
      <p:ext uri="{BB962C8B-B14F-4D97-AF65-F5344CB8AC3E}">
        <p14:creationId xmlns:p14="http://schemas.microsoft.com/office/powerpoint/2010/main" val="10509500"/>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596</TotalTime>
  <Words>1372</Words>
  <Application>Microsoft Office PowerPoint</Application>
  <PresentationFormat>Widescreen</PresentationFormat>
  <Paragraphs>75</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Aptos</vt:lpstr>
      <vt:lpstr>Arial</vt:lpstr>
      <vt:lpstr>Bierstadt</vt:lpstr>
      <vt:lpstr>GestaltVTI</vt:lpstr>
      <vt:lpstr>Let’s talk about health </vt:lpstr>
      <vt:lpstr>Problem Statement</vt:lpstr>
      <vt:lpstr>  </vt:lpstr>
      <vt:lpstr>Objectives</vt:lpstr>
      <vt:lpstr>Data Understanding</vt:lpstr>
      <vt:lpstr>Visualization</vt:lpstr>
      <vt:lpstr> </vt:lpstr>
      <vt:lpstr> </vt:lpstr>
      <vt:lpstr> </vt:lpstr>
      <vt:lpstr> </vt:lpstr>
      <vt:lpstr>Modeling </vt:lpstr>
      <vt:lpstr>Modeling</vt:lpstr>
      <vt:lpstr>  </vt:lpstr>
      <vt:lpstr>Conclusion</vt:lpstr>
      <vt:lpstr>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 karaya</dc:creator>
  <cp:lastModifiedBy>w karaya</cp:lastModifiedBy>
  <cp:revision>2</cp:revision>
  <dcterms:created xsi:type="dcterms:W3CDTF">2025-03-28T08:32:03Z</dcterms:created>
  <dcterms:modified xsi:type="dcterms:W3CDTF">2025-03-28T18:28:28Z</dcterms:modified>
</cp:coreProperties>
</file>