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EEEDC1-CAAB-4BE0-A777-03154C5C3349}"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292269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EEEDC1-CAAB-4BE0-A777-03154C5C3349}"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97904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EEEDC1-CAAB-4BE0-A777-03154C5C3349}"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149779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EEEDC1-CAAB-4BE0-A777-03154C5C3349}"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373586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EEEDC1-CAAB-4BE0-A777-03154C5C3349}"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172952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EEEDC1-CAAB-4BE0-A777-03154C5C3349}"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279996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EEEDC1-CAAB-4BE0-A777-03154C5C3349}" type="datetimeFigureOut">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403236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EEEDC1-CAAB-4BE0-A777-03154C5C3349}" type="datetimeFigureOut">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71799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EDC1-CAAB-4BE0-A777-03154C5C3349}" type="datetimeFigureOut">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213188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EEEDC1-CAAB-4BE0-A777-03154C5C3349}"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119564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EEEDC1-CAAB-4BE0-A777-03154C5C3349}"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BFF69-B547-4B0D-BDA2-F4669F52BD22}" type="slidenum">
              <a:rPr lang="en-US" smtClean="0"/>
              <a:t>‹#›</a:t>
            </a:fld>
            <a:endParaRPr lang="en-US"/>
          </a:p>
        </p:txBody>
      </p:sp>
    </p:spTree>
    <p:extLst>
      <p:ext uri="{BB962C8B-B14F-4D97-AF65-F5344CB8AC3E}">
        <p14:creationId xmlns:p14="http://schemas.microsoft.com/office/powerpoint/2010/main" val="225908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EEDC1-CAAB-4BE0-A777-03154C5C3349}" type="datetimeFigureOut">
              <a:rPr lang="en-US" smtClean="0"/>
              <a:t>6/16/2020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BFF69-B547-4B0D-BDA2-F4669F52BD22}" type="slidenum">
              <a:rPr lang="en-US" smtClean="0"/>
              <a:t>‹#›</a:t>
            </a:fld>
            <a:endParaRPr lang="en-US"/>
          </a:p>
        </p:txBody>
      </p:sp>
    </p:spTree>
    <p:extLst>
      <p:ext uri="{BB962C8B-B14F-4D97-AF65-F5344CB8AC3E}">
        <p14:creationId xmlns:p14="http://schemas.microsoft.com/office/powerpoint/2010/main" val="159388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Types of entrepreneurs </a:t>
            </a:r>
            <a:r>
              <a:rPr lang="en-US" b="1" dirty="0"/>
              <a:t/>
            </a:r>
            <a:br>
              <a:rPr lang="en-US" b="1" dirty="0"/>
            </a:br>
            <a:endParaRPr lang="en-US" dirty="0"/>
          </a:p>
        </p:txBody>
      </p:sp>
      <p:sp>
        <p:nvSpPr>
          <p:cNvPr id="3" name="Subtitle 2"/>
          <p:cNvSpPr>
            <a:spLocks noGrp="1"/>
          </p:cNvSpPr>
          <p:nvPr>
            <p:ph type="subTitle" idx="1"/>
          </p:nvPr>
        </p:nvSpPr>
        <p:spPr/>
        <p:txBody>
          <a:bodyPr/>
          <a:lstStyle/>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087" y="217488"/>
            <a:ext cx="885825"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16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following are social influences on entrepreneurial behaviour.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GB" dirty="0" smtClean="0"/>
              <a:t>Availability </a:t>
            </a:r>
            <a:r>
              <a:rPr lang="en-GB" dirty="0"/>
              <a:t>of appropriate role models </a:t>
            </a:r>
            <a:endParaRPr lang="en-US" dirty="0"/>
          </a:p>
          <a:p>
            <a:pPr lvl="0"/>
            <a:r>
              <a:rPr lang="en-GB" dirty="0"/>
              <a:t>Career experience over lifecycle </a:t>
            </a:r>
            <a:endParaRPr lang="en-US" dirty="0"/>
          </a:p>
          <a:p>
            <a:pPr lvl="0"/>
            <a:r>
              <a:rPr lang="en-GB" dirty="0"/>
              <a:t>Deprived social upbringing </a:t>
            </a:r>
            <a:endParaRPr lang="en-US" dirty="0"/>
          </a:p>
          <a:p>
            <a:pPr lvl="0"/>
            <a:r>
              <a:rPr lang="en-GB" dirty="0"/>
              <a:t>Family background </a:t>
            </a:r>
            <a:endParaRPr lang="en-US" dirty="0"/>
          </a:p>
          <a:p>
            <a:pPr lvl="0"/>
            <a:r>
              <a:rPr lang="en-GB" dirty="0"/>
              <a:t>Family position  </a:t>
            </a:r>
            <a:endParaRPr lang="en-US" dirty="0"/>
          </a:p>
          <a:p>
            <a:endParaRPr lang="en-US" dirty="0"/>
          </a:p>
        </p:txBody>
      </p:sp>
    </p:spTree>
    <p:extLst>
      <p:ext uri="{BB962C8B-B14F-4D97-AF65-F5344CB8AC3E}">
        <p14:creationId xmlns:p14="http://schemas.microsoft.com/office/powerpoint/2010/main" val="279036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Inheritance of entrepreneurial tradition </a:t>
            </a:r>
            <a:endParaRPr lang="en-US" dirty="0"/>
          </a:p>
          <a:p>
            <a:pPr lvl="0"/>
            <a:r>
              <a:rPr lang="en-GB" dirty="0"/>
              <a:t>Level of education attainment</a:t>
            </a:r>
            <a:endParaRPr lang="en-US" dirty="0"/>
          </a:p>
          <a:p>
            <a:pPr lvl="0"/>
            <a:r>
              <a:rPr lang="en-GB" dirty="0"/>
              <a:t>Negative/ Positive peer influence </a:t>
            </a:r>
            <a:endParaRPr lang="en-US" dirty="0"/>
          </a:p>
          <a:p>
            <a:pPr lvl="0"/>
            <a:r>
              <a:rPr lang="en-GB" dirty="0"/>
              <a:t>Social marginality </a:t>
            </a:r>
            <a:endParaRPr lang="en-US" dirty="0"/>
          </a:p>
          <a:p>
            <a:pPr lvl="0"/>
            <a:r>
              <a:rPr lang="en-GB" dirty="0"/>
              <a:t>Uncomfortable with large bureaucratic organizations </a:t>
            </a:r>
            <a:endParaRPr lang="en-US" dirty="0"/>
          </a:p>
          <a:p>
            <a:pPr marL="0" indent="0">
              <a:buNone/>
            </a:pPr>
            <a:endParaRPr lang="en-GB" dirty="0" smtClean="0"/>
          </a:p>
          <a:p>
            <a:pPr marL="0" indent="0">
              <a:buNone/>
            </a:pPr>
            <a:r>
              <a:rPr lang="en-GB"/>
              <a:t>*</a:t>
            </a:r>
            <a:r>
              <a:rPr lang="en-GB" smtClean="0"/>
              <a:t>Therefore </a:t>
            </a:r>
            <a:r>
              <a:rPr lang="en-GB" dirty="0"/>
              <a:t>an entrepreneur is an economic agent may be born or made.  </a:t>
            </a:r>
            <a:endParaRPr lang="en-US" dirty="0"/>
          </a:p>
          <a:p>
            <a:pPr marL="0" indent="0">
              <a:buNone/>
            </a:pPr>
            <a:endParaRPr lang="en-US" dirty="0"/>
          </a:p>
        </p:txBody>
      </p:sp>
    </p:spTree>
    <p:extLst>
      <p:ext uri="{BB962C8B-B14F-4D97-AF65-F5344CB8AC3E}">
        <p14:creationId xmlns:p14="http://schemas.microsoft.com/office/powerpoint/2010/main" val="62607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Types of entrepreneurs </a:t>
            </a:r>
            <a:r>
              <a:rPr lang="en-US" b="1" dirty="0" smtClean="0"/>
              <a:t/>
            </a:r>
            <a:br>
              <a:rPr lang="en-US" b="1" dirty="0" smtClean="0"/>
            </a:br>
            <a:endParaRPr lang="en-US" dirty="0"/>
          </a:p>
        </p:txBody>
      </p:sp>
      <p:sp>
        <p:nvSpPr>
          <p:cNvPr id="3" name="Content Placeholder 2"/>
          <p:cNvSpPr>
            <a:spLocks noGrp="1"/>
          </p:cNvSpPr>
          <p:nvPr>
            <p:ph idx="1"/>
          </p:nvPr>
        </p:nvSpPr>
        <p:spPr>
          <a:xfrm>
            <a:off x="838200" y="1482725"/>
            <a:ext cx="10515600" cy="4351338"/>
          </a:xfrm>
        </p:spPr>
        <p:txBody>
          <a:bodyPr>
            <a:normAutofit fontScale="92500" lnSpcReduction="10000"/>
          </a:bodyPr>
          <a:lstStyle/>
          <a:p>
            <a:pPr marL="0" indent="0">
              <a:buNone/>
            </a:pPr>
            <a:endParaRPr lang="en-US" dirty="0"/>
          </a:p>
          <a:p>
            <a:r>
              <a:rPr lang="en-GB" b="1" dirty="0"/>
              <a:t>Craft – </a:t>
            </a:r>
            <a:r>
              <a:rPr lang="en-GB" dirty="0"/>
              <a:t>Exploits  and utilizes personal skills to start a business without thinking of growth or expansion objectives that is, Craft entrepreneur is not business expansion oriented. He provides technical and professional skills. </a:t>
            </a:r>
            <a:endParaRPr lang="en-US" dirty="0"/>
          </a:p>
          <a:p>
            <a:r>
              <a:rPr lang="en-GB" b="1" dirty="0"/>
              <a:t>Opportunistic -</a:t>
            </a:r>
            <a:r>
              <a:rPr lang="en-GB" dirty="0"/>
              <a:t> This is situation whereby a person starts a business, acts as a manager with view to expand the business to the maximum. He might not have the professional skills but he has the opportunity to start and direct others. He sees beyond and he has the abilities to initiate and venture into business that will expand and grow. </a:t>
            </a:r>
            <a:endParaRPr lang="en-US" dirty="0"/>
          </a:p>
          <a:p>
            <a:r>
              <a:rPr lang="en-GB" b="1" dirty="0"/>
              <a:t>Social entrepreneur –</a:t>
            </a:r>
            <a:r>
              <a:rPr lang="en-GB" dirty="0"/>
              <a:t> Recognizes a social problem and uses entrepreneurial principles to organize create and manage a venture to achieve social change. </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20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GB" b="1" dirty="0"/>
              <a:t>Political entrepreneur –</a:t>
            </a:r>
            <a:r>
              <a:rPr lang="en-GB" dirty="0"/>
              <a:t> Is a business person who utilizes political systems or seeks support from political bodies in order to promote, expand and profit from their own commercial ventures. A political entrepreneur refers to political players who seek to gain certain political and social benefits in return for providing the common goods that can be shared by an unorganized general public. </a:t>
            </a:r>
            <a:endParaRPr lang="en-US" dirty="0"/>
          </a:p>
          <a:p>
            <a:pPr lvl="0"/>
            <a:r>
              <a:rPr lang="en-GB" b="1" dirty="0"/>
              <a:t>High tech entrepreneur– </a:t>
            </a:r>
            <a:r>
              <a:rPr lang="en-GB" dirty="0"/>
              <a:t>New technologies developments have created opportunities for those with the right technical expertise e.g. in computer and internet developments.</a:t>
            </a:r>
            <a:endParaRPr lang="en-US" dirty="0"/>
          </a:p>
          <a:p>
            <a:pPr lvl="0"/>
            <a:r>
              <a:rPr lang="en-GB" b="1" dirty="0"/>
              <a:t>Concept multipliers – </a:t>
            </a:r>
            <a:r>
              <a:rPr lang="en-GB" dirty="0"/>
              <a:t>some who identifies a successful concept that can be duplicated by others for example through franchising or licensing arrangements. </a:t>
            </a:r>
            <a:endParaRPr lang="en-US" dirty="0"/>
          </a:p>
          <a:p>
            <a:endParaRPr lang="en-US" dirty="0"/>
          </a:p>
        </p:txBody>
      </p:sp>
    </p:spTree>
    <p:extLst>
      <p:ext uri="{BB962C8B-B14F-4D97-AF65-F5344CB8AC3E}">
        <p14:creationId xmlns:p14="http://schemas.microsoft.com/office/powerpoint/2010/main" val="210359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b="1" dirty="0"/>
              <a:t>Acquirer –</a:t>
            </a:r>
            <a:r>
              <a:rPr lang="en-GB" dirty="0"/>
              <a:t> Those who take over business started by another and use their own ideas to make it successful. This often happens when there is a financial problem in the current operational Process. </a:t>
            </a:r>
            <a:endParaRPr lang="en-US" dirty="0"/>
          </a:p>
          <a:p>
            <a:pPr lvl="0"/>
            <a:r>
              <a:rPr lang="en-GB" b="1" dirty="0"/>
              <a:t>Buy/Sell artists –</a:t>
            </a:r>
            <a:r>
              <a:rPr lang="en-GB" dirty="0"/>
              <a:t> those who buy a company for a purpose of improving it before selling it for a profit.</a:t>
            </a:r>
            <a:endParaRPr lang="en-US" dirty="0"/>
          </a:p>
          <a:p>
            <a:pPr lvl="0"/>
            <a:r>
              <a:rPr lang="en-GB" b="1" dirty="0"/>
              <a:t>Economy of scale exploiters –</a:t>
            </a:r>
            <a:r>
              <a:rPr lang="en-GB" dirty="0"/>
              <a:t> Those who buy a company for the purpose of improving it before selling it at a profit. </a:t>
            </a:r>
            <a:endParaRPr lang="en-US" dirty="0"/>
          </a:p>
          <a:p>
            <a:pPr lvl="0"/>
            <a:r>
              <a:rPr lang="en-GB" b="1" dirty="0"/>
              <a:t>Investors –</a:t>
            </a:r>
            <a:r>
              <a:rPr lang="en-GB" dirty="0"/>
              <a:t> Those with particular inventive abilities who design a better product and then create companies to develop, produce and sell the item. </a:t>
            </a:r>
            <a:endParaRPr lang="en-US" dirty="0"/>
          </a:p>
          <a:p>
            <a:endParaRPr lang="en-US" dirty="0"/>
          </a:p>
        </p:txBody>
      </p:sp>
    </p:spTree>
    <p:extLst>
      <p:ext uri="{BB962C8B-B14F-4D97-AF65-F5344CB8AC3E}">
        <p14:creationId xmlns:p14="http://schemas.microsoft.com/office/powerpoint/2010/main" val="337936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b="1" dirty="0"/>
              <a:t>Self  employed – </a:t>
            </a:r>
            <a:r>
              <a:rPr lang="en-GB" dirty="0"/>
              <a:t>Individuals who perform all the work and keep all the profit </a:t>
            </a:r>
            <a:endParaRPr lang="en-US" dirty="0"/>
          </a:p>
          <a:p>
            <a:pPr lvl="0"/>
            <a:r>
              <a:rPr lang="en-GB" b="1" dirty="0"/>
              <a:t>Speculator/value –</a:t>
            </a:r>
            <a:r>
              <a:rPr lang="en-GB" dirty="0"/>
              <a:t> Those individuals who buy property at a low price with the anticipated that prices will go up and sell at a higher price. </a:t>
            </a:r>
            <a:endParaRPr lang="en-US" dirty="0"/>
          </a:p>
          <a:p>
            <a:pPr lvl="0"/>
            <a:r>
              <a:rPr lang="en-GB" b="1" dirty="0"/>
              <a:t>Turn about artist –</a:t>
            </a:r>
            <a:r>
              <a:rPr lang="en-GB" dirty="0"/>
              <a:t> An acquirer who buys small businesses with problems but which have potential for profit. </a:t>
            </a:r>
            <a:endParaRPr lang="en-US" dirty="0"/>
          </a:p>
          <a:p>
            <a:pPr lvl="0"/>
            <a:r>
              <a:rPr lang="en-GB" b="1" dirty="0" err="1"/>
              <a:t>Conglomerator</a:t>
            </a:r>
            <a:r>
              <a:rPr lang="en-GB" b="1" dirty="0"/>
              <a:t> – </a:t>
            </a:r>
            <a:r>
              <a:rPr lang="en-GB" dirty="0"/>
              <a:t>An entrepreneur who builds up a portfolio of ownership in small businesses, sometimes using shares or assets of one company to provide the financial base to acquire another. </a:t>
            </a:r>
            <a:r>
              <a:rPr lang="en-GB" b="1" dirty="0"/>
              <a:t> </a:t>
            </a:r>
            <a:endParaRPr lang="en-US" dirty="0"/>
          </a:p>
          <a:p>
            <a:endParaRPr lang="en-US" dirty="0"/>
          </a:p>
        </p:txBody>
      </p:sp>
    </p:spTree>
    <p:extLst>
      <p:ext uri="{BB962C8B-B14F-4D97-AF65-F5344CB8AC3E}">
        <p14:creationId xmlns:p14="http://schemas.microsoft.com/office/powerpoint/2010/main" val="71851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r>
              <a:rPr lang="en-GB" b="1" dirty="0"/>
              <a:t>Going public –</a:t>
            </a:r>
            <a:r>
              <a:rPr lang="en-GB" dirty="0"/>
              <a:t> Entrepreneur who start up in business with clear aim of achieving quotation on the stock exchange usually via an unlisted securities market in the first instance. </a:t>
            </a:r>
            <a:endParaRPr lang="en-US" dirty="0"/>
          </a:p>
          <a:p>
            <a:pPr lvl="0"/>
            <a:r>
              <a:rPr lang="en-GB" b="1" dirty="0"/>
              <a:t>Soloist –</a:t>
            </a:r>
            <a:r>
              <a:rPr lang="en-GB" dirty="0"/>
              <a:t> A self employed person operating alone for example in a specific trade or profession. </a:t>
            </a:r>
            <a:endParaRPr lang="en-US" dirty="0"/>
          </a:p>
          <a:p>
            <a:pPr lvl="0"/>
            <a:r>
              <a:rPr lang="en-GB" b="1" dirty="0"/>
              <a:t>Grouper –</a:t>
            </a:r>
            <a:r>
              <a:rPr lang="en-GB" dirty="0"/>
              <a:t> Those who prefer working in small groups with other partners who share the decision making for example craftsmen working in their own firms as equals. </a:t>
            </a:r>
            <a:endParaRPr lang="en-US" dirty="0"/>
          </a:p>
          <a:p>
            <a:pPr lvl="0"/>
            <a:r>
              <a:rPr lang="en-GB" b="1" dirty="0"/>
              <a:t>Matriarch or Patriarch </a:t>
            </a:r>
            <a:r>
              <a:rPr lang="en-GB" dirty="0"/>
              <a:t>– The head of a family owned business which often employs several members of the family. </a:t>
            </a:r>
            <a:endParaRPr lang="en-US" dirty="0"/>
          </a:p>
          <a:p>
            <a:pPr lvl="0"/>
            <a:r>
              <a:rPr lang="en-GB" b="1" dirty="0"/>
              <a:t>Entrepreneur – </a:t>
            </a:r>
            <a:r>
              <a:rPr lang="en-GB" dirty="0"/>
              <a:t>A person who can turn ideas or prototypes into profitable realities. It is a person behind a product or service. He is a team builder with a commitment and a strong drive to see their ideas become a reality. He is average or above average in intelligence but is not a genius. </a:t>
            </a:r>
            <a:endParaRPr lang="en-US" dirty="0"/>
          </a:p>
          <a:p>
            <a:endParaRPr lang="en-US" dirty="0"/>
          </a:p>
        </p:txBody>
      </p:sp>
    </p:spTree>
    <p:extLst>
      <p:ext uri="{BB962C8B-B14F-4D97-AF65-F5344CB8AC3E}">
        <p14:creationId xmlns:p14="http://schemas.microsoft.com/office/powerpoint/2010/main" val="246374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Personality Trait Theory (BORN)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The </a:t>
            </a:r>
            <a:r>
              <a:rPr lang="en-GB" dirty="0"/>
              <a:t>trait model of behaviour argues that there exists a single trait, in the personality of the entrepreneur that differentiates him from others. (A trait is persisting dimension or characteristics of the personality). Those traits are inherent. These include:</a:t>
            </a:r>
            <a:endParaRPr lang="en-US" dirty="0"/>
          </a:p>
          <a:p>
            <a:pPr marL="571500" lvl="0" indent="-571500">
              <a:buFont typeface="+mj-lt"/>
              <a:buAutoNum type="romanLcPeriod"/>
            </a:pPr>
            <a:r>
              <a:rPr lang="en-GB" dirty="0"/>
              <a:t>Need for achievement </a:t>
            </a:r>
            <a:endParaRPr lang="en-US" dirty="0"/>
          </a:p>
          <a:p>
            <a:pPr marL="571500" lvl="0" indent="-571500">
              <a:buFont typeface="+mj-lt"/>
              <a:buAutoNum type="romanLcPeriod"/>
            </a:pPr>
            <a:r>
              <a:rPr lang="en-GB" dirty="0"/>
              <a:t>Risk taking </a:t>
            </a:r>
            <a:endParaRPr lang="en-US" dirty="0"/>
          </a:p>
          <a:p>
            <a:pPr marL="571500" lvl="0" indent="-571500">
              <a:buFont typeface="+mj-lt"/>
              <a:buAutoNum type="romanLcPeriod"/>
            </a:pPr>
            <a:r>
              <a:rPr lang="en-GB" dirty="0"/>
              <a:t>Internal locus of control </a:t>
            </a:r>
            <a:endParaRPr lang="en-US" dirty="0"/>
          </a:p>
          <a:p>
            <a:pPr marL="571500" lvl="0" indent="-571500">
              <a:buFont typeface="+mj-lt"/>
              <a:buAutoNum type="romanLcPeriod"/>
            </a:pPr>
            <a:r>
              <a:rPr lang="en-GB" dirty="0"/>
              <a:t>Persistent and innovative </a:t>
            </a:r>
            <a:endParaRPr lang="en-US" dirty="0"/>
          </a:p>
          <a:p>
            <a:pPr marL="571500" lvl="0" indent="-571500">
              <a:buFont typeface="+mj-lt"/>
              <a:buAutoNum type="romanLcPeriod"/>
            </a:pPr>
            <a:r>
              <a:rPr lang="en-GB" dirty="0"/>
              <a:t>Energetic </a:t>
            </a:r>
            <a:endParaRPr lang="en-US" dirty="0"/>
          </a:p>
          <a:p>
            <a:endParaRPr lang="en-US" dirty="0"/>
          </a:p>
        </p:txBody>
      </p:sp>
    </p:spTree>
    <p:extLst>
      <p:ext uri="{BB962C8B-B14F-4D97-AF65-F5344CB8AC3E}">
        <p14:creationId xmlns:p14="http://schemas.microsoft.com/office/powerpoint/2010/main" val="398597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buNone/>
            </a:pPr>
            <a:r>
              <a:rPr lang="en-GB" dirty="0" smtClean="0"/>
              <a:t>vi. Self </a:t>
            </a:r>
            <a:r>
              <a:rPr lang="en-GB" dirty="0"/>
              <a:t>motivated </a:t>
            </a:r>
            <a:endParaRPr lang="en-US" dirty="0"/>
          </a:p>
          <a:p>
            <a:pPr marL="0" lvl="0" indent="0">
              <a:buNone/>
            </a:pPr>
            <a:r>
              <a:rPr lang="en-GB" dirty="0" smtClean="0"/>
              <a:t>vii. Creative </a:t>
            </a:r>
            <a:r>
              <a:rPr lang="en-GB" dirty="0"/>
              <a:t>an alert to opportunities </a:t>
            </a:r>
            <a:endParaRPr lang="en-US" dirty="0"/>
          </a:p>
          <a:p>
            <a:pPr marL="0" lvl="0" indent="0">
              <a:buNone/>
            </a:pPr>
            <a:r>
              <a:rPr lang="en-GB" dirty="0" smtClean="0"/>
              <a:t>viii. Self </a:t>
            </a:r>
            <a:r>
              <a:rPr lang="en-GB" dirty="0"/>
              <a:t>confidence </a:t>
            </a:r>
            <a:endParaRPr lang="en-US" dirty="0"/>
          </a:p>
          <a:p>
            <a:pPr marL="0" lvl="0" indent="0">
              <a:buNone/>
            </a:pPr>
            <a:r>
              <a:rPr lang="en-GB" dirty="0" smtClean="0"/>
              <a:t>ix. Independent </a:t>
            </a:r>
            <a:r>
              <a:rPr lang="en-GB" dirty="0"/>
              <a:t>in nature, </a:t>
            </a:r>
            <a:endParaRPr lang="en-US" dirty="0"/>
          </a:p>
          <a:p>
            <a:pPr marL="0" indent="0">
              <a:buNone/>
            </a:pPr>
            <a:r>
              <a:rPr lang="en-GB" dirty="0"/>
              <a:t>Furthermore, many of the identified entrepreneurial characteristics are the same abilities and skills that could be applied to most successful people such as athletes, or leading politicians. It just so happen that the individual has chosen the arena of business as a means of self- satisfaction. </a:t>
            </a:r>
            <a:endParaRPr lang="en-US" dirty="0"/>
          </a:p>
          <a:p>
            <a:endParaRPr lang="en-US" dirty="0"/>
          </a:p>
        </p:txBody>
      </p:sp>
    </p:spTree>
    <p:extLst>
      <p:ext uri="{BB962C8B-B14F-4D97-AF65-F5344CB8AC3E}">
        <p14:creationId xmlns:p14="http://schemas.microsoft.com/office/powerpoint/2010/main" val="358657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and Cognitive Theory (Made)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There </a:t>
            </a:r>
            <a:r>
              <a:rPr lang="en-GB" dirty="0"/>
              <a:t>is a factors combined contribute to the competitive behaviours required by the entrepreneur to drive the market process. There are specific social processes that may enhance the ability to recognize or exploit entrepreneurial opportunities. The entrepreneurs often share common features and experience of social context, which distinguish them from other individuals. For instance, ethnic minority groups, family businesses, and female self- employed. These are termed as antecedent influences and this thinking contributes to the social development model of the entrepreneur. Every day individuals are meeting people and dealing with experiences which will influence their behaviour or, attitudes and values. People live in the real world, not in the vacuum. Each person has their own story to tell, of their experiences that have shaped, inspired and deflated them at different points in time.</a:t>
            </a:r>
            <a:endParaRPr lang="en-US" dirty="0"/>
          </a:p>
        </p:txBody>
      </p:sp>
    </p:spTree>
    <p:extLst>
      <p:ext uri="{BB962C8B-B14F-4D97-AF65-F5344CB8AC3E}">
        <p14:creationId xmlns:p14="http://schemas.microsoft.com/office/powerpoint/2010/main" val="1712005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939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Types of entrepreneurs  </vt:lpstr>
      <vt:lpstr>Types of entrepreneurs  </vt:lpstr>
      <vt:lpstr>PowerPoint Presentation</vt:lpstr>
      <vt:lpstr>PowerPoint Presentation</vt:lpstr>
      <vt:lpstr>PowerPoint Presentation</vt:lpstr>
      <vt:lpstr>PowerPoint Presentation</vt:lpstr>
      <vt:lpstr>Personality Trait Theory (BORN) </vt:lpstr>
      <vt:lpstr>PowerPoint Presentation</vt:lpstr>
      <vt:lpstr>Learning and Cognitive Theory (Made) </vt:lpstr>
      <vt:lpstr>The following are social influences on entrepreneurial behaviour.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entrepreneurs</dc:title>
  <dc:creator>COLLINS</dc:creator>
  <cp:lastModifiedBy>COLLINS</cp:lastModifiedBy>
  <cp:revision>2</cp:revision>
  <dcterms:created xsi:type="dcterms:W3CDTF">2020-06-16T16:50:05Z</dcterms:created>
  <dcterms:modified xsi:type="dcterms:W3CDTF">2020-06-16T16:59:33Z</dcterms:modified>
</cp:coreProperties>
</file>