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  <p:sldId id="261" r:id="rId9"/>
    <p:sldId id="263" r:id="rId10"/>
  </p:sldIdLst>
  <p:sldSz cx="18288000" cy="10287000"/>
  <p:notesSz cx="6858000" cy="9144000"/>
  <p:embeddedFontLst>
    <p:embeddedFont>
      <p:font typeface="Montserrat Bold" panose="00000800000000000000"/>
      <p:bold r:id="rId14"/>
    </p:embeddedFont>
    <p:embeddedFont>
      <p:font typeface="Montserrat" panose="00000500000000000000"/>
      <p:regular r:id="rId15"/>
    </p:embeddedFont>
    <p:embeddedFont>
      <p:font typeface="Calibri" panose="020F050202020403020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A4A3A4"/>
          </p15:clr>
        </p15:guide>
        <p15:guide id="2" pos="28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6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16335" y="-82396"/>
            <a:ext cx="4697437" cy="4913254"/>
          </a:xfrm>
          <a:custGeom>
            <a:avLst/>
            <a:gdLst/>
            <a:ahLst/>
            <a:cxnLst/>
            <a:rect l="l" t="t" r="r" b="b"/>
            <a:pathLst>
              <a:path w="4697437" h="4913254">
                <a:moveTo>
                  <a:pt x="0" y="0"/>
                </a:moveTo>
                <a:lnTo>
                  <a:pt x="4697437" y="0"/>
                </a:lnTo>
                <a:lnTo>
                  <a:pt x="4697437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443349" y="1099923"/>
            <a:ext cx="11401303" cy="1654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70"/>
              </a:lnSpc>
            </a:pPr>
            <a:r>
              <a:rPr lang="en-US" sz="12205" b="1" spc="45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LLM VERSE</a:t>
            </a:r>
            <a:endParaRPr lang="en-US" sz="12205" b="1" spc="451">
              <a:solidFill>
                <a:srgbClr val="FFFFFF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19468" y="2887452"/>
            <a:ext cx="14849064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0"/>
              </a:lnSpc>
            </a:pPr>
            <a:r>
              <a:rPr lang="en-US" sz="3445" b="1">
                <a:solidFill>
                  <a:srgbClr val="FFFFFF"/>
                </a:solidFill>
                <a:latin typeface="Arial" panose="020B0604020202020204" pitchFamily="34" charset="0"/>
                <a:ea typeface="Montserrat" panose="00000500000000000000"/>
                <a:cs typeface="Arial" panose="020B0604020202020204" pitchFamily="34" charset="0"/>
                <a:sym typeface="Montserrat" panose="00000500000000000000"/>
              </a:rPr>
              <a:t>Project Name : SPEECH_BOT</a:t>
            </a:r>
            <a:endParaRPr lang="en-US" sz="3445" b="1">
              <a:solidFill>
                <a:srgbClr val="FFFFFF"/>
              </a:solidFill>
              <a:latin typeface="Arial" panose="020B0604020202020204" pitchFamily="34" charset="0"/>
              <a:ea typeface="Montserrat" panose="00000500000000000000"/>
              <a:cs typeface="Arial" panose="020B0604020202020204" pitchFamily="34" charset="0"/>
              <a:sym typeface="Montserrat" panose="000005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97763" y="3896951"/>
            <a:ext cx="5292473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30"/>
              </a:lnSpc>
              <a:spcBef>
                <a:spcPct val="0"/>
              </a:spcBef>
            </a:pPr>
            <a:r>
              <a:rPr lang="en-US" sz="3380" i="1">
                <a:solidFill>
                  <a:srgbClr val="FFFFFF"/>
                </a:solidFill>
                <a:latin typeface="HK Grotesk Italics" panose="00000500000000000000"/>
                <a:ea typeface="HK Grotesk Italics" panose="00000500000000000000"/>
                <a:cs typeface="HK Grotesk Italics" panose="00000500000000000000"/>
                <a:sym typeface="HK Grotesk Italics" panose="00000500000000000000"/>
              </a:rPr>
              <a:t>Team </a:t>
            </a:r>
            <a:r>
              <a:rPr lang="en-US" sz="3380" b="1" i="1">
                <a:solidFill>
                  <a:srgbClr val="FFFFFF"/>
                </a:solidFill>
                <a:latin typeface="Arial" panose="020B0604020202020204" pitchFamily="34" charset="0"/>
                <a:ea typeface="HK Grotesk Italics" panose="00000500000000000000"/>
                <a:cs typeface="Arial" panose="020B0604020202020204" pitchFamily="34" charset="0"/>
                <a:sym typeface="HK Grotesk Italics" panose="00000500000000000000"/>
              </a:rPr>
              <a:t>BIT BYTES</a:t>
            </a:r>
            <a:endParaRPr lang="en-US" sz="3380" b="1" i="1">
              <a:solidFill>
                <a:srgbClr val="FFFFFF"/>
              </a:solidFill>
              <a:latin typeface="Arial" panose="020B0604020202020204" pitchFamily="34" charset="0"/>
              <a:ea typeface="HK Grotesk Italics" panose="00000500000000000000"/>
              <a:cs typeface="Arial" panose="020B0604020202020204" pitchFamily="34" charset="0"/>
              <a:sym typeface="HK Grotesk Italics" panose="000005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03720" y="5076825"/>
            <a:ext cx="7327900" cy="513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5"/>
              </a:lnSpc>
              <a:spcBef>
                <a:spcPct val="0"/>
              </a:spcBef>
            </a:pPr>
            <a:r>
              <a:rPr lang="en-US" sz="4400" i="1">
                <a:solidFill>
                  <a:srgbClr val="FFFFFF"/>
                </a:solidFill>
                <a:latin typeface="Times New Roman" panose="02020603050405020304" charset="0"/>
                <a:ea typeface="HK Grotesk Italics" panose="00000500000000000000"/>
                <a:cs typeface="Times New Roman" panose="02020603050405020304" charset="0"/>
                <a:sym typeface="HK Grotesk Italics" panose="00000500000000000000"/>
              </a:rPr>
              <a:t>RA2311026011036- Sanjay R</a:t>
            </a:r>
            <a:endParaRPr lang="en-US" sz="4400" i="1">
              <a:solidFill>
                <a:srgbClr val="FFFFFF"/>
              </a:solidFill>
              <a:latin typeface="Times New Roman" panose="02020603050405020304" charset="0"/>
              <a:ea typeface="HK Grotesk Italics" panose="00000500000000000000"/>
              <a:cs typeface="Times New Roman" panose="02020603050405020304" charset="0"/>
              <a:sym typeface="HK Grotesk Italics" panose="00000500000000000000"/>
            </a:endParaRPr>
          </a:p>
        </p:txBody>
      </p:sp>
      <p:grpSp>
        <p:nvGrpSpPr>
          <p:cNvPr id="8" name="Group 8"/>
          <p:cNvGrpSpPr/>
          <p:nvPr/>
        </p:nvGrpSpPr>
        <p:grpSpPr>
          <a:xfrm rot="0">
            <a:off x="5940425" y="5981700"/>
            <a:ext cx="9715500" cy="2660650"/>
            <a:chOff x="0" y="-66675"/>
            <a:chExt cx="7255611" cy="3202959"/>
          </a:xfrm>
        </p:grpSpPr>
        <p:sp>
          <p:nvSpPr>
            <p:cNvPr id="9" name="TextBox 9"/>
            <p:cNvSpPr txBox="1"/>
            <p:nvPr/>
          </p:nvSpPr>
          <p:spPr>
            <a:xfrm>
              <a:off x="571439" y="1225975"/>
              <a:ext cx="6684172" cy="61765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005"/>
                </a:lnSpc>
                <a:spcBef>
                  <a:spcPct val="0"/>
                </a:spcBef>
              </a:pPr>
              <a:r>
                <a:rPr lang="en-US" sz="4400" i="1">
                  <a:solidFill>
                    <a:srgbClr val="FFFFFF"/>
                  </a:solidFill>
                  <a:latin typeface="Times New Roman" panose="02020603050405020304" charset="0"/>
                  <a:ea typeface="HK Grotesk Italics" panose="00000500000000000000"/>
                  <a:cs typeface="Times New Roman" panose="02020603050405020304" charset="0"/>
                  <a:sym typeface="HK Grotesk Italics" panose="00000500000000000000"/>
                </a:rPr>
                <a:t>RA2311026011005- Dominic Thomas</a:t>
              </a:r>
              <a:endParaRPr lang="en-US" sz="4400" i="1">
                <a:solidFill>
                  <a:srgbClr val="FFFFFF"/>
                </a:solidFill>
                <a:latin typeface="Times New Roman" panose="02020603050405020304" charset="0"/>
                <a:ea typeface="HK Grotesk Italics" panose="00000500000000000000"/>
                <a:cs typeface="Times New Roman" panose="02020603050405020304" charset="0"/>
                <a:sym typeface="HK Grotesk Italics" panose="00000500000000000000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7087262" cy="61765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005"/>
                </a:lnSpc>
                <a:spcBef>
                  <a:spcPct val="0"/>
                </a:spcBef>
              </a:pPr>
              <a:r>
                <a:rPr lang="en-US" sz="4400" i="1">
                  <a:solidFill>
                    <a:srgbClr val="FFFFFF"/>
                  </a:solidFill>
                  <a:latin typeface="Times New Roman" panose="02020603050405020304" charset="0"/>
                  <a:ea typeface="HK Grotesk Italics" panose="00000500000000000000"/>
                  <a:cs typeface="Times New Roman" panose="02020603050405020304" charset="0"/>
                  <a:sym typeface="HK Grotesk Italics" panose="00000500000000000000"/>
                </a:rPr>
                <a:t>RA2311026011009- Aby Joseph</a:t>
              </a:r>
              <a:endParaRPr lang="en-US" sz="4400" i="1">
                <a:solidFill>
                  <a:srgbClr val="FFFFFF"/>
                </a:solidFill>
                <a:latin typeface="Times New Roman" panose="02020603050405020304" charset="0"/>
                <a:ea typeface="HK Grotesk Italics" panose="00000500000000000000"/>
                <a:cs typeface="Times New Roman" panose="02020603050405020304" charset="0"/>
                <a:sym typeface="HK Grotesk Italics" panose="00000500000000000000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518578"/>
              <a:ext cx="5973786" cy="6177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05"/>
                </a:lnSpc>
                <a:spcBef>
                  <a:spcPct val="0"/>
                </a:spcBef>
              </a:pPr>
              <a:endParaRPr lang="en-US" sz="2860" i="1">
                <a:solidFill>
                  <a:srgbClr val="FFFFFF"/>
                </a:solidFill>
                <a:latin typeface="HK Grotesk Italics" panose="00000500000000000000"/>
                <a:ea typeface="HK Grotesk Italics" panose="00000500000000000000"/>
                <a:cs typeface="HK Grotesk Italics" panose="00000500000000000000"/>
                <a:sym typeface="HK Grotesk Italics" panose="0000050000000000000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727632" y="5538868"/>
            <a:ext cx="4697437" cy="4913254"/>
          </a:xfrm>
          <a:custGeom>
            <a:avLst/>
            <a:gdLst/>
            <a:ahLst/>
            <a:cxnLst/>
            <a:rect l="l" t="t" r="r" b="b"/>
            <a:pathLst>
              <a:path w="4697437" h="4913254">
                <a:moveTo>
                  <a:pt x="0" y="0"/>
                </a:moveTo>
                <a:lnTo>
                  <a:pt x="4697437" y="0"/>
                </a:lnTo>
                <a:lnTo>
                  <a:pt x="4697437" y="4913253"/>
                </a:lnTo>
                <a:lnTo>
                  <a:pt x="0" y="4913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-685930" y="-82396"/>
            <a:ext cx="4697437" cy="4913254"/>
          </a:xfrm>
          <a:custGeom>
            <a:avLst/>
            <a:gdLst/>
            <a:ahLst/>
            <a:cxnLst/>
            <a:rect l="l" t="t" r="r" b="b"/>
            <a:pathLst>
              <a:path w="4697437" h="4913254">
                <a:moveTo>
                  <a:pt x="0" y="0"/>
                </a:moveTo>
                <a:lnTo>
                  <a:pt x="4697437" y="0"/>
                </a:lnTo>
                <a:lnTo>
                  <a:pt x="4697437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0">
            <a:off x="609739" y="952341"/>
            <a:ext cx="16727805" cy="8276590"/>
            <a:chOff x="-1757680" y="104775"/>
            <a:chExt cx="22303741" cy="11035455"/>
          </a:xfrm>
        </p:grpSpPr>
        <p:sp>
          <p:nvSpPr>
            <p:cNvPr id="6" name="TextBox 6"/>
            <p:cNvSpPr txBox="1"/>
            <p:nvPr/>
          </p:nvSpPr>
          <p:spPr>
            <a:xfrm>
              <a:off x="2221126" y="104775"/>
              <a:ext cx="15201737" cy="1109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80"/>
                </a:lnSpc>
              </a:pPr>
              <a:r>
                <a:rPr lang="en-US" sz="6000" b="1" spc="221">
                  <a:solidFill>
                    <a:srgbClr val="FFFFFF"/>
                  </a:solidFill>
                  <a:latin typeface="Montserrat Bold" panose="00000800000000000000"/>
                  <a:ea typeface="Montserrat Bold" panose="00000800000000000000"/>
                  <a:cs typeface="Montserrat Bold" panose="00000800000000000000"/>
                  <a:sym typeface="Montserrat Bold" panose="00000800000000000000"/>
                </a:rPr>
                <a:t>PROBLEM STATEMENT</a:t>
              </a:r>
              <a:endParaRPr lang="en-US" sz="6000" b="1" spc="22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-1757680" y="1638089"/>
              <a:ext cx="22303741" cy="95021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275"/>
                </a:lnSpc>
              </a:pPr>
              <a:r>
                <a:rPr lang="zh-CN" altLang="en-US" sz="3415" b="1">
                  <a:solidFill>
                    <a:srgbClr val="FFFFFF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rPr>
                <a:t>📌</a:t>
              </a:r>
              <a:r>
                <a:rPr lang="en-US" altLang="en-US" sz="3415" b="1">
                  <a:solidFill>
                    <a:srgbClr val="FFFFFF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rPr>
                <a:t> Title: Assistive Technology for People with Disabilities</a:t>
              </a:r>
              <a:endParaRPr lang="en-US" altLang="en-US" sz="3415" b="1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endParaRPr>
            </a:p>
            <a:p>
              <a:pPr algn="ctr">
                <a:lnSpc>
                  <a:spcPts val="4275"/>
                </a:lnSpc>
              </a:pPr>
              <a:endParaRPr lang="en-US" altLang="en-US" sz="341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endParaRPr>
            </a:p>
            <a:p>
              <a:pPr algn="l">
                <a:lnSpc>
                  <a:spcPts val="4275"/>
                </a:lnSpc>
              </a:pPr>
              <a:r>
                <a:rPr lang="zh-CN" altLang="en-US" sz="3415" b="1">
                  <a:solidFill>
                    <a:srgbClr val="FFFFFF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rPr>
                <a:t>🚀</a:t>
              </a:r>
              <a:r>
                <a:rPr lang="en-US" altLang="zh-CN" sz="3415" b="1">
                  <a:solidFill>
                    <a:srgbClr val="FFFFFF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rPr>
                <a:t> </a:t>
              </a:r>
              <a:r>
                <a:rPr lang="en-US" altLang="en-US" sz="3415" b="1">
                  <a:solidFill>
                    <a:srgbClr val="FFFFFF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rPr>
                <a:t> The Challenge:</a:t>
              </a:r>
              <a:endParaRPr lang="en-US" altLang="en-US" sz="3415" b="1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endParaRPr>
            </a:p>
            <a:p>
              <a:pPr algn="l">
                <a:lnSpc>
                  <a:spcPts val="4275"/>
                </a:lnSpc>
              </a:pPr>
              <a:r>
                <a:rPr lang="en-US" altLang="en-US" sz="3415">
                  <a:solidFill>
                    <a:srgbClr val="FFFFFF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rPr>
                <a:t>Overcoming communication &amp; accessibility barriers</a:t>
              </a:r>
              <a:endParaRPr lang="en-US" altLang="en-US" sz="341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endParaRPr>
            </a:p>
            <a:p>
              <a:pPr algn="l">
                <a:lnSpc>
                  <a:spcPts val="4275"/>
                </a:lnSpc>
              </a:pPr>
              <a:r>
                <a:rPr lang="en-US" altLang="en-US" sz="3415">
                  <a:solidFill>
                    <a:srgbClr val="FFFFFF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rPr>
                <a:t>Existing tools are often expensive, outdated, and lack real-time features</a:t>
              </a:r>
              <a:endParaRPr lang="en-US" altLang="en-US" sz="341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endParaRPr>
            </a:p>
            <a:p>
              <a:pPr algn="l">
                <a:lnSpc>
                  <a:spcPts val="4275"/>
                </a:lnSpc>
              </a:pPr>
              <a:endParaRPr lang="en-US" altLang="en-US" sz="341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endParaRPr>
            </a:p>
            <a:p>
              <a:pPr algn="l">
                <a:lnSpc>
                  <a:spcPts val="4275"/>
                </a:lnSpc>
              </a:pPr>
              <a:r>
                <a:rPr lang="zh-CN" altLang="en-US" sz="3415" b="1">
                  <a:solidFill>
                    <a:srgbClr val="FFFFFF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rPr>
                <a:t>📉</a:t>
              </a:r>
              <a:r>
                <a:rPr lang="en-US" altLang="en-US" sz="3415" b="1">
                  <a:solidFill>
                    <a:srgbClr val="FFFFFF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rPr>
                <a:t>  Key Issues:</a:t>
              </a:r>
              <a:endParaRPr lang="en-US" altLang="en-US" sz="3415" b="1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endParaRPr>
            </a:p>
            <a:p>
              <a:pPr algn="l">
                <a:lnSpc>
                  <a:spcPts val="4275"/>
                </a:lnSpc>
              </a:pPr>
              <a:r>
                <a:rPr lang="en-US" altLang="en-US" sz="3415">
                  <a:solidFill>
                    <a:srgbClr val="FFFFFF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rPr>
                <a:t>Individuals with hearing impairments struggle with verbal communication.</a:t>
              </a:r>
              <a:endParaRPr lang="en-US" altLang="en-US" sz="341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endParaRPr>
            </a:p>
            <a:p>
              <a:pPr algn="l">
                <a:lnSpc>
                  <a:spcPts val="4275"/>
                </a:lnSpc>
              </a:pPr>
              <a:r>
                <a:rPr lang="en-US" altLang="en-US" sz="3415">
                  <a:solidFill>
                    <a:srgbClr val="FFFFFF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rPr>
                <a:t>People with speech disabilities need efficient text-to-speech solutions.</a:t>
              </a:r>
              <a:endParaRPr lang="en-US" altLang="en-US" sz="341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endParaRPr>
            </a:p>
            <a:p>
              <a:pPr algn="l">
                <a:lnSpc>
                  <a:spcPts val="4275"/>
                </a:lnSpc>
              </a:pPr>
              <a:endParaRPr lang="en-US" altLang="en-US" sz="341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endParaRPr>
            </a:p>
            <a:p>
              <a:pPr algn="l">
                <a:lnSpc>
                  <a:spcPts val="4275"/>
                </a:lnSpc>
              </a:pPr>
              <a:r>
                <a:rPr lang="zh-CN" altLang="en-US" sz="3415" b="1">
                  <a:solidFill>
                    <a:srgbClr val="FFFFFF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rPr>
                <a:t>💡</a:t>
              </a:r>
              <a:r>
                <a:rPr lang="en-US" altLang="zh-CN" sz="3415" b="1">
                  <a:solidFill>
                    <a:srgbClr val="FFFFFF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rPr>
                <a:t> </a:t>
              </a:r>
              <a:r>
                <a:rPr lang="en-US" altLang="en-US" sz="3415" b="1">
                  <a:solidFill>
                    <a:srgbClr val="FFFFFF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rPr>
                <a:t> Why It Matters?</a:t>
              </a:r>
              <a:endParaRPr lang="en-US" altLang="en-US" sz="3415" b="1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endParaRPr>
            </a:p>
            <a:p>
              <a:pPr algn="l">
                <a:lnSpc>
                  <a:spcPts val="4275"/>
                </a:lnSpc>
              </a:pPr>
              <a:r>
                <a:rPr lang="en-US" altLang="en-US" sz="3415">
                  <a:solidFill>
                    <a:srgbClr val="FFFFFF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rPr>
                <a:t>1+ billion people globally experience disabilities</a:t>
              </a:r>
              <a:endParaRPr lang="en-US" altLang="en-US" sz="341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endParaRPr>
            </a:p>
            <a:p>
              <a:pPr algn="l">
                <a:lnSpc>
                  <a:spcPts val="4275"/>
                </a:lnSpc>
              </a:pPr>
              <a:r>
                <a:rPr lang="en-US" altLang="en-US" sz="3415">
                  <a:solidFill>
                    <a:srgbClr val="FFFFFF"/>
                  </a:solidFill>
                  <a:latin typeface="Montserrat" panose="00000500000000000000"/>
                  <a:ea typeface="Montserrat" panose="00000500000000000000"/>
                  <a:cs typeface="Montserrat" panose="00000500000000000000"/>
                  <a:sym typeface="Montserrat" panose="00000500000000000000"/>
                </a:rPr>
                <a:t>Inclusive tech empowers independence and improves quality of life</a:t>
              </a:r>
              <a:endParaRPr lang="en-US" altLang="en-US" sz="3415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 flipV="1">
            <a:off x="2037443" y="-2151743"/>
            <a:ext cx="10287000" cy="14514286"/>
          </a:xfrm>
          <a:custGeom>
            <a:avLst/>
            <a:gdLst/>
            <a:ahLst/>
            <a:cxnLst/>
            <a:rect l="l" t="t" r="r" b="b"/>
            <a:pathLst>
              <a:path w="10287000" h="14514286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201660" y="876084"/>
            <a:ext cx="5330557" cy="104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040"/>
              </a:lnSpc>
            </a:pPr>
            <a:r>
              <a:rPr lang="en-US" sz="7115" b="1">
                <a:solidFill>
                  <a:srgbClr val="FFFFFF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LLM USED</a:t>
            </a:r>
            <a:endParaRPr lang="en-US" sz="7115" b="1">
              <a:solidFill>
                <a:srgbClr val="FFFFFF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38200" y="1714500"/>
            <a:ext cx="10786110" cy="8079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zh-CN" altLang="en-US" sz="3000" b="1">
                <a:solidFill>
                  <a:srgbClr val="FFFFFF"/>
                </a:solidFill>
                <a:latin typeface="Arial" panose="020B0604020202020204" pitchFamily="34" charset="0"/>
                <a:ea typeface="HK Grotesk" panose="00000500000000000000"/>
                <a:cs typeface="Arial" panose="020B0604020202020204" pitchFamily="34" charset="0"/>
                <a:sym typeface="HK Grotesk" panose="00000500000000000000"/>
              </a:rPr>
              <a:t>🔹</a:t>
            </a:r>
            <a:r>
              <a:rPr lang="en-US" altLang="en-US" sz="3000" b="1">
                <a:solidFill>
                  <a:srgbClr val="FFFFFF"/>
                </a:solidFill>
                <a:latin typeface="Arial" panose="020B0604020202020204" pitchFamily="34" charset="0"/>
                <a:ea typeface="HK Grotesk" panose="00000500000000000000"/>
                <a:cs typeface="Arial" panose="020B0604020202020204" pitchFamily="34" charset="0"/>
                <a:sym typeface="HK Grotesk" panose="00000500000000000000"/>
              </a:rPr>
              <a:t> Model Options</a:t>
            </a:r>
            <a:endParaRPr lang="en-US" altLang="en-US" sz="3000" b="1">
              <a:solidFill>
                <a:srgbClr val="FFFFFF"/>
              </a:solidFill>
              <a:latin typeface="Arial" panose="020B0604020202020204" pitchFamily="34" charset="0"/>
              <a:ea typeface="HK Grotesk" panose="00000500000000000000"/>
              <a:cs typeface="Arial" panose="020B0604020202020204" pitchFamily="34" charset="0"/>
              <a:sym typeface="HK Grotesk" panose="00000500000000000000"/>
            </a:endParaRPr>
          </a:p>
          <a:p>
            <a:pPr algn="l">
              <a:lnSpc>
                <a:spcPts val="4200"/>
              </a:lnSpc>
            </a:pPr>
            <a:endParaRPr lang="en-US" altLang="en-US" sz="3000">
              <a:solidFill>
                <a:srgbClr val="FFFFFF"/>
              </a:solidFill>
              <a:latin typeface="HK Grotesk" panose="00000500000000000000"/>
              <a:ea typeface="HK Grotesk" panose="00000500000000000000"/>
              <a:cs typeface="HK Grotesk" panose="00000500000000000000"/>
              <a:sym typeface="HK Grotesk" panose="00000500000000000000"/>
            </a:endParaRPr>
          </a:p>
          <a:p>
            <a:pPr lvl="1" algn="just">
              <a:lnSpc>
                <a:spcPts val="4200"/>
              </a:lnSpc>
            </a:pPr>
            <a:r>
              <a:rPr lang="en-US" altLang="en-US" sz="3000" b="1">
                <a:solidFill>
                  <a:srgbClr val="FFFFFF"/>
                </a:solidFill>
                <a:latin typeface="Times New Roman" panose="02020603050405020304" charset="0"/>
                <a:ea typeface="HK Grotesk" panose="00000500000000000000"/>
                <a:cs typeface="Times New Roman" panose="02020603050405020304" charset="0"/>
                <a:sym typeface="HK Grotesk" panose="00000500000000000000"/>
              </a:rPr>
              <a:t>Llama 3-70b-8192</a:t>
            </a:r>
            <a:endParaRPr lang="en-US" altLang="en-US" sz="3000" b="1">
              <a:solidFill>
                <a:srgbClr val="FFFFFF"/>
              </a:solidFill>
              <a:latin typeface="Times New Roman" panose="02020603050405020304" charset="0"/>
              <a:ea typeface="HK Grotesk" panose="00000500000000000000"/>
              <a:cs typeface="Times New Roman" panose="02020603050405020304" charset="0"/>
              <a:sym typeface="HK Grotesk" panose="00000500000000000000"/>
            </a:endParaRPr>
          </a:p>
          <a:p>
            <a:pPr lvl="1" algn="just">
              <a:lnSpc>
                <a:spcPts val="4200"/>
              </a:lnSpc>
            </a:pPr>
            <a:r>
              <a:rPr lang="en-US" altLang="en-US" sz="3000">
                <a:solidFill>
                  <a:srgbClr val="FFFFFF"/>
                </a:solidFill>
                <a:latin typeface="HK Grotesk" panose="00000500000000000000"/>
                <a:ea typeface="HK Grotesk" panose="00000500000000000000"/>
                <a:cs typeface="HK Grotesk" panose="00000500000000000000"/>
                <a:sym typeface="HK Grotesk" panose="00000500000000000000"/>
              </a:rPr>
              <a:t>Robust design with extended 8192-token context support.</a:t>
            </a:r>
            <a:endParaRPr lang="en-US" altLang="en-US" sz="3000">
              <a:solidFill>
                <a:srgbClr val="FFFFFF"/>
              </a:solidFill>
              <a:latin typeface="HK Grotesk" panose="00000500000000000000"/>
              <a:ea typeface="HK Grotesk" panose="00000500000000000000"/>
              <a:cs typeface="HK Grotesk" panose="00000500000000000000"/>
              <a:sym typeface="HK Grotesk" panose="00000500000000000000"/>
            </a:endParaRPr>
          </a:p>
          <a:p>
            <a:pPr lvl="1" algn="just">
              <a:lnSpc>
                <a:spcPts val="4200"/>
              </a:lnSpc>
            </a:pPr>
            <a:endParaRPr lang="en-US" altLang="en-US" sz="3000">
              <a:solidFill>
                <a:srgbClr val="FFFFFF"/>
              </a:solidFill>
              <a:latin typeface="Times New Roman" panose="02020603050405020304" charset="0"/>
              <a:ea typeface="HK Grotesk" panose="00000500000000000000"/>
              <a:cs typeface="Times New Roman" panose="02020603050405020304" charset="0"/>
              <a:sym typeface="HK Grotesk" panose="00000500000000000000"/>
            </a:endParaRPr>
          </a:p>
          <a:p>
            <a:pPr lvl="1" algn="just">
              <a:lnSpc>
                <a:spcPts val="4200"/>
              </a:lnSpc>
            </a:pPr>
            <a:r>
              <a:rPr lang="en-US" altLang="en-US" sz="3000" b="1">
                <a:solidFill>
                  <a:srgbClr val="FFFFFF"/>
                </a:solidFill>
                <a:latin typeface="Times New Roman" panose="02020603050405020304" charset="0"/>
                <a:ea typeface="HK Grotesk" panose="00000500000000000000"/>
                <a:cs typeface="Times New Roman" panose="02020603050405020304" charset="0"/>
                <a:sym typeface="HK Grotesk" panose="00000500000000000000"/>
              </a:rPr>
              <a:t>Lama-3.3-70b-Versatile</a:t>
            </a:r>
            <a:endParaRPr lang="en-US" altLang="en-US" sz="3000" b="1">
              <a:solidFill>
                <a:srgbClr val="FFFFFF"/>
              </a:solidFill>
              <a:latin typeface="Times New Roman" panose="02020603050405020304" charset="0"/>
              <a:ea typeface="HK Grotesk" panose="00000500000000000000"/>
              <a:cs typeface="Times New Roman" panose="02020603050405020304" charset="0"/>
              <a:sym typeface="HK Grotesk" panose="00000500000000000000"/>
            </a:endParaRPr>
          </a:p>
          <a:p>
            <a:pPr lvl="1" algn="just">
              <a:lnSpc>
                <a:spcPts val="4200"/>
              </a:lnSpc>
            </a:pPr>
            <a:r>
              <a:rPr lang="en-US" altLang="en-US" sz="3000">
                <a:solidFill>
                  <a:srgbClr val="FFFFFF"/>
                </a:solidFill>
                <a:latin typeface="HK Grotesk" panose="00000500000000000000"/>
                <a:ea typeface="HK Grotesk" panose="00000500000000000000"/>
                <a:cs typeface="HK Grotesk" panose="00000500000000000000"/>
                <a:sym typeface="HK Grotesk" panose="00000500000000000000"/>
              </a:rPr>
              <a:t>Refined performance delivering versatile, real-time processing.</a:t>
            </a:r>
            <a:endParaRPr lang="en-US" altLang="en-US" sz="3000">
              <a:solidFill>
                <a:srgbClr val="FFFFFF"/>
              </a:solidFill>
              <a:latin typeface="HK Grotesk" panose="00000500000000000000"/>
              <a:ea typeface="HK Grotesk" panose="00000500000000000000"/>
              <a:cs typeface="HK Grotesk" panose="00000500000000000000"/>
              <a:sym typeface="HK Grotesk" panose="00000500000000000000"/>
            </a:endParaRPr>
          </a:p>
          <a:p>
            <a:pPr lvl="1" algn="l">
              <a:lnSpc>
                <a:spcPts val="4200"/>
              </a:lnSpc>
            </a:pPr>
            <a:endParaRPr lang="en-US" altLang="en-US" sz="3000">
              <a:solidFill>
                <a:srgbClr val="FFFFFF"/>
              </a:solidFill>
              <a:latin typeface="HK Grotesk" panose="00000500000000000000"/>
              <a:ea typeface="HK Grotesk" panose="00000500000000000000"/>
              <a:cs typeface="HK Grotesk" panose="00000500000000000000"/>
              <a:sym typeface="HK Grotesk" panose="00000500000000000000"/>
            </a:endParaRPr>
          </a:p>
          <a:p>
            <a:pPr algn="l">
              <a:lnSpc>
                <a:spcPts val="4200"/>
              </a:lnSpc>
            </a:pPr>
            <a:r>
              <a:rPr lang="zh-CN" altLang="en-US" sz="3000" b="1">
                <a:solidFill>
                  <a:srgbClr val="FFFFFF"/>
                </a:solidFill>
                <a:latin typeface="Arial" panose="020B0604020202020204" pitchFamily="34" charset="0"/>
                <a:ea typeface="HK Grotesk" panose="00000500000000000000"/>
                <a:cs typeface="Arial" panose="020B0604020202020204" pitchFamily="34" charset="0"/>
                <a:sym typeface="HK Grotesk" panose="00000500000000000000"/>
              </a:rPr>
              <a:t>🔹</a:t>
            </a:r>
            <a:r>
              <a:rPr lang="en-US" altLang="en-US" sz="3000" b="1">
                <a:solidFill>
                  <a:srgbClr val="FFFFFF"/>
                </a:solidFill>
                <a:latin typeface="Arial" panose="020B0604020202020204" pitchFamily="34" charset="0"/>
                <a:ea typeface="HK Grotesk" panose="00000500000000000000"/>
                <a:cs typeface="Arial" panose="020B0604020202020204" pitchFamily="34" charset="0"/>
                <a:sym typeface="HK Grotesk" panose="00000500000000000000"/>
              </a:rPr>
              <a:t> Selection Rationale</a:t>
            </a:r>
            <a:endParaRPr lang="en-US" altLang="en-US" sz="3000" b="1">
              <a:solidFill>
                <a:srgbClr val="FFFFFF"/>
              </a:solidFill>
              <a:latin typeface="Arial" panose="020B0604020202020204" pitchFamily="34" charset="0"/>
              <a:ea typeface="HK Grotesk" panose="00000500000000000000"/>
              <a:cs typeface="Arial" panose="020B0604020202020204" pitchFamily="34" charset="0"/>
              <a:sym typeface="HK Grotesk" panose="00000500000000000000"/>
            </a:endParaRPr>
          </a:p>
          <a:p>
            <a:pPr lvl="1" algn="l">
              <a:lnSpc>
                <a:spcPts val="4200"/>
              </a:lnSpc>
            </a:pPr>
            <a:endParaRPr lang="en-US" altLang="en-US" sz="3000">
              <a:solidFill>
                <a:srgbClr val="FFFFFF"/>
              </a:solidFill>
              <a:latin typeface="HK Grotesk" panose="00000500000000000000"/>
              <a:ea typeface="HK Grotesk" panose="00000500000000000000"/>
              <a:cs typeface="HK Grotesk" panose="00000500000000000000"/>
              <a:sym typeface="HK Grotesk" panose="00000500000000000000"/>
            </a:endParaRPr>
          </a:p>
          <a:p>
            <a:pPr lvl="1" algn="l">
              <a:lnSpc>
                <a:spcPts val="4200"/>
              </a:lnSpc>
            </a:pPr>
            <a:r>
              <a:rPr lang="en-US" altLang="en-US" sz="3000">
                <a:solidFill>
                  <a:srgbClr val="FFFFFF"/>
                </a:solidFill>
                <a:latin typeface="HK Grotesk" panose="00000500000000000000"/>
                <a:ea typeface="HK Grotesk" panose="00000500000000000000"/>
                <a:cs typeface="HK Grotesk" panose="00000500000000000000"/>
                <a:sym typeface="HK Grotesk" panose="00000500000000000000"/>
              </a:rPr>
              <a:t>Both models meet high-performance benchmarks.</a:t>
            </a:r>
            <a:endParaRPr lang="en-US" altLang="en-US" sz="3000">
              <a:solidFill>
                <a:srgbClr val="FFFFFF"/>
              </a:solidFill>
              <a:latin typeface="HK Grotesk" panose="00000500000000000000"/>
              <a:ea typeface="HK Grotesk" panose="00000500000000000000"/>
              <a:cs typeface="HK Grotesk" panose="00000500000000000000"/>
              <a:sym typeface="HK Grotesk" panose="00000500000000000000"/>
            </a:endParaRPr>
          </a:p>
          <a:p>
            <a:pPr lvl="1" algn="l">
              <a:lnSpc>
                <a:spcPts val="4200"/>
              </a:lnSpc>
            </a:pPr>
            <a:endParaRPr lang="en-US" altLang="en-US" sz="3000">
              <a:solidFill>
                <a:srgbClr val="FFFFFF"/>
              </a:solidFill>
              <a:latin typeface="HK Grotesk" panose="00000500000000000000"/>
              <a:ea typeface="HK Grotesk" panose="00000500000000000000"/>
              <a:cs typeface="HK Grotesk" panose="00000500000000000000"/>
              <a:sym typeface="HK Grotesk" panose="00000500000000000000"/>
            </a:endParaRPr>
          </a:p>
          <a:p>
            <a:pPr lvl="1" algn="l">
              <a:lnSpc>
                <a:spcPts val="4200"/>
              </a:lnSpc>
            </a:pPr>
            <a:r>
              <a:rPr lang="en-US" altLang="en-US" sz="3000">
                <a:solidFill>
                  <a:srgbClr val="FFFFFF"/>
                </a:solidFill>
                <a:latin typeface="HK Grotesk" panose="00000500000000000000"/>
                <a:ea typeface="HK Grotesk" panose="00000500000000000000"/>
                <a:cs typeface="HK Grotesk" panose="00000500000000000000"/>
                <a:sym typeface="HK Grotesk" panose="00000500000000000000"/>
              </a:rPr>
              <a:t>Lama-3-70b-8192 offers a more perfected output.</a:t>
            </a:r>
            <a:endParaRPr lang="en-US" altLang="en-US" sz="3000">
              <a:solidFill>
                <a:srgbClr val="FFFFFF"/>
              </a:solidFill>
              <a:latin typeface="HK Grotesk" panose="00000500000000000000"/>
              <a:ea typeface="HK Grotesk" panose="00000500000000000000"/>
              <a:cs typeface="HK Grotesk" panose="00000500000000000000"/>
              <a:sym typeface="HK Grotesk" panose="00000500000000000000"/>
            </a:endParaRPr>
          </a:p>
          <a:p>
            <a:pPr lvl="1" algn="l">
              <a:lnSpc>
                <a:spcPts val="4200"/>
              </a:lnSpc>
            </a:pPr>
            <a:endParaRPr lang="en-US" altLang="en-US" sz="3000">
              <a:solidFill>
                <a:srgbClr val="FFFFFF"/>
              </a:solidFill>
              <a:latin typeface="HK Grotesk" panose="00000500000000000000"/>
              <a:ea typeface="HK Grotesk" panose="00000500000000000000"/>
              <a:cs typeface="HK Grotesk" panose="00000500000000000000"/>
              <a:sym typeface="HK Grotesk" panose="00000500000000000000"/>
            </a:endParaRPr>
          </a:p>
          <a:p>
            <a:pPr lvl="1" algn="l">
              <a:lnSpc>
                <a:spcPts val="4200"/>
              </a:lnSpc>
            </a:pPr>
            <a:r>
              <a:rPr lang="en-US" altLang="en-US" sz="3000">
                <a:solidFill>
                  <a:srgbClr val="FFFFFF"/>
                </a:solidFill>
                <a:latin typeface="HK Grotesk" panose="00000500000000000000"/>
                <a:ea typeface="HK Grotesk" panose="00000500000000000000"/>
                <a:cs typeface="HK Grotesk" panose="00000500000000000000"/>
                <a:sym typeface="HK Grotesk" panose="00000500000000000000"/>
              </a:rPr>
              <a:t>Chosen for its superior capability in assistive communication.</a:t>
            </a:r>
            <a:endParaRPr lang="en-US" altLang="en-US" sz="3000">
              <a:solidFill>
                <a:srgbClr val="FFFFFF"/>
              </a:solidFill>
              <a:latin typeface="HK Grotesk" panose="00000500000000000000"/>
              <a:ea typeface="HK Grotesk" panose="00000500000000000000"/>
              <a:cs typeface="HK Grotesk" panose="00000500000000000000"/>
              <a:sym typeface="HK Grotesk" panose="00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2113643" y="-2113643"/>
            <a:ext cx="10287000" cy="14514286"/>
          </a:xfrm>
          <a:custGeom>
            <a:avLst/>
            <a:gdLst/>
            <a:ahLst/>
            <a:cxnLst/>
            <a:rect l="l" t="t" r="r" b="b"/>
            <a:pathLst>
              <a:path w="10287000" h="14514286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144000" y="1767966"/>
            <a:ext cx="8115300" cy="7989621"/>
          </a:xfrm>
          <a:custGeom>
            <a:avLst/>
            <a:gdLst/>
            <a:ahLst/>
            <a:cxnLst/>
            <a:rect l="l" t="t" r="r" b="b"/>
            <a:pathLst>
              <a:path w="8115300" h="7989621">
                <a:moveTo>
                  <a:pt x="0" y="0"/>
                </a:moveTo>
                <a:lnTo>
                  <a:pt x="8115300" y="0"/>
                </a:lnTo>
                <a:lnTo>
                  <a:pt x="8115300" y="7989621"/>
                </a:lnTo>
                <a:lnTo>
                  <a:pt x="0" y="79896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38200" y="266700"/>
            <a:ext cx="6142093" cy="1720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95"/>
              </a:lnSpc>
            </a:pPr>
            <a:r>
              <a:rPr lang="en-US" sz="6015" b="1">
                <a:solidFill>
                  <a:srgbClr val="FFFFFF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PROJECT DESCRIPTION</a:t>
            </a:r>
            <a:endParaRPr lang="en-US" sz="6015" b="1">
              <a:solidFill>
                <a:srgbClr val="FFFFFF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14400" y="2341245"/>
            <a:ext cx="16078835" cy="7416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Empowering Communication</a:t>
            </a:r>
            <a:endParaRPr lang="en-US" altLang="en-US" sz="3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en-US" sz="3600">
              <a:solidFill>
                <a:schemeClr val="bg1"/>
              </a:solidFill>
              <a:latin typeface="HK Grotesk Italics" panose="00000500000000000000" charset="0"/>
              <a:cs typeface="HK Grotesk Italics" panose="00000500000000000000" charset="0"/>
            </a:endParaRPr>
          </a:p>
          <a:p>
            <a:pPr lvl="2"/>
            <a:r>
              <a:rPr lang="en-US" altLang="en-US" sz="3600">
                <a:solidFill>
                  <a:schemeClr val="bg1"/>
                </a:solidFill>
                <a:latin typeface="HK Grotesk Italics" panose="00000500000000000000" charset="0"/>
                <a:cs typeface="HK Grotesk Italics" panose="00000500000000000000" charset="0"/>
              </a:rPr>
              <a:t>Real-Time Assistance: Uses advanced LLMs for speech-to-text, text-to-speech, and translation.</a:t>
            </a:r>
            <a:endParaRPr lang="en-US" altLang="en-US" sz="3600">
              <a:solidFill>
                <a:schemeClr val="bg1"/>
              </a:solidFill>
              <a:latin typeface="HK Grotesk Italics" panose="00000500000000000000" charset="0"/>
              <a:cs typeface="HK Grotesk Italics" panose="00000500000000000000" charset="0"/>
            </a:endParaRPr>
          </a:p>
          <a:p>
            <a:pPr lvl="2"/>
            <a:endParaRPr lang="en-US" altLang="en-US" sz="3600">
              <a:solidFill>
                <a:schemeClr val="bg1"/>
              </a:solidFill>
              <a:latin typeface="HK Grotesk Italics" panose="00000500000000000000" charset="0"/>
              <a:cs typeface="HK Grotesk Italics" panose="00000500000000000000" charset="0"/>
            </a:endParaRPr>
          </a:p>
          <a:p>
            <a:pPr lvl="2"/>
            <a:r>
              <a:rPr lang="en-US" altLang="en-US" sz="3600">
                <a:solidFill>
                  <a:schemeClr val="bg1"/>
                </a:solidFill>
                <a:latin typeface="HK Grotesk Italics" panose="00000500000000000000" charset="0"/>
                <a:cs typeface="HK Grotesk Italics" panose="00000500000000000000" charset="0"/>
              </a:rPr>
              <a:t>Bridging Gaps: Breaks down communication barriers for people with disabilities.</a:t>
            </a:r>
            <a:endParaRPr lang="en-US" altLang="en-US" sz="3600">
              <a:solidFill>
                <a:schemeClr val="bg1"/>
              </a:solidFill>
              <a:latin typeface="HK Grotesk Italics" panose="00000500000000000000" charset="0"/>
              <a:cs typeface="HK Grotesk Italics" panose="00000500000000000000" charset="0"/>
            </a:endParaRPr>
          </a:p>
          <a:p>
            <a:endParaRPr lang="en-US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Cutting-Edge Technology &amp; Impact</a:t>
            </a:r>
            <a:endParaRPr lang="en-US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en-US" sz="3600">
              <a:solidFill>
                <a:schemeClr val="bg1"/>
              </a:solidFill>
              <a:latin typeface="HK Grotesk Italics" panose="00000500000000000000" charset="0"/>
              <a:cs typeface="HK Grotesk Italics" panose="00000500000000000000" charset="0"/>
            </a:endParaRPr>
          </a:p>
          <a:p>
            <a:pPr lvl="1"/>
            <a:r>
              <a:rPr lang="en-US" altLang="en-US" sz="3600">
                <a:solidFill>
                  <a:schemeClr val="bg1"/>
                </a:solidFill>
                <a:latin typeface="HK Grotesk Italics" panose="00000500000000000000" charset="0"/>
                <a:cs typeface="HK Grotesk Italics" panose="00000500000000000000" charset="0"/>
              </a:rPr>
              <a:t>State-of-the-Art Models: Integrates Llama 3-70b-8192 and Lama-3.3-70b-Versatile.</a:t>
            </a:r>
            <a:endParaRPr lang="en-US" altLang="en-US" sz="3600">
              <a:solidFill>
                <a:schemeClr val="bg1"/>
              </a:solidFill>
              <a:latin typeface="HK Grotesk Italics" panose="00000500000000000000" charset="0"/>
              <a:cs typeface="HK Grotesk Italics" panose="00000500000000000000" charset="0"/>
            </a:endParaRPr>
          </a:p>
          <a:p>
            <a:pPr lvl="1"/>
            <a:r>
              <a:rPr lang="en-US" altLang="en-US" sz="3600">
                <a:solidFill>
                  <a:schemeClr val="bg1"/>
                </a:solidFill>
                <a:latin typeface="HK Grotesk Italics" panose="00000500000000000000" charset="0"/>
                <a:cs typeface="HK Grotesk Italics" panose="00000500000000000000" charset="0"/>
              </a:rPr>
              <a:t>Global Reach: Enhances accessibility for over 1 billion people worldwide.</a:t>
            </a:r>
            <a:endParaRPr lang="en-US" altLang="en-US" sz="3600">
              <a:solidFill>
                <a:schemeClr val="bg1"/>
              </a:solidFill>
              <a:latin typeface="HK Grotesk Italics" panose="00000500000000000000" charset="0"/>
              <a:cs typeface="HK Grotesk Italics" panose="0000050000000000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 flipV="1">
            <a:off x="5887357" y="-2113643"/>
            <a:ext cx="10287000" cy="14514286"/>
          </a:xfrm>
          <a:custGeom>
            <a:avLst/>
            <a:gdLst/>
            <a:ahLst/>
            <a:cxnLst/>
            <a:rect l="l" t="t" r="r" b="b"/>
            <a:pathLst>
              <a:path w="10287000" h="14514286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344164" y="4153125"/>
            <a:ext cx="5330557" cy="2063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040"/>
              </a:lnSpc>
            </a:pPr>
            <a:r>
              <a:rPr lang="en-US" sz="7115" b="1">
                <a:solidFill>
                  <a:srgbClr val="FFFFFF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PROJECT FEATURES</a:t>
            </a:r>
            <a:endParaRPr lang="en-US" sz="7115" b="1">
              <a:solidFill>
                <a:srgbClr val="FFFFFF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28600" y="342900"/>
            <a:ext cx="13317220" cy="9051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Versatile Use Cases: </a:t>
            </a:r>
            <a:endParaRPr lang="en-US" altLang="en-US" sz="3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0">
              <a:buFont typeface="Arial" panose="020B0604020202020204" pitchFamily="34" charset="0"/>
              <a:buNone/>
            </a:pPr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assistive tech in low-resource settings to advanced communication tools in urban centers—all with slight connectivity.</a:t>
            </a:r>
            <a:endParaRPr lang="en-US" altLang="en-US" sz="3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en-US" sz="3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LOW PROCESSING POWER DEMANDS (low powerful GPU can make the model work)</a:t>
            </a:r>
            <a:endParaRPr lang="en-US" altLang="en-US" sz="3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en-US" sz="3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COMPLETELY HANDS-FREE</a:t>
            </a:r>
            <a:endParaRPr lang="en-US" altLang="en-US" sz="3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en-US" sz="3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CONTROL ALL COMPUTER OPERATIONS THROUGH VOICE MEDIUM</a:t>
            </a:r>
            <a:endParaRPr lang="en-US" altLang="en-US" sz="3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en-US" sz="3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EVEN ACCESS WEBCAM AND TAKE SCREEN-SHOTS,VIDEOS ON DEMAND MAKING COMPUTER ACCESSABLE TO ALL</a:t>
            </a:r>
            <a:endParaRPr lang="en-US" altLang="en-US" sz="3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en-US" sz="3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ACCESS CLIPBOARD AND OPEN WEBSITES THROUGH VOICE  </a:t>
            </a:r>
            <a:endParaRPr lang="en-US" altLang="en-US" sz="3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55437" y="-450964"/>
            <a:ext cx="17024727" cy="10737964"/>
          </a:xfrm>
          <a:custGeom>
            <a:avLst/>
            <a:gdLst/>
            <a:ahLst/>
            <a:cxnLst/>
            <a:rect l="l" t="t" r="r" b="b"/>
            <a:pathLst>
              <a:path w="17024727" h="10737964">
                <a:moveTo>
                  <a:pt x="0" y="0"/>
                </a:moveTo>
                <a:lnTo>
                  <a:pt x="17024726" y="0"/>
                </a:lnTo>
                <a:lnTo>
                  <a:pt x="17024726" y="10737964"/>
                </a:lnTo>
                <a:lnTo>
                  <a:pt x="0" y="107379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3699"/>
            </a:stretch>
          </a:blipFill>
        </p:spPr>
      </p:sp>
      <p:sp>
        <p:nvSpPr>
          <p:cNvPr id="4" name="Text Box 3"/>
          <p:cNvSpPr txBox="1"/>
          <p:nvPr/>
        </p:nvSpPr>
        <p:spPr>
          <a:xfrm>
            <a:off x="1744345" y="495300"/>
            <a:ext cx="15199995" cy="85559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4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Language &amp; Contextual Intelligence</a:t>
            </a:r>
            <a:endParaRPr lang="en-US" altLang="en-US" sz="48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4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Seamlessly converts between languages in real time, breaking down language barriers.</a:t>
            </a:r>
            <a:endParaRPr lang="en-US" altLang="en-US" sz="4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4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Implements an advanced LLM insights to provide responses tailored to the conversation context.</a:t>
            </a:r>
            <a:endParaRPr lang="en-US" altLang="en-US" sz="4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4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Is accessible with intuitive interface designed for diverse user needs in mind.</a:t>
            </a:r>
            <a:endParaRPr lang="en-US" altLang="en-US" sz="4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4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Maintains conversation history and relies on CONTEXT.</a:t>
            </a:r>
            <a:endParaRPr lang="en-US" altLang="en-US" sz="4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4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4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Our model runs efficiently on low-power GPUs and requires only a basic network connection for seamless performance</a:t>
            </a:r>
            <a:endParaRPr lang="en-US" altLang="en-US" sz="4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338336" y="-3273956"/>
            <a:ext cx="9611327" cy="13560956"/>
          </a:xfrm>
          <a:custGeom>
            <a:avLst/>
            <a:gdLst/>
            <a:ahLst/>
            <a:cxnLst/>
            <a:rect l="l" t="t" r="r" b="b"/>
            <a:pathLst>
              <a:path w="9611327" h="13560956">
                <a:moveTo>
                  <a:pt x="0" y="0"/>
                </a:moveTo>
                <a:lnTo>
                  <a:pt x="9611328" y="0"/>
                </a:lnTo>
                <a:lnTo>
                  <a:pt x="961132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651632" y="4171798"/>
            <a:ext cx="8984736" cy="1451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05"/>
              </a:lnSpc>
            </a:pPr>
            <a:r>
              <a:rPr lang="en-US" sz="10005" b="1">
                <a:solidFill>
                  <a:srgbClr val="FFFFFF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THANK YOU!</a:t>
            </a:r>
            <a:endParaRPr lang="en-US" sz="10005" b="1">
              <a:solidFill>
                <a:srgbClr val="FFFFFF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2323</Words>
  <Application>WPS Presentation</Application>
  <PresentationFormat>On-screen Show (4:3)</PresentationFormat>
  <Paragraphs>88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Montserrat Bold</vt:lpstr>
      <vt:lpstr>Montserrat</vt:lpstr>
      <vt:lpstr>HK Grotesk Italics</vt:lpstr>
      <vt:lpstr>Glacial Indifference Bold</vt:lpstr>
      <vt:lpstr>HK Grotesk</vt:lpstr>
      <vt:lpstr>Microsoft YaHei</vt:lpstr>
      <vt:lpstr>Arial Unicode MS</vt:lpstr>
      <vt:lpstr>Calibri</vt:lpstr>
      <vt:lpstr>Times New Roman</vt:lpstr>
      <vt:lpstr>HK Grotesk Italics</vt:lpstr>
      <vt:lpstr>Montserrat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Business Case for New Market Entry</dc:title>
  <dc:creator/>
  <cp:lastModifiedBy>Aby Joseph</cp:lastModifiedBy>
  <cp:revision>7</cp:revision>
  <dcterms:created xsi:type="dcterms:W3CDTF">2006-08-16T00:00:00Z</dcterms:created>
  <dcterms:modified xsi:type="dcterms:W3CDTF">2025-02-13T11:00:38Z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42BCFFEA4FA3428A9A59FC7D244F1848_12</vt:lpwstr>
  </property>
  <property fmtid="{D5CDD505-2E9C-101B-9397-08002B2CF9AE}" pid="3" name="KSOProductBuildVer">
    <vt:lpwstr>1033-12.2.0.19805</vt:lpwstr>
  </property>
</Properties>
</file>