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Muli Bold" charset="1" panose="00000800000000000000"/>
      <p:regular r:id="rId31"/>
    </p:embeddedFont>
    <p:embeddedFont>
      <p:font typeface="Muli" charset="1" panose="00000500000000000000"/>
      <p:regular r:id="rId32"/>
    </p:embeddedFont>
    <p:embeddedFont>
      <p:font typeface="Muli Italics" charset="1" panose="00000500000000000000"/>
      <p:regular r:id="rId37"/>
    </p:embeddedFont>
    <p:embeddedFont>
      <p:font typeface="Arimo" charset="1" panose="020B0604020202020204"/>
      <p:regular r:id="rId43"/>
    </p:embeddedFont>
    <p:embeddedFont>
      <p:font typeface="Garet" charset="1" panose="000000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36" Target="notesSlides/notesSlide2.xml" Type="http://schemas.openxmlformats.org/officeDocument/2006/relationships/notesSlide"/><Relationship Id="rId37" Target="fonts/font37.fntdata" Type="http://schemas.openxmlformats.org/officeDocument/2006/relationships/font"/><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40" Target="notesSlides/notesSlide5.xml" Type="http://schemas.openxmlformats.org/officeDocument/2006/relationships/notesSlide"/><Relationship Id="rId41" Target="notesSlides/notesSlide6.xml" Type="http://schemas.openxmlformats.org/officeDocument/2006/relationships/notesSlide"/><Relationship Id="rId42" Target="notesSlides/notesSlide7.xml" Type="http://schemas.openxmlformats.org/officeDocument/2006/relationships/notesSlide"/><Relationship Id="rId43" Target="fonts/font43.fntdata" Type="http://schemas.openxmlformats.org/officeDocument/2006/relationships/font"/><Relationship Id="rId44" Target="notesSlides/notesSlide8.xml" Type="http://schemas.openxmlformats.org/officeDocument/2006/relationships/notesSlide"/><Relationship Id="rId45" Target="notesSlides/notesSlide9.xml" Type="http://schemas.openxmlformats.org/officeDocument/2006/relationships/notesSlide"/><Relationship Id="rId46" Target="notesSlides/notesSlide10.xml" Type="http://schemas.openxmlformats.org/officeDocument/2006/relationships/notesSlide"/><Relationship Id="rId47" Target="notesSlides/notesSlide11.xml" Type="http://schemas.openxmlformats.org/officeDocument/2006/relationships/notesSlide"/><Relationship Id="rId48" Target="notesSlides/notesSlide12.xml" Type="http://schemas.openxmlformats.org/officeDocument/2006/relationships/notesSlide"/><Relationship Id="rId49" Target="notesSlides/notesSlide13.xml" Type="http://schemas.openxmlformats.org/officeDocument/2006/relationships/notesSlide"/><Relationship Id="rId5" Target="tableStyles.xml" Type="http://schemas.openxmlformats.org/officeDocument/2006/relationships/tableStyles"/><Relationship Id="rId50" Target="notesSlides/notesSlide14.xml" Type="http://schemas.openxmlformats.org/officeDocument/2006/relationships/notesSlide"/><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Các mạng truyền thông xã hội ngày nay như Twitter và Facebook là những cộng đồng được tạo ra bởi sự kết nối đa dạng của vô số người dùng.</a:t>
            </a:r>
          </a:p>
          <a:p>
            <a:r>
              <a:rPr lang="en-US"/>
              <a:t>Do đó, hệ sinh thái này có tính liên kết cao và hình thành nhiều loại tương tác khác nhau, chẳng hạn như tương tác giữa bạn của bạn, bài đăng có thẻ, đề cập trực tiếp @ hoặc tweet lại trên Twitter trong Hình.~\ref{fig1}.</a:t>
            </a:r>
          </a:p>
          <a:p>
            <a:r>
              <a:rPr lang="en-US"/>
              <a:t>Những tương tác này là những gì tạo ra cộng đồng trên mạng xã hội ở các cấp độ khác nhau.</a:t>
            </a:r>
          </a:p>
          <a:p>
            <a:r>
              <a:rPr lang="en-US"/>
              <a:t/>
            </a:r>
          </a:p>
          <a:p>
            <a:r>
              <a:rPr lang="en-US"/>
              <a:t>Chính vì thế việc khai phá các cộng đồng này cụ thể là ở trong báo cáo này là phát hiện các cộng đồng sẽ giúp ích rất nhiều cho các khuyến nghị thông minh cũng như có nhiều lợi ích khác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Áp dụng các phương pháp phân cụm về cấu trúc (structural) và nội dung (textual) sau đó thực hiện hàm kết hợp ma trân tương đồng cấu trúc và ma trận tương đồng nội dung tạo thành ma trận tổng hợp tiếp đến chuyển nó thành  ma trận khoản cách và phân cụm trên ma trận này cho đến khi cho đến khi đạt được tiêu chí dừng.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Áp dụng LDA - Sử dụng thuật toán LDA để xác định một tập hợp các chủ đề trong kho văn bản.</a:t>
            </a:r>
          </a:p>
          <a:p>
            <a:r>
              <a:rPr lang="en-US"/>
              <a:t> Phân phối chủ đề mỗi luồng tweet từ các nút liên quan được biểu diễn như một phân phối của các chủ đề trong mô hình LDA. Điều này có nghĩa là mỗi luồng tweet có một vector xác suất tương ứng với các chủ đề.</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Áp dụng LDA - Sử dụng thuật toán LDA để xác định một tập hợp các chủ đề trong kho văn bản.</a:t>
            </a:r>
          </a:p>
          <a:p>
            <a:r>
              <a:rPr lang="en-US"/>
              <a:t> Phân phối chủ đề mỗi luồng tweet từ các nút liên quan được biểu diễn như một phân phối của các chủ đề trong mô hình LDA. Điều này có nghĩa là mỗi luồng tweet có một vector xác suất tương ứng với các chủ đề.</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Tuy có thể phát hiện cộng đồng trong một tập dữ liệu bị khuyết.  nhưng độ phức tạp của thuật toán không ổn định</a:t>
            </a:r>
          </a:p>
          <a:p>
            <a:r>
              <a:rPr lang="en-US"/>
              <a:t/>
            </a:r>
          </a:p>
          <a:p>
            <a:r>
              <a:rPr lang="en-US"/>
              <a:t>trong đó s là số lần so sánh để quyết định cụm tiếp theo, r là kích thước, và m là số lần chạy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Tuy có thể phát hiện cộng đồng trong một tập dữ liệu bị khuyết.  nhưng độ phức tạp của thuật toán không ổn định</a:t>
            </a:r>
          </a:p>
          <a:p>
            <a:r>
              <a:rPr lang="en-US"/>
              <a:t/>
            </a:r>
          </a:p>
          <a:p>
            <a:r>
              <a:rPr lang="en-US"/>
              <a:t>trong đó s là số lần so sánh để quyết định cụm tiếp theo, r là kích thước, và m là số lần chạy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post_id</a:t>
            </a:r>
          </a:p>
          <a:p>
            <a:r>
              <a:rPr lang="en-US"/>
              <a:t>Post_id của bài viết</a:t>
            </a:r>
          </a:p>
          <a:p>
            <a:r>
              <a:rPr lang="en-US"/>
              <a:t/>
            </a:r>
          </a:p>
          <a:p>
            <a:r>
              <a:rPr lang="en-US"/>
              <a:t>post_created</a:t>
            </a:r>
          </a:p>
          <a:p>
            <a:r>
              <a:rPr lang="en-US"/>
              <a:t>Bài đăng được tạo vào</a:t>
            </a:r>
          </a:p>
          <a:p>
            <a:r>
              <a:rPr lang="en-US"/>
              <a:t/>
            </a:r>
          </a:p>
          <a:p>
            <a:r>
              <a:rPr lang="en-US"/>
              <a:t>post_text</a:t>
            </a:r>
          </a:p>
          <a:p>
            <a:r>
              <a:rPr lang="en-US"/>
              <a:t>Nội dung bài Tweet</a:t>
            </a:r>
          </a:p>
          <a:p>
            <a:r>
              <a:rPr lang="en-US"/>
              <a:t/>
            </a:r>
          </a:p>
          <a:p>
            <a:r>
              <a:rPr lang="en-US"/>
              <a:t>user_id</a:t>
            </a:r>
          </a:p>
          <a:p>
            <a:r>
              <a:rPr lang="en-US"/>
              <a:t>Nhận dạng người dùng</a:t>
            </a:r>
          </a:p>
          <a:p>
            <a:r>
              <a:rPr lang="en-US"/>
              <a:t/>
            </a:r>
          </a:p>
          <a:p>
            <a:r>
              <a:rPr lang="en-US"/>
              <a:t>followers</a:t>
            </a:r>
          </a:p>
          <a:p>
            <a:r>
              <a:rPr lang="en-US"/>
              <a:t>Số người theo dõi</a:t>
            </a:r>
          </a:p>
          <a:p>
            <a:r>
              <a:rPr lang="en-US"/>
              <a:t/>
            </a:r>
          </a:p>
          <a:p>
            <a:r>
              <a:rPr lang="en-US"/>
              <a:t>friends</a:t>
            </a:r>
          </a:p>
          <a:p>
            <a:r>
              <a:rPr lang="en-US"/>
              <a:t>Số bạn bè</a:t>
            </a:r>
          </a:p>
          <a:p>
            <a:r>
              <a:rPr lang="en-US"/>
              <a:t/>
            </a:r>
          </a:p>
          <a:p>
            <a:r>
              <a:rPr lang="en-US"/>
              <a:t>favourites</a:t>
            </a:r>
          </a:p>
          <a:p>
            <a:r>
              <a:rPr lang="en-US"/>
              <a:t>Số mục yêu thích</a:t>
            </a:r>
          </a:p>
          <a:p>
            <a:r>
              <a:rPr lang="en-US"/>
              <a:t/>
            </a:r>
          </a:p>
          <a:p>
            <a:r>
              <a:rPr lang="en-US"/>
              <a:t>statuses</a:t>
            </a:r>
          </a:p>
          <a:p>
            <a:r>
              <a:rPr lang="en-US"/>
              <a:t>Tổng số trạng thái</a:t>
            </a:r>
          </a:p>
          <a:p>
            <a:r>
              <a:rPr lang="en-US"/>
              <a:t/>
            </a:r>
          </a:p>
          <a:p>
            <a:r>
              <a:rPr lang="en-US"/>
              <a:t>retweets</a:t>
            </a:r>
          </a:p>
          <a:p>
            <a:r>
              <a:rPr lang="en-US"/>
              <a:t>Tổng số lượt tweet lại hiện tại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(ngày xảy ra cuộc bạo loạn ở đồi thủ đô)</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post_id</a:t>
            </a:r>
          </a:p>
          <a:p>
            <a:r>
              <a:rPr lang="en-US"/>
              <a:t>Post_id của bài viết</a:t>
            </a:r>
          </a:p>
          <a:p>
            <a:r>
              <a:rPr lang="en-US"/>
              <a:t/>
            </a:r>
          </a:p>
          <a:p>
            <a:r>
              <a:rPr lang="en-US"/>
              <a:t>post_created</a:t>
            </a:r>
          </a:p>
          <a:p>
            <a:r>
              <a:rPr lang="en-US"/>
              <a:t>Bài đăng được tạo vào</a:t>
            </a:r>
          </a:p>
          <a:p>
            <a:r>
              <a:rPr lang="en-US"/>
              <a:t/>
            </a:r>
          </a:p>
          <a:p>
            <a:r>
              <a:rPr lang="en-US"/>
              <a:t>post_text</a:t>
            </a:r>
          </a:p>
          <a:p>
            <a:r>
              <a:rPr lang="en-US"/>
              <a:t>Nội dung bài Tweet</a:t>
            </a:r>
          </a:p>
          <a:p>
            <a:r>
              <a:rPr lang="en-US"/>
              <a:t/>
            </a:r>
          </a:p>
          <a:p>
            <a:r>
              <a:rPr lang="en-US"/>
              <a:t>user_id</a:t>
            </a:r>
          </a:p>
          <a:p>
            <a:r>
              <a:rPr lang="en-US"/>
              <a:t>Nhận dạng người dùng</a:t>
            </a:r>
          </a:p>
          <a:p>
            <a:r>
              <a:rPr lang="en-US"/>
              <a:t/>
            </a:r>
          </a:p>
          <a:p>
            <a:r>
              <a:rPr lang="en-US"/>
              <a:t>followers</a:t>
            </a:r>
          </a:p>
          <a:p>
            <a:r>
              <a:rPr lang="en-US"/>
              <a:t>Số người theo dõi</a:t>
            </a:r>
          </a:p>
          <a:p>
            <a:r>
              <a:rPr lang="en-US"/>
              <a:t/>
            </a:r>
          </a:p>
          <a:p>
            <a:r>
              <a:rPr lang="en-US"/>
              <a:t>friends</a:t>
            </a:r>
          </a:p>
          <a:p>
            <a:r>
              <a:rPr lang="en-US"/>
              <a:t>Số bạn bè</a:t>
            </a:r>
          </a:p>
          <a:p>
            <a:r>
              <a:rPr lang="en-US"/>
              <a:t/>
            </a:r>
          </a:p>
          <a:p>
            <a:r>
              <a:rPr lang="en-US"/>
              <a:t>favourites</a:t>
            </a:r>
          </a:p>
          <a:p>
            <a:r>
              <a:rPr lang="en-US"/>
              <a:t>Số mục yêu thích</a:t>
            </a:r>
          </a:p>
          <a:p>
            <a:r>
              <a:rPr lang="en-US"/>
              <a:t/>
            </a:r>
          </a:p>
          <a:p>
            <a:r>
              <a:rPr lang="en-US"/>
              <a:t>statuses</a:t>
            </a:r>
          </a:p>
          <a:p>
            <a:r>
              <a:rPr lang="en-US"/>
              <a:t>Tổng số trạng thái</a:t>
            </a:r>
          </a:p>
          <a:p>
            <a:r>
              <a:rPr lang="en-US"/>
              <a:t/>
            </a:r>
          </a:p>
          <a:p>
            <a:r>
              <a:rPr lang="en-US"/>
              <a:t>retweets</a:t>
            </a:r>
          </a:p>
          <a:p>
            <a:r>
              <a:rPr lang="en-US"/>
              <a:t>Tổng số lượt tweet lại hiện tại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 hệ Dyadic - Quan hệ hai chiều giữa hai nút.</a:t>
            </a:r>
          </a:p>
          <a:p>
            <a:r>
              <a:rPr lang="en-US"/>
              <a:t>Quan hệ Bắc cầu (Transitive/Simmelian) - Mối quan hệ giữa các nhóm có ít nhất 3 nút, trong đó tồn tại các mối quan hệ trực tiếp hoặc gián tiếp giữa các cặp nút.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 hệ Dyadic - Quan hệ hai chiều giữa hai nút.</a:t>
            </a:r>
          </a:p>
          <a:p>
            <a:r>
              <a:rPr lang="en-US"/>
              <a:t>Quan hệ Bắc cầu (Transitive/Simmelian) - Mối quan hệ giữa các nhóm có ít nhất 3 nút, trong đó tồn tại các mối quan hệ trực tiếp hoặc gián tiếp giữa các cặp nút.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Ta sẽ chuyển đổi các thành phần văn bản thành từng vector và áp dụng thuật toán LDA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Áp dụng LDA - Sử dụng thuật toán LDA để xác định một tập hợp các chủ đề trong kho văn bản.</a:t>
            </a:r>
          </a:p>
          <a:p>
            <a:r>
              <a:rPr lang="en-US"/>
              <a:t> Phân phối chủ đề mỗi luồng tweet từ các nút liên quan được biểu diễn như một phân phối của các chủ đề trong mô hình LDA. Điều này có nghĩa là mỗi luồng tweet có một vector xác suất tương ứng với các chủ đề.</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https://courses.uit.edu.vn/course/view.php?id=11904"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https://www.kaggle.com/datasets/codebreaker619/80000-tweets-from-us-capitol-riotsjan-6-2021"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slide3.xml" Type="http://schemas.openxmlformats.org/officeDocument/2006/relationships/slid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ijdutse/mct" TargetMode="External" Type="http://schemas.openxmlformats.org/officeDocument/2006/relationships/hyperlink"/><Relationship Id="rId3" Target="https://doi.org/10.1016/j.neucom.2021.01.059"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infamouscoder/mental-health-social-media/data"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7058"/>
            <a:ext cx="15400714" cy="1027417"/>
          </a:xfrm>
          <a:prstGeom prst="rect">
            <a:avLst/>
          </a:prstGeom>
        </p:spPr>
        <p:txBody>
          <a:bodyPr anchor="t" rtlCol="false" tIns="0" lIns="0" bIns="0" rIns="0">
            <a:spAutoFit/>
          </a:bodyPr>
          <a:lstStyle/>
          <a:p>
            <a:pPr algn="l">
              <a:lnSpc>
                <a:spcPts val="8470"/>
              </a:lnSpc>
            </a:pPr>
            <a:r>
              <a:rPr lang="en-US" sz="6050" spc="-66">
                <a:solidFill>
                  <a:srgbClr val="000000"/>
                </a:solidFill>
                <a:latin typeface="Muli Bold"/>
              </a:rPr>
              <a:t>Detecting communities on social networks</a:t>
            </a:r>
          </a:p>
        </p:txBody>
      </p:sp>
      <p:sp>
        <p:nvSpPr>
          <p:cNvPr name="TextBox 3" id="3"/>
          <p:cNvSpPr txBox="true"/>
          <p:nvPr/>
        </p:nvSpPr>
        <p:spPr>
          <a:xfrm rot="0">
            <a:off x="5662096" y="7762363"/>
            <a:ext cx="6963808" cy="603885"/>
          </a:xfrm>
          <a:prstGeom prst="rect">
            <a:avLst/>
          </a:prstGeom>
        </p:spPr>
        <p:txBody>
          <a:bodyPr anchor="t" rtlCol="false" tIns="0" lIns="0" bIns="0" rIns="0">
            <a:spAutoFit/>
          </a:bodyPr>
          <a:lstStyle/>
          <a:p>
            <a:pPr algn="l">
              <a:lnSpc>
                <a:spcPts val="5039"/>
              </a:lnSpc>
            </a:pPr>
            <a:r>
              <a:rPr lang="en-US" sz="3599">
                <a:solidFill>
                  <a:srgbClr val="000000"/>
                </a:solidFill>
                <a:latin typeface="Muli"/>
              </a:rPr>
              <a:t>Nguyễn Hoàng An - 20521051</a:t>
            </a:r>
          </a:p>
        </p:txBody>
      </p:sp>
      <p:grpSp>
        <p:nvGrpSpPr>
          <p:cNvPr name="Group 4" id="4"/>
          <p:cNvGrpSpPr/>
          <p:nvPr/>
        </p:nvGrpSpPr>
        <p:grpSpPr>
          <a:xfrm rot="0">
            <a:off x="14483059" y="681446"/>
            <a:ext cx="9526991" cy="10965698"/>
            <a:chOff x="0" y="0"/>
            <a:chExt cx="12702654" cy="14620930"/>
          </a:xfrm>
        </p:grpSpPr>
        <p:grpSp>
          <p:nvGrpSpPr>
            <p:cNvPr name="Group 5" id="5"/>
            <p:cNvGrpSpPr/>
            <p:nvPr/>
          </p:nvGrpSpPr>
          <p:grpSpPr>
            <a:xfrm rot="0">
              <a:off x="284530" y="7441649"/>
              <a:ext cx="3028906" cy="262304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0">
              <a:off x="2941277" y="2591424"/>
              <a:ext cx="9761378" cy="8453399"/>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0" y="8882028"/>
              <a:ext cx="6626872" cy="573890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2153101" y="0"/>
              <a:ext cx="5066158" cy="4387317"/>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grpSp>
        <p:nvGrpSpPr>
          <p:cNvPr name="Group 13" id="13"/>
          <p:cNvGrpSpPr/>
          <p:nvPr/>
        </p:nvGrpSpPr>
        <p:grpSpPr>
          <a:xfrm rot="0">
            <a:off x="1028700" y="857305"/>
            <a:ext cx="10763411" cy="1326457"/>
            <a:chOff x="0" y="0"/>
            <a:chExt cx="14351215" cy="1768609"/>
          </a:xfrm>
        </p:grpSpPr>
        <p:sp>
          <p:nvSpPr>
            <p:cNvPr name="TextBox 14" id="14"/>
            <p:cNvSpPr txBox="true"/>
            <p:nvPr/>
          </p:nvSpPr>
          <p:spPr>
            <a:xfrm rot="0">
              <a:off x="2171310" y="-76200"/>
              <a:ext cx="12179905" cy="1844809"/>
            </a:xfrm>
            <a:prstGeom prst="rect">
              <a:avLst/>
            </a:prstGeom>
          </p:spPr>
          <p:txBody>
            <a:bodyPr anchor="t" rtlCol="false" tIns="0" lIns="0" bIns="0" rIns="0">
              <a:spAutoFit/>
            </a:bodyPr>
            <a:lstStyle/>
            <a:p>
              <a:pPr algn="just">
                <a:lnSpc>
                  <a:spcPts val="5638"/>
                </a:lnSpc>
                <a:spcBef>
                  <a:spcPct val="0"/>
                </a:spcBef>
              </a:pPr>
              <a:r>
                <a:rPr lang="en-US" sz="4027">
                  <a:solidFill>
                    <a:srgbClr val="000000"/>
                  </a:solidFill>
                  <a:latin typeface="Muli Bold"/>
                  <a:hlinkClick r:id="rId2" tooltip="https://courses.uit.edu.vn/course/view.php?id=11904"/>
                </a:rPr>
                <a:t>Khai thác dữ liệu truyền thông xã hội IE403.O22</a:t>
              </a:r>
            </a:p>
          </p:txBody>
        </p:sp>
        <p:sp>
          <p:nvSpPr>
            <p:cNvPr name="Freeform 15" id="15"/>
            <p:cNvSpPr/>
            <p:nvPr/>
          </p:nvSpPr>
          <p:spPr>
            <a:xfrm flipH="false" flipV="false" rot="0">
              <a:off x="0" y="228527"/>
              <a:ext cx="1518643" cy="1311556"/>
            </a:xfrm>
            <a:custGeom>
              <a:avLst/>
              <a:gdLst/>
              <a:ahLst/>
              <a:cxnLst/>
              <a:rect r="r" b="b" t="t" l="l"/>
              <a:pathLst>
                <a:path h="1311556" w="1518643">
                  <a:moveTo>
                    <a:pt x="0" y="0"/>
                  </a:moveTo>
                  <a:lnTo>
                    <a:pt x="1518643" y="0"/>
                  </a:lnTo>
                  <a:lnTo>
                    <a:pt x="1518643" y="1311555"/>
                  </a:lnTo>
                  <a:lnTo>
                    <a:pt x="0" y="13115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978865" y="4049000"/>
            <a:ext cx="7847531" cy="6715556"/>
            <a:chOff x="0" y="0"/>
            <a:chExt cx="10463375" cy="8954075"/>
          </a:xfrm>
        </p:grpSpPr>
        <p:grpSp>
          <p:nvGrpSpPr>
            <p:cNvPr name="Group 3" id="3"/>
            <p:cNvGrpSpPr/>
            <p:nvPr/>
          </p:nvGrpSpPr>
          <p:grpSpPr>
            <a:xfrm rot="-10800000">
              <a:off x="0" y="1038385"/>
              <a:ext cx="6647281" cy="5756577"/>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5822964" y="4617590"/>
              <a:ext cx="4640411" cy="401861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5448229" y="0"/>
              <a:ext cx="2398105" cy="2076770"/>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2142760" y="5053138"/>
              <a:ext cx="4504522" cy="3900937"/>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sp>
        <p:nvSpPr>
          <p:cNvPr name="Freeform 11" id="11"/>
          <p:cNvSpPr/>
          <p:nvPr/>
        </p:nvSpPr>
        <p:spPr>
          <a:xfrm flipH="false" flipV="false" rot="0">
            <a:off x="1469581" y="3824725"/>
            <a:ext cx="15348838" cy="6162045"/>
          </a:xfrm>
          <a:custGeom>
            <a:avLst/>
            <a:gdLst/>
            <a:ahLst/>
            <a:cxnLst/>
            <a:rect r="r" b="b" t="t" l="l"/>
            <a:pathLst>
              <a:path h="6162045" w="15348838">
                <a:moveTo>
                  <a:pt x="0" y="0"/>
                </a:moveTo>
                <a:lnTo>
                  <a:pt x="15348838" y="0"/>
                </a:lnTo>
                <a:lnTo>
                  <a:pt x="15348838" y="6162045"/>
                </a:lnTo>
                <a:lnTo>
                  <a:pt x="0" y="6162045"/>
                </a:lnTo>
                <a:lnTo>
                  <a:pt x="0" y="0"/>
                </a:lnTo>
                <a:close/>
              </a:path>
            </a:pathLst>
          </a:custGeom>
          <a:blipFill>
            <a:blip r:embed="rId2"/>
            <a:stretch>
              <a:fillRect l="0" t="0" r="0" b="0"/>
            </a:stretch>
          </a:blipFill>
        </p:spPr>
      </p:sp>
      <p:sp>
        <p:nvSpPr>
          <p:cNvPr name="TextBox 12" id="12"/>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3" id="13"/>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Tweets from US Capitol Riots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956761" y="5969567"/>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5519146" y="-6993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17571060" y="8904513"/>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1689196" y="8514750"/>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1" id="11"/>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Tweets from US Capitol Riots</a:t>
            </a:r>
          </a:p>
        </p:txBody>
      </p:sp>
      <p:grpSp>
        <p:nvGrpSpPr>
          <p:cNvPr name="Group 12" id="12"/>
          <p:cNvGrpSpPr/>
          <p:nvPr/>
        </p:nvGrpSpPr>
        <p:grpSpPr>
          <a:xfrm rot="0">
            <a:off x="4514977" y="4204333"/>
            <a:ext cx="9258047" cy="691517"/>
            <a:chOff x="0" y="0"/>
            <a:chExt cx="12344062" cy="922022"/>
          </a:xfrm>
        </p:grpSpPr>
        <p:sp>
          <p:nvSpPr>
            <p:cNvPr name="TextBox 13" id="13"/>
            <p:cNvSpPr txBox="true"/>
            <p:nvPr/>
          </p:nvSpPr>
          <p:spPr>
            <a:xfrm rot="0">
              <a:off x="0" y="-123825"/>
              <a:ext cx="9620149" cy="1045847"/>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Tham khảo bộ dữ liệu tại: </a:t>
              </a:r>
            </a:p>
          </p:txBody>
        </p:sp>
        <p:sp>
          <p:nvSpPr>
            <p:cNvPr name="TextBox 14" id="14"/>
            <p:cNvSpPr txBox="true"/>
            <p:nvPr/>
          </p:nvSpPr>
          <p:spPr>
            <a:xfrm rot="0">
              <a:off x="9620149" y="-123825"/>
              <a:ext cx="2723913" cy="1045847"/>
            </a:xfrm>
            <a:prstGeom prst="rect">
              <a:avLst/>
            </a:prstGeom>
          </p:spPr>
          <p:txBody>
            <a:bodyPr anchor="t" rtlCol="false" tIns="0" lIns="0" bIns="0" rIns="0">
              <a:spAutoFit/>
            </a:bodyPr>
            <a:lstStyle/>
            <a:p>
              <a:pPr algn="just">
                <a:lnSpc>
                  <a:spcPts val="6899"/>
                </a:lnSpc>
              </a:pPr>
              <a:r>
                <a:rPr lang="en-US" sz="4599" u="sng">
                  <a:solidFill>
                    <a:srgbClr val="000000"/>
                  </a:solidFill>
                  <a:latin typeface="Muli"/>
                  <a:hlinkClick r:id="rId3" tooltip="https://www.kaggle.com/datasets/codebreaker619/80000-tweets-from-us-capitol-riotsjan-6-2021"/>
                </a:rPr>
                <a:t>kaggle</a:t>
              </a:r>
            </a:p>
          </p:txBody>
        </p:sp>
      </p:grpSp>
      <p:sp>
        <p:nvSpPr>
          <p:cNvPr name="TextBox 15" id="15"/>
          <p:cNvSpPr txBox="true"/>
          <p:nvPr/>
        </p:nvSpPr>
        <p:spPr>
          <a:xfrm rot="0">
            <a:off x="1367036" y="5400860"/>
            <a:ext cx="15553928" cy="3415667"/>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Dữ liệu này được tạo bằng API Twitter + Tweepy. Đây là 80.000 tweet từ ngày 6 tháng 1 năm 2021. Các tweet đã bị xóa đề cập, siêu liên kết, biểu tượng cảm xúc và dấu câu. Tất cả văn bản được chuyển đổi thành chữ thường.</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956761" y="5969567"/>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5519146" y="-6993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17571060" y="8904513"/>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1689196" y="8514750"/>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1" id="11"/>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Tweets from US Capitol Riots</a:t>
            </a:r>
          </a:p>
        </p:txBody>
      </p:sp>
      <p:sp>
        <p:nvSpPr>
          <p:cNvPr name="TextBox 12" id="12"/>
          <p:cNvSpPr txBox="true"/>
          <p:nvPr/>
        </p:nvSpPr>
        <p:spPr>
          <a:xfrm rot="0">
            <a:off x="0" y="4062850"/>
            <a:ext cx="18288000" cy="815342"/>
          </a:xfrm>
          <a:prstGeom prst="rect">
            <a:avLst/>
          </a:prstGeom>
        </p:spPr>
        <p:txBody>
          <a:bodyPr anchor="t" rtlCol="false" tIns="0" lIns="0" bIns="0" rIns="0">
            <a:spAutoFit/>
          </a:bodyPr>
          <a:lstStyle/>
          <a:p>
            <a:pPr algn="ctr">
              <a:lnSpc>
                <a:spcPts val="6899"/>
              </a:lnSpc>
            </a:pPr>
            <a:r>
              <a:rPr lang="en-US" sz="4599">
                <a:solidFill>
                  <a:srgbClr val="000000"/>
                </a:solidFill>
                <a:latin typeface="Muli"/>
              </a:rPr>
              <a:t>Bộ dữ liệu có các trường</a:t>
            </a:r>
          </a:p>
        </p:txBody>
      </p:sp>
      <p:grpSp>
        <p:nvGrpSpPr>
          <p:cNvPr name="Group 13" id="13"/>
          <p:cNvGrpSpPr/>
          <p:nvPr/>
        </p:nvGrpSpPr>
        <p:grpSpPr>
          <a:xfrm rot="0">
            <a:off x="2999703" y="5240142"/>
            <a:ext cx="11824258" cy="4158617"/>
            <a:chOff x="0" y="0"/>
            <a:chExt cx="15765677" cy="5544822"/>
          </a:xfrm>
        </p:grpSpPr>
        <p:sp>
          <p:nvSpPr>
            <p:cNvPr name="TextBox 14" id="14"/>
            <p:cNvSpPr txBox="true"/>
            <p:nvPr/>
          </p:nvSpPr>
          <p:spPr>
            <a:xfrm rot="0">
              <a:off x="0" y="-123825"/>
              <a:ext cx="7890008" cy="5668647"/>
            </a:xfrm>
            <a:prstGeom prst="rect">
              <a:avLst/>
            </a:prstGeom>
          </p:spPr>
          <p:txBody>
            <a:bodyPr anchor="t" rtlCol="false" tIns="0" lIns="0" bIns="0" rIns="0">
              <a:spAutoFit/>
            </a:bodyPr>
            <a:lstStyle/>
            <a:p>
              <a:pPr algn="just" marL="993131" indent="-496566" lvl="1">
                <a:lnSpc>
                  <a:spcPts val="6899"/>
                </a:lnSpc>
                <a:buFont typeface="Arial"/>
                <a:buChar char="•"/>
              </a:pPr>
              <a:r>
                <a:rPr lang="en-US" sz="4599">
                  <a:solidFill>
                    <a:srgbClr val="000000"/>
                  </a:solidFill>
                  <a:latin typeface="Muli"/>
                </a:rPr>
                <a:t>tweet_id</a:t>
              </a:r>
            </a:p>
            <a:p>
              <a:pPr algn="just" marL="993131" indent="-496566" lvl="1">
                <a:lnSpc>
                  <a:spcPts val="6899"/>
                </a:lnSpc>
                <a:buFont typeface="Arial"/>
                <a:buChar char="•"/>
              </a:pPr>
              <a:r>
                <a:rPr lang="en-US" sz="4599">
                  <a:solidFill>
                    <a:srgbClr val="000000"/>
                  </a:solidFill>
                  <a:latin typeface="Muli"/>
                </a:rPr>
                <a:t>text</a:t>
              </a:r>
            </a:p>
            <a:p>
              <a:pPr algn="just" marL="993131" indent="-496566" lvl="1">
                <a:lnSpc>
                  <a:spcPts val="6899"/>
                </a:lnSpc>
                <a:buFont typeface="Arial"/>
                <a:buChar char="•"/>
              </a:pPr>
              <a:r>
                <a:rPr lang="en-US" sz="4599">
                  <a:solidFill>
                    <a:srgbClr val="000000"/>
                  </a:solidFill>
                  <a:latin typeface="Muli"/>
                </a:rPr>
                <a:t>query</a:t>
              </a:r>
            </a:p>
            <a:p>
              <a:pPr algn="just" marL="993131" indent="-496566" lvl="1">
                <a:lnSpc>
                  <a:spcPts val="6899"/>
                </a:lnSpc>
                <a:buFont typeface="Arial"/>
                <a:buChar char="•"/>
              </a:pPr>
              <a:r>
                <a:rPr lang="en-US" sz="4599">
                  <a:solidFill>
                    <a:srgbClr val="000000"/>
                  </a:solidFill>
                  <a:latin typeface="Muli Italics"/>
                </a:rPr>
                <a:t>user_id</a:t>
              </a:r>
            </a:p>
            <a:p>
              <a:pPr algn="just" marL="993131" indent="-496566" lvl="1">
                <a:lnSpc>
                  <a:spcPts val="6899"/>
                </a:lnSpc>
                <a:buFont typeface="Arial"/>
                <a:buChar char="•"/>
              </a:pPr>
              <a:r>
                <a:rPr lang="en-US" sz="4599">
                  <a:solidFill>
                    <a:srgbClr val="000000"/>
                  </a:solidFill>
                  <a:latin typeface="Muli Italics"/>
                </a:rPr>
                <a:t>user_name</a:t>
              </a:r>
            </a:p>
          </p:txBody>
        </p:sp>
        <p:sp>
          <p:nvSpPr>
            <p:cNvPr name="TextBox 15" id="15"/>
            <p:cNvSpPr txBox="true"/>
            <p:nvPr/>
          </p:nvSpPr>
          <p:spPr>
            <a:xfrm rot="0">
              <a:off x="7875670" y="-123825"/>
              <a:ext cx="7890008" cy="5668647"/>
            </a:xfrm>
            <a:prstGeom prst="rect">
              <a:avLst/>
            </a:prstGeom>
          </p:spPr>
          <p:txBody>
            <a:bodyPr anchor="t" rtlCol="false" tIns="0" lIns="0" bIns="0" rIns="0">
              <a:spAutoFit/>
            </a:bodyPr>
            <a:lstStyle/>
            <a:p>
              <a:pPr algn="just" marL="993131" indent="-496566" lvl="1">
                <a:lnSpc>
                  <a:spcPts val="6899"/>
                </a:lnSpc>
                <a:buFont typeface="Arial"/>
                <a:buChar char="•"/>
              </a:pPr>
              <a:r>
                <a:rPr lang="en-US" sz="4599">
                  <a:solidFill>
                    <a:srgbClr val="000000"/>
                  </a:solidFill>
                  <a:latin typeface="Muli"/>
                </a:rPr>
                <a:t>follower_count</a:t>
              </a:r>
            </a:p>
            <a:p>
              <a:pPr algn="just" marL="993131" indent="-496566" lvl="1">
                <a:lnSpc>
                  <a:spcPts val="6899"/>
                </a:lnSpc>
                <a:buFont typeface="Arial"/>
                <a:buChar char="•"/>
              </a:pPr>
              <a:r>
                <a:rPr lang="en-US" sz="4599">
                  <a:solidFill>
                    <a:srgbClr val="000000"/>
                  </a:solidFill>
                  <a:latin typeface="Muli Italics"/>
                </a:rPr>
                <a:t>user_tweet_count</a:t>
              </a:r>
            </a:p>
            <a:p>
              <a:pPr algn="just" marL="993131" indent="-496566" lvl="1">
                <a:lnSpc>
                  <a:spcPts val="6899"/>
                </a:lnSpc>
                <a:buFont typeface="Arial"/>
                <a:buChar char="•"/>
              </a:pPr>
              <a:r>
                <a:rPr lang="en-US" sz="4599">
                  <a:solidFill>
                    <a:srgbClr val="000000"/>
                  </a:solidFill>
                  <a:latin typeface="Muli"/>
                </a:rPr>
                <a:t>likes</a:t>
              </a:r>
            </a:p>
            <a:p>
              <a:pPr algn="just" marL="993131" indent="-496566" lvl="1">
                <a:lnSpc>
                  <a:spcPts val="6899"/>
                </a:lnSpc>
                <a:buFont typeface="Arial"/>
                <a:buChar char="•"/>
              </a:pPr>
              <a:r>
                <a:rPr lang="en-US" sz="4599">
                  <a:solidFill>
                    <a:srgbClr val="000000"/>
                  </a:solidFill>
                  <a:latin typeface="Muli Italics"/>
                </a:rPr>
                <a:t>retweets</a:t>
              </a:r>
            </a:p>
            <a:p>
              <a:pPr algn="just" marL="993131" indent="-496566" lvl="1">
                <a:lnSpc>
                  <a:spcPts val="6899"/>
                </a:lnSpc>
                <a:buFont typeface="Arial"/>
                <a:buChar char="•"/>
              </a:pPr>
              <a:r>
                <a:rPr lang="en-US" sz="4599">
                  <a:solidFill>
                    <a:srgbClr val="000000"/>
                  </a:solidFill>
                  <a:latin typeface="Muli"/>
                </a:rPr>
                <a:t>location_name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075293" y="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745777" y="4866854"/>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Freeform 6" id="6"/>
          <p:cNvSpPr/>
          <p:nvPr/>
        </p:nvSpPr>
        <p:spPr>
          <a:xfrm flipH="false" flipV="false" rot="0">
            <a:off x="839614" y="3071505"/>
            <a:ext cx="16608772" cy="5593406"/>
          </a:xfrm>
          <a:custGeom>
            <a:avLst/>
            <a:gdLst/>
            <a:ahLst/>
            <a:cxnLst/>
            <a:rect r="r" b="b" t="t" l="l"/>
            <a:pathLst>
              <a:path h="5593406" w="16608772">
                <a:moveTo>
                  <a:pt x="0" y="0"/>
                </a:moveTo>
                <a:lnTo>
                  <a:pt x="16608772" y="0"/>
                </a:lnTo>
                <a:lnTo>
                  <a:pt x="16608772" y="5593406"/>
                </a:lnTo>
                <a:lnTo>
                  <a:pt x="0" y="5593406"/>
                </a:lnTo>
                <a:lnTo>
                  <a:pt x="0" y="0"/>
                </a:lnTo>
                <a:close/>
              </a:path>
            </a:pathLst>
          </a:custGeom>
          <a:blipFill>
            <a:blip r:embed="rId2"/>
            <a:stretch>
              <a:fillRect l="0" t="0" r="0" b="0"/>
            </a:stretch>
          </a:blipFill>
        </p:spPr>
      </p:sp>
      <p:sp>
        <p:nvSpPr>
          <p:cNvPr name="TextBox 7" id="7"/>
          <p:cNvSpPr txBox="true"/>
          <p:nvPr/>
        </p:nvSpPr>
        <p:spPr>
          <a:xfrm rot="0">
            <a:off x="1028700" y="1157287"/>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418346" y="-620746"/>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TextBox 7" id="7"/>
          <p:cNvSpPr txBox="true"/>
          <p:nvPr/>
        </p:nvSpPr>
        <p:spPr>
          <a:xfrm rot="0">
            <a:off x="0" y="2483339"/>
            <a:ext cx="18288000" cy="987428"/>
          </a:xfrm>
          <a:prstGeom prst="rect">
            <a:avLst/>
          </a:prstGeom>
        </p:spPr>
        <p:txBody>
          <a:bodyPr anchor="t" rtlCol="false" tIns="0" lIns="0" bIns="0" rIns="0">
            <a:spAutoFit/>
          </a:bodyPr>
          <a:lstStyle/>
          <a:p>
            <a:pPr algn="ctr">
              <a:lnSpc>
                <a:spcPts val="8499"/>
              </a:lnSpc>
            </a:pPr>
            <a:r>
              <a:rPr lang="en-US" sz="4999">
                <a:solidFill>
                  <a:srgbClr val="000000"/>
                </a:solidFill>
                <a:latin typeface="Muli"/>
              </a:rPr>
              <a:t>Quan hệ Dyadic </a:t>
            </a:r>
          </a:p>
        </p:txBody>
      </p:sp>
      <p:sp>
        <p:nvSpPr>
          <p:cNvPr name="Freeform 8" id="8"/>
          <p:cNvSpPr/>
          <p:nvPr/>
        </p:nvSpPr>
        <p:spPr>
          <a:xfrm flipH="false" flipV="false" rot="0">
            <a:off x="856852" y="5418979"/>
            <a:ext cx="16574297" cy="2410807"/>
          </a:xfrm>
          <a:custGeom>
            <a:avLst/>
            <a:gdLst/>
            <a:ahLst/>
            <a:cxnLst/>
            <a:rect r="r" b="b" t="t" l="l"/>
            <a:pathLst>
              <a:path h="2410807" w="16574297">
                <a:moveTo>
                  <a:pt x="0" y="0"/>
                </a:moveTo>
                <a:lnTo>
                  <a:pt x="16574296" y="0"/>
                </a:lnTo>
                <a:lnTo>
                  <a:pt x="16574296" y="2410807"/>
                </a:lnTo>
                <a:lnTo>
                  <a:pt x="0" y="2410807"/>
                </a:lnTo>
                <a:lnTo>
                  <a:pt x="0" y="0"/>
                </a:lnTo>
                <a:close/>
              </a:path>
            </a:pathLst>
          </a:custGeom>
          <a:blipFill>
            <a:blip r:embed="rId3"/>
            <a:stretch>
              <a:fillRect l="0" t="0" r="0" b="0"/>
            </a:stretch>
          </a:blipFill>
        </p:spPr>
      </p:sp>
      <p:sp>
        <p:nvSpPr>
          <p:cNvPr name="TextBox 9" id="9"/>
          <p:cNvSpPr txBox="true"/>
          <p:nvPr/>
        </p:nvSpPr>
        <p:spPr>
          <a:xfrm rot="0">
            <a:off x="1028700" y="1157287"/>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 - </a:t>
            </a:r>
            <a:r>
              <a:rPr lang="en-US" sz="8499" spc="-84">
                <a:solidFill>
                  <a:srgbClr val="004651"/>
                </a:solidFill>
                <a:latin typeface="Muli Bold"/>
              </a:rPr>
              <a:t>Structural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418346" y="-620746"/>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Freeform 7" id="7"/>
          <p:cNvSpPr/>
          <p:nvPr/>
        </p:nvSpPr>
        <p:spPr>
          <a:xfrm flipH="false" flipV="false" rot="0">
            <a:off x="3534589" y="3242167"/>
            <a:ext cx="11218823" cy="6683807"/>
          </a:xfrm>
          <a:custGeom>
            <a:avLst/>
            <a:gdLst/>
            <a:ahLst/>
            <a:cxnLst/>
            <a:rect r="r" b="b" t="t" l="l"/>
            <a:pathLst>
              <a:path h="6683807" w="11218823">
                <a:moveTo>
                  <a:pt x="0" y="0"/>
                </a:moveTo>
                <a:lnTo>
                  <a:pt x="11218822" y="0"/>
                </a:lnTo>
                <a:lnTo>
                  <a:pt x="11218822" y="6683807"/>
                </a:lnTo>
                <a:lnTo>
                  <a:pt x="0" y="6683807"/>
                </a:lnTo>
                <a:lnTo>
                  <a:pt x="0" y="0"/>
                </a:lnTo>
                <a:close/>
              </a:path>
            </a:pathLst>
          </a:custGeom>
          <a:blipFill>
            <a:blip r:embed="rId3"/>
            <a:stretch>
              <a:fillRect l="0" t="0" r="0" b="0"/>
            </a:stretch>
          </a:blipFill>
        </p:spPr>
      </p:sp>
      <p:sp>
        <p:nvSpPr>
          <p:cNvPr name="TextBox 8" id="8"/>
          <p:cNvSpPr txBox="true"/>
          <p:nvPr/>
        </p:nvSpPr>
        <p:spPr>
          <a:xfrm rot="0">
            <a:off x="0" y="1840951"/>
            <a:ext cx="18288000" cy="987428"/>
          </a:xfrm>
          <a:prstGeom prst="rect">
            <a:avLst/>
          </a:prstGeom>
        </p:spPr>
        <p:txBody>
          <a:bodyPr anchor="t" rtlCol="false" tIns="0" lIns="0" bIns="0" rIns="0">
            <a:spAutoFit/>
          </a:bodyPr>
          <a:lstStyle/>
          <a:p>
            <a:pPr algn="ctr">
              <a:lnSpc>
                <a:spcPts val="8499"/>
              </a:lnSpc>
            </a:pPr>
            <a:r>
              <a:rPr lang="en-US" sz="4999">
                <a:solidFill>
                  <a:srgbClr val="000000"/>
                </a:solidFill>
                <a:latin typeface="Muli"/>
              </a:rPr>
              <a:t>Quan hệ bắc cầu</a:t>
            </a:r>
          </a:p>
        </p:txBody>
      </p:sp>
      <p:sp>
        <p:nvSpPr>
          <p:cNvPr name="TextBox 9" id="9"/>
          <p:cNvSpPr txBox="true"/>
          <p:nvPr/>
        </p:nvSpPr>
        <p:spPr>
          <a:xfrm rot="0">
            <a:off x="1028700" y="514350"/>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 - </a:t>
            </a:r>
            <a:r>
              <a:rPr lang="en-US" sz="8499" spc="-84">
                <a:solidFill>
                  <a:srgbClr val="004651"/>
                </a:solidFill>
                <a:latin typeface="Muli Bold"/>
              </a:rPr>
              <a:t>Structural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418346" y="-620746"/>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Freeform 7" id="7"/>
          <p:cNvSpPr/>
          <p:nvPr/>
        </p:nvSpPr>
        <p:spPr>
          <a:xfrm flipH="false" flipV="false" rot="0">
            <a:off x="1022117" y="4961385"/>
            <a:ext cx="16243767" cy="2600894"/>
          </a:xfrm>
          <a:custGeom>
            <a:avLst/>
            <a:gdLst/>
            <a:ahLst/>
            <a:cxnLst/>
            <a:rect r="r" b="b" t="t" l="l"/>
            <a:pathLst>
              <a:path h="2600894" w="16243767">
                <a:moveTo>
                  <a:pt x="0" y="0"/>
                </a:moveTo>
                <a:lnTo>
                  <a:pt x="16243766" y="0"/>
                </a:lnTo>
                <a:lnTo>
                  <a:pt x="16243766" y="2600895"/>
                </a:lnTo>
                <a:lnTo>
                  <a:pt x="0" y="2600895"/>
                </a:lnTo>
                <a:lnTo>
                  <a:pt x="0" y="0"/>
                </a:lnTo>
                <a:close/>
              </a:path>
            </a:pathLst>
          </a:custGeom>
          <a:blipFill>
            <a:blip r:embed="rId3"/>
            <a:stretch>
              <a:fillRect l="0" t="0" r="0" b="0"/>
            </a:stretch>
          </a:blipFill>
        </p:spPr>
      </p:sp>
      <p:sp>
        <p:nvSpPr>
          <p:cNvPr name="TextBox 8" id="8"/>
          <p:cNvSpPr txBox="true"/>
          <p:nvPr/>
        </p:nvSpPr>
        <p:spPr>
          <a:xfrm rot="0">
            <a:off x="1028700" y="1157287"/>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 - </a:t>
            </a:r>
            <a:r>
              <a:rPr lang="en-US" sz="8499" spc="-84">
                <a:solidFill>
                  <a:srgbClr val="004651"/>
                </a:solidFill>
                <a:latin typeface="Muli Bold"/>
              </a:rPr>
              <a:t>Structural</a:t>
            </a:r>
          </a:p>
        </p:txBody>
      </p:sp>
      <p:sp>
        <p:nvSpPr>
          <p:cNvPr name="TextBox 9" id="9"/>
          <p:cNvSpPr txBox="true"/>
          <p:nvPr/>
        </p:nvSpPr>
        <p:spPr>
          <a:xfrm rot="0">
            <a:off x="0" y="3043730"/>
            <a:ext cx="18288000" cy="1025525"/>
          </a:xfrm>
          <a:prstGeom prst="rect">
            <a:avLst/>
          </a:prstGeom>
        </p:spPr>
        <p:txBody>
          <a:bodyPr anchor="t" rtlCol="false" tIns="0" lIns="0" bIns="0" rIns="0">
            <a:spAutoFit/>
          </a:bodyPr>
          <a:lstStyle/>
          <a:p>
            <a:pPr algn="ctr">
              <a:lnSpc>
                <a:spcPts val="8500"/>
              </a:lnSpc>
            </a:pPr>
            <a:r>
              <a:rPr lang="en-US" sz="5000">
                <a:solidFill>
                  <a:srgbClr val="000000"/>
                </a:solidFill>
                <a:latin typeface="Arimo"/>
              </a:rPr>
              <a:t>Tính độ tương hỗ giữa các cặp nút</a:t>
            </a:r>
          </a:p>
        </p:txBody>
      </p:sp>
      <p:sp>
        <p:nvSpPr>
          <p:cNvPr name="TextBox 10" id="10"/>
          <p:cNvSpPr txBox="true"/>
          <p:nvPr/>
        </p:nvSpPr>
        <p:spPr>
          <a:xfrm rot="0">
            <a:off x="1197868" y="8362380"/>
            <a:ext cx="15892264" cy="829309"/>
          </a:xfrm>
          <a:prstGeom prst="rect">
            <a:avLst/>
          </a:prstGeom>
        </p:spPr>
        <p:txBody>
          <a:bodyPr anchor="t" rtlCol="false" tIns="0" lIns="0" bIns="0" rIns="0">
            <a:spAutoFit/>
          </a:bodyPr>
          <a:lstStyle/>
          <a:p>
            <a:pPr algn="l">
              <a:lnSpc>
                <a:spcPts val="6880"/>
              </a:lnSpc>
            </a:pPr>
            <a:r>
              <a:rPr lang="en-US" sz="4300">
                <a:solidFill>
                  <a:srgbClr val="000000"/>
                </a:solidFill>
                <a:latin typeface="Arimo"/>
              </a:rPr>
              <a:t>Output: Ma trận kề kích thước n x n về độ tương hỗ giữa các nút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751840" y="-2673019"/>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TextBox 7" id="7"/>
          <p:cNvSpPr txBox="true"/>
          <p:nvPr/>
        </p:nvSpPr>
        <p:spPr>
          <a:xfrm rot="0">
            <a:off x="1028700" y="1157287"/>
            <a:ext cx="1308971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 - </a:t>
            </a:r>
            <a:r>
              <a:rPr lang="en-US" sz="8499" spc="-84">
                <a:solidFill>
                  <a:srgbClr val="004651"/>
                </a:solidFill>
                <a:latin typeface="Muli Bold"/>
              </a:rPr>
              <a:t>Textual</a:t>
            </a:r>
          </a:p>
        </p:txBody>
      </p:sp>
      <p:sp>
        <p:nvSpPr>
          <p:cNvPr name="TextBox 8" id="8"/>
          <p:cNvSpPr txBox="true"/>
          <p:nvPr/>
        </p:nvSpPr>
        <p:spPr>
          <a:xfrm rot="0">
            <a:off x="802661" y="3054252"/>
            <a:ext cx="15892264" cy="6407150"/>
          </a:xfrm>
          <a:prstGeom prst="rect">
            <a:avLst/>
          </a:prstGeom>
        </p:spPr>
        <p:txBody>
          <a:bodyPr anchor="t" rtlCol="false" tIns="0" lIns="0" bIns="0" rIns="0">
            <a:spAutoFit/>
          </a:bodyPr>
          <a:lstStyle/>
          <a:p>
            <a:pPr algn="l" marL="1079501" indent="-539750" lvl="1">
              <a:lnSpc>
                <a:spcPts val="8500"/>
              </a:lnSpc>
              <a:buAutoNum type="arabicPeriod" startAt="1"/>
            </a:pPr>
            <a:r>
              <a:rPr lang="en-US" sz="5000">
                <a:solidFill>
                  <a:srgbClr val="000000"/>
                </a:solidFill>
                <a:latin typeface="Arimo"/>
              </a:rPr>
              <a:t>Áp dụng thuật toán LDA(Latent Dirichlet Allocation) để xác định một tập hợp các chủ đề trong kho văn bản</a:t>
            </a:r>
          </a:p>
          <a:p>
            <a:pPr algn="l" marL="1079501" indent="-539750" lvl="1">
              <a:lnSpc>
                <a:spcPts val="8500"/>
              </a:lnSpc>
              <a:buAutoNum type="arabicPeriod" startAt="1"/>
            </a:pPr>
            <a:r>
              <a:rPr lang="en-US" sz="5000">
                <a:solidFill>
                  <a:srgbClr val="000000"/>
                </a:solidFill>
                <a:latin typeface="Arimo"/>
              </a:rPr>
              <a:t> Phân phối chủ đề mỗi luồng tweet từ các nút liên quan được biểu diễn như một phân phối của các chủ đề trong mô hình LDA. </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418346" y="-620746"/>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TextBox 7" id="7"/>
          <p:cNvSpPr txBox="true"/>
          <p:nvPr/>
        </p:nvSpPr>
        <p:spPr>
          <a:xfrm rot="0">
            <a:off x="1028700" y="1157287"/>
            <a:ext cx="1308971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Phương thức - </a:t>
            </a:r>
            <a:r>
              <a:rPr lang="en-US" sz="8499" spc="-84">
                <a:solidFill>
                  <a:srgbClr val="004651"/>
                </a:solidFill>
                <a:latin typeface="Muli Bold"/>
              </a:rPr>
              <a:t>Textual</a:t>
            </a:r>
          </a:p>
        </p:txBody>
      </p:sp>
      <p:sp>
        <p:nvSpPr>
          <p:cNvPr name="TextBox 8" id="8"/>
          <p:cNvSpPr txBox="true"/>
          <p:nvPr/>
        </p:nvSpPr>
        <p:spPr>
          <a:xfrm rot="0">
            <a:off x="1367036" y="3439053"/>
            <a:ext cx="15553928" cy="4254500"/>
          </a:xfrm>
          <a:prstGeom prst="rect">
            <a:avLst/>
          </a:prstGeom>
        </p:spPr>
        <p:txBody>
          <a:bodyPr anchor="t" rtlCol="false" tIns="0" lIns="0" bIns="0" rIns="0">
            <a:spAutoFit/>
          </a:bodyPr>
          <a:lstStyle/>
          <a:p>
            <a:pPr algn="l">
              <a:lnSpc>
                <a:spcPts val="8500"/>
              </a:lnSpc>
            </a:pPr>
            <a:r>
              <a:rPr lang="en-US" sz="5000">
                <a:solidFill>
                  <a:srgbClr val="000000"/>
                </a:solidFill>
                <a:latin typeface="Arimo"/>
              </a:rPr>
              <a:t>Sử dụng k</a:t>
            </a:r>
            <a:r>
              <a:rPr lang="en-US" sz="5000">
                <a:solidFill>
                  <a:srgbClr val="000000"/>
                </a:solidFill>
                <a:latin typeface="Arimo"/>
              </a:rPr>
              <a:t>hoảng cách Jensen-Shannon (JSD) để đo lường sự giống nhau giữa hai phân phối xác suất. Khoảng cách này là đối xứng và luôn có giá trị hữu hạn.</a:t>
            </a:r>
          </a:p>
        </p:txBody>
      </p:sp>
      <p:sp>
        <p:nvSpPr>
          <p:cNvPr name="TextBox 9" id="9"/>
          <p:cNvSpPr txBox="true"/>
          <p:nvPr/>
        </p:nvSpPr>
        <p:spPr>
          <a:xfrm rot="0">
            <a:off x="1197868" y="8281671"/>
            <a:ext cx="15892264" cy="829309"/>
          </a:xfrm>
          <a:prstGeom prst="rect">
            <a:avLst/>
          </a:prstGeom>
        </p:spPr>
        <p:txBody>
          <a:bodyPr anchor="t" rtlCol="false" tIns="0" lIns="0" bIns="0" rIns="0">
            <a:spAutoFit/>
          </a:bodyPr>
          <a:lstStyle/>
          <a:p>
            <a:pPr algn="l">
              <a:lnSpc>
                <a:spcPts val="6880"/>
              </a:lnSpc>
            </a:pPr>
            <a:r>
              <a:rPr lang="en-US" sz="4300">
                <a:solidFill>
                  <a:srgbClr val="000000"/>
                </a:solidFill>
                <a:latin typeface="Arimo"/>
              </a:rPr>
              <a:t>Output: Ma trận tương đồng có kích thước m x m về nội dung</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418346" y="-620746"/>
            <a:ext cx="7027514" cy="8183025"/>
            <a:chOff x="0" y="0"/>
            <a:chExt cx="9370018" cy="10910700"/>
          </a:xfrm>
        </p:grpSpPr>
        <p:grpSp>
          <p:nvGrpSpPr>
            <p:cNvPr name="Group 3" id="3"/>
            <p:cNvGrpSpPr/>
            <p:nvPr/>
          </p:nvGrpSpPr>
          <p:grpSpPr>
            <a:xfrm rot="0">
              <a:off x="0" y="0"/>
              <a:ext cx="9370018" cy="811448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2227311" y="6489138"/>
              <a:ext cx="4915395" cy="4421562"/>
              <a:chOff x="0" y="0"/>
              <a:chExt cx="3619627" cy="3255975"/>
            </a:xfrm>
          </p:grpSpPr>
          <p:sp>
            <p:nvSpPr>
              <p:cNvPr name="Freeform 6" id="6"/>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grpSp>
      <p:sp>
        <p:nvSpPr>
          <p:cNvPr name="TextBox 7" id="7"/>
          <p:cNvSpPr txBox="true"/>
          <p:nvPr/>
        </p:nvSpPr>
        <p:spPr>
          <a:xfrm rot="0">
            <a:off x="1028700" y="514350"/>
            <a:ext cx="12140537" cy="2562225"/>
          </a:xfrm>
          <a:prstGeom prst="rect">
            <a:avLst/>
          </a:prstGeom>
        </p:spPr>
        <p:txBody>
          <a:bodyPr anchor="t" rtlCol="false" tIns="0" lIns="0" bIns="0" rIns="0">
            <a:spAutoFit/>
          </a:bodyPr>
          <a:lstStyle/>
          <a:p>
            <a:pPr algn="l">
              <a:lnSpc>
                <a:spcPts val="10199"/>
              </a:lnSpc>
            </a:pPr>
            <a:r>
              <a:rPr lang="en-US" sz="8499" spc="-84">
                <a:solidFill>
                  <a:srgbClr val="000000"/>
                </a:solidFill>
                <a:latin typeface="Muli"/>
              </a:rPr>
              <a:t>Phương thức </a:t>
            </a:r>
          </a:p>
          <a:p>
            <a:pPr algn="l">
              <a:lnSpc>
                <a:spcPts val="10199"/>
              </a:lnSpc>
              <a:spcBef>
                <a:spcPct val="0"/>
              </a:spcBef>
            </a:pPr>
            <a:r>
              <a:rPr lang="en-US" sz="8499" spc="-84">
                <a:solidFill>
                  <a:srgbClr val="004651"/>
                </a:solidFill>
                <a:latin typeface="Muli Bold"/>
              </a:rPr>
              <a:t>Detecting communities </a:t>
            </a:r>
          </a:p>
        </p:txBody>
      </p:sp>
      <p:sp>
        <p:nvSpPr>
          <p:cNvPr name="TextBox 8" id="8"/>
          <p:cNvSpPr txBox="true"/>
          <p:nvPr/>
        </p:nvSpPr>
        <p:spPr>
          <a:xfrm rot="0">
            <a:off x="1367036" y="3204067"/>
            <a:ext cx="15553928" cy="6407150"/>
          </a:xfrm>
          <a:prstGeom prst="rect">
            <a:avLst/>
          </a:prstGeom>
        </p:spPr>
        <p:txBody>
          <a:bodyPr anchor="t" rtlCol="false" tIns="0" lIns="0" bIns="0" rIns="0">
            <a:spAutoFit/>
          </a:bodyPr>
          <a:lstStyle/>
          <a:p>
            <a:pPr algn="l">
              <a:lnSpc>
                <a:spcPts val="8500"/>
              </a:lnSpc>
            </a:pPr>
            <a:r>
              <a:rPr lang="en-US" sz="5000">
                <a:solidFill>
                  <a:srgbClr val="000000"/>
                </a:solidFill>
                <a:latin typeface="Arimo"/>
              </a:rPr>
              <a:t>Áp dụng các phương pháp phân cụm về cấu trúc (structural) và nội dung (textual) -&gt;</a:t>
            </a:r>
            <a:r>
              <a:rPr lang="en-US" sz="5000">
                <a:solidFill>
                  <a:srgbClr val="000000"/>
                </a:solidFill>
                <a:latin typeface="Arimo"/>
              </a:rPr>
              <a:t> thực hiện hàm kết hợp ma trân tương đồng cấu trúc và ma trận tương đồng nội dung -&gt; ma trận tổng hợp -&gt; ma trận khoản cách và phân cụm trên ma trận này cho đến khi cho đến khi đạt được tiêu chí dừng.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1000403" cy="11090165"/>
            <a:chOff x="0" y="0"/>
            <a:chExt cx="14667204" cy="14786886"/>
          </a:xfrm>
        </p:grpSpPr>
        <p:grpSp>
          <p:nvGrpSpPr>
            <p:cNvPr name="Group 3" id="3"/>
            <p:cNvGrpSpPr/>
            <p:nvPr/>
          </p:nvGrpSpPr>
          <p:grpSpPr>
            <a:xfrm rot="0">
              <a:off x="0" y="0"/>
              <a:ext cx="13517487" cy="11706207"/>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5" id="5"/>
            <p:cNvGrpSpPr/>
            <p:nvPr/>
          </p:nvGrpSpPr>
          <p:grpSpPr>
            <a:xfrm rot="0">
              <a:off x="6711230" y="7896976"/>
              <a:ext cx="7955974" cy="688991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sp>
        <p:nvSpPr>
          <p:cNvPr name="TextBox 7" id="7"/>
          <p:cNvSpPr txBox="true"/>
          <p:nvPr/>
        </p:nvSpPr>
        <p:spPr>
          <a:xfrm rot="0">
            <a:off x="1028700" y="3481748"/>
            <a:ext cx="6005713" cy="1476375"/>
          </a:xfrm>
          <a:prstGeom prst="rect">
            <a:avLst/>
          </a:prstGeom>
        </p:spPr>
        <p:txBody>
          <a:bodyPr anchor="t" rtlCol="false" tIns="0" lIns="0" bIns="0" rIns="0">
            <a:spAutoFit/>
          </a:bodyPr>
          <a:lstStyle/>
          <a:p>
            <a:pPr algn="l" marL="0" indent="0" lvl="0">
              <a:lnSpc>
                <a:spcPts val="11699"/>
              </a:lnSpc>
              <a:spcBef>
                <a:spcPct val="0"/>
              </a:spcBef>
            </a:pPr>
            <a:r>
              <a:rPr lang="en-US" sz="9749" spc="-360">
                <a:solidFill>
                  <a:srgbClr val="F4F4F4"/>
                </a:solidFill>
                <a:latin typeface="Muli Bold"/>
              </a:rPr>
              <a:t>NỘI DUNG</a:t>
            </a:r>
          </a:p>
        </p:txBody>
      </p:sp>
      <p:sp>
        <p:nvSpPr>
          <p:cNvPr name="TextBox 8" id="8"/>
          <p:cNvSpPr txBox="true"/>
          <p:nvPr/>
        </p:nvSpPr>
        <p:spPr>
          <a:xfrm rot="0">
            <a:off x="7986827" y="1306512"/>
            <a:ext cx="9788105" cy="7445377"/>
          </a:xfrm>
          <a:prstGeom prst="rect">
            <a:avLst/>
          </a:prstGeom>
        </p:spPr>
        <p:txBody>
          <a:bodyPr anchor="t" rtlCol="false" tIns="0" lIns="0" bIns="0" rIns="0">
            <a:spAutoFit/>
          </a:bodyPr>
          <a:lstStyle/>
          <a:p>
            <a:pPr algn="l" marL="1079494" indent="-539747" lvl="1">
              <a:lnSpc>
                <a:spcPts val="8499"/>
              </a:lnSpc>
              <a:buAutoNum type="arabicPeriod" startAt="1"/>
            </a:pPr>
            <a:r>
              <a:rPr lang="en-US" sz="4999">
                <a:solidFill>
                  <a:srgbClr val="F4F4F4"/>
                </a:solidFill>
                <a:latin typeface="Muli"/>
              </a:rPr>
              <a:t>Giới thiệu</a:t>
            </a:r>
          </a:p>
          <a:p>
            <a:pPr algn="l" marL="1079494" indent="-539747" lvl="1">
              <a:lnSpc>
                <a:spcPts val="8499"/>
              </a:lnSpc>
              <a:buAutoNum type="arabicPeriod" startAt="1"/>
            </a:pPr>
            <a:r>
              <a:rPr lang="en-US" sz="4999">
                <a:solidFill>
                  <a:srgbClr val="F4F4F4"/>
                </a:solidFill>
                <a:latin typeface="Muli"/>
              </a:rPr>
              <a:t>Công trình liên quan</a:t>
            </a:r>
          </a:p>
          <a:p>
            <a:pPr algn="l" marL="1079494" indent="-539747" lvl="1">
              <a:lnSpc>
                <a:spcPts val="8499"/>
              </a:lnSpc>
              <a:buAutoNum type="arabicPeriod" startAt="1"/>
            </a:pPr>
            <a:r>
              <a:rPr lang="en-US" sz="4999">
                <a:solidFill>
                  <a:srgbClr val="F4F4F4"/>
                </a:solidFill>
                <a:latin typeface="Muli"/>
              </a:rPr>
              <a:t>Bộ dữ liệu</a:t>
            </a:r>
          </a:p>
          <a:p>
            <a:pPr algn="l" marL="1079494" indent="-539747" lvl="1">
              <a:lnSpc>
                <a:spcPts val="8499"/>
              </a:lnSpc>
              <a:buAutoNum type="arabicPeriod" startAt="1"/>
            </a:pPr>
            <a:r>
              <a:rPr lang="en-US" sz="4999">
                <a:solidFill>
                  <a:srgbClr val="F4F4F4"/>
                </a:solidFill>
                <a:latin typeface="Muli"/>
              </a:rPr>
              <a:t>Phương thức</a:t>
            </a:r>
          </a:p>
          <a:p>
            <a:pPr algn="l" marL="1079494" indent="-539747" lvl="1">
              <a:lnSpc>
                <a:spcPts val="8499"/>
              </a:lnSpc>
              <a:buAutoNum type="arabicPeriod" startAt="1"/>
            </a:pPr>
            <a:r>
              <a:rPr lang="en-US" sz="4999">
                <a:solidFill>
                  <a:srgbClr val="F4F4F4"/>
                </a:solidFill>
                <a:latin typeface="Muli"/>
              </a:rPr>
              <a:t>Thí nghiệm</a:t>
            </a:r>
          </a:p>
          <a:p>
            <a:pPr algn="l" marL="1079494" indent="-539747" lvl="1">
              <a:lnSpc>
                <a:spcPts val="8499"/>
              </a:lnSpc>
              <a:buAutoNum type="arabicPeriod" startAt="1"/>
            </a:pPr>
            <a:r>
              <a:rPr lang="en-US" sz="4999">
                <a:solidFill>
                  <a:srgbClr val="F4F4F4"/>
                </a:solidFill>
                <a:latin typeface="Muli"/>
              </a:rPr>
              <a:t>Phân tích kết quả thí nghiệm</a:t>
            </a:r>
          </a:p>
          <a:p>
            <a:pPr algn="l" marL="1079494" indent="-539747" lvl="1">
              <a:lnSpc>
                <a:spcPts val="8499"/>
              </a:lnSpc>
              <a:buAutoNum type="arabicPeriod" startAt="1"/>
            </a:pPr>
            <a:r>
              <a:rPr lang="en-US" sz="4999">
                <a:solidFill>
                  <a:srgbClr val="F4F4F4"/>
                </a:solidFill>
                <a:latin typeface="Muli"/>
              </a:rPr>
              <a:t>Kết luận và hướng phát triển</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015800" y="-429516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2014574" y="8068467"/>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TextBox 6" id="6"/>
          <p:cNvSpPr txBox="true"/>
          <p:nvPr/>
        </p:nvSpPr>
        <p:spPr>
          <a:xfrm rot="0">
            <a:off x="1028700" y="514350"/>
            <a:ext cx="12140537" cy="2562225"/>
          </a:xfrm>
          <a:prstGeom prst="rect">
            <a:avLst/>
          </a:prstGeom>
        </p:spPr>
        <p:txBody>
          <a:bodyPr anchor="t" rtlCol="false" tIns="0" lIns="0" bIns="0" rIns="0">
            <a:spAutoFit/>
          </a:bodyPr>
          <a:lstStyle/>
          <a:p>
            <a:pPr algn="l">
              <a:lnSpc>
                <a:spcPts val="10199"/>
              </a:lnSpc>
            </a:pPr>
            <a:r>
              <a:rPr lang="en-US" sz="8499" spc="-84">
                <a:solidFill>
                  <a:srgbClr val="000000"/>
                </a:solidFill>
                <a:latin typeface="Muli"/>
              </a:rPr>
              <a:t>Thí nghiệm</a:t>
            </a:r>
          </a:p>
          <a:p>
            <a:pPr algn="l">
              <a:lnSpc>
                <a:spcPts val="10199"/>
              </a:lnSpc>
              <a:spcBef>
                <a:spcPct val="0"/>
              </a:spcBef>
            </a:pPr>
            <a:r>
              <a:rPr lang="en-US" sz="8499" spc="-84">
                <a:solidFill>
                  <a:srgbClr val="004651"/>
                </a:solidFill>
                <a:latin typeface="Muli Bold"/>
              </a:rPr>
              <a:t>Detecting communities </a:t>
            </a:r>
          </a:p>
        </p:txBody>
      </p:sp>
      <p:sp>
        <p:nvSpPr>
          <p:cNvPr name="TextBox 7" id="7"/>
          <p:cNvSpPr txBox="true"/>
          <p:nvPr/>
        </p:nvSpPr>
        <p:spPr>
          <a:xfrm rot="0">
            <a:off x="1367036" y="4307164"/>
            <a:ext cx="15553928" cy="3178175"/>
          </a:xfrm>
          <a:prstGeom prst="rect">
            <a:avLst/>
          </a:prstGeom>
        </p:spPr>
        <p:txBody>
          <a:bodyPr anchor="t" rtlCol="false" tIns="0" lIns="0" bIns="0" rIns="0">
            <a:spAutoFit/>
          </a:bodyPr>
          <a:lstStyle/>
          <a:p>
            <a:pPr algn="l">
              <a:lnSpc>
                <a:spcPts val="8500"/>
              </a:lnSpc>
            </a:pPr>
            <a:r>
              <a:rPr lang="en-US" sz="5000">
                <a:solidFill>
                  <a:srgbClr val="000000"/>
                </a:solidFill>
                <a:latin typeface="Arimo"/>
              </a:rPr>
              <a:t>Input: {Tập dữ liệu mạng D, Số cộng đồng tiêu chuẩn t}</a:t>
            </a:r>
          </a:p>
          <a:p>
            <a:pPr algn="l">
              <a:lnSpc>
                <a:spcPts val="8500"/>
              </a:lnSpc>
            </a:pPr>
          </a:p>
          <a:p>
            <a:pPr algn="l">
              <a:lnSpc>
                <a:spcPts val="8500"/>
              </a:lnSpc>
            </a:pPr>
            <a:r>
              <a:rPr lang="en-US" sz="5000">
                <a:solidFill>
                  <a:srgbClr val="000000"/>
                </a:solidFill>
                <a:latin typeface="Arimo"/>
              </a:rPr>
              <a:t>Output: Cộng đồng đã được phân cụm</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015800" y="-429516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2014574" y="8068467"/>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TextBox 6" id="6"/>
          <p:cNvSpPr txBox="true"/>
          <p:nvPr/>
        </p:nvSpPr>
        <p:spPr>
          <a:xfrm rot="0">
            <a:off x="1028700" y="514350"/>
            <a:ext cx="14013237" cy="2562225"/>
          </a:xfrm>
          <a:prstGeom prst="rect">
            <a:avLst/>
          </a:prstGeom>
        </p:spPr>
        <p:txBody>
          <a:bodyPr anchor="t" rtlCol="false" tIns="0" lIns="0" bIns="0" rIns="0">
            <a:spAutoFit/>
          </a:bodyPr>
          <a:lstStyle/>
          <a:p>
            <a:pPr algn="l">
              <a:lnSpc>
                <a:spcPts val="10199"/>
              </a:lnSpc>
            </a:pPr>
            <a:r>
              <a:rPr lang="en-US" sz="8499" spc="-84">
                <a:solidFill>
                  <a:srgbClr val="000000"/>
                </a:solidFill>
                <a:latin typeface="Muli"/>
              </a:rPr>
              <a:t>Phân tích kết quả thí nghiệm</a:t>
            </a:r>
          </a:p>
          <a:p>
            <a:pPr algn="l">
              <a:lnSpc>
                <a:spcPts val="10199"/>
              </a:lnSpc>
              <a:spcBef>
                <a:spcPct val="0"/>
              </a:spcBef>
            </a:pPr>
            <a:r>
              <a:rPr lang="en-US" sz="8499" spc="-84">
                <a:solidFill>
                  <a:srgbClr val="004651"/>
                </a:solidFill>
                <a:latin typeface="Muli Bold"/>
              </a:rPr>
              <a:t>Detecting communities </a:t>
            </a:r>
          </a:p>
        </p:txBody>
      </p:sp>
      <p:sp>
        <p:nvSpPr>
          <p:cNvPr name="TextBox 7" id="7"/>
          <p:cNvSpPr txBox="true"/>
          <p:nvPr/>
        </p:nvSpPr>
        <p:spPr>
          <a:xfrm rot="0">
            <a:off x="2387142" y="3272805"/>
            <a:ext cx="13513716" cy="5492118"/>
          </a:xfrm>
          <a:prstGeom prst="rect">
            <a:avLst/>
          </a:prstGeom>
        </p:spPr>
        <p:txBody>
          <a:bodyPr anchor="t" rtlCol="false" tIns="0" lIns="0" bIns="0" rIns="0">
            <a:spAutoFit/>
          </a:bodyPr>
          <a:lstStyle/>
          <a:p>
            <a:pPr algn="l">
              <a:lnSpc>
                <a:spcPts val="8879"/>
              </a:lnSpc>
            </a:pPr>
            <a:r>
              <a:rPr lang="en-US" sz="3999">
                <a:solidFill>
                  <a:srgbClr val="000000"/>
                </a:solidFill>
                <a:latin typeface="Muli"/>
              </a:rPr>
              <a:t>Thông qua kết quả cho thấy phương pháp phân cụm</a:t>
            </a:r>
          </a:p>
          <a:p>
            <a:pPr algn="l" marL="863595" indent="-431797" lvl="1">
              <a:lnSpc>
                <a:spcPts val="8879"/>
              </a:lnSpc>
              <a:buAutoNum type="arabicPeriod" startAt="1"/>
            </a:pPr>
            <a:r>
              <a:rPr lang="en-US" sz="3999">
                <a:solidFill>
                  <a:srgbClr val="000000"/>
                </a:solidFill>
                <a:latin typeface="Muli"/>
              </a:rPr>
              <a:t>Phát hiện các cộng đồng có tính gắn kết cao</a:t>
            </a:r>
          </a:p>
          <a:p>
            <a:pPr algn="l" marL="863595" indent="-431797" lvl="1">
              <a:lnSpc>
                <a:spcPts val="8879"/>
              </a:lnSpc>
              <a:buAutoNum type="arabicPeriod" startAt="1"/>
            </a:pPr>
            <a:r>
              <a:rPr lang="en-US" sz="3999">
                <a:solidFill>
                  <a:srgbClr val="000000"/>
                </a:solidFill>
                <a:latin typeface="Muli"/>
              </a:rPr>
              <a:t>Giải quyết các thách thức từ dữ liệu không hoàn chỉnh</a:t>
            </a:r>
          </a:p>
          <a:p>
            <a:pPr algn="l" marL="863595" indent="-431797" lvl="1">
              <a:lnSpc>
                <a:spcPts val="8879"/>
              </a:lnSpc>
              <a:buAutoNum type="arabicPeriod" startAt="1"/>
            </a:pPr>
            <a:r>
              <a:rPr lang="en-US" sz="3999">
                <a:solidFill>
                  <a:srgbClr val="000000"/>
                </a:solidFill>
                <a:latin typeface="Muli"/>
              </a:rPr>
              <a:t>Phân tích cộng đồng ở nhiều cấp độ</a:t>
            </a:r>
          </a:p>
          <a:p>
            <a:pPr algn="l" marL="863595" indent="-431797" lvl="1">
              <a:lnSpc>
                <a:spcPts val="8879"/>
              </a:lnSpc>
              <a:buAutoNum type="arabicPeriod" startAt="1"/>
            </a:pPr>
            <a:r>
              <a:rPr lang="en-US" sz="3999">
                <a:solidFill>
                  <a:srgbClr val="000000"/>
                </a:solidFill>
                <a:latin typeface="Muli"/>
              </a:rPr>
              <a:t>Tăng cường khả năng mở rộng và tính linh hoạt</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075293" y="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745777" y="4866854"/>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TextBox 6" id="6"/>
          <p:cNvSpPr txBox="true"/>
          <p:nvPr/>
        </p:nvSpPr>
        <p:spPr>
          <a:xfrm rot="0">
            <a:off x="1028700" y="1157287"/>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KẾT LUẬN</a:t>
            </a:r>
            <a:r>
              <a:rPr lang="en-US" sz="8499" spc="-84">
                <a:solidFill>
                  <a:srgbClr val="000000"/>
                </a:solidFill>
                <a:latin typeface="Muli"/>
              </a:rPr>
              <a:t> </a:t>
            </a:r>
          </a:p>
        </p:txBody>
      </p:sp>
      <p:sp>
        <p:nvSpPr>
          <p:cNvPr name="TextBox 7" id="7"/>
          <p:cNvSpPr txBox="true"/>
          <p:nvPr/>
        </p:nvSpPr>
        <p:spPr>
          <a:xfrm rot="0">
            <a:off x="1028700" y="2764173"/>
            <a:ext cx="14411585" cy="6290948"/>
          </a:xfrm>
          <a:prstGeom prst="rect">
            <a:avLst/>
          </a:prstGeom>
        </p:spPr>
        <p:txBody>
          <a:bodyPr anchor="t" rtlCol="false" tIns="0" lIns="0" bIns="0" rIns="0">
            <a:spAutoFit/>
          </a:bodyPr>
          <a:lstStyle/>
          <a:p>
            <a:pPr algn="l">
              <a:lnSpc>
                <a:spcPts val="8439"/>
              </a:lnSpc>
            </a:pPr>
            <a:r>
              <a:rPr lang="en-US" sz="3999">
                <a:solidFill>
                  <a:srgbClr val="000000"/>
                </a:solidFill>
                <a:latin typeface="Muli"/>
              </a:rPr>
              <a:t>Độ phức tạp của</a:t>
            </a:r>
            <a:r>
              <a:rPr lang="en-US" sz="3999">
                <a:solidFill>
                  <a:srgbClr val="000000"/>
                </a:solidFill>
                <a:latin typeface="Muli"/>
              </a:rPr>
              <a:t> thuật toán:</a:t>
            </a:r>
          </a:p>
          <a:p>
            <a:pPr algn="l" marL="863595" indent="-431797" lvl="1">
              <a:lnSpc>
                <a:spcPts val="8439"/>
              </a:lnSpc>
              <a:buFont typeface="Arial"/>
              <a:buChar char="•"/>
            </a:pPr>
            <a:r>
              <a:rPr lang="en-US" sz="3999">
                <a:solidFill>
                  <a:srgbClr val="000000"/>
                </a:solidFill>
                <a:latin typeface="Muli"/>
              </a:rPr>
              <a:t>Đ</a:t>
            </a:r>
            <a:r>
              <a:rPr lang="en-US" sz="3999">
                <a:solidFill>
                  <a:srgbClr val="000000"/>
                </a:solidFill>
                <a:latin typeface="Muli"/>
                <a:ea typeface="Muli"/>
              </a:rPr>
              <a:t>ộ phức tạp của thuật toán với công thức xấp xỉ O(f(C) × s × r × m).</a:t>
            </a:r>
          </a:p>
          <a:p>
            <a:pPr algn="l" marL="863595" indent="-431797" lvl="1">
              <a:lnSpc>
                <a:spcPts val="8439"/>
              </a:lnSpc>
              <a:buFont typeface="Arial"/>
              <a:buChar char="•"/>
            </a:pPr>
            <a:r>
              <a:rPr lang="en-US" sz="3999">
                <a:solidFill>
                  <a:srgbClr val="000000"/>
                </a:solidFill>
                <a:latin typeface="Muli"/>
              </a:rPr>
              <a:t>Độ</a:t>
            </a:r>
            <a:r>
              <a:rPr lang="en-US" sz="3999">
                <a:solidFill>
                  <a:srgbClr val="000000"/>
                </a:solidFill>
                <a:latin typeface="Muli"/>
              </a:rPr>
              <a:t> phức tạp thực thi tương đối thấp nhưng tăng lên khi số lượng dữ liệu tăng, cần cải thiện trong tương lai.</a:t>
            </a:r>
          </a:p>
          <a:p>
            <a:pPr algn="l">
              <a:lnSpc>
                <a:spcPts val="8439"/>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5075293" y="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745777" y="4866854"/>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TextBox 6" id="6"/>
          <p:cNvSpPr txBox="true"/>
          <p:nvPr/>
        </p:nvSpPr>
        <p:spPr>
          <a:xfrm rot="0">
            <a:off x="1028700" y="1157287"/>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Muli"/>
              </a:rPr>
              <a:t>Hướng phát triển</a:t>
            </a:r>
          </a:p>
        </p:txBody>
      </p:sp>
      <p:sp>
        <p:nvSpPr>
          <p:cNvPr name="TextBox 7" id="7"/>
          <p:cNvSpPr txBox="true"/>
          <p:nvPr/>
        </p:nvSpPr>
        <p:spPr>
          <a:xfrm rot="0">
            <a:off x="1028700" y="3384569"/>
            <a:ext cx="14411585" cy="5193032"/>
          </a:xfrm>
          <a:prstGeom prst="rect">
            <a:avLst/>
          </a:prstGeom>
        </p:spPr>
        <p:txBody>
          <a:bodyPr anchor="t" rtlCol="false" tIns="0" lIns="0" bIns="0" rIns="0">
            <a:spAutoFit/>
          </a:bodyPr>
          <a:lstStyle/>
          <a:p>
            <a:pPr algn="l">
              <a:lnSpc>
                <a:spcPts val="6959"/>
              </a:lnSpc>
            </a:pPr>
            <a:r>
              <a:rPr lang="en-US" sz="3999">
                <a:solidFill>
                  <a:srgbClr val="000000"/>
                </a:solidFill>
                <a:latin typeface="Muli"/>
              </a:rPr>
              <a:t>Độ phức tạp phụ thuộc vào số lần so sánh để quyết định cụm kế tiếp và số lần lập để đưa ra số cụm tối ưu.</a:t>
            </a:r>
          </a:p>
          <a:p>
            <a:pPr algn="l">
              <a:lnSpc>
                <a:spcPts val="6959"/>
              </a:lnSpc>
            </a:pPr>
          </a:p>
          <a:p>
            <a:pPr algn="l">
              <a:lnSpc>
                <a:spcPts val="6959"/>
              </a:lnSpc>
            </a:pPr>
            <a:r>
              <a:rPr lang="en-US" sz="3999">
                <a:solidFill>
                  <a:srgbClr val="000000"/>
                </a:solidFill>
                <a:latin typeface="Muli"/>
              </a:rPr>
              <a:t>=&gt; Cần nghiên cứu một phương pháp có thể xác định các thành phần nội chuẩn xác hơn để giảm thiểu số lần so sánh cũng như số lần lập </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0542559" y="-4150923"/>
            <a:ext cx="9822161" cy="6226137"/>
            <a:chOff x="0" y="0"/>
            <a:chExt cx="8474859" cy="5372100"/>
          </a:xfrm>
        </p:grpSpPr>
        <p:sp>
          <p:nvSpPr>
            <p:cNvPr name="Freeform 3" id="3"/>
            <p:cNvSpPr/>
            <p:nvPr/>
          </p:nvSpPr>
          <p:spPr>
            <a:xfrm flipH="false" flipV="false" rot="0">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name="Group 4" id="4"/>
          <p:cNvGrpSpPr/>
          <p:nvPr/>
        </p:nvGrpSpPr>
        <p:grpSpPr>
          <a:xfrm rot="0">
            <a:off x="9959443"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1028700" y="962025"/>
            <a:ext cx="8930743" cy="981075"/>
          </a:xfrm>
          <a:prstGeom prst="rect">
            <a:avLst/>
          </a:prstGeom>
        </p:spPr>
        <p:txBody>
          <a:bodyPr anchor="t" rtlCol="false" tIns="0" lIns="0" bIns="0" rIns="0">
            <a:spAutoFit/>
          </a:bodyPr>
          <a:lstStyle/>
          <a:p>
            <a:pPr algn="l">
              <a:lnSpc>
                <a:spcPts val="7800"/>
              </a:lnSpc>
              <a:spcBef>
                <a:spcPct val="0"/>
              </a:spcBef>
            </a:pPr>
            <a:r>
              <a:rPr lang="en-US" sz="6000" spc="-60">
                <a:solidFill>
                  <a:srgbClr val="000000"/>
                </a:solidFill>
                <a:latin typeface="Muli Bold"/>
              </a:rPr>
              <a:t>TÀI LIỆU THAM KHẢO</a:t>
            </a:r>
          </a:p>
        </p:txBody>
      </p:sp>
      <p:sp>
        <p:nvSpPr>
          <p:cNvPr name="TextBox 7" id="7"/>
          <p:cNvSpPr txBox="true"/>
          <p:nvPr/>
        </p:nvSpPr>
        <p:spPr>
          <a:xfrm rot="0">
            <a:off x="720624" y="2759709"/>
            <a:ext cx="16846752" cy="5882007"/>
          </a:xfrm>
          <a:prstGeom prst="rect">
            <a:avLst/>
          </a:prstGeom>
        </p:spPr>
        <p:txBody>
          <a:bodyPr anchor="t" rtlCol="false" tIns="0" lIns="0" bIns="0" rIns="0">
            <a:spAutoFit/>
          </a:bodyPr>
          <a:lstStyle/>
          <a:p>
            <a:pPr algn="just">
              <a:lnSpc>
                <a:spcPts val="7909"/>
              </a:lnSpc>
            </a:pPr>
            <a:r>
              <a:rPr lang="en-US" sz="3499">
                <a:solidFill>
                  <a:srgbClr val="00A181"/>
                </a:solidFill>
                <a:latin typeface="Muli"/>
              </a:rPr>
              <a:t>[1]</a:t>
            </a:r>
            <a:r>
              <a:rPr lang="en-US" sz="3499">
                <a:solidFill>
                  <a:srgbClr val="000000"/>
                </a:solidFill>
                <a:latin typeface="Muli"/>
              </a:rPr>
              <a:t> Isa Inuwa-Dutse, Mark Liptrott, Ioannis Korkontzelos, 2021. A multilevel clustering technique for community detection </a:t>
            </a:r>
          </a:p>
          <a:p>
            <a:pPr algn="just">
              <a:lnSpc>
                <a:spcPts val="7909"/>
              </a:lnSpc>
            </a:pPr>
            <a:r>
              <a:rPr lang="en-US" sz="3499">
                <a:solidFill>
                  <a:srgbClr val="00A181"/>
                </a:solidFill>
                <a:latin typeface="Muli"/>
              </a:rPr>
              <a:t>[2]</a:t>
            </a:r>
            <a:r>
              <a:rPr lang="en-US" sz="3499">
                <a:solidFill>
                  <a:srgbClr val="000000"/>
                </a:solidFill>
                <a:latin typeface="Muli"/>
              </a:rPr>
              <a:t> Researchgate, 2019. Simmelian Ties on Twitter: Empirical Analysis and Prediction</a:t>
            </a:r>
          </a:p>
          <a:p>
            <a:pPr algn="just">
              <a:lnSpc>
                <a:spcPts val="7909"/>
              </a:lnSpc>
            </a:pPr>
            <a:r>
              <a:rPr lang="en-US" sz="3499">
                <a:solidFill>
                  <a:srgbClr val="00A181"/>
                </a:solidFill>
                <a:latin typeface="Muli"/>
              </a:rPr>
              <a:t>[3]</a:t>
            </a:r>
            <a:r>
              <a:rPr lang="en-US" sz="3499">
                <a:solidFill>
                  <a:srgbClr val="000000"/>
                </a:solidFill>
                <a:latin typeface="Muli"/>
              </a:rPr>
              <a:t> Researchgate, 2019. Analysis and Prediction of Dyads in Twitter </a:t>
            </a:r>
          </a:p>
          <a:p>
            <a:pPr algn="just">
              <a:lnSpc>
                <a:spcPts val="7909"/>
              </a:lnSpc>
            </a:pPr>
            <a:r>
              <a:rPr lang="en-US" sz="3499">
                <a:solidFill>
                  <a:srgbClr val="00A181"/>
                </a:solidFill>
                <a:latin typeface="Muli"/>
              </a:rPr>
              <a:t>[4]</a:t>
            </a:r>
            <a:r>
              <a:rPr lang="en-US" sz="3499">
                <a:solidFill>
                  <a:srgbClr val="000000"/>
                </a:solidFill>
                <a:latin typeface="Muli"/>
              </a:rPr>
              <a:t> Infamouscoder, Kaggle, 2022. Mental – Health Twitter datasets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3105118" y="4846399"/>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10800000">
            <a:off x="83157" y="3173237"/>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3906770" y="3038404"/>
            <a:ext cx="10474460" cy="4581667"/>
          </a:xfrm>
          <a:prstGeom prst="rect">
            <a:avLst/>
          </a:prstGeom>
        </p:spPr>
        <p:txBody>
          <a:bodyPr anchor="t" rtlCol="false" tIns="0" lIns="0" bIns="0" rIns="0">
            <a:spAutoFit/>
          </a:bodyPr>
          <a:lstStyle/>
          <a:p>
            <a:pPr algn="ctr">
              <a:lnSpc>
                <a:spcPts val="11703"/>
              </a:lnSpc>
            </a:pPr>
            <a:r>
              <a:rPr lang="en-US" sz="13003">
                <a:solidFill>
                  <a:srgbClr val="FEFEFE"/>
                </a:solidFill>
                <a:latin typeface="Garet"/>
              </a:rPr>
              <a:t>THANKS FOR WATCHING</a:t>
            </a:r>
          </a:p>
        </p:txBody>
      </p:sp>
      <p:sp>
        <p:nvSpPr>
          <p:cNvPr name="Freeform 7" id="7"/>
          <p:cNvSpPr/>
          <p:nvPr/>
        </p:nvSpPr>
        <p:spPr>
          <a:xfrm flipH="false" flipV="false" rot="0">
            <a:off x="14117865" y="1028700"/>
            <a:ext cx="1817053" cy="1817053"/>
          </a:xfrm>
          <a:custGeom>
            <a:avLst/>
            <a:gdLst/>
            <a:ahLst/>
            <a:cxnLst/>
            <a:rect r="r" b="b" t="t" l="l"/>
            <a:pathLst>
              <a:path h="1817053" w="1817053">
                <a:moveTo>
                  <a:pt x="0" y="0"/>
                </a:moveTo>
                <a:lnTo>
                  <a:pt x="1817053" y="0"/>
                </a:lnTo>
                <a:lnTo>
                  <a:pt x="1817053" y="1817053"/>
                </a:lnTo>
                <a:lnTo>
                  <a:pt x="0" y="1817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659114" y="7721015"/>
            <a:ext cx="3550293" cy="3074570"/>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542416"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151770" y="1942364"/>
            <a:ext cx="3686547" cy="3316171"/>
            <a:chOff x="0" y="0"/>
            <a:chExt cx="3619627" cy="3255975"/>
          </a:xfrm>
        </p:grpSpPr>
        <p:sp>
          <p:nvSpPr>
            <p:cNvPr name="Freeform 5" id="5"/>
            <p:cNvSpPr/>
            <p:nvPr/>
          </p:nvSpPr>
          <p:spPr>
            <a:xfrm flipH="false" flipV="false" rot="0">
              <a:off x="0" y="0"/>
              <a:ext cx="3619627" cy="3255975"/>
            </a:xfrm>
            <a:custGeom>
              <a:avLst/>
              <a:gdLst/>
              <a:ahLst/>
              <a:cxnLst/>
              <a:rect r="r" b="b" t="t" l="l"/>
              <a:pathLst>
                <a:path h="3255975" w="3619627">
                  <a:moveTo>
                    <a:pt x="3619627" y="1627988"/>
                  </a:moveTo>
                  <a:lnTo>
                    <a:pt x="2714752" y="3255975"/>
                  </a:lnTo>
                  <a:lnTo>
                    <a:pt x="904875" y="3255975"/>
                  </a:lnTo>
                  <a:lnTo>
                    <a:pt x="0" y="1627988"/>
                  </a:lnTo>
                  <a:lnTo>
                    <a:pt x="904875" y="0"/>
                  </a:lnTo>
                  <a:lnTo>
                    <a:pt x="2714625" y="0"/>
                  </a:lnTo>
                  <a:lnTo>
                    <a:pt x="3619627" y="1627988"/>
                  </a:lnTo>
                  <a:close/>
                </a:path>
              </a:pathLst>
            </a:custGeom>
            <a:solidFill>
              <a:srgbClr val="00A181"/>
            </a:solidFill>
          </p:spPr>
        </p:sp>
      </p:grpSp>
      <p:sp>
        <p:nvSpPr>
          <p:cNvPr name="TextBox 6" id="6"/>
          <p:cNvSpPr txBox="true"/>
          <p:nvPr/>
        </p:nvSpPr>
        <p:spPr>
          <a:xfrm rot="0">
            <a:off x="1028700" y="771525"/>
            <a:ext cx="12298054"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hlinkClick r:id="rId3" action="ppaction://hlinksldjump"/>
              </a:rPr>
              <a:t>GIỚI THIỆU</a:t>
            </a:r>
          </a:p>
        </p:txBody>
      </p:sp>
      <p:sp>
        <p:nvSpPr>
          <p:cNvPr name="TextBox 7" id="7"/>
          <p:cNvSpPr txBox="true"/>
          <p:nvPr/>
        </p:nvSpPr>
        <p:spPr>
          <a:xfrm rot="0">
            <a:off x="1028700" y="2662412"/>
            <a:ext cx="13123070" cy="7023101"/>
          </a:xfrm>
          <a:prstGeom prst="rect">
            <a:avLst/>
          </a:prstGeom>
        </p:spPr>
        <p:txBody>
          <a:bodyPr anchor="t" rtlCol="false" tIns="0" lIns="0" bIns="0" rIns="0">
            <a:spAutoFit/>
          </a:bodyPr>
          <a:lstStyle/>
          <a:p>
            <a:pPr algn="l">
              <a:lnSpc>
                <a:spcPts val="5599"/>
              </a:lnSpc>
            </a:pPr>
            <a:r>
              <a:rPr lang="en-US" sz="3999">
                <a:solidFill>
                  <a:srgbClr val="000000"/>
                </a:solidFill>
                <a:latin typeface="Muli"/>
              </a:rPr>
              <a:t>Twitter và Facebook là những cộng đồng được tạo ra bởi sự kết nối đa dạng của vô số người dùng.</a:t>
            </a:r>
          </a:p>
          <a:p>
            <a:pPr algn="l">
              <a:lnSpc>
                <a:spcPts val="5599"/>
              </a:lnSpc>
            </a:pPr>
          </a:p>
          <a:p>
            <a:pPr algn="l">
              <a:lnSpc>
                <a:spcPts val="5599"/>
              </a:lnSpc>
            </a:pPr>
            <a:r>
              <a:rPr lang="en-US" sz="3999">
                <a:solidFill>
                  <a:srgbClr val="000000"/>
                </a:solidFill>
                <a:latin typeface="Muli"/>
              </a:rPr>
              <a:t>H</a:t>
            </a:r>
            <a:r>
              <a:rPr lang="en-US" sz="3999">
                <a:solidFill>
                  <a:srgbClr val="000000"/>
                </a:solidFill>
                <a:latin typeface="Muli"/>
              </a:rPr>
              <a:t>ệ sinh thái này có tính liên kết cao và hình thành nhiều loại tương tác khác nhau -&gt; Tạo ra cộng đồng ở các cấp độ khác nhau.</a:t>
            </a:r>
          </a:p>
          <a:p>
            <a:pPr algn="l">
              <a:lnSpc>
                <a:spcPts val="5599"/>
              </a:lnSpc>
            </a:pPr>
          </a:p>
          <a:p>
            <a:pPr algn="l">
              <a:lnSpc>
                <a:spcPts val="5599"/>
              </a:lnSpc>
            </a:pPr>
            <a:r>
              <a:rPr lang="en-US" sz="3999">
                <a:solidFill>
                  <a:srgbClr val="000000"/>
                </a:solidFill>
                <a:latin typeface="Muli"/>
              </a:rPr>
              <a:t>Khai phá các cộng đồng này sẽ giúp ích rất nhiều cho các khuyến nghị thông minh cũng như có nhiều lợi ích khác.</a:t>
            </a:r>
          </a:p>
        </p:txBody>
      </p:sp>
      <p:sp>
        <p:nvSpPr>
          <p:cNvPr name="Freeform 8" id="8"/>
          <p:cNvSpPr/>
          <p:nvPr/>
        </p:nvSpPr>
        <p:spPr>
          <a:xfrm flipH="false" flipV="false" rot="0">
            <a:off x="15142730" y="2748137"/>
            <a:ext cx="1704627" cy="1704627"/>
          </a:xfrm>
          <a:custGeom>
            <a:avLst/>
            <a:gdLst/>
            <a:ahLst/>
            <a:cxnLst/>
            <a:rect r="r" b="b" t="t" l="l"/>
            <a:pathLst>
              <a:path h="1704627" w="1704627">
                <a:moveTo>
                  <a:pt x="0" y="0"/>
                </a:moveTo>
                <a:lnTo>
                  <a:pt x="1704627" y="0"/>
                </a:lnTo>
                <a:lnTo>
                  <a:pt x="1704627" y="1704626"/>
                </a:lnTo>
                <a:lnTo>
                  <a:pt x="0" y="1704626"/>
                </a:lnTo>
                <a:lnTo>
                  <a:pt x="0" y="0"/>
                </a:lnTo>
                <a:close/>
              </a:path>
            </a:pathLst>
          </a:custGeom>
          <a:blipFill>
            <a:blip r:embed="rId4"/>
            <a:stretch>
              <a:fillRect l="0" t="0" r="0" b="0"/>
            </a:stretch>
          </a:blipFill>
        </p:spPr>
      </p:sp>
      <p:sp>
        <p:nvSpPr>
          <p:cNvPr name="Freeform 9" id="9"/>
          <p:cNvSpPr/>
          <p:nvPr/>
        </p:nvSpPr>
        <p:spPr>
          <a:xfrm flipH="false" flipV="false" rot="0">
            <a:off x="15598078" y="6191250"/>
            <a:ext cx="2498557" cy="2498557"/>
          </a:xfrm>
          <a:custGeom>
            <a:avLst/>
            <a:gdLst/>
            <a:ahLst/>
            <a:cxnLst/>
            <a:rect r="r" b="b" t="t" l="l"/>
            <a:pathLst>
              <a:path h="2498557" w="2498557">
                <a:moveTo>
                  <a:pt x="0" y="0"/>
                </a:moveTo>
                <a:lnTo>
                  <a:pt x="2498557" y="0"/>
                </a:lnTo>
                <a:lnTo>
                  <a:pt x="2498557" y="2498557"/>
                </a:lnTo>
                <a:lnTo>
                  <a:pt x="0" y="2498557"/>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3857999" y="5954842"/>
            <a:ext cx="2271679" cy="196728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0">
            <a:off x="13857999" y="471993"/>
            <a:ext cx="9526991" cy="10965698"/>
            <a:chOff x="0" y="0"/>
            <a:chExt cx="12702654" cy="14620930"/>
          </a:xfrm>
        </p:grpSpPr>
        <p:grpSp>
          <p:nvGrpSpPr>
            <p:cNvPr name="Group 5" id="5"/>
            <p:cNvGrpSpPr/>
            <p:nvPr/>
          </p:nvGrpSpPr>
          <p:grpSpPr>
            <a:xfrm rot="0">
              <a:off x="2941277" y="2591424"/>
              <a:ext cx="9761378" cy="845339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0" y="8882028"/>
              <a:ext cx="6626872" cy="5738902"/>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2153101" y="0"/>
              <a:ext cx="5066158" cy="4387317"/>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sp>
        <p:nvSpPr>
          <p:cNvPr name="TextBox 11" id="11"/>
          <p:cNvSpPr txBox="true"/>
          <p:nvPr/>
        </p:nvSpPr>
        <p:spPr>
          <a:xfrm rot="0">
            <a:off x="1773638" y="4510087"/>
            <a:ext cx="12934451"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CÔNG TRÌNH LIÊN QUAN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963541" y="9258300"/>
            <a:ext cx="2271679" cy="196728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0">
            <a:off x="16862213" y="2238007"/>
            <a:ext cx="7321033" cy="6340049"/>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0">
            <a:off x="15289583" y="8578056"/>
            <a:ext cx="4970154" cy="43041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899809" y="-1645244"/>
            <a:ext cx="3799619" cy="329048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184030" y="1305983"/>
            <a:ext cx="16590630" cy="2562225"/>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A multilevel clustering technique for community detection</a:t>
            </a:r>
          </a:p>
        </p:txBody>
      </p:sp>
      <p:sp>
        <p:nvSpPr>
          <p:cNvPr name="TextBox 11" id="11"/>
          <p:cNvSpPr txBox="true"/>
          <p:nvPr/>
        </p:nvSpPr>
        <p:spPr>
          <a:xfrm rot="0">
            <a:off x="1028700" y="4782608"/>
            <a:ext cx="15553928" cy="3415667"/>
          </a:xfrm>
          <a:prstGeom prst="rect">
            <a:avLst/>
          </a:prstGeom>
        </p:spPr>
        <p:txBody>
          <a:bodyPr anchor="t" rtlCol="false" tIns="0" lIns="0" bIns="0" rIns="0">
            <a:spAutoFit/>
          </a:bodyPr>
          <a:lstStyle/>
          <a:p>
            <a:pPr algn="just" marL="993131" indent="-496566" lvl="1">
              <a:lnSpc>
                <a:spcPts val="6899"/>
              </a:lnSpc>
              <a:buAutoNum type="arabicPeriod" startAt="1"/>
            </a:pPr>
            <a:r>
              <a:rPr lang="en-US" sz="4599">
                <a:solidFill>
                  <a:srgbClr val="000000"/>
                </a:solidFill>
                <a:latin typeface="Muli"/>
              </a:rPr>
              <a:t>Trình bày hệ thống về các thuật toán phát hiện cộng đồng và phân cụm</a:t>
            </a:r>
          </a:p>
          <a:p>
            <a:pPr algn="just" marL="993131" indent="-496566" lvl="1">
              <a:lnSpc>
                <a:spcPts val="6899"/>
              </a:lnSpc>
              <a:buAutoNum type="arabicPeriod" startAt="1"/>
            </a:pPr>
            <a:r>
              <a:rPr lang="en-US" sz="4599">
                <a:solidFill>
                  <a:srgbClr val="000000"/>
                </a:solidFill>
                <a:latin typeface="Muli"/>
              </a:rPr>
              <a:t>Nghiên cứu kỹ thuật xác định các nhóm người dùng có liên kết xã hội, gọi là microcosms.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963541" y="9258300"/>
            <a:ext cx="2271679" cy="196728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0">
            <a:off x="16862213" y="2238007"/>
            <a:ext cx="7321033" cy="6340049"/>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0">
            <a:off x="15289583" y="8578056"/>
            <a:ext cx="4970154" cy="43041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899809" y="-1645244"/>
            <a:ext cx="3799619" cy="329048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184030" y="1305983"/>
            <a:ext cx="16590630" cy="2562225"/>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Bold"/>
              </a:rPr>
              <a:t>A multilevel clustering technique for community detection</a:t>
            </a:r>
          </a:p>
        </p:txBody>
      </p:sp>
      <p:grpSp>
        <p:nvGrpSpPr>
          <p:cNvPr name="Group 11" id="11"/>
          <p:cNvGrpSpPr/>
          <p:nvPr/>
        </p:nvGrpSpPr>
        <p:grpSpPr>
          <a:xfrm rot="0">
            <a:off x="1028700" y="5062273"/>
            <a:ext cx="7471308" cy="691517"/>
            <a:chOff x="0" y="0"/>
            <a:chExt cx="9961744" cy="922022"/>
          </a:xfrm>
        </p:grpSpPr>
        <p:sp>
          <p:nvSpPr>
            <p:cNvPr name="TextBox 12" id="12"/>
            <p:cNvSpPr txBox="true"/>
            <p:nvPr/>
          </p:nvSpPr>
          <p:spPr>
            <a:xfrm rot="0">
              <a:off x="0" y="-123825"/>
              <a:ext cx="7016468" cy="1045847"/>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Tham khảo mã tại: </a:t>
              </a:r>
            </a:p>
          </p:txBody>
        </p:sp>
        <p:sp>
          <p:nvSpPr>
            <p:cNvPr name="TextBox 13" id="13"/>
            <p:cNvSpPr txBox="true"/>
            <p:nvPr/>
          </p:nvSpPr>
          <p:spPr>
            <a:xfrm rot="0">
              <a:off x="7273016" y="-123825"/>
              <a:ext cx="2688728" cy="1045847"/>
            </a:xfrm>
            <a:prstGeom prst="rect">
              <a:avLst/>
            </a:prstGeom>
          </p:spPr>
          <p:txBody>
            <a:bodyPr anchor="t" rtlCol="false" tIns="0" lIns="0" bIns="0" rIns="0">
              <a:spAutoFit/>
            </a:bodyPr>
            <a:lstStyle/>
            <a:p>
              <a:pPr algn="just">
                <a:lnSpc>
                  <a:spcPts val="6899"/>
                </a:lnSpc>
              </a:pPr>
              <a:r>
                <a:rPr lang="en-US" sz="4599" u="sng">
                  <a:solidFill>
                    <a:srgbClr val="000000"/>
                  </a:solidFill>
                  <a:latin typeface="Muli"/>
                  <a:hlinkClick r:id="rId2" tooltip="https://github.com/ijdutse/mct"/>
                </a:rPr>
                <a:t>GitHub</a:t>
              </a:r>
            </a:p>
          </p:txBody>
        </p:sp>
      </p:grpSp>
      <p:grpSp>
        <p:nvGrpSpPr>
          <p:cNvPr name="Group 14" id="14"/>
          <p:cNvGrpSpPr/>
          <p:nvPr/>
        </p:nvGrpSpPr>
        <p:grpSpPr>
          <a:xfrm rot="0">
            <a:off x="1028700" y="6586884"/>
            <a:ext cx="10194844" cy="691517"/>
            <a:chOff x="0" y="0"/>
            <a:chExt cx="13593125" cy="922022"/>
          </a:xfrm>
        </p:grpSpPr>
        <p:sp>
          <p:nvSpPr>
            <p:cNvPr name="TextBox 15" id="15"/>
            <p:cNvSpPr txBox="true"/>
            <p:nvPr/>
          </p:nvSpPr>
          <p:spPr>
            <a:xfrm rot="0">
              <a:off x="0" y="-123825"/>
              <a:ext cx="8318309" cy="1045847"/>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Tham khảo tài liệu tại: </a:t>
              </a:r>
            </a:p>
          </p:txBody>
        </p:sp>
        <p:sp>
          <p:nvSpPr>
            <p:cNvPr name="TextBox 16" id="16"/>
            <p:cNvSpPr txBox="true"/>
            <p:nvPr/>
          </p:nvSpPr>
          <p:spPr>
            <a:xfrm rot="0">
              <a:off x="8617380" y="-123825"/>
              <a:ext cx="4975745" cy="1045847"/>
            </a:xfrm>
            <a:prstGeom prst="rect">
              <a:avLst/>
            </a:prstGeom>
          </p:spPr>
          <p:txBody>
            <a:bodyPr anchor="t" rtlCol="false" tIns="0" lIns="0" bIns="0" rIns="0">
              <a:spAutoFit/>
            </a:bodyPr>
            <a:lstStyle/>
            <a:p>
              <a:pPr algn="just">
                <a:lnSpc>
                  <a:spcPts val="6899"/>
                </a:lnSpc>
              </a:pPr>
              <a:r>
                <a:rPr lang="en-US" sz="4599" u="sng">
                  <a:solidFill>
                    <a:srgbClr val="000000"/>
                  </a:solidFill>
                  <a:latin typeface="Muli"/>
                  <a:hlinkClick r:id="rId3" tooltip="https://doi.org/10.1016/j.neucom.2021.01.059"/>
                </a:rPr>
                <a:t>Sciencedirect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978865" y="4049000"/>
            <a:ext cx="7847531" cy="6715556"/>
            <a:chOff x="0" y="0"/>
            <a:chExt cx="10463375" cy="8954075"/>
          </a:xfrm>
        </p:grpSpPr>
        <p:grpSp>
          <p:nvGrpSpPr>
            <p:cNvPr name="Group 3" id="3"/>
            <p:cNvGrpSpPr/>
            <p:nvPr/>
          </p:nvGrpSpPr>
          <p:grpSpPr>
            <a:xfrm rot="-10800000">
              <a:off x="0" y="1038385"/>
              <a:ext cx="6647281" cy="5756577"/>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5822964" y="4617590"/>
              <a:ext cx="4640411" cy="401861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5448229" y="0"/>
              <a:ext cx="2398105" cy="2076770"/>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2142760" y="5053138"/>
              <a:ext cx="4504522" cy="3900937"/>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sp>
        <p:nvSpPr>
          <p:cNvPr name="Freeform 11" id="11"/>
          <p:cNvSpPr/>
          <p:nvPr/>
        </p:nvSpPr>
        <p:spPr>
          <a:xfrm flipH="false" flipV="false" rot="0">
            <a:off x="837973" y="4120273"/>
            <a:ext cx="16612054" cy="5871350"/>
          </a:xfrm>
          <a:custGeom>
            <a:avLst/>
            <a:gdLst/>
            <a:ahLst/>
            <a:cxnLst/>
            <a:rect r="r" b="b" t="t" l="l"/>
            <a:pathLst>
              <a:path h="5871350" w="16612054">
                <a:moveTo>
                  <a:pt x="0" y="0"/>
                </a:moveTo>
                <a:lnTo>
                  <a:pt x="16612054" y="0"/>
                </a:lnTo>
                <a:lnTo>
                  <a:pt x="16612054" y="5871351"/>
                </a:lnTo>
                <a:lnTo>
                  <a:pt x="0" y="5871351"/>
                </a:lnTo>
                <a:lnTo>
                  <a:pt x="0" y="0"/>
                </a:lnTo>
                <a:close/>
              </a:path>
            </a:pathLst>
          </a:custGeom>
          <a:blipFill>
            <a:blip r:embed="rId2"/>
            <a:stretch>
              <a:fillRect l="0" t="0" r="0" b="0"/>
            </a:stretch>
          </a:blipFill>
        </p:spPr>
      </p:sp>
      <p:sp>
        <p:nvSpPr>
          <p:cNvPr name="TextBox 12" id="12"/>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3" id="13"/>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u="none">
                <a:solidFill>
                  <a:srgbClr val="004651"/>
                </a:solidFill>
                <a:latin typeface="Muli Bold"/>
              </a:rPr>
              <a:t>Mental – Health Twitter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956761" y="5969567"/>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5519146" y="-6993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17571060" y="8904513"/>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1689196" y="8514750"/>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1" id="11"/>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u="none">
                <a:solidFill>
                  <a:srgbClr val="004651"/>
                </a:solidFill>
                <a:latin typeface="Muli Bold"/>
              </a:rPr>
              <a:t>Mental – Health Twitter</a:t>
            </a:r>
          </a:p>
        </p:txBody>
      </p:sp>
      <p:grpSp>
        <p:nvGrpSpPr>
          <p:cNvPr name="Group 12" id="12"/>
          <p:cNvGrpSpPr/>
          <p:nvPr/>
        </p:nvGrpSpPr>
        <p:grpSpPr>
          <a:xfrm rot="0">
            <a:off x="4514977" y="4204333"/>
            <a:ext cx="9258047" cy="691517"/>
            <a:chOff x="0" y="0"/>
            <a:chExt cx="12344062" cy="922022"/>
          </a:xfrm>
        </p:grpSpPr>
        <p:sp>
          <p:nvSpPr>
            <p:cNvPr name="TextBox 13" id="13"/>
            <p:cNvSpPr txBox="true"/>
            <p:nvPr/>
          </p:nvSpPr>
          <p:spPr>
            <a:xfrm rot="0">
              <a:off x="0" y="-123825"/>
              <a:ext cx="9620149" cy="1045847"/>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Tham khảo bộ dữ liệu tại: </a:t>
              </a:r>
            </a:p>
          </p:txBody>
        </p:sp>
        <p:sp>
          <p:nvSpPr>
            <p:cNvPr name="TextBox 14" id="14"/>
            <p:cNvSpPr txBox="true"/>
            <p:nvPr/>
          </p:nvSpPr>
          <p:spPr>
            <a:xfrm rot="0">
              <a:off x="9620149" y="-123825"/>
              <a:ext cx="2723913" cy="1045847"/>
            </a:xfrm>
            <a:prstGeom prst="rect">
              <a:avLst/>
            </a:prstGeom>
          </p:spPr>
          <p:txBody>
            <a:bodyPr anchor="t" rtlCol="false" tIns="0" lIns="0" bIns="0" rIns="0">
              <a:spAutoFit/>
            </a:bodyPr>
            <a:lstStyle/>
            <a:p>
              <a:pPr algn="just">
                <a:lnSpc>
                  <a:spcPts val="6899"/>
                </a:lnSpc>
              </a:pPr>
              <a:r>
                <a:rPr lang="en-US" sz="4599" u="sng">
                  <a:solidFill>
                    <a:srgbClr val="000000"/>
                  </a:solidFill>
                  <a:latin typeface="Muli"/>
                  <a:hlinkClick r:id="rId2" tooltip="https://www.kaggle.com/datasets/infamouscoder/mental-health-social-media/data"/>
                </a:rPr>
                <a:t>kaggle</a:t>
              </a:r>
            </a:p>
          </p:txBody>
        </p:sp>
      </p:grpSp>
      <p:sp>
        <p:nvSpPr>
          <p:cNvPr name="TextBox 15" id="15"/>
          <p:cNvSpPr txBox="true"/>
          <p:nvPr/>
        </p:nvSpPr>
        <p:spPr>
          <a:xfrm rot="0">
            <a:off x="1367036" y="5965858"/>
            <a:ext cx="15553928" cy="2548892"/>
          </a:xfrm>
          <a:prstGeom prst="rect">
            <a:avLst/>
          </a:prstGeom>
        </p:spPr>
        <p:txBody>
          <a:bodyPr anchor="t" rtlCol="false" tIns="0" lIns="0" bIns="0" rIns="0">
            <a:spAutoFit/>
          </a:bodyPr>
          <a:lstStyle/>
          <a:p>
            <a:pPr algn="just">
              <a:lnSpc>
                <a:spcPts val="6899"/>
              </a:lnSpc>
            </a:pPr>
            <a:r>
              <a:rPr lang="en-US" sz="4599">
                <a:solidFill>
                  <a:srgbClr val="000000"/>
                </a:solidFill>
                <a:latin typeface="Muli"/>
              </a:rPr>
              <a:t>Dữ liệu này được thu thập bằng API Twitter. Các tweet đã được lọc để chỉ giữ lại ngữ cảnh tiếng Anh. </a:t>
            </a:r>
            <a:r>
              <a:rPr lang="en-US" sz="4599">
                <a:solidFill>
                  <a:srgbClr val="000000"/>
                </a:solidFill>
                <a:latin typeface="Muli"/>
              </a:rPr>
              <a:t>Nó nhằm mục đích phân loại sức khỏe tâm thần của người dùng.</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956761" y="5969567"/>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5519146" y="-6993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17571060" y="8904513"/>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1689196" y="8514750"/>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1038225"/>
            <a:ext cx="14268428" cy="1276350"/>
          </a:xfrm>
          <a:prstGeom prst="rect">
            <a:avLst/>
          </a:prstGeom>
        </p:spPr>
        <p:txBody>
          <a:bodyPr anchor="t" rtlCol="false" tIns="0" lIns="0" bIns="0" rIns="0">
            <a:spAutoFit/>
          </a:bodyPr>
          <a:lstStyle/>
          <a:p>
            <a:pPr algn="l">
              <a:lnSpc>
                <a:spcPts val="10199"/>
              </a:lnSpc>
              <a:spcBef>
                <a:spcPct val="0"/>
              </a:spcBef>
            </a:pPr>
            <a:r>
              <a:rPr lang="en-US" sz="8499" spc="-84">
                <a:solidFill>
                  <a:srgbClr val="004651"/>
                </a:solidFill>
                <a:latin typeface="Muli"/>
              </a:rPr>
              <a:t>Bộ dữ liệu</a:t>
            </a:r>
          </a:p>
        </p:txBody>
      </p:sp>
      <p:sp>
        <p:nvSpPr>
          <p:cNvPr name="TextBox 11" id="11"/>
          <p:cNvSpPr txBox="true"/>
          <p:nvPr/>
        </p:nvSpPr>
        <p:spPr>
          <a:xfrm rot="0">
            <a:off x="1028700" y="2548375"/>
            <a:ext cx="16950094" cy="1276350"/>
          </a:xfrm>
          <a:prstGeom prst="rect">
            <a:avLst/>
          </a:prstGeom>
        </p:spPr>
        <p:txBody>
          <a:bodyPr anchor="t" rtlCol="false" tIns="0" lIns="0" bIns="0" rIns="0">
            <a:spAutoFit/>
          </a:bodyPr>
          <a:lstStyle/>
          <a:p>
            <a:pPr algn="l">
              <a:lnSpc>
                <a:spcPts val="10199"/>
              </a:lnSpc>
              <a:spcBef>
                <a:spcPct val="0"/>
              </a:spcBef>
            </a:pPr>
            <a:r>
              <a:rPr lang="en-US" sz="8499" spc="-84" u="none">
                <a:solidFill>
                  <a:srgbClr val="004651"/>
                </a:solidFill>
                <a:latin typeface="Muli Bold"/>
              </a:rPr>
              <a:t>Mental – Health Twitter</a:t>
            </a:r>
          </a:p>
        </p:txBody>
      </p:sp>
      <p:sp>
        <p:nvSpPr>
          <p:cNvPr name="TextBox 12" id="12"/>
          <p:cNvSpPr txBox="true"/>
          <p:nvPr/>
        </p:nvSpPr>
        <p:spPr>
          <a:xfrm rot="0">
            <a:off x="0" y="4062850"/>
            <a:ext cx="18288000" cy="815342"/>
          </a:xfrm>
          <a:prstGeom prst="rect">
            <a:avLst/>
          </a:prstGeom>
        </p:spPr>
        <p:txBody>
          <a:bodyPr anchor="t" rtlCol="false" tIns="0" lIns="0" bIns="0" rIns="0">
            <a:spAutoFit/>
          </a:bodyPr>
          <a:lstStyle/>
          <a:p>
            <a:pPr algn="ctr">
              <a:lnSpc>
                <a:spcPts val="6899"/>
              </a:lnSpc>
            </a:pPr>
            <a:r>
              <a:rPr lang="en-US" sz="4599">
                <a:solidFill>
                  <a:srgbClr val="000000"/>
                </a:solidFill>
                <a:latin typeface="Muli"/>
              </a:rPr>
              <a:t>Bộ dữ liệu có các trường</a:t>
            </a:r>
          </a:p>
        </p:txBody>
      </p:sp>
      <p:grpSp>
        <p:nvGrpSpPr>
          <p:cNvPr name="Group 13" id="13"/>
          <p:cNvGrpSpPr/>
          <p:nvPr/>
        </p:nvGrpSpPr>
        <p:grpSpPr>
          <a:xfrm rot="0">
            <a:off x="3382676" y="5486073"/>
            <a:ext cx="12494903" cy="4197229"/>
            <a:chOff x="0" y="0"/>
            <a:chExt cx="16659870" cy="5596306"/>
          </a:xfrm>
        </p:grpSpPr>
        <p:sp>
          <p:nvSpPr>
            <p:cNvPr name="TextBox 14" id="14"/>
            <p:cNvSpPr txBox="true"/>
            <p:nvPr/>
          </p:nvSpPr>
          <p:spPr>
            <a:xfrm rot="0">
              <a:off x="0" y="-72341"/>
              <a:ext cx="7104385" cy="5668647"/>
            </a:xfrm>
            <a:prstGeom prst="rect">
              <a:avLst/>
            </a:prstGeom>
          </p:spPr>
          <p:txBody>
            <a:bodyPr anchor="t" rtlCol="false" tIns="0" lIns="0" bIns="0" rIns="0">
              <a:spAutoFit/>
            </a:bodyPr>
            <a:lstStyle/>
            <a:p>
              <a:pPr algn="just" marL="993131" indent="-496566" lvl="1">
                <a:lnSpc>
                  <a:spcPts val="6899"/>
                </a:lnSpc>
                <a:buFont typeface="Arial"/>
                <a:buChar char="•"/>
              </a:pPr>
              <a:r>
                <a:rPr lang="en-US" sz="4599">
                  <a:solidFill>
                    <a:srgbClr val="000000"/>
                  </a:solidFill>
                  <a:latin typeface="Muli"/>
                </a:rPr>
                <a:t>post_id</a:t>
              </a:r>
            </a:p>
            <a:p>
              <a:pPr algn="just" marL="993131" indent="-496566" lvl="1">
                <a:lnSpc>
                  <a:spcPts val="6899"/>
                </a:lnSpc>
                <a:buFont typeface="Arial"/>
                <a:buChar char="•"/>
              </a:pPr>
              <a:r>
                <a:rPr lang="en-US" sz="4599">
                  <a:solidFill>
                    <a:srgbClr val="000000"/>
                  </a:solidFill>
                  <a:latin typeface="Muli"/>
                </a:rPr>
                <a:t>post_created</a:t>
              </a:r>
            </a:p>
            <a:p>
              <a:pPr algn="just" marL="993131" indent="-496566" lvl="1">
                <a:lnSpc>
                  <a:spcPts val="6899"/>
                </a:lnSpc>
                <a:buFont typeface="Arial"/>
                <a:buChar char="•"/>
              </a:pPr>
              <a:r>
                <a:rPr lang="en-US" sz="4599">
                  <a:solidFill>
                    <a:srgbClr val="000000"/>
                  </a:solidFill>
                  <a:latin typeface="Muli"/>
                </a:rPr>
                <a:t>post_text</a:t>
              </a:r>
            </a:p>
            <a:p>
              <a:pPr algn="just" marL="993131" indent="-496566" lvl="1">
                <a:lnSpc>
                  <a:spcPts val="6899"/>
                </a:lnSpc>
                <a:buFont typeface="Arial"/>
                <a:buChar char="•"/>
              </a:pPr>
              <a:r>
                <a:rPr lang="en-US" sz="4599">
                  <a:solidFill>
                    <a:srgbClr val="000000"/>
                  </a:solidFill>
                  <a:latin typeface="Muli"/>
                </a:rPr>
                <a:t>user_id</a:t>
              </a:r>
            </a:p>
            <a:p>
              <a:pPr algn="just" marL="993131" indent="-496566" lvl="1">
                <a:lnSpc>
                  <a:spcPts val="6899"/>
                </a:lnSpc>
                <a:buFont typeface="Arial"/>
                <a:buChar char="•"/>
              </a:pPr>
              <a:r>
                <a:rPr lang="en-US" sz="4599">
                  <a:solidFill>
                    <a:srgbClr val="000000"/>
                  </a:solidFill>
                  <a:latin typeface="Muli Italics"/>
                </a:rPr>
                <a:t>followers</a:t>
              </a:r>
            </a:p>
          </p:txBody>
        </p:sp>
        <p:sp>
          <p:nvSpPr>
            <p:cNvPr name="TextBox 15" id="15"/>
            <p:cNvSpPr txBox="true"/>
            <p:nvPr/>
          </p:nvSpPr>
          <p:spPr>
            <a:xfrm rot="0">
              <a:off x="9555485" y="-123825"/>
              <a:ext cx="7104385" cy="5668647"/>
            </a:xfrm>
            <a:prstGeom prst="rect">
              <a:avLst/>
            </a:prstGeom>
          </p:spPr>
          <p:txBody>
            <a:bodyPr anchor="t" rtlCol="false" tIns="0" lIns="0" bIns="0" rIns="0">
              <a:spAutoFit/>
            </a:bodyPr>
            <a:lstStyle/>
            <a:p>
              <a:pPr algn="just" marL="993131" indent="-496566" lvl="1">
                <a:lnSpc>
                  <a:spcPts val="6899"/>
                </a:lnSpc>
                <a:buFont typeface="Arial"/>
                <a:buChar char="•"/>
              </a:pPr>
              <a:r>
                <a:rPr lang="en-US" sz="4599">
                  <a:solidFill>
                    <a:srgbClr val="000000"/>
                  </a:solidFill>
                  <a:latin typeface="Muli"/>
                </a:rPr>
                <a:t>friends</a:t>
              </a:r>
            </a:p>
            <a:p>
              <a:pPr algn="just" marL="993131" indent="-496566" lvl="1">
                <a:lnSpc>
                  <a:spcPts val="6899"/>
                </a:lnSpc>
                <a:buFont typeface="Arial"/>
                <a:buChar char="•"/>
              </a:pPr>
              <a:r>
                <a:rPr lang="en-US" sz="4599">
                  <a:solidFill>
                    <a:srgbClr val="000000"/>
                  </a:solidFill>
                  <a:latin typeface="Muli Italics"/>
                </a:rPr>
                <a:t>favourites</a:t>
              </a:r>
            </a:p>
            <a:p>
              <a:pPr algn="just" marL="993131" indent="-496566" lvl="1">
                <a:lnSpc>
                  <a:spcPts val="6899"/>
                </a:lnSpc>
                <a:buFont typeface="Arial"/>
                <a:buChar char="•"/>
              </a:pPr>
              <a:r>
                <a:rPr lang="en-US" sz="4599">
                  <a:solidFill>
                    <a:srgbClr val="000000"/>
                  </a:solidFill>
                  <a:latin typeface="Muli"/>
                </a:rPr>
                <a:t>statuses</a:t>
              </a:r>
            </a:p>
            <a:p>
              <a:pPr algn="just" marL="993131" indent="-496566" lvl="1">
                <a:lnSpc>
                  <a:spcPts val="6899"/>
                </a:lnSpc>
                <a:buFont typeface="Arial"/>
                <a:buChar char="•"/>
              </a:pPr>
              <a:r>
                <a:rPr lang="en-US" sz="4599">
                  <a:solidFill>
                    <a:srgbClr val="000000"/>
                  </a:solidFill>
                  <a:latin typeface="Muli Italics"/>
                </a:rPr>
                <a:t>retweets</a:t>
              </a:r>
            </a:p>
            <a:p>
              <a:pPr algn="just" marL="993131" indent="-496566" lvl="1">
                <a:lnSpc>
                  <a:spcPts val="6899"/>
                </a:lnSpc>
                <a:buFont typeface="Arial"/>
                <a:buChar char="•"/>
              </a:pPr>
              <a:r>
                <a:rPr lang="en-US" sz="4599">
                  <a:solidFill>
                    <a:srgbClr val="000000"/>
                  </a:solidFill>
                  <a:latin typeface="Muli"/>
                </a:rPr>
                <a:t>label</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DAGG95DIQ-Q</dc:identifier>
  <dcterms:modified xsi:type="dcterms:W3CDTF">2011-08-01T06:04:30Z</dcterms:modified>
  <cp:revision>1</cp:revision>
  <dc:title>CK IE403.O22 </dc:title>
</cp:coreProperties>
</file>