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B89A4-7063-4BCD-9EB8-9E403011AA44}"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88F668-1D6F-436B-8558-78B145F07B3C}" type="slidenum">
              <a:rPr lang="en-US" smtClean="0"/>
              <a:t>‹#›</a:t>
            </a:fld>
            <a:endParaRPr lang="en-US"/>
          </a:p>
        </p:txBody>
      </p:sp>
    </p:spTree>
    <p:extLst>
      <p:ext uri="{BB962C8B-B14F-4D97-AF65-F5344CB8AC3E}">
        <p14:creationId xmlns:p14="http://schemas.microsoft.com/office/powerpoint/2010/main" val="36975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sz="1500" dirty="0"/>
              <a:t>Preprocessing</a:t>
            </a:r>
          </a:p>
          <a:p>
            <a:pPr lvl="1">
              <a:lnSpc>
                <a:spcPct val="110000"/>
              </a:lnSpc>
            </a:pPr>
            <a:r>
              <a:rPr lang="en-US" sz="1500" dirty="0"/>
              <a:t>Text Normalization</a:t>
            </a:r>
          </a:p>
          <a:p>
            <a:pPr lvl="1">
              <a:lnSpc>
                <a:spcPct val="110000"/>
              </a:lnSpc>
            </a:pPr>
            <a:r>
              <a:rPr lang="en-US" sz="1500" dirty="0"/>
              <a:t>BOW Representation</a:t>
            </a:r>
          </a:p>
          <a:p>
            <a:pPr lvl="2">
              <a:lnSpc>
                <a:spcPct val="110000"/>
              </a:lnSpc>
            </a:pPr>
            <a:r>
              <a:rPr lang="en-US" sz="1500" dirty="0"/>
              <a:t>W2V explanation</a:t>
            </a:r>
          </a:p>
          <a:p>
            <a:pPr lvl="1">
              <a:lnSpc>
                <a:spcPct val="110000"/>
              </a:lnSpc>
            </a:pPr>
            <a:r>
              <a:rPr lang="en-US" sz="1500" dirty="0" err="1"/>
              <a:t>Dataframe</a:t>
            </a:r>
            <a:endParaRPr lang="en-US" sz="1500" dirty="0"/>
          </a:p>
          <a:p>
            <a:pPr lvl="2">
              <a:lnSpc>
                <a:spcPct val="110000"/>
              </a:lnSpc>
            </a:pPr>
            <a:r>
              <a:rPr lang="en-US" sz="1500" dirty="0"/>
              <a:t>List of dictionaries method</a:t>
            </a:r>
          </a:p>
          <a:p>
            <a:pPr lvl="2">
              <a:lnSpc>
                <a:spcPct val="110000"/>
              </a:lnSpc>
            </a:pPr>
            <a:r>
              <a:rPr lang="en-US" sz="1500" dirty="0" err="1"/>
              <a:t>NaN</a:t>
            </a:r>
            <a:r>
              <a:rPr lang="en-US" sz="1500" dirty="0"/>
              <a:t> removal</a:t>
            </a:r>
          </a:p>
          <a:p>
            <a:pPr lvl="1">
              <a:lnSpc>
                <a:spcPct val="110000"/>
              </a:lnSpc>
            </a:pPr>
            <a:r>
              <a:rPr lang="en-US" sz="1500" dirty="0"/>
              <a:t>Train-test split</a:t>
            </a:r>
          </a:p>
          <a:p>
            <a:pPr lvl="2">
              <a:lnSpc>
                <a:spcPct val="110000"/>
              </a:lnSpc>
            </a:pPr>
            <a:r>
              <a:rPr lang="en-US" sz="1500" dirty="0"/>
              <a:t>42 shuffles</a:t>
            </a:r>
          </a:p>
          <a:p>
            <a:pPr lvl="2">
              <a:lnSpc>
                <a:spcPct val="110000"/>
              </a:lnSpc>
            </a:pPr>
            <a:r>
              <a:rPr lang="en-US" sz="1500" dirty="0"/>
              <a:t>7:3 Train to test split</a:t>
            </a:r>
          </a:p>
          <a:p>
            <a:endParaRPr lang="en-US" dirty="0"/>
          </a:p>
        </p:txBody>
      </p:sp>
      <p:sp>
        <p:nvSpPr>
          <p:cNvPr id="4" name="Slide Number Placeholder 3"/>
          <p:cNvSpPr>
            <a:spLocks noGrp="1"/>
          </p:cNvSpPr>
          <p:nvPr>
            <p:ph type="sldNum" sz="quarter" idx="5"/>
          </p:nvPr>
        </p:nvSpPr>
        <p:spPr/>
        <p:txBody>
          <a:bodyPr/>
          <a:lstStyle/>
          <a:p>
            <a:fld id="{9F88F668-1D6F-436B-8558-78B145F07B3C}" type="slidenum">
              <a:rPr lang="en-US" smtClean="0"/>
              <a:t>4</a:t>
            </a:fld>
            <a:endParaRPr lang="en-US"/>
          </a:p>
        </p:txBody>
      </p:sp>
    </p:spTree>
    <p:extLst>
      <p:ext uri="{BB962C8B-B14F-4D97-AF65-F5344CB8AC3E}">
        <p14:creationId xmlns:p14="http://schemas.microsoft.com/office/powerpoint/2010/main" val="194691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Dataframe</a:t>
            </a:r>
            <a:r>
              <a:rPr lang="en-US" dirty="0"/>
              <a:t> to ML</a:t>
            </a:r>
          </a:p>
          <a:p>
            <a:pPr lvl="1"/>
            <a:r>
              <a:rPr lang="en-US" dirty="0"/>
              <a:t>Naïve Bayes, just plug in</a:t>
            </a:r>
          </a:p>
          <a:p>
            <a:pPr lvl="1"/>
            <a:r>
              <a:rPr lang="en-US" dirty="0"/>
              <a:t>SVM, just plug in</a:t>
            </a:r>
          </a:p>
          <a:p>
            <a:pPr lvl="2"/>
            <a:r>
              <a:rPr lang="en-US" dirty="0"/>
              <a:t>One vs Rest</a:t>
            </a:r>
          </a:p>
          <a:p>
            <a:pPr lvl="2"/>
            <a:r>
              <a:rPr lang="en-US" dirty="0"/>
              <a:t>One vs One</a:t>
            </a:r>
          </a:p>
          <a:p>
            <a:pPr lvl="1"/>
            <a:r>
              <a:rPr lang="en-US" dirty="0"/>
              <a:t>Logistic Regression, just plug in</a:t>
            </a:r>
          </a:p>
          <a:p>
            <a:pPr lvl="2"/>
            <a:r>
              <a:rPr lang="en-US" dirty="0"/>
              <a:t>Humorous Aside: Linear Regression is NOT logistic regression</a:t>
            </a:r>
          </a:p>
          <a:p>
            <a:pPr lvl="2"/>
            <a:endParaRPr lang="en-US" dirty="0"/>
          </a:p>
          <a:p>
            <a:pPr lvl="1"/>
            <a:r>
              <a:rPr lang="en-US" dirty="0"/>
              <a:t>All are part of </a:t>
            </a:r>
            <a:r>
              <a:rPr lang="en-US" dirty="0" err="1"/>
              <a:t>SKLearn</a:t>
            </a:r>
            <a:r>
              <a:rPr lang="en-US" dirty="0"/>
              <a:t>, making it easy to plug and chug</a:t>
            </a:r>
          </a:p>
          <a:p>
            <a:endParaRPr lang="en-US" dirty="0"/>
          </a:p>
        </p:txBody>
      </p:sp>
      <p:sp>
        <p:nvSpPr>
          <p:cNvPr id="4" name="Slide Number Placeholder 3"/>
          <p:cNvSpPr>
            <a:spLocks noGrp="1"/>
          </p:cNvSpPr>
          <p:nvPr>
            <p:ph type="sldNum" sz="quarter" idx="5"/>
          </p:nvPr>
        </p:nvSpPr>
        <p:spPr/>
        <p:txBody>
          <a:bodyPr/>
          <a:lstStyle/>
          <a:p>
            <a:fld id="{9F88F668-1D6F-436B-8558-78B145F07B3C}" type="slidenum">
              <a:rPr lang="en-US" smtClean="0"/>
              <a:t>5</a:t>
            </a:fld>
            <a:endParaRPr lang="en-US"/>
          </a:p>
        </p:txBody>
      </p:sp>
    </p:spTree>
    <p:extLst>
      <p:ext uri="{BB962C8B-B14F-4D97-AF65-F5344CB8AC3E}">
        <p14:creationId xmlns:p14="http://schemas.microsoft.com/office/powerpoint/2010/main" val="1789638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C41E3C0-C611-46E4-AA67-80E1554B1E26}" type="datetimeFigureOut">
              <a:rPr lang="en-US" smtClean="0"/>
              <a:t>11/28/2021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346835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1E3C0-C611-46E4-AA67-80E1554B1E2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5975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1E3C0-C611-46E4-AA67-80E1554B1E2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4054072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1E3C0-C611-46E4-AA67-80E1554B1E2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CD1CE-9781-484D-9705-58A00B21052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6231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1E3C0-C611-46E4-AA67-80E1554B1E2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262710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41E3C0-C611-46E4-AA67-80E1554B1E2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123480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41E3C0-C611-46E4-AA67-80E1554B1E2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610842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1E3C0-C611-46E4-AA67-80E1554B1E2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2303125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1E3C0-C611-46E4-AA67-80E1554B1E2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299105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1E3C0-C611-46E4-AA67-80E1554B1E2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1403286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1E3C0-C611-46E4-AA67-80E1554B1E26}"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1954483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41E3C0-C611-46E4-AA67-80E1554B1E2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265141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41E3C0-C611-46E4-AA67-80E1554B1E26}"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184499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41E3C0-C611-46E4-AA67-80E1554B1E26}"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317251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1E3C0-C611-46E4-AA67-80E1554B1E26}"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31428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1E3C0-C611-46E4-AA67-80E1554B1E2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380333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1E3C0-C611-46E4-AA67-80E1554B1E26}"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CD1CE-9781-484D-9705-58A00B210521}" type="slidenum">
              <a:rPr lang="en-US" smtClean="0"/>
              <a:t>‹#›</a:t>
            </a:fld>
            <a:endParaRPr lang="en-US"/>
          </a:p>
        </p:txBody>
      </p:sp>
    </p:spTree>
    <p:extLst>
      <p:ext uri="{BB962C8B-B14F-4D97-AF65-F5344CB8AC3E}">
        <p14:creationId xmlns:p14="http://schemas.microsoft.com/office/powerpoint/2010/main" val="269522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41E3C0-C611-46E4-AA67-80E1554B1E26}" type="datetimeFigureOut">
              <a:rPr lang="en-US" smtClean="0"/>
              <a:t>11/28/2021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FCD1CE-9781-484D-9705-58A00B210521}" type="slidenum">
              <a:rPr lang="en-US" smtClean="0"/>
              <a:t>‹#›</a:t>
            </a:fld>
            <a:endParaRPr lang="en-US"/>
          </a:p>
        </p:txBody>
      </p:sp>
    </p:spTree>
    <p:extLst>
      <p:ext uri="{BB962C8B-B14F-4D97-AF65-F5344CB8AC3E}">
        <p14:creationId xmlns:p14="http://schemas.microsoft.com/office/powerpoint/2010/main" val="34550256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AF00A041-F44F-409F-9925-DB7BB6BB4B5C}"/>
              </a:ext>
            </a:extLst>
          </p:cNvPr>
          <p:cNvSpPr>
            <a:spLocks noGrp="1"/>
          </p:cNvSpPr>
          <p:nvPr>
            <p:ph type="ctrTitle"/>
          </p:nvPr>
        </p:nvSpPr>
        <p:spPr>
          <a:xfrm>
            <a:off x="2667000" y="2328334"/>
            <a:ext cx="6858000" cy="1367896"/>
          </a:xfrm>
        </p:spPr>
        <p:txBody>
          <a:bodyPr>
            <a:normAutofit fontScale="90000"/>
          </a:bodyPr>
          <a:lstStyle/>
          <a:p>
            <a:pPr algn="ctr"/>
            <a:r>
              <a:rPr lang="en-US">
                <a:solidFill>
                  <a:srgbClr val="FFFFFF"/>
                </a:solidFill>
              </a:rPr>
              <a:t>Computational Text Analytics Term Project</a:t>
            </a:r>
            <a:endParaRPr lang="en-US" dirty="0">
              <a:solidFill>
                <a:srgbClr val="FFFFFF"/>
              </a:solidFill>
            </a:endParaRPr>
          </a:p>
        </p:txBody>
      </p:sp>
      <p:sp>
        <p:nvSpPr>
          <p:cNvPr id="3" name="Subtitle 2">
            <a:extLst>
              <a:ext uri="{FF2B5EF4-FFF2-40B4-BE49-F238E27FC236}">
                <a16:creationId xmlns:a16="http://schemas.microsoft.com/office/drawing/2014/main" id="{26138F09-C029-4E02-AD62-549D06F4104A}"/>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Dominic Polletta &amp; Joey Polletta</a:t>
            </a:r>
            <a:endParaRPr lang="en-US" dirty="0">
              <a:solidFill>
                <a:schemeClr val="bg2"/>
              </a:solidFill>
            </a:endParaRPr>
          </a:p>
        </p:txBody>
      </p:sp>
    </p:spTree>
    <p:extLst>
      <p:ext uri="{BB962C8B-B14F-4D97-AF65-F5344CB8AC3E}">
        <p14:creationId xmlns:p14="http://schemas.microsoft.com/office/powerpoint/2010/main" val="359240622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103" name="Title 1">
            <a:extLst>
              <a:ext uri="{FF2B5EF4-FFF2-40B4-BE49-F238E27FC236}">
                <a16:creationId xmlns:a16="http://schemas.microsoft.com/office/drawing/2014/main" id="{2C979023-DEC2-41E8-BB8E-34E5F1506704}"/>
              </a:ext>
            </a:extLst>
          </p:cNvPr>
          <p:cNvSpPr txBox="1">
            <a:spLocks/>
          </p:cNvSpPr>
          <p:nvPr/>
        </p:nvSpPr>
        <p:spPr>
          <a:xfrm>
            <a:off x="1141413" y="245949"/>
            <a:ext cx="4459286"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3200" dirty="0"/>
          </a:p>
        </p:txBody>
      </p:sp>
      <p:pic>
        <p:nvPicPr>
          <p:cNvPr id="105" name="Picture 2" descr="Introduction | Text classification guide | Google Developers">
            <a:extLst>
              <a:ext uri="{FF2B5EF4-FFF2-40B4-BE49-F238E27FC236}">
                <a16:creationId xmlns:a16="http://schemas.microsoft.com/office/drawing/2014/main" id="{00444ADF-6337-48E1-B829-A1900B18038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65796" y="2064930"/>
            <a:ext cx="5456279" cy="2728139"/>
          </a:xfrm>
          <a:prstGeom prst="round2DiagRect">
            <a:avLst>
              <a:gd name="adj1" fmla="val 5608"/>
              <a:gd name="adj2" fmla="val 0"/>
            </a:avLst>
          </a:prstGeom>
          <a:noFill/>
          <a:ln w="19050" cap="sq">
            <a:solidFill>
              <a:schemeClr val="tx1">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2" name="Title 1">
            <a:extLst>
              <a:ext uri="{FF2B5EF4-FFF2-40B4-BE49-F238E27FC236}">
                <a16:creationId xmlns:a16="http://schemas.microsoft.com/office/drawing/2014/main" id="{8A5A949C-C244-4CE8-9C17-9569382B4977}"/>
              </a:ext>
            </a:extLst>
          </p:cNvPr>
          <p:cNvSpPr>
            <a:spLocks noGrp="1"/>
          </p:cNvSpPr>
          <p:nvPr>
            <p:ph type="title"/>
          </p:nvPr>
        </p:nvSpPr>
        <p:spPr>
          <a:xfrm>
            <a:off x="1141413" y="618518"/>
            <a:ext cx="4459286" cy="1478570"/>
          </a:xfrm>
        </p:spPr>
        <p:txBody>
          <a:bodyPr>
            <a:normAutofit/>
          </a:bodyPr>
          <a:lstStyle/>
          <a:p>
            <a:r>
              <a:rPr lang="en-US" sz="3200" dirty="0"/>
              <a:t>Problem Definition</a:t>
            </a:r>
          </a:p>
        </p:txBody>
      </p:sp>
      <p:sp>
        <p:nvSpPr>
          <p:cNvPr id="53" name="Content Placeholder 2">
            <a:extLst>
              <a:ext uri="{FF2B5EF4-FFF2-40B4-BE49-F238E27FC236}">
                <a16:creationId xmlns:a16="http://schemas.microsoft.com/office/drawing/2014/main" id="{A65F96AB-3120-4C56-B55B-E7056F3E0259}"/>
              </a:ext>
            </a:extLst>
          </p:cNvPr>
          <p:cNvSpPr>
            <a:spLocks noGrp="1"/>
          </p:cNvSpPr>
          <p:nvPr>
            <p:ph idx="1"/>
          </p:nvPr>
        </p:nvSpPr>
        <p:spPr>
          <a:xfrm>
            <a:off x="1141412" y="2249487"/>
            <a:ext cx="4459287" cy="3965046"/>
          </a:xfrm>
        </p:spPr>
        <p:txBody>
          <a:bodyPr>
            <a:normAutofit fontScale="92500" lnSpcReduction="20000"/>
          </a:bodyPr>
          <a:lstStyle/>
          <a:p>
            <a:r>
              <a:rPr lang="en-US" dirty="0"/>
              <a:t>Our objective was to take the abstracts from PubMed and use different machine learning models to classify them</a:t>
            </a:r>
          </a:p>
          <a:p>
            <a:r>
              <a:rPr lang="en-US" dirty="0"/>
              <a:t>We expected that many of the difficulties would be due to the machine learning models</a:t>
            </a:r>
          </a:p>
          <a:p>
            <a:r>
              <a:rPr lang="en-US" dirty="0"/>
              <a:t>Instead, much of the difficulties came from technical issues and pre-processing the data</a:t>
            </a:r>
          </a:p>
        </p:txBody>
      </p:sp>
    </p:spTree>
    <p:extLst>
      <p:ext uri="{BB962C8B-B14F-4D97-AF65-F5344CB8AC3E}">
        <p14:creationId xmlns:p14="http://schemas.microsoft.com/office/powerpoint/2010/main" val="18264254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106" name="Title 1">
            <a:extLst>
              <a:ext uri="{FF2B5EF4-FFF2-40B4-BE49-F238E27FC236}">
                <a16:creationId xmlns:a16="http://schemas.microsoft.com/office/drawing/2014/main" id="{EF70946C-D5CF-4214-91B5-3A332830CF6E}"/>
              </a:ext>
            </a:extLst>
          </p:cNvPr>
          <p:cNvSpPr>
            <a:spLocks noGrp="1"/>
          </p:cNvSpPr>
          <p:nvPr>
            <p:ph type="title"/>
          </p:nvPr>
        </p:nvSpPr>
        <p:spPr>
          <a:xfrm>
            <a:off x="1141413" y="618518"/>
            <a:ext cx="4459286" cy="1478570"/>
          </a:xfrm>
        </p:spPr>
        <p:txBody>
          <a:bodyPr>
            <a:normAutofit/>
          </a:bodyPr>
          <a:lstStyle/>
          <a:p>
            <a:r>
              <a:rPr lang="en-US" sz="3200" dirty="0"/>
              <a:t>Acquiring Abstracts</a:t>
            </a:r>
          </a:p>
        </p:txBody>
      </p:sp>
      <p:sp>
        <p:nvSpPr>
          <p:cNvPr id="107" name="Content Placeholder 2">
            <a:extLst>
              <a:ext uri="{FF2B5EF4-FFF2-40B4-BE49-F238E27FC236}">
                <a16:creationId xmlns:a16="http://schemas.microsoft.com/office/drawing/2014/main" id="{2A4584FF-092D-4F8C-BBD2-9B66F2D3668A}"/>
              </a:ext>
            </a:extLst>
          </p:cNvPr>
          <p:cNvSpPr>
            <a:spLocks noGrp="1"/>
          </p:cNvSpPr>
          <p:nvPr>
            <p:ph idx="1"/>
          </p:nvPr>
        </p:nvSpPr>
        <p:spPr>
          <a:xfrm>
            <a:off x="1141412" y="2249487"/>
            <a:ext cx="4459287" cy="3965046"/>
          </a:xfrm>
        </p:spPr>
        <p:txBody>
          <a:bodyPr>
            <a:normAutofit fontScale="92500" lnSpcReduction="20000"/>
          </a:bodyPr>
          <a:lstStyle/>
          <a:p>
            <a:r>
              <a:rPr lang="en-US" sz="2000" dirty="0"/>
              <a:t>The library we used to access PubMed is called </a:t>
            </a:r>
            <a:r>
              <a:rPr lang="en-US" sz="2000" dirty="0" err="1"/>
              <a:t>BioPython</a:t>
            </a:r>
            <a:endParaRPr lang="en-US" sz="2000" dirty="0"/>
          </a:p>
          <a:p>
            <a:pPr lvl="1"/>
            <a:r>
              <a:rPr lang="en-US" dirty="0"/>
              <a:t>Bio Python utilizes functions that directly interface with the PubMed API</a:t>
            </a:r>
          </a:p>
          <a:p>
            <a:r>
              <a:rPr lang="en-US" sz="2000" dirty="0"/>
              <a:t>The biggest issue with this stage of the project was the documentation</a:t>
            </a:r>
          </a:p>
          <a:p>
            <a:r>
              <a:rPr lang="en-US" sz="2000" dirty="0"/>
              <a:t>In the end, the best way to deal with the errors was to just ignore them</a:t>
            </a:r>
          </a:p>
          <a:p>
            <a:r>
              <a:rPr lang="en-US" sz="2000" dirty="0"/>
              <a:t>We ended up with a CSV file generated from the abstract texts</a:t>
            </a:r>
          </a:p>
        </p:txBody>
      </p:sp>
      <p:pic>
        <p:nvPicPr>
          <p:cNvPr id="108" name="Picture 2" descr="NCBI Insights : NCBI Minute: Introducing the updated PubMed E-utilities (API )">
            <a:extLst>
              <a:ext uri="{FF2B5EF4-FFF2-40B4-BE49-F238E27FC236}">
                <a16:creationId xmlns:a16="http://schemas.microsoft.com/office/drawing/2014/main" id="{E0239013-B637-4CC8-8C5A-96800C55EA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1878213"/>
            <a:ext cx="5456279" cy="3076624"/>
          </a:xfrm>
          <a:prstGeom prst="round2DiagRect">
            <a:avLst>
              <a:gd name="adj1" fmla="val 5608"/>
              <a:gd name="adj2" fmla="val 0"/>
            </a:avLst>
          </a:prstGeom>
          <a:noFill/>
          <a:ln w="19050" cap="sq">
            <a:solidFill>
              <a:schemeClr val="tx1">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051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134" name="Title 1">
            <a:extLst>
              <a:ext uri="{FF2B5EF4-FFF2-40B4-BE49-F238E27FC236}">
                <a16:creationId xmlns:a16="http://schemas.microsoft.com/office/drawing/2014/main" id="{38749252-5490-4EE2-8317-69B579600067}"/>
              </a:ext>
            </a:extLst>
          </p:cNvPr>
          <p:cNvSpPr>
            <a:spLocks noGrp="1"/>
          </p:cNvSpPr>
          <p:nvPr>
            <p:ph type="title"/>
          </p:nvPr>
        </p:nvSpPr>
        <p:spPr>
          <a:xfrm>
            <a:off x="4996697" y="618518"/>
            <a:ext cx="6050713" cy="1478570"/>
          </a:xfrm>
        </p:spPr>
        <p:txBody>
          <a:bodyPr>
            <a:normAutofit/>
          </a:bodyPr>
          <a:lstStyle/>
          <a:p>
            <a:r>
              <a:rPr lang="en-US" dirty="0"/>
              <a:t>Getting Data Ready for Machine Learning models</a:t>
            </a:r>
          </a:p>
        </p:txBody>
      </p:sp>
      <p:pic>
        <p:nvPicPr>
          <p:cNvPr id="135" name="Picture 4">
            <a:extLst>
              <a:ext uri="{FF2B5EF4-FFF2-40B4-BE49-F238E27FC236}">
                <a16:creationId xmlns:a16="http://schemas.microsoft.com/office/drawing/2014/main" id="{DDA6624B-B36A-4EEC-B594-7D560060BAB7}"/>
              </a:ext>
              <a:ext uri="{C183D7F6-B498-43B3-948B-1728B52AA6E4}">
                <adec:decorative xmlns:adec="http://schemas.microsoft.com/office/drawing/2017/decorative" val="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619" r="37825"/>
          <a:stretch/>
        </p:blipFill>
        <p:spPr bwMode="auto">
          <a:xfrm>
            <a:off x="-5597" y="10"/>
            <a:ext cx="4635583" cy="6857990"/>
          </a:xfrm>
          <a:prstGeom prst="rect">
            <a:avLst/>
          </a:prstGeom>
          <a:noFill/>
          <a:extLst>
            <a:ext uri="{909E8E84-426E-40DD-AFC4-6F175D3DCCD1}">
              <a14:hiddenFill xmlns:a14="http://schemas.microsoft.com/office/drawing/2010/main">
                <a:solidFill>
                  <a:srgbClr val="FFFFFF"/>
                </a:solidFill>
              </a14:hiddenFill>
            </a:ext>
          </a:extLst>
        </p:spPr>
      </p:pic>
      <p:sp>
        <p:nvSpPr>
          <p:cNvPr id="136" name="Content Placeholder 2">
            <a:extLst>
              <a:ext uri="{FF2B5EF4-FFF2-40B4-BE49-F238E27FC236}">
                <a16:creationId xmlns:a16="http://schemas.microsoft.com/office/drawing/2014/main" id="{B56AD888-F37B-40A3-A190-2735B8070E55}"/>
              </a:ext>
            </a:extLst>
          </p:cNvPr>
          <p:cNvSpPr>
            <a:spLocks noGrp="1"/>
          </p:cNvSpPr>
          <p:nvPr>
            <p:ph idx="1"/>
          </p:nvPr>
        </p:nvSpPr>
        <p:spPr>
          <a:xfrm>
            <a:off x="4968958" y="2249487"/>
            <a:ext cx="6078453" cy="3541714"/>
          </a:xfrm>
        </p:spPr>
        <p:txBody>
          <a:bodyPr>
            <a:noAutofit/>
          </a:bodyPr>
          <a:lstStyle/>
          <a:p>
            <a:pPr>
              <a:lnSpc>
                <a:spcPct val="110000"/>
              </a:lnSpc>
            </a:pPr>
            <a:r>
              <a:rPr lang="en-US" sz="2200" dirty="0"/>
              <a:t>We took the CSV file from the abstract generation and then applied standard normalization practices</a:t>
            </a:r>
          </a:p>
          <a:p>
            <a:pPr>
              <a:lnSpc>
                <a:spcPct val="110000"/>
              </a:lnSpc>
            </a:pPr>
            <a:r>
              <a:rPr lang="en-US" sz="2200" dirty="0"/>
              <a:t>We then took these normalized abstracts and used BOW for our feature representation</a:t>
            </a:r>
          </a:p>
          <a:p>
            <a:pPr>
              <a:lnSpc>
                <a:spcPct val="110000"/>
              </a:lnSpc>
            </a:pPr>
            <a:r>
              <a:rPr lang="en-US" sz="2200" dirty="0"/>
              <a:t>We took the BOW representation and transformed it into a Pandas </a:t>
            </a:r>
            <a:r>
              <a:rPr lang="en-US" sz="2200" dirty="0" err="1"/>
              <a:t>DataFrame</a:t>
            </a:r>
            <a:r>
              <a:rPr lang="en-US" sz="2200" dirty="0"/>
              <a:t> representation</a:t>
            </a:r>
          </a:p>
          <a:p>
            <a:pPr>
              <a:lnSpc>
                <a:spcPct val="110000"/>
              </a:lnSpc>
            </a:pPr>
            <a:r>
              <a:rPr lang="en-US" sz="2200" dirty="0"/>
              <a:t>Using the </a:t>
            </a:r>
            <a:r>
              <a:rPr lang="en-US" sz="2200" dirty="0" err="1"/>
              <a:t>SKLearn</a:t>
            </a:r>
            <a:r>
              <a:rPr lang="en-US" sz="2200" dirty="0"/>
              <a:t> </a:t>
            </a:r>
            <a:r>
              <a:rPr lang="en-US" sz="2200" dirty="0" err="1"/>
              <a:t>Train_Test_Split</a:t>
            </a:r>
            <a:r>
              <a:rPr lang="en-US" sz="2200" dirty="0"/>
              <a:t> method, we separated our data into our training and testing sets. These sets were shuffled to ensure a fair distribution of all classes</a:t>
            </a:r>
          </a:p>
        </p:txBody>
      </p:sp>
    </p:spTree>
    <p:extLst>
      <p:ext uri="{BB962C8B-B14F-4D97-AF65-F5344CB8AC3E}">
        <p14:creationId xmlns:p14="http://schemas.microsoft.com/office/powerpoint/2010/main" val="53620110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39C5A4BB-1368-4D0B-9F1B-95ACC5443196}"/>
              </a:ext>
            </a:extLst>
          </p:cNvPr>
          <p:cNvSpPr>
            <a:spLocks noGrp="1"/>
          </p:cNvSpPr>
          <p:nvPr>
            <p:ph type="title"/>
          </p:nvPr>
        </p:nvSpPr>
        <p:spPr>
          <a:xfrm>
            <a:off x="1141411" y="748240"/>
            <a:ext cx="9906000" cy="1117073"/>
          </a:xfrm>
        </p:spPr>
        <p:txBody>
          <a:bodyPr>
            <a:normAutofit/>
          </a:bodyPr>
          <a:lstStyle/>
          <a:p>
            <a:pPr algn="ctr"/>
            <a:r>
              <a:rPr lang="en-US" sz="4000" dirty="0"/>
              <a:t>Algorithms Employed</a:t>
            </a:r>
          </a:p>
        </p:txBody>
      </p:sp>
      <p:sp>
        <p:nvSpPr>
          <p:cNvPr id="3" name="Content Placeholder 2">
            <a:extLst>
              <a:ext uri="{FF2B5EF4-FFF2-40B4-BE49-F238E27FC236}">
                <a16:creationId xmlns:a16="http://schemas.microsoft.com/office/drawing/2014/main" id="{16A029BD-7012-4C25-ACFB-0DFB58E1AD0D}"/>
              </a:ext>
            </a:extLst>
          </p:cNvPr>
          <p:cNvSpPr>
            <a:spLocks noGrp="1"/>
          </p:cNvSpPr>
          <p:nvPr>
            <p:ph idx="1"/>
          </p:nvPr>
        </p:nvSpPr>
        <p:spPr>
          <a:xfrm>
            <a:off x="1206500" y="2249487"/>
            <a:ext cx="9840911" cy="3541714"/>
          </a:xfrm>
        </p:spPr>
        <p:txBody>
          <a:bodyPr anchor="t">
            <a:normAutofit/>
          </a:bodyPr>
          <a:lstStyle/>
          <a:p>
            <a:r>
              <a:rPr lang="en-US" dirty="0"/>
              <a:t>Once we had our </a:t>
            </a:r>
            <a:r>
              <a:rPr lang="en-US" dirty="0" err="1"/>
              <a:t>Train_Test_Split</a:t>
            </a:r>
            <a:r>
              <a:rPr lang="en-US" dirty="0"/>
              <a:t>, we were able to use </a:t>
            </a:r>
            <a:r>
              <a:rPr lang="en-US" dirty="0" err="1"/>
              <a:t>SKLearn</a:t>
            </a:r>
            <a:r>
              <a:rPr lang="en-US" dirty="0"/>
              <a:t> to do a lot of the machine learning heavy lifting</a:t>
            </a:r>
          </a:p>
          <a:p>
            <a:r>
              <a:rPr lang="en-US" dirty="0"/>
              <a:t>By taking our training features and targets from the split, we were able to use the Fit method from </a:t>
            </a:r>
            <a:r>
              <a:rPr lang="en-US" dirty="0" err="1"/>
              <a:t>SKLearn</a:t>
            </a:r>
            <a:r>
              <a:rPr lang="en-US" dirty="0"/>
              <a:t> to feed the training data to each of our machine learning models</a:t>
            </a:r>
          </a:p>
          <a:p>
            <a:r>
              <a:rPr lang="en-US" dirty="0"/>
              <a:t>Since the </a:t>
            </a:r>
            <a:r>
              <a:rPr lang="en-US" dirty="0" err="1"/>
              <a:t>Train_Test_Split</a:t>
            </a:r>
            <a:r>
              <a:rPr lang="en-US" dirty="0"/>
              <a:t> and all of the models are from the </a:t>
            </a:r>
            <a:r>
              <a:rPr lang="en-US" dirty="0" err="1"/>
              <a:t>SKLearn</a:t>
            </a:r>
            <a:r>
              <a:rPr lang="en-US" dirty="0"/>
              <a:t> package, from this point it was plug and play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71720646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54" name="Content Placeholder 2">
            <a:extLst>
              <a:ext uri="{FF2B5EF4-FFF2-40B4-BE49-F238E27FC236}">
                <a16:creationId xmlns:a16="http://schemas.microsoft.com/office/drawing/2014/main" id="{56B8B542-E49A-4A29-8772-4D0CF9B5073D}"/>
              </a:ext>
            </a:extLst>
          </p:cNvPr>
          <p:cNvSpPr txBox="1">
            <a:spLocks/>
          </p:cNvSpPr>
          <p:nvPr/>
        </p:nvSpPr>
        <p:spPr>
          <a:xfrm>
            <a:off x="1447228" y="1957388"/>
            <a:ext cx="4710683" cy="354171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Difficulties/Downsides</a:t>
            </a:r>
          </a:p>
          <a:p>
            <a:pPr lvl="1"/>
            <a:r>
              <a:rPr lang="en-US" dirty="0"/>
              <a:t>Requires prior knowledge</a:t>
            </a:r>
          </a:p>
          <a:p>
            <a:pPr lvl="1"/>
            <a:r>
              <a:rPr lang="en-US" dirty="0"/>
              <a:t>Assumes all features are independent</a:t>
            </a:r>
          </a:p>
          <a:p>
            <a:pPr lvl="1"/>
            <a:r>
              <a:rPr lang="en-US" dirty="0"/>
              <a:t>Requires smoothing to avoid zero frequency</a:t>
            </a:r>
          </a:p>
          <a:p>
            <a:pPr lvl="1"/>
            <a:endParaRPr lang="en-US" dirty="0"/>
          </a:p>
          <a:p>
            <a:r>
              <a:rPr lang="en-US" dirty="0"/>
              <a:t>Advantages</a:t>
            </a:r>
          </a:p>
          <a:p>
            <a:pPr lvl="1"/>
            <a:r>
              <a:rPr lang="en-US" dirty="0"/>
              <a:t>Relatively quick</a:t>
            </a:r>
          </a:p>
          <a:p>
            <a:pPr lvl="1"/>
            <a:r>
              <a:rPr lang="en-US" dirty="0"/>
              <a:t>Computationally light</a:t>
            </a:r>
          </a:p>
          <a:p>
            <a:pPr lvl="1"/>
            <a:r>
              <a:rPr lang="en-US" dirty="0"/>
              <a:t>2</a:t>
            </a:r>
            <a:r>
              <a:rPr lang="en-US" baseline="30000" dirty="0"/>
              <a:t>nd</a:t>
            </a:r>
            <a:r>
              <a:rPr lang="en-US" dirty="0"/>
              <a:t> best accuracy and best time</a:t>
            </a:r>
          </a:p>
          <a:p>
            <a:pPr lvl="1"/>
            <a:endParaRPr lang="en-US" dirty="0"/>
          </a:p>
        </p:txBody>
      </p:sp>
      <p:sp>
        <p:nvSpPr>
          <p:cNvPr id="55" name="Title 1">
            <a:extLst>
              <a:ext uri="{FF2B5EF4-FFF2-40B4-BE49-F238E27FC236}">
                <a16:creationId xmlns:a16="http://schemas.microsoft.com/office/drawing/2014/main" id="{19760E51-20EC-4D4E-A15E-D31137451095}"/>
              </a:ext>
            </a:extLst>
          </p:cNvPr>
          <p:cNvSpPr txBox="1">
            <a:spLocks/>
          </p:cNvSpPr>
          <p:nvPr/>
        </p:nvSpPr>
        <p:spPr>
          <a:xfrm>
            <a:off x="1141413" y="618518"/>
            <a:ext cx="4459286"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a:t>Naïve Bayes</a:t>
            </a:r>
            <a:endParaRPr lang="en-US" sz="3200" dirty="0"/>
          </a:p>
        </p:txBody>
      </p:sp>
      <p:sp>
        <p:nvSpPr>
          <p:cNvPr id="56" name="Content Placeholder 2">
            <a:extLst>
              <a:ext uri="{FF2B5EF4-FFF2-40B4-BE49-F238E27FC236}">
                <a16:creationId xmlns:a16="http://schemas.microsoft.com/office/drawing/2014/main" id="{CC3936D7-FC82-4D41-8923-7965AF136990}"/>
              </a:ext>
            </a:extLst>
          </p:cNvPr>
          <p:cNvSpPr>
            <a:spLocks noGrp="1"/>
          </p:cNvSpPr>
          <p:nvPr>
            <p:ph idx="1"/>
          </p:nvPr>
        </p:nvSpPr>
        <p:spPr>
          <a:xfrm>
            <a:off x="7126781" y="5437188"/>
            <a:ext cx="2889090" cy="1168400"/>
          </a:xfrm>
        </p:spPr>
        <p:txBody>
          <a:bodyPr>
            <a:normAutofit/>
          </a:bodyPr>
          <a:lstStyle/>
          <a:p>
            <a:pPr marL="0" indent="0" algn="ctr">
              <a:buNone/>
            </a:pPr>
            <a:r>
              <a:rPr lang="en-US" dirty="0"/>
              <a:t>Time to Run: 00:15:29.5</a:t>
            </a:r>
          </a:p>
        </p:txBody>
      </p:sp>
      <p:pic>
        <p:nvPicPr>
          <p:cNvPr id="57" name="Picture 4">
            <a:extLst>
              <a:ext uri="{FF2B5EF4-FFF2-40B4-BE49-F238E27FC236}">
                <a16:creationId xmlns:a16="http://schemas.microsoft.com/office/drawing/2014/main" id="{50DA9CFF-C4BC-4869-856A-77659857F9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62385" y="618519"/>
            <a:ext cx="2417882" cy="4628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403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5DAAB4A8-F1EE-427F-87FD-C86F7AA36EC6}"/>
              </a:ext>
            </a:extLst>
          </p:cNvPr>
          <p:cNvSpPr>
            <a:spLocks noGrp="1"/>
          </p:cNvSpPr>
          <p:nvPr>
            <p:ph idx="1"/>
          </p:nvPr>
        </p:nvSpPr>
        <p:spPr>
          <a:xfrm>
            <a:off x="1206501" y="1990726"/>
            <a:ext cx="4259436" cy="3800475"/>
          </a:xfrm>
        </p:spPr>
        <p:txBody>
          <a:bodyPr anchor="t">
            <a:normAutofit fontScale="77500" lnSpcReduction="20000"/>
          </a:bodyPr>
          <a:lstStyle/>
          <a:p>
            <a:r>
              <a:rPr lang="en-US" dirty="0"/>
              <a:t>Difficulties/Downsides</a:t>
            </a:r>
          </a:p>
          <a:p>
            <a:pPr lvl="1"/>
            <a:r>
              <a:rPr lang="en-US" dirty="0"/>
              <a:t>Not good for large data sets</a:t>
            </a:r>
          </a:p>
          <a:p>
            <a:pPr lvl="1"/>
            <a:r>
              <a:rPr lang="en-US" dirty="0"/>
              <a:t>Isn’t best at accuracy or time</a:t>
            </a:r>
          </a:p>
          <a:p>
            <a:pPr lvl="1"/>
            <a:r>
              <a:rPr lang="en-US" dirty="0"/>
              <a:t>Takes a lot of memory to execute</a:t>
            </a:r>
          </a:p>
          <a:p>
            <a:r>
              <a:rPr lang="en-US" dirty="0"/>
              <a:t>Advantages</a:t>
            </a:r>
          </a:p>
          <a:p>
            <a:pPr lvl="1"/>
            <a:r>
              <a:rPr lang="en-US" dirty="0"/>
              <a:t>Good for when the classes are easily separable</a:t>
            </a:r>
          </a:p>
          <a:p>
            <a:pPr lvl="1"/>
            <a:r>
              <a:rPr lang="en-US" dirty="0"/>
              <a:t>Good middle ground between Naïve Bayes and Logistic Regression</a:t>
            </a:r>
          </a:p>
          <a:p>
            <a:pPr lvl="1"/>
            <a:r>
              <a:rPr lang="en-US" dirty="0"/>
              <a:t>Works better with multiclass labeling</a:t>
            </a:r>
          </a:p>
          <a:p>
            <a:pPr lvl="1"/>
            <a:r>
              <a:rPr lang="en-US" dirty="0"/>
              <a:t>Benefits from Word2Vec representation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Title 1">
            <a:extLst>
              <a:ext uri="{FF2B5EF4-FFF2-40B4-BE49-F238E27FC236}">
                <a16:creationId xmlns:a16="http://schemas.microsoft.com/office/drawing/2014/main" id="{F0525278-C4DF-41D1-8C98-844022E29E9F}"/>
              </a:ext>
            </a:extLst>
          </p:cNvPr>
          <p:cNvSpPr txBox="1">
            <a:spLocks/>
          </p:cNvSpPr>
          <p:nvPr/>
        </p:nvSpPr>
        <p:spPr>
          <a:xfrm>
            <a:off x="1141413" y="618518"/>
            <a:ext cx="4459286"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dirty="0"/>
              <a:t>Support Vector Machine</a:t>
            </a:r>
          </a:p>
        </p:txBody>
      </p:sp>
      <p:sp>
        <p:nvSpPr>
          <p:cNvPr id="53" name="Content Placeholder 2">
            <a:extLst>
              <a:ext uri="{FF2B5EF4-FFF2-40B4-BE49-F238E27FC236}">
                <a16:creationId xmlns:a16="http://schemas.microsoft.com/office/drawing/2014/main" id="{7B461B33-2B7B-4877-9EC9-063C6CB003BB}"/>
              </a:ext>
            </a:extLst>
          </p:cNvPr>
          <p:cNvSpPr txBox="1">
            <a:spLocks/>
          </p:cNvSpPr>
          <p:nvPr/>
        </p:nvSpPr>
        <p:spPr>
          <a:xfrm>
            <a:off x="5466803" y="5437187"/>
            <a:ext cx="2889090" cy="11684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Time to Run: 00:27:21.9</a:t>
            </a:r>
          </a:p>
        </p:txBody>
      </p:sp>
      <p:sp>
        <p:nvSpPr>
          <p:cNvPr id="55" name="Content Placeholder 2">
            <a:extLst>
              <a:ext uri="{FF2B5EF4-FFF2-40B4-BE49-F238E27FC236}">
                <a16:creationId xmlns:a16="http://schemas.microsoft.com/office/drawing/2014/main" id="{2E38F5B7-0C3F-401F-8BFC-CAF3344E33F5}"/>
              </a:ext>
            </a:extLst>
          </p:cNvPr>
          <p:cNvSpPr txBox="1">
            <a:spLocks/>
          </p:cNvSpPr>
          <p:nvPr/>
        </p:nvSpPr>
        <p:spPr>
          <a:xfrm>
            <a:off x="8386469" y="5427663"/>
            <a:ext cx="2889090" cy="11684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Time to Run: 00:27:35.1</a:t>
            </a:r>
          </a:p>
        </p:txBody>
      </p:sp>
      <p:sp>
        <p:nvSpPr>
          <p:cNvPr id="60" name="Content Placeholder 2">
            <a:extLst>
              <a:ext uri="{FF2B5EF4-FFF2-40B4-BE49-F238E27FC236}">
                <a16:creationId xmlns:a16="http://schemas.microsoft.com/office/drawing/2014/main" id="{A4B6B9F9-8F8F-46C4-84BE-49CCE6776AC6}"/>
              </a:ext>
            </a:extLst>
          </p:cNvPr>
          <p:cNvSpPr txBox="1">
            <a:spLocks/>
          </p:cNvSpPr>
          <p:nvPr/>
        </p:nvSpPr>
        <p:spPr>
          <a:xfrm>
            <a:off x="5451423" y="489075"/>
            <a:ext cx="2889090" cy="5656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One vs Rest</a:t>
            </a:r>
          </a:p>
        </p:txBody>
      </p:sp>
      <p:sp>
        <p:nvSpPr>
          <p:cNvPr id="61" name="Content Placeholder 2">
            <a:extLst>
              <a:ext uri="{FF2B5EF4-FFF2-40B4-BE49-F238E27FC236}">
                <a16:creationId xmlns:a16="http://schemas.microsoft.com/office/drawing/2014/main" id="{E12C2161-7E91-41DE-BD10-DB411C1E8568}"/>
              </a:ext>
            </a:extLst>
          </p:cNvPr>
          <p:cNvSpPr txBox="1">
            <a:spLocks/>
          </p:cNvSpPr>
          <p:nvPr/>
        </p:nvSpPr>
        <p:spPr>
          <a:xfrm>
            <a:off x="8362316" y="489075"/>
            <a:ext cx="2889090" cy="5656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One vs One</a:t>
            </a:r>
          </a:p>
        </p:txBody>
      </p:sp>
      <p:pic>
        <p:nvPicPr>
          <p:cNvPr id="1026" name="Picture 2">
            <a:extLst>
              <a:ext uri="{FF2B5EF4-FFF2-40B4-BE49-F238E27FC236}">
                <a16:creationId xmlns:a16="http://schemas.microsoft.com/office/drawing/2014/main" id="{0294AD4C-8810-4986-8E9F-839E9ADCA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085" y="970532"/>
            <a:ext cx="2218626" cy="4276156"/>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26899CA-5DF0-42EC-B7B8-0D25D516D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725" y="998538"/>
            <a:ext cx="2234578" cy="4276155"/>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47551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111" name="Title 1">
            <a:extLst>
              <a:ext uri="{FF2B5EF4-FFF2-40B4-BE49-F238E27FC236}">
                <a16:creationId xmlns:a16="http://schemas.microsoft.com/office/drawing/2014/main" id="{26EC42EB-48DE-4204-ADE0-5514DF7ED959}"/>
              </a:ext>
            </a:extLst>
          </p:cNvPr>
          <p:cNvSpPr>
            <a:spLocks noGrp="1"/>
          </p:cNvSpPr>
          <p:nvPr>
            <p:ph type="title"/>
          </p:nvPr>
        </p:nvSpPr>
        <p:spPr>
          <a:xfrm>
            <a:off x="1141413" y="618518"/>
            <a:ext cx="4459286" cy="1478570"/>
          </a:xfrm>
        </p:spPr>
        <p:txBody>
          <a:bodyPr>
            <a:normAutofit/>
          </a:bodyPr>
          <a:lstStyle/>
          <a:p>
            <a:pPr algn="ctr"/>
            <a:r>
              <a:rPr lang="en-US" sz="3200" dirty="0"/>
              <a:t>Logistic Regression</a:t>
            </a:r>
          </a:p>
        </p:txBody>
      </p:sp>
      <p:sp>
        <p:nvSpPr>
          <p:cNvPr id="112" name="Content Placeholder 2">
            <a:extLst>
              <a:ext uri="{FF2B5EF4-FFF2-40B4-BE49-F238E27FC236}">
                <a16:creationId xmlns:a16="http://schemas.microsoft.com/office/drawing/2014/main" id="{B98BF5BB-83B6-43A2-9129-959BD30F52F1}"/>
              </a:ext>
            </a:extLst>
          </p:cNvPr>
          <p:cNvSpPr>
            <a:spLocks noGrp="1"/>
          </p:cNvSpPr>
          <p:nvPr>
            <p:ph idx="1"/>
          </p:nvPr>
        </p:nvSpPr>
        <p:spPr>
          <a:xfrm>
            <a:off x="7126781" y="5437188"/>
            <a:ext cx="2889090" cy="1168400"/>
          </a:xfrm>
        </p:spPr>
        <p:txBody>
          <a:bodyPr>
            <a:normAutofit/>
          </a:bodyPr>
          <a:lstStyle/>
          <a:p>
            <a:pPr marL="0" indent="0" algn="ctr">
              <a:buNone/>
            </a:pPr>
            <a:r>
              <a:rPr lang="en-US" dirty="0"/>
              <a:t>Time to Run: 00:31:13.9</a:t>
            </a:r>
          </a:p>
        </p:txBody>
      </p:sp>
      <p:sp>
        <p:nvSpPr>
          <p:cNvPr id="119" name="Content Placeholder 2">
            <a:extLst>
              <a:ext uri="{FF2B5EF4-FFF2-40B4-BE49-F238E27FC236}">
                <a16:creationId xmlns:a16="http://schemas.microsoft.com/office/drawing/2014/main" id="{96F2AC9C-BE4E-4DFC-BE54-336A4C8248A4}"/>
              </a:ext>
            </a:extLst>
          </p:cNvPr>
          <p:cNvSpPr txBox="1">
            <a:spLocks/>
          </p:cNvSpPr>
          <p:nvPr/>
        </p:nvSpPr>
        <p:spPr>
          <a:xfrm>
            <a:off x="1384301" y="1918502"/>
            <a:ext cx="4459287" cy="396504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Difficulties/Downsides</a:t>
            </a:r>
          </a:p>
          <a:p>
            <a:pPr lvl="1"/>
            <a:r>
              <a:rPr lang="en-US" dirty="0"/>
              <a:t>Not good for non-linear functions</a:t>
            </a:r>
          </a:p>
          <a:p>
            <a:pPr lvl="1"/>
            <a:r>
              <a:rPr lang="en-US" dirty="0"/>
              <a:t>Significantly longer run time than either option</a:t>
            </a:r>
          </a:p>
          <a:p>
            <a:r>
              <a:rPr lang="en-US" dirty="0"/>
              <a:t>Advantages</a:t>
            </a:r>
          </a:p>
          <a:p>
            <a:pPr lvl="1"/>
            <a:r>
              <a:rPr lang="en-US" dirty="0"/>
              <a:t>Not likely to over-fit</a:t>
            </a:r>
          </a:p>
          <a:p>
            <a:pPr lvl="1"/>
            <a:r>
              <a:rPr lang="en-US" dirty="0"/>
              <a:t>Best accuracy overall, 97.1% vs next highest of 96.9%, as well as best F1 score</a:t>
            </a:r>
          </a:p>
          <a:p>
            <a:pPr lvl="1"/>
            <a:endParaRPr lang="en-US" dirty="0"/>
          </a:p>
        </p:txBody>
      </p:sp>
      <p:pic>
        <p:nvPicPr>
          <p:cNvPr id="2050" name="Picture 2">
            <a:extLst>
              <a:ext uri="{FF2B5EF4-FFF2-40B4-BE49-F238E27FC236}">
                <a16:creationId xmlns:a16="http://schemas.microsoft.com/office/drawing/2014/main" id="{0CEEACA3-7614-42D2-A246-541D616BF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7687" y="896006"/>
            <a:ext cx="2307277" cy="436075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43128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73377D8-A8E3-47D0-A2D4-27D5A7AB7A9F}"/>
              </a:ext>
            </a:extLst>
          </p:cNvPr>
          <p:cNvSpPr>
            <a:spLocks noGrp="1"/>
          </p:cNvSpPr>
          <p:nvPr>
            <p:ph type="title"/>
          </p:nvPr>
        </p:nvSpPr>
        <p:spPr>
          <a:xfrm>
            <a:off x="1141411" y="748240"/>
            <a:ext cx="9906000" cy="1117073"/>
          </a:xfrm>
        </p:spPr>
        <p:txBody>
          <a:bodyPr>
            <a:normAutofit/>
          </a:bodyPr>
          <a:lstStyle/>
          <a:p>
            <a:pPr algn="ctr"/>
            <a:r>
              <a:rPr lang="en-US" sz="4000" dirty="0"/>
              <a:t>Conclusions and Outlook</a:t>
            </a:r>
          </a:p>
        </p:txBody>
      </p:sp>
      <p:sp>
        <p:nvSpPr>
          <p:cNvPr id="3" name="Content Placeholder 2">
            <a:extLst>
              <a:ext uri="{FF2B5EF4-FFF2-40B4-BE49-F238E27FC236}">
                <a16:creationId xmlns:a16="http://schemas.microsoft.com/office/drawing/2014/main" id="{D55F94D6-3E01-4019-89CF-E10AA6505B5D}"/>
              </a:ext>
            </a:extLst>
          </p:cNvPr>
          <p:cNvSpPr>
            <a:spLocks noGrp="1"/>
          </p:cNvSpPr>
          <p:nvPr>
            <p:ph idx="1"/>
          </p:nvPr>
        </p:nvSpPr>
        <p:spPr>
          <a:xfrm>
            <a:off x="1206500" y="2249487"/>
            <a:ext cx="9840911" cy="3541714"/>
          </a:xfrm>
        </p:spPr>
        <p:txBody>
          <a:bodyPr anchor="t">
            <a:normAutofit fontScale="85000" lnSpcReduction="20000"/>
          </a:bodyPr>
          <a:lstStyle/>
          <a:p>
            <a:r>
              <a:rPr lang="en-US" dirty="0"/>
              <a:t>Conclusions</a:t>
            </a:r>
          </a:p>
          <a:p>
            <a:pPr lvl="1"/>
            <a:r>
              <a:rPr lang="en-US" dirty="0"/>
              <a:t>Naïve is 2</a:t>
            </a:r>
            <a:r>
              <a:rPr lang="en-US" baseline="30000" dirty="0"/>
              <a:t>nd</a:t>
            </a:r>
            <a:r>
              <a:rPr lang="en-US" dirty="0"/>
              <a:t> best in accuracy, 1</a:t>
            </a:r>
            <a:r>
              <a:rPr lang="en-US" baseline="30000" dirty="0"/>
              <a:t>st</a:t>
            </a:r>
            <a:r>
              <a:rPr lang="en-US" dirty="0"/>
              <a:t> in speed</a:t>
            </a:r>
          </a:p>
          <a:p>
            <a:pPr lvl="1"/>
            <a:r>
              <a:rPr lang="en-US" dirty="0"/>
              <a:t>SVM is overall the worst option, offering slightly less accuracy at more time compared to Naïve Bayes</a:t>
            </a:r>
          </a:p>
          <a:p>
            <a:pPr lvl="1"/>
            <a:r>
              <a:rPr lang="en-US" dirty="0"/>
              <a:t>Logistic Regression is best in accuracy, worst in speed</a:t>
            </a:r>
          </a:p>
          <a:p>
            <a:pPr lvl="1"/>
            <a:r>
              <a:rPr lang="en-US" dirty="0"/>
              <a:t>Overall, the difference at this scale is incredibly small. With larger datasets, the differences will be pronounced but at this stage the difference is negligible</a:t>
            </a:r>
          </a:p>
          <a:p>
            <a:r>
              <a:rPr lang="en-US" dirty="0"/>
              <a:t>Outlooks</a:t>
            </a:r>
          </a:p>
          <a:p>
            <a:pPr lvl="1"/>
            <a:r>
              <a:rPr lang="en-US" b="0" i="0" dirty="0">
                <a:effectLst/>
                <a:latin typeface="-apple-system"/>
              </a:rPr>
              <a:t>We now have a baseline reading for different machine learning models on medical journal abstracts. There several avenues for expanding our efforts, such as attempting the same tests but with different types of texts such as social media posts. Another avenue would be to use Word2Vec instead of Bag Of Words, or to attempt using more types of machine learning models to further evaluate.</a:t>
            </a:r>
            <a:endParaRPr lang="en-US"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77684550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513</TotalTime>
  <Words>652</Words>
  <Application>Microsoft Office PowerPoint</Application>
  <PresentationFormat>Widescreen</PresentationFormat>
  <Paragraphs>83</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Tw Cen MT</vt:lpstr>
      <vt:lpstr>Circuit</vt:lpstr>
      <vt:lpstr>Computational Text Analytics Term Project</vt:lpstr>
      <vt:lpstr>Problem Definition</vt:lpstr>
      <vt:lpstr>Acquiring Abstracts</vt:lpstr>
      <vt:lpstr>Getting Data Ready for Machine Learning models</vt:lpstr>
      <vt:lpstr>Algorithms Employed</vt:lpstr>
      <vt:lpstr>PowerPoint Presentation</vt:lpstr>
      <vt:lpstr>PowerPoint Presentation</vt:lpstr>
      <vt:lpstr>Logistic Regression</vt:lpstr>
      <vt:lpstr>Conclusions and Outlook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Polletta</dc:creator>
  <cp:lastModifiedBy>Dominic Polletta</cp:lastModifiedBy>
  <cp:revision>17</cp:revision>
  <dcterms:created xsi:type="dcterms:W3CDTF">2021-11-28T19:09:38Z</dcterms:created>
  <dcterms:modified xsi:type="dcterms:W3CDTF">2021-11-29T03:43:42Z</dcterms:modified>
</cp:coreProperties>
</file>