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eff Ne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14T21:02:36.976">
    <p:pos x="6000" y="0"/>
    <p:text>Hello, we are group 1. Group 1 consist of Dominic Thomas, Jeff Neal, Karina Gonzalez, Angelie Wanner. 	Our group decided to analyze whether social media platforms has any effect on mental health. Attributes Analyzed were Age, Hours per day and mental health scores. Our source data was taken from a survey in 2022 during a 6 month period from kaggle.com.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2-14T21:04:37.796">
    <p:pos x="6000" y="0"/>
    <p:text>Does social media have a detrimental impact on mental health?To answer this question, the project team can analyze the relationship between social media usage patterns (such as hours per day spent on social media) and mental health scores. 
Which social media platform is considered the most chaotic? The project team collected data from multiple social media platforms and compare various factors to assess which platform exhibits the highest level of chaos or negativity.
Is there a discernible correlation between the age groups using social media and their mental health status?
To investigate this question, the project team analyzed data on age groups, social media usage patterns, and mental health scores.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1bed2ba1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1bed2ba1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a:p>
            <a:pPr indent="0" lvl="0" marL="0" rtl="0" algn="l">
              <a:spcBef>
                <a:spcPts val="0"/>
              </a:spcBef>
              <a:spcAft>
                <a:spcPts val="0"/>
              </a:spcAft>
              <a:buNone/>
            </a:pPr>
            <a:r>
              <a:rPr lang="en"/>
              <a:t>YouTube was shown to be the most used platform at 20.1% while Pinterest was only used at 7.1%. </a:t>
            </a:r>
            <a:endParaRPr/>
          </a:p>
          <a:p>
            <a:pPr indent="0" lvl="0" marL="0" rtl="0" algn="l">
              <a:spcBef>
                <a:spcPts val="0"/>
              </a:spcBef>
              <a:spcAft>
                <a:spcPts val="0"/>
              </a:spcAft>
              <a:buNone/>
            </a:pPr>
            <a:r>
              <a:rPr lang="en"/>
              <a:t>Twitter, Reddit and TikTok were used at a combined amount of 17.1% due to being used less </a:t>
            </a:r>
            <a:r>
              <a:rPr lang="en"/>
              <a:t>separately</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1bed2ba13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1bed2ba13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code utilizes boxplots to visualize the relationship between average self reported total mental health scores against hours of social media used daily. The boxplot shows few outliers in the 0-1, 1-2, 3-4, and 5+ hourly ranges. The boxplot also displays an upward trend in median and average mental health scores as time spent on social media increases. Python code performs an ANOVA test on hourly ranges of daily social media use by total mental health scores, resulting in a p-value of 8.11e-26 which shows significant difference mental health scores between hourly usage across the data set. Python code then splits the total survey data frame between daily hour usage below 4 hours and above 4 hours and performs a two sample t-test on these two groups to look for significant difference between </a:t>
            </a:r>
            <a:r>
              <a:rPr lang="en"/>
              <a:t>mental</a:t>
            </a:r>
            <a:r>
              <a:rPr lang="en"/>
              <a:t> health scores. The resulting p-value of 2.81e-13 confirms that a </a:t>
            </a:r>
            <a:r>
              <a:rPr lang="en"/>
              <a:t>significant</a:t>
            </a:r>
            <a:r>
              <a:rPr lang="en"/>
              <a:t> difference in mental health scores between the two divisions of the dataframe is present. The python code then calculates the exact percent increase between average mental health score of users in the 0-4 hour daily social media usage range compared to those using social media for 4+ hours daily with the resulting percent increase noted at 17.23%.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91c6111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91c6111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91c6111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91c6111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1bed2ba1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1bed2ba1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a:p>
            <a:pPr indent="0" lvl="0" marL="0" rtl="0" algn="l">
              <a:spcBef>
                <a:spcPts val="0"/>
              </a:spcBef>
              <a:spcAft>
                <a:spcPts val="0"/>
              </a:spcAft>
              <a:buNone/>
            </a:pPr>
            <a:r>
              <a:rPr lang="en"/>
              <a:t>Majority of outliers are on the lower ends of the mental health scores for each social media platform. </a:t>
            </a:r>
            <a:endParaRPr/>
          </a:p>
          <a:p>
            <a:pPr indent="0" lvl="0" marL="0" rtl="0" algn="l">
              <a:spcBef>
                <a:spcPts val="0"/>
              </a:spcBef>
              <a:spcAft>
                <a:spcPts val="0"/>
              </a:spcAft>
              <a:buNone/>
            </a:pPr>
            <a:r>
              <a:rPr lang="en"/>
              <a:t>TikTok was shown to be the only one to have the highest mental health score outlier which shows us that it causes more mental health issues than the other platforms.</a:t>
            </a:r>
            <a:endParaRPr/>
          </a:p>
          <a:p>
            <a:pPr indent="0" lvl="0" marL="0" rtl="0" algn="l">
              <a:spcBef>
                <a:spcPts val="0"/>
              </a:spcBef>
              <a:spcAft>
                <a:spcPts val="0"/>
              </a:spcAft>
              <a:buNone/>
            </a:pPr>
            <a:r>
              <a:rPr lang="en"/>
              <a:t>Discord is also the only platform that has no outliers and the only one that seems to be more stable than the rest which can also indicate it’s the least chaotic.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1bed2ba1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1bed2ba1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a:p>
            <a:pPr indent="0" lvl="0" marL="0" rtl="0" algn="l">
              <a:spcBef>
                <a:spcPts val="0"/>
              </a:spcBef>
              <a:spcAft>
                <a:spcPts val="0"/>
              </a:spcAft>
              <a:buNone/>
            </a:pPr>
            <a:r>
              <a:rPr lang="en"/>
              <a:t>Relationship status was shown to take a significant part showing all the outliers on only single individuals.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91c6111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91c6111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a:p>
            <a:pPr indent="0" lvl="0" marL="0" rtl="0" algn="l">
              <a:spcBef>
                <a:spcPts val="0"/>
              </a:spcBef>
              <a:spcAft>
                <a:spcPts val="0"/>
              </a:spcAft>
              <a:buNone/>
            </a:pPr>
            <a:r>
              <a:rPr lang="en"/>
              <a:t>Most users are ages 19-25 </a:t>
            </a:r>
            <a:endParaRPr/>
          </a:p>
          <a:p>
            <a:pPr indent="0" lvl="0" marL="0" rtl="0" algn="l">
              <a:spcBef>
                <a:spcPts val="0"/>
              </a:spcBef>
              <a:spcAft>
                <a:spcPts val="0"/>
              </a:spcAft>
              <a:buNone/>
            </a:pPr>
            <a:r>
              <a:rPr lang="en"/>
              <a:t>The data is unevenly distributed</a:t>
            </a:r>
            <a:endParaRPr/>
          </a:p>
          <a:p>
            <a:pPr indent="0" lvl="0" marL="0" rtl="0" algn="l">
              <a:spcBef>
                <a:spcPts val="0"/>
              </a:spcBef>
              <a:spcAft>
                <a:spcPts val="0"/>
              </a:spcAft>
              <a:buNone/>
            </a:pPr>
            <a:r>
              <a:rPr lang="en"/>
              <a:t>Older you get the less hours and the lower the total score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1bed2ba13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1bed2ba13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1bed2ba1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1bed2ba1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1be54a95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1be54a95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1be54a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1be54a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1be54a95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1be54a95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8f2214bc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8f2214bc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1be54a95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1be54a95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1be54a95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1be54a95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91c61114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91c6111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1be54a959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1be54a959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code utilized to read in smmh.csv file as a pandas dataframe for cleaning before moving to the analysis and graphing process. Python code was utilized to remove erroneous columns, shorten and rename columns, and redefine hour ranges for sorting purposes later in analysis and graphing. Null values were then identified and replaced to preserve number of available data points for later use. Spelling errors were corrected and duplicates were located and consolidated. Lastly, python code was utilized for </a:t>
            </a:r>
            <a:r>
              <a:rPr lang="en"/>
              <a:t>preparation</a:t>
            </a:r>
            <a:r>
              <a:rPr lang="en"/>
              <a:t> of the data set by creating new columns based off of the sum of questionnaire scored responses and binned grouping based off of survey participant 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1bed2ba1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1bed2ba1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1bed2ba13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1bed2ba13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1c6111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1c6111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DOMINIC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1be54a95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1be54a95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Karina</a:t>
            </a:r>
            <a:endParaRPr/>
          </a:p>
          <a:p>
            <a:pPr indent="0" lvl="0" marL="0" rtl="0" algn="l">
              <a:spcBef>
                <a:spcPts val="0"/>
              </a:spcBef>
              <a:spcAft>
                <a:spcPts val="0"/>
              </a:spcAft>
              <a:buNone/>
            </a:pPr>
            <a:r>
              <a:rPr lang="en"/>
              <a:t>With a small csv file the data we have shows that the majority of social media users are ages 19-25 and starts decreasing with age</a:t>
            </a:r>
            <a:endParaRPr/>
          </a:p>
          <a:p>
            <a:pPr indent="0" lvl="0" marL="0" rtl="0" algn="l">
              <a:spcBef>
                <a:spcPts val="0"/>
              </a:spcBef>
              <a:spcAft>
                <a:spcPts val="0"/>
              </a:spcAft>
              <a:buNone/>
            </a:pPr>
            <a:r>
              <a:rPr lang="en"/>
              <a:t>According to the chart it shows that with higher age the hours an individual is on social media starts to decrease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www.kaggle.com/datasets/souvikahmed071/social-media-and-mental-healt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Social Media and</a:t>
            </a:r>
            <a:endParaRPr/>
          </a:p>
          <a:p>
            <a:pPr indent="0" lvl="0" marL="0" rtl="0" algn="l">
              <a:spcBef>
                <a:spcPts val="0"/>
              </a:spcBef>
              <a:spcAft>
                <a:spcPts val="0"/>
              </a:spcAft>
              <a:buNone/>
            </a:pPr>
            <a:r>
              <a:rPr lang="en"/>
              <a:t>Mental Health</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Project 1 Data Analytics </a:t>
            </a:r>
            <a:endParaRPr/>
          </a:p>
          <a:p>
            <a:pPr indent="0" lvl="0" marL="0" rtl="0" algn="l">
              <a:spcBef>
                <a:spcPts val="0"/>
              </a:spcBef>
              <a:spcAft>
                <a:spcPts val="0"/>
              </a:spcAft>
              <a:buNone/>
            </a:pPr>
            <a:r>
              <a:rPr lang="en"/>
              <a:t>&amp; Visualization</a:t>
            </a:r>
            <a:endParaRPr/>
          </a:p>
        </p:txBody>
      </p:sp>
      <p:pic>
        <p:nvPicPr>
          <p:cNvPr id="69" name="Google Shape;69;p13"/>
          <p:cNvPicPr preferRelativeResize="0"/>
          <p:nvPr/>
        </p:nvPicPr>
        <p:blipFill>
          <a:blip r:embed="rId3">
            <a:alphaModFix amt="50000"/>
          </a:blip>
          <a:stretch>
            <a:fillRect/>
          </a:stretch>
        </p:blipFill>
        <p:spPr>
          <a:xfrm>
            <a:off x="4744650" y="474250"/>
            <a:ext cx="4195001" cy="4195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Of the platforms used by participants, YouTube is the most widely used followed by Facebook. Twitter, Reddit, TikTok and Instagram were not far behind. </a:t>
            </a:r>
            <a:endParaRPr sz="1800"/>
          </a:p>
        </p:txBody>
      </p:sp>
      <p:sp>
        <p:nvSpPr>
          <p:cNvPr id="158" name="Google Shape;158;p22"/>
          <p:cNvSpPr txBox="1"/>
          <p:nvPr>
            <p:ph idx="1" type="body"/>
          </p:nvPr>
        </p:nvSpPr>
        <p:spPr>
          <a:xfrm>
            <a:off x="189800" y="1919075"/>
            <a:ext cx="8504100" cy="30537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Facebook</a:t>
            </a:r>
            <a:endParaRPr/>
          </a:p>
          <a:p>
            <a:pPr indent="-284162" lvl="1" marL="914400" rtl="0" algn="l">
              <a:spcBef>
                <a:spcPts val="0"/>
              </a:spcBef>
              <a:spcAft>
                <a:spcPts val="0"/>
              </a:spcAft>
              <a:buSzPct val="92831"/>
              <a:buChar char="○"/>
            </a:pPr>
            <a:r>
              <a:rPr lang="en"/>
              <a:t>Connect with friends, family and </a:t>
            </a:r>
            <a:r>
              <a:rPr lang="en" sz="1308"/>
              <a:t>acquaintances</a:t>
            </a:r>
            <a:endParaRPr sz="1508"/>
          </a:p>
          <a:p>
            <a:pPr indent="-300037" lvl="0" marL="457200" rtl="0" algn="l">
              <a:spcBef>
                <a:spcPts val="0"/>
              </a:spcBef>
              <a:spcAft>
                <a:spcPts val="0"/>
              </a:spcAft>
              <a:buSzPct val="100000"/>
              <a:buChar char="●"/>
            </a:pPr>
            <a:r>
              <a:rPr lang="en"/>
              <a:t>Twitter</a:t>
            </a:r>
            <a:endParaRPr/>
          </a:p>
          <a:p>
            <a:pPr indent="-284162" lvl="1" marL="914400" rtl="0" algn="l">
              <a:spcBef>
                <a:spcPts val="0"/>
              </a:spcBef>
              <a:spcAft>
                <a:spcPts val="0"/>
              </a:spcAft>
              <a:buSzPct val="100000"/>
              <a:buChar char="○"/>
            </a:pPr>
            <a:r>
              <a:rPr lang="en"/>
              <a:t>Post short messages of your thoughts online</a:t>
            </a:r>
            <a:endParaRPr/>
          </a:p>
          <a:p>
            <a:pPr indent="-300037" lvl="0" marL="457200" rtl="0" algn="l">
              <a:spcBef>
                <a:spcPts val="0"/>
              </a:spcBef>
              <a:spcAft>
                <a:spcPts val="0"/>
              </a:spcAft>
              <a:buSzPct val="100000"/>
              <a:buChar char="●"/>
            </a:pPr>
            <a:r>
              <a:rPr lang="en"/>
              <a:t>YouTube</a:t>
            </a:r>
            <a:endParaRPr/>
          </a:p>
          <a:p>
            <a:pPr indent="-284162" lvl="1" marL="914400" rtl="0" algn="l">
              <a:spcBef>
                <a:spcPts val="0"/>
              </a:spcBef>
              <a:spcAft>
                <a:spcPts val="0"/>
              </a:spcAft>
              <a:buSzPct val="100000"/>
              <a:buChar char="○"/>
            </a:pPr>
            <a:r>
              <a:rPr lang="en"/>
              <a:t>Video sharing platform</a:t>
            </a:r>
            <a:endParaRPr/>
          </a:p>
          <a:p>
            <a:pPr indent="-300037" lvl="0" marL="457200" rtl="0" algn="l">
              <a:spcBef>
                <a:spcPts val="0"/>
              </a:spcBef>
              <a:spcAft>
                <a:spcPts val="0"/>
              </a:spcAft>
              <a:buSzPct val="100000"/>
              <a:buChar char="●"/>
            </a:pPr>
            <a:r>
              <a:rPr lang="en"/>
              <a:t>Instagram</a:t>
            </a:r>
            <a:endParaRPr/>
          </a:p>
          <a:p>
            <a:pPr indent="-284162" lvl="1" marL="914400" rtl="0" algn="l">
              <a:spcBef>
                <a:spcPts val="0"/>
              </a:spcBef>
              <a:spcAft>
                <a:spcPts val="0"/>
              </a:spcAft>
              <a:buSzPct val="100000"/>
              <a:buChar char="○"/>
            </a:pPr>
            <a:r>
              <a:rPr lang="en"/>
              <a:t>Photo and video sharing platform</a:t>
            </a:r>
            <a:endParaRPr/>
          </a:p>
          <a:p>
            <a:pPr indent="-300037" lvl="0" marL="457200" rtl="0" algn="l">
              <a:spcBef>
                <a:spcPts val="0"/>
              </a:spcBef>
              <a:spcAft>
                <a:spcPts val="0"/>
              </a:spcAft>
              <a:buSzPct val="100000"/>
              <a:buChar char="●"/>
            </a:pPr>
            <a:r>
              <a:rPr lang="en"/>
              <a:t>TikTok</a:t>
            </a:r>
            <a:endParaRPr/>
          </a:p>
          <a:p>
            <a:pPr indent="-284162" lvl="1" marL="914400" rtl="0" algn="l">
              <a:spcBef>
                <a:spcPts val="0"/>
              </a:spcBef>
              <a:spcAft>
                <a:spcPts val="0"/>
              </a:spcAft>
              <a:buSzPct val="100000"/>
              <a:buChar char="○"/>
            </a:pPr>
            <a:r>
              <a:rPr lang="en"/>
              <a:t>Short-form video content, often with music, stories, comedy or challenges</a:t>
            </a:r>
            <a:endParaRPr/>
          </a:p>
          <a:p>
            <a:pPr indent="-300037" lvl="0" marL="457200" rtl="0" algn="l">
              <a:spcBef>
                <a:spcPts val="0"/>
              </a:spcBef>
              <a:spcAft>
                <a:spcPts val="0"/>
              </a:spcAft>
              <a:buSzPct val="100000"/>
              <a:buChar char="●"/>
            </a:pPr>
            <a:r>
              <a:rPr lang="en"/>
              <a:t>Discord</a:t>
            </a:r>
            <a:endParaRPr/>
          </a:p>
          <a:p>
            <a:pPr indent="-284162" lvl="1" marL="914400" rtl="0" algn="l">
              <a:spcBef>
                <a:spcPts val="0"/>
              </a:spcBef>
              <a:spcAft>
                <a:spcPts val="0"/>
              </a:spcAft>
              <a:buSzPct val="100000"/>
              <a:buChar char="○"/>
            </a:pPr>
            <a:r>
              <a:rPr lang="en"/>
              <a:t>Digital clubhouse primarily for gamers</a:t>
            </a:r>
            <a:endParaRPr/>
          </a:p>
          <a:p>
            <a:pPr indent="-300037" lvl="0" marL="457200" rtl="0" algn="l">
              <a:spcBef>
                <a:spcPts val="0"/>
              </a:spcBef>
              <a:spcAft>
                <a:spcPts val="0"/>
              </a:spcAft>
              <a:buSzPct val="100000"/>
              <a:buChar char="●"/>
            </a:pPr>
            <a:r>
              <a:rPr lang="en"/>
              <a:t>Snapchat</a:t>
            </a:r>
            <a:endParaRPr/>
          </a:p>
          <a:p>
            <a:pPr indent="-284162" lvl="1" marL="914400" rtl="0" algn="l">
              <a:spcBef>
                <a:spcPts val="0"/>
              </a:spcBef>
              <a:spcAft>
                <a:spcPts val="0"/>
              </a:spcAft>
              <a:buSzPct val="100000"/>
              <a:buChar char="○"/>
            </a:pPr>
            <a:r>
              <a:rPr lang="en"/>
              <a:t>Messaging app to send photos and videos that disappear</a:t>
            </a:r>
            <a:endParaRPr/>
          </a:p>
          <a:p>
            <a:pPr indent="-300037" lvl="0" marL="457200" rtl="0" algn="l">
              <a:spcBef>
                <a:spcPts val="0"/>
              </a:spcBef>
              <a:spcAft>
                <a:spcPts val="0"/>
              </a:spcAft>
              <a:buSzPct val="100000"/>
              <a:buChar char="●"/>
            </a:pPr>
            <a:r>
              <a:rPr lang="en"/>
              <a:t>Reddit</a:t>
            </a:r>
            <a:endParaRPr/>
          </a:p>
          <a:p>
            <a:pPr indent="-284162" lvl="1" marL="914400" rtl="0" algn="l">
              <a:spcBef>
                <a:spcPts val="0"/>
              </a:spcBef>
              <a:spcAft>
                <a:spcPts val="0"/>
              </a:spcAft>
              <a:buSzPct val="100000"/>
              <a:buChar char="○"/>
            </a:pPr>
            <a:r>
              <a:rPr lang="en"/>
              <a:t>Discussion platform</a:t>
            </a:r>
            <a:endParaRPr/>
          </a:p>
          <a:p>
            <a:pPr indent="-300037" lvl="0" marL="457200" rtl="0" algn="l">
              <a:spcBef>
                <a:spcPts val="0"/>
              </a:spcBef>
              <a:spcAft>
                <a:spcPts val="0"/>
              </a:spcAft>
              <a:buSzPct val="100000"/>
              <a:buChar char="●"/>
            </a:pPr>
            <a:r>
              <a:rPr lang="en"/>
              <a:t>Pinterest</a:t>
            </a:r>
            <a:endParaRPr/>
          </a:p>
          <a:p>
            <a:pPr indent="-284162" lvl="1" marL="914400" rtl="0" algn="l">
              <a:spcBef>
                <a:spcPts val="0"/>
              </a:spcBef>
              <a:spcAft>
                <a:spcPts val="0"/>
              </a:spcAft>
              <a:buSzPct val="100000"/>
              <a:buChar char="○"/>
            </a:pPr>
            <a:r>
              <a:rPr lang="en"/>
              <a:t>Digital bulletin board or scrapbook</a:t>
            </a:r>
            <a:endParaRPr/>
          </a:p>
        </p:txBody>
      </p:sp>
      <p:pic>
        <p:nvPicPr>
          <p:cNvPr id="159" name="Google Shape;159;p22"/>
          <p:cNvPicPr preferRelativeResize="0"/>
          <p:nvPr/>
        </p:nvPicPr>
        <p:blipFill>
          <a:blip r:embed="rId3">
            <a:alphaModFix/>
          </a:blip>
          <a:stretch>
            <a:fillRect/>
          </a:stretch>
        </p:blipFill>
        <p:spPr>
          <a:xfrm>
            <a:off x="5001300" y="1919075"/>
            <a:ext cx="3885150" cy="29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6095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Social Media Hours vs. Mental Health Score</a:t>
            </a:r>
            <a:endParaRPr/>
          </a:p>
        </p:txBody>
      </p:sp>
      <p:pic>
        <p:nvPicPr>
          <p:cNvPr id="165" name="Google Shape;165;p23"/>
          <p:cNvPicPr preferRelativeResize="0"/>
          <p:nvPr/>
        </p:nvPicPr>
        <p:blipFill>
          <a:blip r:embed="rId3">
            <a:alphaModFix/>
          </a:blip>
          <a:stretch>
            <a:fillRect/>
          </a:stretch>
        </p:blipFill>
        <p:spPr>
          <a:xfrm>
            <a:off x="287875" y="888800"/>
            <a:ext cx="4035200" cy="4035200"/>
          </a:xfrm>
          <a:prstGeom prst="rect">
            <a:avLst/>
          </a:prstGeom>
          <a:noFill/>
          <a:ln>
            <a:noFill/>
          </a:ln>
        </p:spPr>
      </p:pic>
      <p:pic>
        <p:nvPicPr>
          <p:cNvPr id="166" name="Google Shape;166;p23"/>
          <p:cNvPicPr preferRelativeResize="0"/>
          <p:nvPr/>
        </p:nvPicPr>
        <p:blipFill>
          <a:blip r:embed="rId4">
            <a:alphaModFix/>
          </a:blip>
          <a:stretch>
            <a:fillRect/>
          </a:stretch>
        </p:blipFill>
        <p:spPr>
          <a:xfrm>
            <a:off x="4577338" y="958544"/>
            <a:ext cx="4199225" cy="1302300"/>
          </a:xfrm>
          <a:prstGeom prst="rect">
            <a:avLst/>
          </a:prstGeom>
          <a:noFill/>
          <a:ln>
            <a:noFill/>
          </a:ln>
        </p:spPr>
      </p:pic>
      <p:sp>
        <p:nvSpPr>
          <p:cNvPr id="167" name="Google Shape;167;p23"/>
          <p:cNvSpPr/>
          <p:nvPr/>
        </p:nvSpPr>
        <p:spPr>
          <a:xfrm>
            <a:off x="6857175" y="2028550"/>
            <a:ext cx="1480200" cy="169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8" name="Google Shape;168;p23"/>
          <p:cNvSpPr txBox="1"/>
          <p:nvPr/>
        </p:nvSpPr>
        <p:spPr>
          <a:xfrm>
            <a:off x="4572000" y="2975700"/>
            <a:ext cx="4209900" cy="16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ANOVA results suggest a significant difference in average mental health scores across the six observed hourly usage ranges. </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T-test Results - Hours Used vs. Scores</a:t>
            </a:r>
            <a:endParaRPr/>
          </a:p>
        </p:txBody>
      </p:sp>
      <p:pic>
        <p:nvPicPr>
          <p:cNvPr id="174" name="Google Shape;174;p24"/>
          <p:cNvPicPr preferRelativeResize="0"/>
          <p:nvPr/>
        </p:nvPicPr>
        <p:blipFill>
          <a:blip r:embed="rId3">
            <a:alphaModFix/>
          </a:blip>
          <a:stretch>
            <a:fillRect/>
          </a:stretch>
        </p:blipFill>
        <p:spPr>
          <a:xfrm>
            <a:off x="152400" y="3201623"/>
            <a:ext cx="6865049" cy="664775"/>
          </a:xfrm>
          <a:prstGeom prst="rect">
            <a:avLst/>
          </a:prstGeom>
          <a:noFill/>
          <a:ln>
            <a:noFill/>
          </a:ln>
        </p:spPr>
      </p:pic>
      <p:pic>
        <p:nvPicPr>
          <p:cNvPr id="175" name="Google Shape;175;p24"/>
          <p:cNvPicPr preferRelativeResize="0"/>
          <p:nvPr/>
        </p:nvPicPr>
        <p:blipFill>
          <a:blip r:embed="rId4">
            <a:alphaModFix/>
          </a:blip>
          <a:stretch>
            <a:fillRect/>
          </a:stretch>
        </p:blipFill>
        <p:spPr>
          <a:xfrm>
            <a:off x="152400" y="2393437"/>
            <a:ext cx="6865050" cy="439725"/>
          </a:xfrm>
          <a:prstGeom prst="rect">
            <a:avLst/>
          </a:prstGeom>
          <a:noFill/>
          <a:ln>
            <a:noFill/>
          </a:ln>
        </p:spPr>
      </p:pic>
      <p:pic>
        <p:nvPicPr>
          <p:cNvPr id="176" name="Google Shape;176;p24"/>
          <p:cNvPicPr preferRelativeResize="0"/>
          <p:nvPr/>
        </p:nvPicPr>
        <p:blipFill>
          <a:blip r:embed="rId5">
            <a:alphaModFix/>
          </a:blip>
          <a:stretch>
            <a:fillRect/>
          </a:stretch>
        </p:blipFill>
        <p:spPr>
          <a:xfrm>
            <a:off x="152400" y="1830501"/>
            <a:ext cx="6865049" cy="562923"/>
          </a:xfrm>
          <a:prstGeom prst="rect">
            <a:avLst/>
          </a:prstGeom>
          <a:noFill/>
          <a:ln>
            <a:noFill/>
          </a:ln>
        </p:spPr>
      </p:pic>
      <p:sp>
        <p:nvSpPr>
          <p:cNvPr id="177" name="Google Shape;177;p24"/>
          <p:cNvSpPr/>
          <p:nvPr/>
        </p:nvSpPr>
        <p:spPr>
          <a:xfrm>
            <a:off x="2830175" y="3628050"/>
            <a:ext cx="1818900" cy="18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8" name="Google Shape;178;p24"/>
          <p:cNvSpPr txBox="1"/>
          <p:nvPr/>
        </p:nvSpPr>
        <p:spPr>
          <a:xfrm>
            <a:off x="152400" y="4104775"/>
            <a:ext cx="81606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Suggested significant difference in self-reported mental health scores between users who are on social media 0-4 hours per day versus 4+ hours a day.</a:t>
            </a:r>
            <a:endParaRPr sz="18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Percent Increase in Mental Health Score</a:t>
            </a:r>
            <a:endParaRPr/>
          </a:p>
        </p:txBody>
      </p:sp>
      <p:pic>
        <p:nvPicPr>
          <p:cNvPr id="184" name="Google Shape;184;p25"/>
          <p:cNvPicPr preferRelativeResize="0"/>
          <p:nvPr/>
        </p:nvPicPr>
        <p:blipFill>
          <a:blip r:embed="rId3">
            <a:alphaModFix/>
          </a:blip>
          <a:stretch>
            <a:fillRect/>
          </a:stretch>
        </p:blipFill>
        <p:spPr>
          <a:xfrm>
            <a:off x="1574065" y="1884650"/>
            <a:ext cx="5995860" cy="1486225"/>
          </a:xfrm>
          <a:prstGeom prst="rect">
            <a:avLst/>
          </a:prstGeom>
          <a:noFill/>
          <a:ln>
            <a:noFill/>
          </a:ln>
        </p:spPr>
      </p:pic>
      <p:sp>
        <p:nvSpPr>
          <p:cNvPr id="185" name="Google Shape;185;p25"/>
          <p:cNvSpPr txBox="1"/>
          <p:nvPr/>
        </p:nvSpPr>
        <p:spPr>
          <a:xfrm>
            <a:off x="1059300" y="3490050"/>
            <a:ext cx="7025400" cy="13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There is a </a:t>
            </a:r>
            <a:r>
              <a:rPr b="1" lang="en" sz="1800">
                <a:solidFill>
                  <a:schemeClr val="lt2"/>
                </a:solidFill>
                <a:latin typeface="Roboto"/>
                <a:ea typeface="Roboto"/>
                <a:cs typeface="Roboto"/>
                <a:sym typeface="Roboto"/>
              </a:rPr>
              <a:t>17.23% increase</a:t>
            </a:r>
            <a:r>
              <a:rPr lang="en" sz="1800">
                <a:solidFill>
                  <a:schemeClr val="lt2"/>
                </a:solidFill>
                <a:latin typeface="Roboto"/>
                <a:ea typeface="Roboto"/>
                <a:cs typeface="Roboto"/>
                <a:sym typeface="Roboto"/>
              </a:rPr>
              <a:t> in average total self reported mental health score between use of social media for 0-4 hours daily and use of social media for greater than 4 hours a day.</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514825" y="1448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Social Media Type vs. Mental Health Score</a:t>
            </a:r>
            <a:endParaRPr/>
          </a:p>
        </p:txBody>
      </p:sp>
      <p:sp>
        <p:nvSpPr>
          <p:cNvPr id="191" name="Google Shape;191;p26"/>
          <p:cNvSpPr txBox="1"/>
          <p:nvPr/>
        </p:nvSpPr>
        <p:spPr>
          <a:xfrm>
            <a:off x="5383900" y="2470025"/>
            <a:ext cx="35871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lt2"/>
                </a:solidFill>
                <a:latin typeface="Roboto"/>
                <a:ea typeface="Roboto"/>
                <a:cs typeface="Roboto"/>
                <a:sym typeface="Roboto"/>
              </a:rPr>
              <a:t>Each social media platform contains different forms of content for the viewer to engage in. Depending on the content, it could result in different mental scores and help determine which platform is considered the more “chaotic”.</a:t>
            </a:r>
            <a:endParaRPr sz="1600">
              <a:solidFill>
                <a:schemeClr val="lt2"/>
              </a:solidFill>
              <a:latin typeface="Roboto"/>
              <a:ea typeface="Roboto"/>
              <a:cs typeface="Roboto"/>
              <a:sym typeface="Roboto"/>
            </a:endParaRPr>
          </a:p>
        </p:txBody>
      </p:sp>
      <p:sp>
        <p:nvSpPr>
          <p:cNvPr id="192" name="Google Shape;192;p26"/>
          <p:cNvSpPr txBox="1"/>
          <p:nvPr/>
        </p:nvSpPr>
        <p:spPr>
          <a:xfrm>
            <a:off x="4572000" y="4553875"/>
            <a:ext cx="4517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latin typeface="Roboto"/>
                <a:ea typeface="Roboto"/>
                <a:cs typeface="Roboto"/>
                <a:sym typeface="Roboto"/>
              </a:rPr>
              <a:t>P value = 2.6159173697226166e-05</a:t>
            </a:r>
            <a:endParaRPr sz="1800">
              <a:solidFill>
                <a:schemeClr val="lt2"/>
              </a:solidFill>
              <a:latin typeface="Roboto"/>
              <a:ea typeface="Roboto"/>
              <a:cs typeface="Roboto"/>
              <a:sym typeface="Roboto"/>
            </a:endParaRPr>
          </a:p>
        </p:txBody>
      </p:sp>
      <p:sp>
        <p:nvSpPr>
          <p:cNvPr id="193" name="Google Shape;193;p26"/>
          <p:cNvSpPr txBox="1"/>
          <p:nvPr/>
        </p:nvSpPr>
        <p:spPr>
          <a:xfrm>
            <a:off x="1262150" y="3976250"/>
            <a:ext cx="546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 </a:t>
            </a:r>
            <a:endParaRPr sz="1600">
              <a:solidFill>
                <a:schemeClr val="lt2"/>
              </a:solidFill>
              <a:latin typeface="Roboto"/>
              <a:ea typeface="Roboto"/>
              <a:cs typeface="Roboto"/>
              <a:sym typeface="Roboto"/>
            </a:endParaRPr>
          </a:p>
        </p:txBody>
      </p:sp>
      <p:pic>
        <p:nvPicPr>
          <p:cNvPr id="194" name="Google Shape;194;p26"/>
          <p:cNvPicPr preferRelativeResize="0"/>
          <p:nvPr/>
        </p:nvPicPr>
        <p:blipFill>
          <a:blip r:embed="rId3">
            <a:alphaModFix/>
          </a:blip>
          <a:stretch>
            <a:fillRect/>
          </a:stretch>
        </p:blipFill>
        <p:spPr>
          <a:xfrm>
            <a:off x="338550" y="880350"/>
            <a:ext cx="3988450" cy="3988450"/>
          </a:xfrm>
          <a:prstGeom prst="rect">
            <a:avLst/>
          </a:prstGeom>
          <a:noFill/>
          <a:ln>
            <a:noFill/>
          </a:ln>
        </p:spPr>
      </p:pic>
      <p:pic>
        <p:nvPicPr>
          <p:cNvPr id="195" name="Google Shape;195;p26"/>
          <p:cNvPicPr preferRelativeResize="0"/>
          <p:nvPr/>
        </p:nvPicPr>
        <p:blipFill>
          <a:blip r:embed="rId4">
            <a:alphaModFix/>
          </a:blip>
          <a:stretch>
            <a:fillRect/>
          </a:stretch>
        </p:blipFill>
        <p:spPr>
          <a:xfrm>
            <a:off x="4509575" y="912575"/>
            <a:ext cx="3274675" cy="149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460950" y="1343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Relationship Status vs. Mental Health Score</a:t>
            </a:r>
            <a:endParaRPr/>
          </a:p>
        </p:txBody>
      </p:sp>
      <p:sp>
        <p:nvSpPr>
          <p:cNvPr id="201" name="Google Shape;201;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02" name="Google Shape;202;p27"/>
          <p:cNvSpPr txBox="1"/>
          <p:nvPr/>
        </p:nvSpPr>
        <p:spPr>
          <a:xfrm>
            <a:off x="159675" y="2933650"/>
            <a:ext cx="4203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latin typeface="Roboto"/>
                <a:ea typeface="Roboto"/>
                <a:cs typeface="Roboto"/>
                <a:sym typeface="Roboto"/>
              </a:rPr>
              <a:t>P value = 4.307802517492469e-10</a:t>
            </a:r>
            <a:endParaRPr sz="1800">
              <a:solidFill>
                <a:schemeClr val="lt2"/>
              </a:solidFill>
              <a:latin typeface="Roboto"/>
              <a:ea typeface="Roboto"/>
              <a:cs typeface="Roboto"/>
              <a:sym typeface="Roboto"/>
            </a:endParaRPr>
          </a:p>
        </p:txBody>
      </p:sp>
      <p:sp>
        <p:nvSpPr>
          <p:cNvPr id="203" name="Google Shape;203;p27"/>
          <p:cNvSpPr txBox="1"/>
          <p:nvPr/>
        </p:nvSpPr>
        <p:spPr>
          <a:xfrm>
            <a:off x="47475" y="1755625"/>
            <a:ext cx="4203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Relationship status was shown to take a significant part in how many hours a person was using social media.  </a:t>
            </a:r>
            <a:endParaRPr sz="1800">
              <a:solidFill>
                <a:schemeClr val="lt2"/>
              </a:solidFill>
              <a:latin typeface="Roboto"/>
              <a:ea typeface="Roboto"/>
              <a:cs typeface="Roboto"/>
              <a:sym typeface="Roboto"/>
            </a:endParaRPr>
          </a:p>
        </p:txBody>
      </p:sp>
      <p:pic>
        <p:nvPicPr>
          <p:cNvPr id="204" name="Google Shape;204;p27"/>
          <p:cNvPicPr preferRelativeResize="0"/>
          <p:nvPr/>
        </p:nvPicPr>
        <p:blipFill>
          <a:blip r:embed="rId3">
            <a:alphaModFix/>
          </a:blip>
          <a:stretch>
            <a:fillRect/>
          </a:stretch>
        </p:blipFill>
        <p:spPr>
          <a:xfrm>
            <a:off x="4572000" y="837300"/>
            <a:ext cx="4240075" cy="4240075"/>
          </a:xfrm>
          <a:prstGeom prst="rect">
            <a:avLst/>
          </a:prstGeom>
          <a:noFill/>
          <a:ln>
            <a:noFill/>
          </a:ln>
        </p:spPr>
      </p:pic>
      <p:pic>
        <p:nvPicPr>
          <p:cNvPr id="205" name="Google Shape;205;p27"/>
          <p:cNvPicPr preferRelativeResize="0"/>
          <p:nvPr/>
        </p:nvPicPr>
        <p:blipFill>
          <a:blip r:embed="rId4">
            <a:alphaModFix/>
          </a:blip>
          <a:stretch>
            <a:fillRect/>
          </a:stretch>
        </p:blipFill>
        <p:spPr>
          <a:xfrm>
            <a:off x="427346" y="3531925"/>
            <a:ext cx="3910301" cy="126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60950" y="8637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Distribution of Users by Age Group &amp; Hours Used</a:t>
            </a:r>
            <a:endParaRPr/>
          </a:p>
        </p:txBody>
      </p:sp>
      <p:pic>
        <p:nvPicPr>
          <p:cNvPr id="211" name="Google Shape;211;p28"/>
          <p:cNvPicPr preferRelativeResize="0"/>
          <p:nvPr/>
        </p:nvPicPr>
        <p:blipFill>
          <a:blip r:embed="rId3">
            <a:alphaModFix/>
          </a:blip>
          <a:stretch>
            <a:fillRect/>
          </a:stretch>
        </p:blipFill>
        <p:spPr>
          <a:xfrm>
            <a:off x="1478400" y="1018675"/>
            <a:ext cx="6187200" cy="4124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57850" y="902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Hours on Social Media by Age</a:t>
            </a:r>
            <a:endParaRPr/>
          </a:p>
        </p:txBody>
      </p:sp>
      <p:sp>
        <p:nvSpPr>
          <p:cNvPr id="217" name="Google Shape;217;p29"/>
          <p:cNvSpPr txBox="1"/>
          <p:nvPr>
            <p:ph idx="1" type="body"/>
          </p:nvPr>
        </p:nvSpPr>
        <p:spPr>
          <a:xfrm>
            <a:off x="6908625" y="4147075"/>
            <a:ext cx="2649000" cy="149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935"/>
              <a:buNone/>
            </a:pPr>
            <a:r>
              <a:rPr lang="en" sz="1230"/>
              <a:t> </a:t>
            </a:r>
            <a:endParaRPr sz="1230"/>
          </a:p>
        </p:txBody>
      </p:sp>
      <p:sp>
        <p:nvSpPr>
          <p:cNvPr id="218" name="Google Shape;218;p29"/>
          <p:cNvSpPr txBox="1"/>
          <p:nvPr/>
        </p:nvSpPr>
        <p:spPr>
          <a:xfrm>
            <a:off x="98275" y="1001850"/>
            <a:ext cx="400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71717"/>
                </a:solidFill>
                <a:latin typeface="Roboto"/>
                <a:ea typeface="Roboto"/>
                <a:cs typeface="Roboto"/>
                <a:sym typeface="Roboto"/>
              </a:rPr>
              <a:t>Usually the age group &lt;18 is normally too young for social media, their parents are limiting their platforms or they’re viewing more family friendly content</a:t>
            </a:r>
            <a:endParaRPr sz="1200">
              <a:solidFill>
                <a:srgbClr val="171717"/>
              </a:solidFill>
              <a:latin typeface="Roboto"/>
              <a:ea typeface="Roboto"/>
              <a:cs typeface="Roboto"/>
              <a:sym typeface="Roboto"/>
            </a:endParaRPr>
          </a:p>
        </p:txBody>
      </p:sp>
      <p:sp>
        <p:nvSpPr>
          <p:cNvPr id="219" name="Google Shape;219;p29"/>
          <p:cNvSpPr txBox="1"/>
          <p:nvPr/>
        </p:nvSpPr>
        <p:spPr>
          <a:xfrm>
            <a:off x="4968600" y="857975"/>
            <a:ext cx="4004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71717"/>
                </a:solidFill>
                <a:latin typeface="Roboto"/>
                <a:ea typeface="Roboto"/>
                <a:cs typeface="Roboto"/>
                <a:sym typeface="Roboto"/>
              </a:rPr>
              <a:t>Majority of social media users were between the ages of 19-25. Most of this age group spend their free time going out and posting or scrolling on social media since majority are still in school or starting careers.</a:t>
            </a:r>
            <a:endParaRPr sz="1200">
              <a:solidFill>
                <a:srgbClr val="171717"/>
              </a:solidFill>
              <a:latin typeface="Roboto"/>
              <a:ea typeface="Roboto"/>
              <a:cs typeface="Roboto"/>
              <a:sym typeface="Roboto"/>
            </a:endParaRPr>
          </a:p>
        </p:txBody>
      </p:sp>
      <p:sp>
        <p:nvSpPr>
          <p:cNvPr id="220" name="Google Shape;220;p29"/>
          <p:cNvSpPr txBox="1"/>
          <p:nvPr/>
        </p:nvSpPr>
        <p:spPr>
          <a:xfrm>
            <a:off x="98275" y="4774700"/>
            <a:ext cx="3254100" cy="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935"/>
              <a:buFont typeface="Arial"/>
              <a:buNone/>
            </a:pPr>
            <a:r>
              <a:rPr lang="en" sz="1230">
                <a:solidFill>
                  <a:schemeClr val="lt2"/>
                </a:solidFill>
                <a:latin typeface="Roboto"/>
                <a:ea typeface="Roboto"/>
                <a:cs typeface="Roboto"/>
                <a:sym typeface="Roboto"/>
              </a:rPr>
              <a:t>P value 26-35 = 0.0002816233170514804</a:t>
            </a:r>
            <a:endParaRPr sz="1800">
              <a:solidFill>
                <a:schemeClr val="lt2"/>
              </a:solidFill>
              <a:latin typeface="Roboto"/>
              <a:ea typeface="Roboto"/>
              <a:cs typeface="Roboto"/>
              <a:sym typeface="Roboto"/>
            </a:endParaRPr>
          </a:p>
        </p:txBody>
      </p:sp>
      <p:sp>
        <p:nvSpPr>
          <p:cNvPr id="221" name="Google Shape;221;p29"/>
          <p:cNvSpPr txBox="1"/>
          <p:nvPr/>
        </p:nvSpPr>
        <p:spPr>
          <a:xfrm>
            <a:off x="5521125" y="4774700"/>
            <a:ext cx="3047100" cy="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30">
                <a:solidFill>
                  <a:schemeClr val="lt2"/>
                </a:solidFill>
                <a:latin typeface="Roboto"/>
                <a:ea typeface="Roboto"/>
                <a:cs typeface="Roboto"/>
                <a:sym typeface="Roboto"/>
              </a:rPr>
              <a:t>P value 36-55 = 0.045473711051482735</a:t>
            </a:r>
            <a:endParaRPr sz="1800">
              <a:solidFill>
                <a:schemeClr val="lt2"/>
              </a:solidFill>
              <a:latin typeface="Roboto"/>
              <a:ea typeface="Roboto"/>
              <a:cs typeface="Roboto"/>
              <a:sym typeface="Roboto"/>
            </a:endParaRPr>
          </a:p>
        </p:txBody>
      </p:sp>
      <p:pic>
        <p:nvPicPr>
          <p:cNvPr id="222" name="Google Shape;222;p29"/>
          <p:cNvPicPr preferRelativeResize="0"/>
          <p:nvPr/>
        </p:nvPicPr>
        <p:blipFill>
          <a:blip r:embed="rId3">
            <a:alphaModFix/>
          </a:blip>
          <a:stretch>
            <a:fillRect/>
          </a:stretch>
        </p:blipFill>
        <p:spPr>
          <a:xfrm>
            <a:off x="2635525" y="1740750"/>
            <a:ext cx="3322701" cy="2492026"/>
          </a:xfrm>
          <a:prstGeom prst="rect">
            <a:avLst/>
          </a:prstGeom>
          <a:noFill/>
          <a:ln>
            <a:noFill/>
          </a:ln>
        </p:spPr>
      </p:pic>
      <p:sp>
        <p:nvSpPr>
          <p:cNvPr id="223" name="Google Shape;223;p29"/>
          <p:cNvSpPr txBox="1"/>
          <p:nvPr/>
        </p:nvSpPr>
        <p:spPr>
          <a:xfrm>
            <a:off x="5521125" y="1690375"/>
            <a:ext cx="3446400" cy="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935"/>
              <a:buFont typeface="Arial"/>
              <a:buNone/>
            </a:pPr>
            <a:r>
              <a:rPr lang="en" sz="1230">
                <a:solidFill>
                  <a:schemeClr val="lt2"/>
                </a:solidFill>
                <a:latin typeface="Roboto"/>
                <a:ea typeface="Roboto"/>
                <a:cs typeface="Roboto"/>
                <a:sym typeface="Roboto"/>
              </a:rPr>
              <a:t>P value 19-25 = 2.3759313125091938e-08</a:t>
            </a:r>
            <a:endParaRPr sz="1230">
              <a:solidFill>
                <a:schemeClr val="lt2"/>
              </a:solidFill>
              <a:latin typeface="Roboto"/>
              <a:ea typeface="Roboto"/>
              <a:cs typeface="Roboto"/>
              <a:sym typeface="Roboto"/>
            </a:endParaRPr>
          </a:p>
        </p:txBody>
      </p:sp>
      <p:sp>
        <p:nvSpPr>
          <p:cNvPr id="224" name="Google Shape;224;p29"/>
          <p:cNvSpPr txBox="1"/>
          <p:nvPr/>
        </p:nvSpPr>
        <p:spPr>
          <a:xfrm>
            <a:off x="5521125" y="4147075"/>
            <a:ext cx="350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This age group today are still learning social media platforms. Most still rather choose to stay off social media entirely.</a:t>
            </a:r>
            <a:endParaRPr sz="1200">
              <a:solidFill>
                <a:schemeClr val="lt2"/>
              </a:solidFill>
              <a:latin typeface="Roboto"/>
              <a:ea typeface="Roboto"/>
              <a:cs typeface="Roboto"/>
              <a:sym typeface="Roboto"/>
            </a:endParaRPr>
          </a:p>
        </p:txBody>
      </p:sp>
      <p:sp>
        <p:nvSpPr>
          <p:cNvPr id="225" name="Google Shape;225;p29"/>
          <p:cNvSpPr txBox="1"/>
          <p:nvPr/>
        </p:nvSpPr>
        <p:spPr>
          <a:xfrm>
            <a:off x="113850" y="3975050"/>
            <a:ext cx="363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The second highest social media users were the ages 26-35. Usually this age group starts limiting their use of social media due to personal life events which cause less hours on their devices.</a:t>
            </a:r>
            <a:endParaRPr sz="1200">
              <a:solidFill>
                <a:schemeClr val="lt2"/>
              </a:solidFill>
              <a:latin typeface="Roboto"/>
              <a:ea typeface="Roboto"/>
              <a:cs typeface="Roboto"/>
              <a:sym typeface="Roboto"/>
            </a:endParaRPr>
          </a:p>
        </p:txBody>
      </p:sp>
      <p:sp>
        <p:nvSpPr>
          <p:cNvPr id="226" name="Google Shape;226;p29"/>
          <p:cNvSpPr txBox="1"/>
          <p:nvPr/>
        </p:nvSpPr>
        <p:spPr>
          <a:xfrm>
            <a:off x="113850" y="1690375"/>
            <a:ext cx="3021000" cy="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935"/>
              <a:buFont typeface="Arial"/>
              <a:buNone/>
            </a:pPr>
            <a:r>
              <a:rPr lang="en" sz="1230">
                <a:solidFill>
                  <a:schemeClr val="lt2"/>
                </a:solidFill>
                <a:latin typeface="Roboto"/>
                <a:ea typeface="Roboto"/>
                <a:cs typeface="Roboto"/>
                <a:sym typeface="Roboto"/>
              </a:rPr>
              <a:t>P value &lt;18 =  0.051761765743704016</a:t>
            </a:r>
            <a:endParaRPr sz="123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rot="227">
            <a:off x="26" y="737401"/>
            <a:ext cx="4536300" cy="68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Occupation vs Hours per Day</a:t>
            </a:r>
            <a:endParaRPr sz="2400"/>
          </a:p>
        </p:txBody>
      </p:sp>
      <p:sp>
        <p:nvSpPr>
          <p:cNvPr id="232" name="Google Shape;232;p30"/>
          <p:cNvSpPr txBox="1"/>
          <p:nvPr>
            <p:ph idx="1" type="body"/>
          </p:nvPr>
        </p:nvSpPr>
        <p:spPr>
          <a:xfrm>
            <a:off x="91825" y="2059150"/>
            <a:ext cx="3949200" cy="269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62"/>
              <a:t>The dataset provided contains information about the social media usage of </a:t>
            </a:r>
            <a:r>
              <a:rPr lang="en" sz="2262"/>
              <a:t>individuals</a:t>
            </a:r>
            <a:r>
              <a:rPr lang="en" sz="2262"/>
              <a:t> across various occupations. It captures the </a:t>
            </a:r>
            <a:r>
              <a:rPr lang="en" sz="2262"/>
              <a:t>engagement</a:t>
            </a:r>
            <a:r>
              <a:rPr lang="en" sz="2262"/>
              <a:t> levels of each occupation which includes, </a:t>
            </a:r>
            <a:r>
              <a:rPr b="1" lang="en" sz="2262"/>
              <a:t>Retired individuals</a:t>
            </a:r>
            <a:r>
              <a:rPr lang="en" sz="2262"/>
              <a:t>, </a:t>
            </a:r>
            <a:r>
              <a:rPr b="1" lang="en" sz="2262"/>
              <a:t>Salaried Workers</a:t>
            </a:r>
            <a:r>
              <a:rPr lang="en" sz="2262"/>
              <a:t>, </a:t>
            </a:r>
            <a:r>
              <a:rPr b="1" lang="en" sz="2262"/>
              <a:t>School Students</a:t>
            </a:r>
            <a:r>
              <a:rPr lang="en" sz="2262"/>
              <a:t>, and </a:t>
            </a:r>
            <a:r>
              <a:rPr b="1" lang="en" sz="2262"/>
              <a:t>University Students</a:t>
            </a:r>
            <a:r>
              <a:rPr lang="en" sz="2262"/>
              <a:t>.</a:t>
            </a:r>
            <a:endParaRPr sz="2262"/>
          </a:p>
          <a:p>
            <a:pPr indent="0" lvl="0" marL="0" rtl="0" algn="l">
              <a:spcBef>
                <a:spcPts val="1200"/>
              </a:spcBef>
              <a:spcAft>
                <a:spcPts val="1200"/>
              </a:spcAft>
              <a:buNone/>
            </a:pPr>
            <a:r>
              <a:t/>
            </a:r>
            <a:endParaRPr/>
          </a:p>
        </p:txBody>
      </p:sp>
      <p:pic>
        <p:nvPicPr>
          <p:cNvPr id="233" name="Google Shape;233;p30"/>
          <p:cNvPicPr preferRelativeResize="0"/>
          <p:nvPr/>
        </p:nvPicPr>
        <p:blipFill>
          <a:blip r:embed="rId3">
            <a:alphaModFix/>
          </a:blip>
          <a:stretch>
            <a:fillRect/>
          </a:stretch>
        </p:blipFill>
        <p:spPr>
          <a:xfrm>
            <a:off x="3935275" y="1771378"/>
            <a:ext cx="5080426" cy="317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39" name="Google Shape;239;p31"/>
          <p:cNvSpPr txBox="1"/>
          <p:nvPr>
            <p:ph idx="1" type="body"/>
          </p:nvPr>
        </p:nvSpPr>
        <p:spPr>
          <a:xfrm>
            <a:off x="460950" y="1772375"/>
            <a:ext cx="8222100" cy="289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317182" lvl="0" marL="457200" rtl="0" algn="l">
              <a:spcBef>
                <a:spcPts val="1200"/>
              </a:spcBef>
              <a:spcAft>
                <a:spcPts val="0"/>
              </a:spcAft>
              <a:buSzPct val="100000"/>
              <a:buChar char="●"/>
            </a:pPr>
            <a:r>
              <a:rPr lang="en"/>
              <a:t>Data availability! We found an abundance supply of articles </a:t>
            </a:r>
            <a:r>
              <a:rPr lang="en"/>
              <a:t>discussing social media and its effects on mental health, but there were limited raw data available for use.</a:t>
            </a:r>
            <a:br>
              <a:rPr lang="en"/>
            </a:br>
            <a:endParaRPr/>
          </a:p>
          <a:p>
            <a:pPr indent="-317182" lvl="0" marL="457200" rtl="0" algn="l">
              <a:spcBef>
                <a:spcPts val="0"/>
              </a:spcBef>
              <a:spcAft>
                <a:spcPts val="0"/>
              </a:spcAft>
              <a:buSzPct val="100000"/>
              <a:buChar char="●"/>
            </a:pPr>
            <a:r>
              <a:rPr lang="en"/>
              <a:t>Small dataset! There wasn’t a wide range of age distribution, majority of the participants were between 19-25 years of age.</a:t>
            </a:r>
            <a:br>
              <a:rPr lang="en"/>
            </a:br>
            <a:endParaRPr/>
          </a:p>
          <a:p>
            <a:pPr indent="-317182" lvl="0" marL="457200" rtl="0" algn="l">
              <a:spcBef>
                <a:spcPts val="0"/>
              </a:spcBef>
              <a:spcAft>
                <a:spcPts val="0"/>
              </a:spcAft>
              <a:buSzPct val="100000"/>
              <a:buChar char="●"/>
            </a:pPr>
            <a:r>
              <a:rPr lang="en"/>
              <a:t>Scores are relative! Scores are self reported which allows for more variability from person to person.</a:t>
            </a:r>
            <a:br>
              <a:rPr lang="en"/>
            </a:br>
            <a:endParaRPr/>
          </a:p>
          <a:p>
            <a:pPr indent="-317182" lvl="0" marL="457200" rtl="0" algn="l">
              <a:spcBef>
                <a:spcPts val="0"/>
              </a:spcBef>
              <a:spcAft>
                <a:spcPts val="0"/>
              </a:spcAft>
              <a:buSzPct val="100000"/>
              <a:buChar char="●"/>
            </a:pPr>
            <a:r>
              <a:rPr lang="en"/>
              <a:t>Time! For data we did find, we didn’t have enough time to adequately analyze. The datasets were not easily readable and required time to clean up in order for it to be in a digestible format.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Information</a:t>
            </a:r>
            <a:endParaRPr/>
          </a:p>
        </p:txBody>
      </p:sp>
      <p:sp>
        <p:nvSpPr>
          <p:cNvPr id="75" name="Google Shape;75;p14"/>
          <p:cNvSpPr txBox="1"/>
          <p:nvPr>
            <p:ph idx="1" type="body"/>
          </p:nvPr>
        </p:nvSpPr>
        <p:spPr>
          <a:xfrm>
            <a:off x="417050" y="1734225"/>
            <a:ext cx="8222100" cy="3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Project Team: </a:t>
            </a:r>
            <a:br>
              <a:rPr b="1" lang="en" sz="1400"/>
            </a:br>
            <a:r>
              <a:rPr b="1" lang="en" sz="1400"/>
              <a:t>	</a:t>
            </a:r>
            <a:r>
              <a:rPr lang="en" sz="1400"/>
              <a:t>Group 1 - Dominic Thomas, Jeff Neal, Karina Gonzalez, Angelie Wanner</a:t>
            </a:r>
            <a:endParaRPr sz="1400"/>
          </a:p>
          <a:p>
            <a:pPr indent="0" lvl="0" marL="0" rtl="0" algn="l">
              <a:spcBef>
                <a:spcPts val="1200"/>
              </a:spcBef>
              <a:spcAft>
                <a:spcPts val="0"/>
              </a:spcAft>
              <a:buNone/>
            </a:pPr>
            <a:r>
              <a:rPr b="1" lang="en" sz="1400"/>
              <a:t>Project Scope: </a:t>
            </a:r>
            <a:br>
              <a:rPr b="1" lang="en" sz="1400"/>
            </a:br>
            <a:r>
              <a:rPr b="1" lang="en" sz="1400"/>
              <a:t>	</a:t>
            </a:r>
            <a:r>
              <a:rPr lang="en" sz="1400"/>
              <a:t>Our group decided to analyze whether social media platforms has any effect on mental health.</a:t>
            </a:r>
            <a:endParaRPr sz="1400"/>
          </a:p>
          <a:p>
            <a:pPr indent="0" lvl="0" marL="0" rtl="0" algn="l">
              <a:spcBef>
                <a:spcPts val="1200"/>
              </a:spcBef>
              <a:spcAft>
                <a:spcPts val="0"/>
              </a:spcAft>
              <a:buNone/>
            </a:pPr>
            <a:r>
              <a:rPr b="1" lang="en" sz="1400"/>
              <a:t>Attributes Analyzed:</a:t>
            </a:r>
            <a:br>
              <a:rPr b="1" lang="en" sz="1400"/>
            </a:br>
            <a:r>
              <a:rPr b="1" lang="en" sz="1400"/>
              <a:t>	</a:t>
            </a:r>
            <a:r>
              <a:rPr lang="en" sz="1400"/>
              <a:t>- Age</a:t>
            </a:r>
            <a:br>
              <a:rPr lang="en" sz="1400"/>
            </a:br>
            <a:r>
              <a:rPr lang="en" sz="1400"/>
              <a:t>	- Hours per day (time spent on social media)</a:t>
            </a:r>
            <a:br>
              <a:rPr lang="en" sz="1400"/>
            </a:br>
            <a:r>
              <a:rPr lang="en" sz="1400"/>
              <a:t>	- Mental health score</a:t>
            </a:r>
            <a:br>
              <a:rPr lang="en"/>
            </a:br>
            <a:r>
              <a:rPr b="1" lang="en" sz="1400"/>
              <a:t>Source of data:</a:t>
            </a:r>
            <a:r>
              <a:rPr lang="en"/>
              <a:t> </a:t>
            </a:r>
            <a:r>
              <a:rPr lang="en" sz="1400"/>
              <a:t>kaggle.com</a:t>
            </a:r>
            <a:br>
              <a:rPr lang="en" sz="1400"/>
            </a:br>
            <a:r>
              <a:rPr lang="en" sz="1400"/>
              <a:t>	Social Median and Mental Health csv file – survey taken in 2022 (over 6 month period)</a:t>
            </a:r>
            <a:br>
              <a:rPr lang="en" sz="1400"/>
            </a:br>
            <a:r>
              <a:rPr lang="en" sz="1400"/>
              <a:t>	</a:t>
            </a:r>
            <a:r>
              <a:rPr lang="en" sz="1400" u="sng">
                <a:solidFill>
                  <a:schemeClr val="accent5"/>
                </a:solidFill>
                <a:hlinkClick r:id="rId4">
                  <a:extLst>
                    <a:ext uri="{A12FA001-AC4F-418D-AE19-62706E023703}">
                      <ahyp:hlinkClr val="tx"/>
                    </a:ext>
                  </a:extLst>
                </a:hlinkClick>
              </a:rPr>
              <a:t>https://www.kaggle.com/datasets/souvikahmed071/social-media-and-mental-health</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5" name="Google Shape;245;p32"/>
          <p:cNvSpPr txBox="1"/>
          <p:nvPr>
            <p:ph idx="1" type="body"/>
          </p:nvPr>
        </p:nvSpPr>
        <p:spPr>
          <a:xfrm>
            <a:off x="471900" y="1919075"/>
            <a:ext cx="8222100" cy="289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Conclusive evidence shows us that there is a correlation between time spent on social media and overall </a:t>
            </a:r>
            <a:r>
              <a:rPr lang="en"/>
              <a:t>mental health score reported by individuals. </a:t>
            </a:r>
            <a:endParaRPr/>
          </a:p>
          <a:p>
            <a:pPr indent="0" lvl="0" marL="0" rtl="0" algn="l">
              <a:spcBef>
                <a:spcPts val="1200"/>
              </a:spcBef>
              <a:spcAft>
                <a:spcPts val="0"/>
              </a:spcAft>
              <a:buNone/>
            </a:pPr>
            <a:r>
              <a:rPr lang="en"/>
              <a:t>The null hypothesis that spending at least 4 hours on social media does not have a high effect on individuals and their mental health was disproven. Although it didn’t meet our hypothesis that it would be a 30% increase in self-reported mental health, there was still a notable increase between users who spent less than 4 hours and those who spent more than 4 hours a day on social media platforms.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Additional Analysis</a:t>
            </a:r>
            <a:endParaRPr/>
          </a:p>
        </p:txBody>
      </p:sp>
      <p:sp>
        <p:nvSpPr>
          <p:cNvPr id="251" name="Google Shape;251;p33"/>
          <p:cNvSpPr txBox="1"/>
          <p:nvPr>
            <p:ph idx="1" type="body"/>
          </p:nvPr>
        </p:nvSpPr>
        <p:spPr>
          <a:xfrm>
            <a:off x="375050" y="1746650"/>
            <a:ext cx="8319000" cy="31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had more time….</a:t>
            </a:r>
            <a:endParaRPr/>
          </a:p>
          <a:p>
            <a:pPr indent="-342900" lvl="0" marL="457200" rtl="0" algn="l">
              <a:spcBef>
                <a:spcPts val="1200"/>
              </a:spcBef>
              <a:spcAft>
                <a:spcPts val="0"/>
              </a:spcAft>
              <a:buSzPts val="1800"/>
              <a:buChar char="●"/>
            </a:pPr>
            <a:r>
              <a:rPr lang="en"/>
              <a:t>Dive deeper on differentiation between individuals that presented mental health symptoms due to social media and those that presented symptoms with no influence from social media</a:t>
            </a:r>
            <a:endParaRPr/>
          </a:p>
          <a:p>
            <a:pPr indent="-342900" lvl="0" marL="457200" rtl="0" algn="l">
              <a:spcBef>
                <a:spcPts val="0"/>
              </a:spcBef>
              <a:spcAft>
                <a:spcPts val="0"/>
              </a:spcAft>
              <a:buSzPts val="1800"/>
              <a:buChar char="●"/>
            </a:pPr>
            <a:r>
              <a:rPr lang="en"/>
              <a:t>We saw some indication of less mental health symptoms from individuals who were in a relationship than single, but still spent the same amount of time</a:t>
            </a:r>
            <a:endParaRPr/>
          </a:p>
          <a:p>
            <a:pPr indent="-342900" lvl="0" marL="457200" rtl="0" algn="l">
              <a:spcBef>
                <a:spcPts val="0"/>
              </a:spcBef>
              <a:spcAft>
                <a:spcPts val="0"/>
              </a:spcAft>
              <a:buSzPts val="1800"/>
              <a:buChar char="●"/>
            </a:pPr>
            <a:r>
              <a:rPr lang="en"/>
              <a:t>How does content viewed affect individual’s mental health? Does it change dependent on platforms?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4"/>
          <p:cNvPicPr preferRelativeResize="0"/>
          <p:nvPr/>
        </p:nvPicPr>
        <p:blipFill>
          <a:blip r:embed="rId3">
            <a:alphaModFix/>
          </a:blip>
          <a:stretch>
            <a:fillRect/>
          </a:stretch>
        </p:blipFill>
        <p:spPr>
          <a:xfrm>
            <a:off x="3452125" y="1753200"/>
            <a:ext cx="2441800" cy="2441800"/>
          </a:xfrm>
          <a:prstGeom prst="rect">
            <a:avLst/>
          </a:prstGeom>
          <a:noFill/>
          <a:ln>
            <a:noFill/>
          </a:ln>
        </p:spPr>
      </p:pic>
      <p:sp>
        <p:nvSpPr>
          <p:cNvPr id="257" name="Google Shape;257;p34"/>
          <p:cNvSpPr txBox="1"/>
          <p:nvPr/>
        </p:nvSpPr>
        <p:spPr>
          <a:xfrm>
            <a:off x="2594450" y="466100"/>
            <a:ext cx="4078500" cy="8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Thank you!</a:t>
            </a:r>
            <a:endParaRPr sz="3600">
              <a:latin typeface="Roboto"/>
              <a:ea typeface="Roboto"/>
              <a:cs typeface="Roboto"/>
              <a:sym typeface="Roboto"/>
            </a:endParaRPr>
          </a:p>
        </p:txBody>
      </p:sp>
      <p:sp>
        <p:nvSpPr>
          <p:cNvPr id="258" name="Google Shape;258;p34"/>
          <p:cNvSpPr txBox="1"/>
          <p:nvPr/>
        </p:nvSpPr>
        <p:spPr>
          <a:xfrm>
            <a:off x="2594450" y="4195000"/>
            <a:ext cx="4078500" cy="8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Questions?</a:t>
            </a:r>
            <a:endParaRPr sz="3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81" name="Google Shape;81;p15"/>
          <p:cNvSpPr txBox="1"/>
          <p:nvPr>
            <p:ph idx="1" type="body"/>
          </p:nvPr>
        </p:nvSpPr>
        <p:spPr>
          <a:xfrm>
            <a:off x="519900" y="1912200"/>
            <a:ext cx="78222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1. Does social media have a detrimental impact on mental health?</a:t>
            </a:r>
            <a:br>
              <a:rPr lang="en"/>
            </a:br>
            <a:endParaRPr/>
          </a:p>
          <a:p>
            <a:pPr indent="0" lvl="0" marL="0" rtl="0" algn="l">
              <a:spcBef>
                <a:spcPts val="1200"/>
              </a:spcBef>
              <a:spcAft>
                <a:spcPts val="0"/>
              </a:spcAft>
              <a:buNone/>
            </a:pPr>
            <a:r>
              <a:rPr lang="en"/>
              <a:t>2. Which social media platform is considered the most chaotic?</a:t>
            </a:r>
            <a:br>
              <a:rPr lang="en"/>
            </a:br>
            <a:endParaRPr/>
          </a:p>
          <a:p>
            <a:pPr indent="0" lvl="0" marL="0" rtl="0" algn="l">
              <a:spcBef>
                <a:spcPts val="1200"/>
              </a:spcBef>
              <a:spcAft>
                <a:spcPts val="0"/>
              </a:spcAft>
              <a:buNone/>
            </a:pPr>
            <a:r>
              <a:rPr lang="en"/>
              <a:t>3. Is there a discernible correlation between the age groups using social media and their mental health status?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Scored Questions from Survey (1-5)</a:t>
            </a:r>
            <a:endParaRPr/>
          </a:p>
        </p:txBody>
      </p:sp>
      <p:sp>
        <p:nvSpPr>
          <p:cNvPr id="87" name="Google Shape;87;p16"/>
          <p:cNvSpPr txBox="1"/>
          <p:nvPr>
            <p:ph idx="1" type="body"/>
          </p:nvPr>
        </p:nvSpPr>
        <p:spPr>
          <a:xfrm>
            <a:off x="471900" y="1990900"/>
            <a:ext cx="8222100" cy="3111300"/>
          </a:xfrm>
          <a:prstGeom prst="rect">
            <a:avLst/>
          </a:prstGeom>
        </p:spPr>
        <p:txBody>
          <a:bodyPr anchorCtr="0" anchor="t" bIns="91425" lIns="91425" spcFirstLastPara="1" rIns="91425" wrap="square" tIns="91425">
            <a:normAutofit lnSpcReduction="10000"/>
          </a:bodyPr>
          <a:lstStyle/>
          <a:p>
            <a:pPr indent="0" lvl="0" marL="0" rtl="0" algn="l">
              <a:lnSpc>
                <a:spcPct val="50000"/>
              </a:lnSpc>
              <a:spcBef>
                <a:spcPts val="0"/>
              </a:spcBef>
              <a:spcAft>
                <a:spcPts val="0"/>
              </a:spcAft>
              <a:buNone/>
            </a:pPr>
            <a:r>
              <a:rPr lang="en" sz="1200"/>
              <a:t>9. How often do you find yourself using Social media without a specific purpose?</a:t>
            </a:r>
            <a:endParaRPr sz="1200"/>
          </a:p>
          <a:p>
            <a:pPr indent="0" lvl="0" marL="0" rtl="0" algn="l">
              <a:lnSpc>
                <a:spcPct val="50000"/>
              </a:lnSpc>
              <a:spcBef>
                <a:spcPts val="1200"/>
              </a:spcBef>
              <a:spcAft>
                <a:spcPts val="0"/>
              </a:spcAft>
              <a:buNone/>
            </a:pPr>
            <a:r>
              <a:rPr lang="en" sz="1200"/>
              <a:t>10. How often do you get distracted by Social media when you are busy doing something?</a:t>
            </a:r>
            <a:endParaRPr sz="1200"/>
          </a:p>
          <a:p>
            <a:pPr indent="0" lvl="0" marL="0" rtl="0" algn="l">
              <a:lnSpc>
                <a:spcPct val="50000"/>
              </a:lnSpc>
              <a:spcBef>
                <a:spcPts val="1200"/>
              </a:spcBef>
              <a:spcAft>
                <a:spcPts val="0"/>
              </a:spcAft>
              <a:buNone/>
            </a:pPr>
            <a:r>
              <a:rPr lang="en" sz="1200"/>
              <a:t>11. Do you feel restless if you haven't used Social media in a while?</a:t>
            </a:r>
            <a:endParaRPr sz="1200"/>
          </a:p>
          <a:p>
            <a:pPr indent="0" lvl="0" marL="0" rtl="0" algn="l">
              <a:lnSpc>
                <a:spcPct val="50000"/>
              </a:lnSpc>
              <a:spcBef>
                <a:spcPts val="1200"/>
              </a:spcBef>
              <a:spcAft>
                <a:spcPts val="0"/>
              </a:spcAft>
              <a:buNone/>
            </a:pPr>
            <a:r>
              <a:rPr lang="en" sz="1200"/>
              <a:t>12. On a scale of 1 to 5, how easily distracted are you?</a:t>
            </a:r>
            <a:endParaRPr sz="1200"/>
          </a:p>
          <a:p>
            <a:pPr indent="0" lvl="0" marL="0" rtl="0" algn="l">
              <a:lnSpc>
                <a:spcPct val="50000"/>
              </a:lnSpc>
              <a:spcBef>
                <a:spcPts val="1200"/>
              </a:spcBef>
              <a:spcAft>
                <a:spcPts val="0"/>
              </a:spcAft>
              <a:buNone/>
            </a:pPr>
            <a:r>
              <a:rPr lang="en" sz="1200"/>
              <a:t>13. On a scale of 1 to 5, how much are you bothered by worries?</a:t>
            </a:r>
            <a:endParaRPr sz="1200"/>
          </a:p>
          <a:p>
            <a:pPr indent="0" lvl="0" marL="0" rtl="0" algn="l">
              <a:lnSpc>
                <a:spcPct val="50000"/>
              </a:lnSpc>
              <a:spcBef>
                <a:spcPts val="1200"/>
              </a:spcBef>
              <a:spcAft>
                <a:spcPts val="0"/>
              </a:spcAft>
              <a:buNone/>
            </a:pPr>
            <a:r>
              <a:rPr lang="en" sz="1200"/>
              <a:t>14. Do you find it difficult to concentrate on things?</a:t>
            </a:r>
            <a:endParaRPr sz="1200"/>
          </a:p>
          <a:p>
            <a:pPr indent="0" lvl="0" marL="0" rtl="0" algn="l">
              <a:lnSpc>
                <a:spcPct val="50000"/>
              </a:lnSpc>
              <a:spcBef>
                <a:spcPts val="1200"/>
              </a:spcBef>
              <a:spcAft>
                <a:spcPts val="0"/>
              </a:spcAft>
              <a:buNone/>
            </a:pPr>
            <a:r>
              <a:rPr lang="en" sz="1200"/>
              <a:t>15. On a scale of 1-5, how often do you compare yourself to other successful people through the use of social media?</a:t>
            </a:r>
            <a:endParaRPr sz="1200"/>
          </a:p>
          <a:p>
            <a:pPr indent="0" lvl="0" marL="0" rtl="0" algn="l">
              <a:lnSpc>
                <a:spcPct val="50000"/>
              </a:lnSpc>
              <a:spcBef>
                <a:spcPts val="1200"/>
              </a:spcBef>
              <a:spcAft>
                <a:spcPts val="0"/>
              </a:spcAft>
              <a:buNone/>
            </a:pPr>
            <a:r>
              <a:rPr lang="en" sz="1200"/>
              <a:t>16. Following the previous question, how do you feel about these comparisons, generally speaking?</a:t>
            </a:r>
            <a:endParaRPr sz="1200"/>
          </a:p>
          <a:p>
            <a:pPr indent="0" lvl="0" marL="0" rtl="0" algn="l">
              <a:lnSpc>
                <a:spcPct val="50000"/>
              </a:lnSpc>
              <a:spcBef>
                <a:spcPts val="1200"/>
              </a:spcBef>
              <a:spcAft>
                <a:spcPts val="0"/>
              </a:spcAft>
              <a:buNone/>
            </a:pPr>
            <a:r>
              <a:rPr lang="en" sz="1200"/>
              <a:t>17. How often do you look to seek validation from features of social media?</a:t>
            </a:r>
            <a:endParaRPr sz="1200"/>
          </a:p>
          <a:p>
            <a:pPr indent="0" lvl="0" marL="0" rtl="0" algn="l">
              <a:lnSpc>
                <a:spcPct val="50000"/>
              </a:lnSpc>
              <a:spcBef>
                <a:spcPts val="1200"/>
              </a:spcBef>
              <a:spcAft>
                <a:spcPts val="0"/>
              </a:spcAft>
              <a:buNone/>
            </a:pPr>
            <a:r>
              <a:rPr lang="en" sz="1200"/>
              <a:t>18. How often do you feel depressed or down?</a:t>
            </a:r>
            <a:endParaRPr sz="1200"/>
          </a:p>
          <a:p>
            <a:pPr indent="0" lvl="0" marL="0" rtl="0" algn="l">
              <a:lnSpc>
                <a:spcPct val="50000"/>
              </a:lnSpc>
              <a:spcBef>
                <a:spcPts val="1200"/>
              </a:spcBef>
              <a:spcAft>
                <a:spcPts val="0"/>
              </a:spcAft>
              <a:buNone/>
            </a:pPr>
            <a:r>
              <a:rPr lang="en" sz="1200"/>
              <a:t>19. On a scale of 1 to 5, how frequently does your interest in daily activities fluctuate?</a:t>
            </a:r>
            <a:endParaRPr sz="1200"/>
          </a:p>
          <a:p>
            <a:pPr indent="0" lvl="0" marL="0" rtl="0" algn="l">
              <a:lnSpc>
                <a:spcPct val="50000"/>
              </a:lnSpc>
              <a:spcBef>
                <a:spcPts val="1200"/>
              </a:spcBef>
              <a:spcAft>
                <a:spcPts val="0"/>
              </a:spcAft>
              <a:buNone/>
            </a:pPr>
            <a:r>
              <a:rPr lang="en" sz="1200"/>
              <a:t>20. On a scale of 1 to 5, how often do you face issues regarding sleep?</a:t>
            </a:r>
            <a:endParaRPr sz="1200"/>
          </a:p>
          <a:p>
            <a:pPr indent="0" lvl="0" marL="0" rtl="0" algn="l">
              <a:lnSpc>
                <a:spcPct val="50000"/>
              </a:lnSpc>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Cleanup</a:t>
            </a:r>
            <a:endParaRPr/>
          </a:p>
        </p:txBody>
      </p:sp>
      <p:sp>
        <p:nvSpPr>
          <p:cNvPr id="93" name="Google Shape;93;p17"/>
          <p:cNvSpPr txBox="1"/>
          <p:nvPr>
            <p:ph idx="1" type="body"/>
          </p:nvPr>
        </p:nvSpPr>
        <p:spPr>
          <a:xfrm>
            <a:off x="115000" y="2265325"/>
            <a:ext cx="2991900" cy="5829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Char char="●"/>
            </a:pPr>
            <a:r>
              <a:rPr lang="en" sz="5600"/>
              <a:t>Removed Timestamp column</a:t>
            </a:r>
            <a:endParaRPr sz="5600"/>
          </a:p>
          <a:p>
            <a:pPr indent="0" lvl="0" marL="0" rtl="0" algn="l">
              <a:spcBef>
                <a:spcPts val="1200"/>
              </a:spcBef>
              <a:spcAft>
                <a:spcPts val="0"/>
              </a:spcAft>
              <a:buNone/>
            </a:pPr>
            <a:r>
              <a:t/>
            </a:r>
            <a:endParaRPr sz="4305"/>
          </a:p>
          <a:p>
            <a:pPr indent="0" lvl="0" marL="0" rtl="0" algn="l">
              <a:spcBef>
                <a:spcPts val="1200"/>
              </a:spcBef>
              <a:spcAft>
                <a:spcPts val="1200"/>
              </a:spcAft>
              <a:buNone/>
            </a:pPr>
            <a:r>
              <a:t/>
            </a:r>
            <a:endParaRPr sz="1400"/>
          </a:p>
        </p:txBody>
      </p:sp>
      <p:pic>
        <p:nvPicPr>
          <p:cNvPr id="94" name="Google Shape;94;p17"/>
          <p:cNvPicPr preferRelativeResize="0"/>
          <p:nvPr/>
        </p:nvPicPr>
        <p:blipFill>
          <a:blip r:embed="rId3">
            <a:alphaModFix/>
          </a:blip>
          <a:stretch>
            <a:fillRect/>
          </a:stretch>
        </p:blipFill>
        <p:spPr>
          <a:xfrm>
            <a:off x="4772425" y="1566090"/>
            <a:ext cx="4371575" cy="1981350"/>
          </a:xfrm>
          <a:prstGeom prst="rect">
            <a:avLst/>
          </a:prstGeom>
          <a:noFill/>
          <a:ln>
            <a:noFill/>
          </a:ln>
        </p:spPr>
      </p:pic>
      <p:sp>
        <p:nvSpPr>
          <p:cNvPr id="95" name="Google Shape;95;p17"/>
          <p:cNvSpPr txBox="1"/>
          <p:nvPr/>
        </p:nvSpPr>
        <p:spPr>
          <a:xfrm>
            <a:off x="3727900" y="2342850"/>
            <a:ext cx="953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Before:</a:t>
            </a:r>
            <a:endParaRPr sz="1800">
              <a:solidFill>
                <a:schemeClr val="lt2"/>
              </a:solidFill>
              <a:latin typeface="Roboto"/>
              <a:ea typeface="Roboto"/>
              <a:cs typeface="Roboto"/>
              <a:sym typeface="Roboto"/>
            </a:endParaRPr>
          </a:p>
        </p:txBody>
      </p:sp>
      <p:pic>
        <p:nvPicPr>
          <p:cNvPr id="96" name="Google Shape;96;p17"/>
          <p:cNvPicPr preferRelativeResize="0"/>
          <p:nvPr/>
        </p:nvPicPr>
        <p:blipFill>
          <a:blip r:embed="rId4">
            <a:alphaModFix/>
          </a:blip>
          <a:stretch>
            <a:fillRect/>
          </a:stretch>
        </p:blipFill>
        <p:spPr>
          <a:xfrm>
            <a:off x="4731500" y="3671950"/>
            <a:ext cx="4371575" cy="1435035"/>
          </a:xfrm>
          <a:prstGeom prst="rect">
            <a:avLst/>
          </a:prstGeom>
          <a:noFill/>
          <a:ln>
            <a:noFill/>
          </a:ln>
        </p:spPr>
      </p:pic>
      <p:sp>
        <p:nvSpPr>
          <p:cNvPr id="97" name="Google Shape;97;p17"/>
          <p:cNvSpPr txBox="1"/>
          <p:nvPr/>
        </p:nvSpPr>
        <p:spPr>
          <a:xfrm>
            <a:off x="3727900" y="4160550"/>
            <a:ext cx="953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After</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p:txBody>
      </p:sp>
      <p:cxnSp>
        <p:nvCxnSpPr>
          <p:cNvPr id="98" name="Google Shape;98;p17"/>
          <p:cNvCxnSpPr/>
          <p:nvPr/>
        </p:nvCxnSpPr>
        <p:spPr>
          <a:xfrm>
            <a:off x="4731500" y="3607125"/>
            <a:ext cx="4427700" cy="273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7"/>
          <p:cNvSpPr txBox="1"/>
          <p:nvPr/>
        </p:nvSpPr>
        <p:spPr>
          <a:xfrm>
            <a:off x="115000" y="3051925"/>
            <a:ext cx="36129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Shortened/renamed columns</a:t>
            </a:r>
            <a:endParaRPr>
              <a:solidFill>
                <a:schemeClr val="lt2"/>
              </a:solidFill>
              <a:latin typeface="Roboto"/>
              <a:ea typeface="Roboto"/>
              <a:cs typeface="Roboto"/>
              <a:sym typeface="Roboto"/>
            </a:endParaRPr>
          </a:p>
        </p:txBody>
      </p:sp>
      <p:sp>
        <p:nvSpPr>
          <p:cNvPr id="100" name="Google Shape;100;p17"/>
          <p:cNvSpPr/>
          <p:nvPr/>
        </p:nvSpPr>
        <p:spPr>
          <a:xfrm>
            <a:off x="4893850" y="1834100"/>
            <a:ext cx="420300" cy="171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1" name="Google Shape;101;p17"/>
          <p:cNvSpPr/>
          <p:nvPr/>
        </p:nvSpPr>
        <p:spPr>
          <a:xfrm>
            <a:off x="7979950" y="1639650"/>
            <a:ext cx="319800" cy="890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 name="Google Shape;102;p17"/>
          <p:cNvSpPr/>
          <p:nvPr/>
        </p:nvSpPr>
        <p:spPr>
          <a:xfrm>
            <a:off x="7616150" y="3722150"/>
            <a:ext cx="257100" cy="40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7"/>
          <p:cNvSpPr/>
          <p:nvPr/>
        </p:nvSpPr>
        <p:spPr>
          <a:xfrm>
            <a:off x="7954850" y="2705975"/>
            <a:ext cx="382800" cy="84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4" name="Google Shape;104;p17"/>
          <p:cNvSpPr/>
          <p:nvPr/>
        </p:nvSpPr>
        <p:spPr>
          <a:xfrm>
            <a:off x="7647500" y="4230225"/>
            <a:ext cx="257100" cy="76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5" name="Google Shape;105;p17"/>
          <p:cNvSpPr txBox="1"/>
          <p:nvPr/>
        </p:nvSpPr>
        <p:spPr>
          <a:xfrm>
            <a:off x="115000" y="3949800"/>
            <a:ext cx="36129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Shortened/renamed hour ranges</a:t>
            </a:r>
            <a:endParaRPr>
              <a:solidFill>
                <a:schemeClr val="lt2"/>
              </a:solidFill>
              <a:latin typeface="Roboto"/>
              <a:ea typeface="Roboto"/>
              <a:cs typeface="Roboto"/>
              <a:sym typeface="Roboto"/>
            </a:endParaRPr>
          </a:p>
          <a:p>
            <a:pPr indent="-317500" lvl="1" marL="914400" rtl="0" algn="l">
              <a:lnSpc>
                <a:spcPct val="115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0-1, 1-2, etc.</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Replace Null Values</a:t>
            </a:r>
            <a:endParaRPr/>
          </a:p>
        </p:txBody>
      </p:sp>
      <p:pic>
        <p:nvPicPr>
          <p:cNvPr id="111" name="Google Shape;111;p18"/>
          <p:cNvPicPr preferRelativeResize="0"/>
          <p:nvPr/>
        </p:nvPicPr>
        <p:blipFill>
          <a:blip r:embed="rId3">
            <a:alphaModFix/>
          </a:blip>
          <a:stretch>
            <a:fillRect/>
          </a:stretch>
        </p:blipFill>
        <p:spPr>
          <a:xfrm>
            <a:off x="121425" y="1817650"/>
            <a:ext cx="3028250" cy="1095325"/>
          </a:xfrm>
          <a:prstGeom prst="rect">
            <a:avLst/>
          </a:prstGeom>
          <a:noFill/>
          <a:ln>
            <a:noFill/>
          </a:ln>
        </p:spPr>
      </p:pic>
      <p:pic>
        <p:nvPicPr>
          <p:cNvPr id="112" name="Google Shape;112;p18"/>
          <p:cNvPicPr preferRelativeResize="0"/>
          <p:nvPr/>
        </p:nvPicPr>
        <p:blipFill>
          <a:blip r:embed="rId4">
            <a:alphaModFix/>
          </a:blip>
          <a:stretch>
            <a:fillRect/>
          </a:stretch>
        </p:blipFill>
        <p:spPr>
          <a:xfrm>
            <a:off x="4047050" y="2066175"/>
            <a:ext cx="5027926" cy="1491175"/>
          </a:xfrm>
          <a:prstGeom prst="rect">
            <a:avLst/>
          </a:prstGeom>
          <a:noFill/>
          <a:ln>
            <a:noFill/>
          </a:ln>
        </p:spPr>
      </p:pic>
      <p:pic>
        <p:nvPicPr>
          <p:cNvPr id="113" name="Google Shape;113;p18"/>
          <p:cNvPicPr preferRelativeResize="0"/>
          <p:nvPr/>
        </p:nvPicPr>
        <p:blipFill>
          <a:blip r:embed="rId5">
            <a:alphaModFix/>
          </a:blip>
          <a:stretch>
            <a:fillRect/>
          </a:stretch>
        </p:blipFill>
        <p:spPr>
          <a:xfrm>
            <a:off x="121425" y="3913899"/>
            <a:ext cx="3762550" cy="1008025"/>
          </a:xfrm>
          <a:prstGeom prst="rect">
            <a:avLst/>
          </a:prstGeom>
          <a:noFill/>
          <a:ln>
            <a:noFill/>
          </a:ln>
        </p:spPr>
      </p:pic>
      <p:sp>
        <p:nvSpPr>
          <p:cNvPr id="114" name="Google Shape;114;p18"/>
          <p:cNvSpPr txBox="1"/>
          <p:nvPr/>
        </p:nvSpPr>
        <p:spPr>
          <a:xfrm>
            <a:off x="4573950" y="2066175"/>
            <a:ext cx="163200" cy="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cxnSp>
        <p:nvCxnSpPr>
          <p:cNvPr id="115" name="Google Shape;115;p18"/>
          <p:cNvCxnSpPr/>
          <p:nvPr/>
        </p:nvCxnSpPr>
        <p:spPr>
          <a:xfrm>
            <a:off x="3259900" y="2708700"/>
            <a:ext cx="727500" cy="2061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18"/>
          <p:cNvCxnSpPr/>
          <p:nvPr/>
        </p:nvCxnSpPr>
        <p:spPr>
          <a:xfrm flipH="1">
            <a:off x="3840000" y="3602950"/>
            <a:ext cx="288600" cy="338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18"/>
          <p:cNvSpPr/>
          <p:nvPr/>
        </p:nvSpPr>
        <p:spPr>
          <a:xfrm>
            <a:off x="114150" y="4694375"/>
            <a:ext cx="2728500" cy="12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8"/>
          <p:cNvSpPr/>
          <p:nvPr/>
        </p:nvSpPr>
        <p:spPr>
          <a:xfrm>
            <a:off x="114150" y="2647475"/>
            <a:ext cx="3086100" cy="12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Consolidate Duplicates</a:t>
            </a:r>
            <a:endParaRPr/>
          </a:p>
        </p:txBody>
      </p:sp>
      <p:pic>
        <p:nvPicPr>
          <p:cNvPr id="124" name="Google Shape;124;p19"/>
          <p:cNvPicPr preferRelativeResize="0"/>
          <p:nvPr/>
        </p:nvPicPr>
        <p:blipFill>
          <a:blip r:embed="rId3">
            <a:alphaModFix/>
          </a:blip>
          <a:stretch>
            <a:fillRect/>
          </a:stretch>
        </p:blipFill>
        <p:spPr>
          <a:xfrm>
            <a:off x="207000" y="2151650"/>
            <a:ext cx="8406475" cy="1200400"/>
          </a:xfrm>
          <a:prstGeom prst="rect">
            <a:avLst/>
          </a:prstGeom>
          <a:noFill/>
          <a:ln>
            <a:noFill/>
          </a:ln>
        </p:spPr>
      </p:pic>
      <p:pic>
        <p:nvPicPr>
          <p:cNvPr id="125" name="Google Shape;125;p19"/>
          <p:cNvPicPr preferRelativeResize="0"/>
          <p:nvPr/>
        </p:nvPicPr>
        <p:blipFill>
          <a:blip r:embed="rId4">
            <a:alphaModFix/>
          </a:blip>
          <a:stretch>
            <a:fillRect/>
          </a:stretch>
        </p:blipFill>
        <p:spPr>
          <a:xfrm>
            <a:off x="207000" y="3687500"/>
            <a:ext cx="5628651" cy="767700"/>
          </a:xfrm>
          <a:prstGeom prst="rect">
            <a:avLst/>
          </a:prstGeom>
          <a:noFill/>
          <a:ln>
            <a:noFill/>
          </a:ln>
        </p:spPr>
      </p:pic>
      <p:sp>
        <p:nvSpPr>
          <p:cNvPr id="126" name="Google Shape;126;p19"/>
          <p:cNvSpPr/>
          <p:nvPr/>
        </p:nvSpPr>
        <p:spPr>
          <a:xfrm>
            <a:off x="3827525" y="3101150"/>
            <a:ext cx="865500" cy="18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19"/>
          <p:cNvSpPr/>
          <p:nvPr/>
        </p:nvSpPr>
        <p:spPr>
          <a:xfrm>
            <a:off x="6769350" y="3126250"/>
            <a:ext cx="5331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8" name="Google Shape;128;p19"/>
          <p:cNvSpPr/>
          <p:nvPr/>
        </p:nvSpPr>
        <p:spPr>
          <a:xfrm>
            <a:off x="3827525" y="2944550"/>
            <a:ext cx="11229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9" name="Google Shape;129;p19"/>
          <p:cNvSpPr/>
          <p:nvPr/>
        </p:nvSpPr>
        <p:spPr>
          <a:xfrm>
            <a:off x="7020250" y="2956875"/>
            <a:ext cx="7965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0" name="Google Shape;130;p19"/>
          <p:cNvSpPr/>
          <p:nvPr/>
        </p:nvSpPr>
        <p:spPr>
          <a:xfrm>
            <a:off x="3833800" y="2310800"/>
            <a:ext cx="708900" cy="18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19"/>
          <p:cNvSpPr/>
          <p:nvPr/>
        </p:nvSpPr>
        <p:spPr>
          <a:xfrm>
            <a:off x="6631350" y="2317075"/>
            <a:ext cx="821700" cy="156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t>
            </a:r>
            <a:r>
              <a:rPr lang="en"/>
              <a:t>Preparation</a:t>
            </a:r>
            <a:endParaRPr/>
          </a:p>
        </p:txBody>
      </p:sp>
      <p:sp>
        <p:nvSpPr>
          <p:cNvPr id="137" name="Google Shape;137;p20"/>
          <p:cNvSpPr txBox="1"/>
          <p:nvPr>
            <p:ph idx="1" type="body"/>
          </p:nvPr>
        </p:nvSpPr>
        <p:spPr>
          <a:xfrm>
            <a:off x="27775" y="2943850"/>
            <a:ext cx="3023100" cy="186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Summed </a:t>
            </a:r>
            <a:r>
              <a:rPr lang="en"/>
              <a:t>questionnaire</a:t>
            </a:r>
            <a:r>
              <a:rPr lang="en"/>
              <a:t> scores into a total score column (12-60)</a:t>
            </a:r>
            <a:endParaRPr/>
          </a:p>
          <a:p>
            <a:pPr indent="-342900" lvl="0" marL="457200" rtl="0" algn="l">
              <a:spcBef>
                <a:spcPts val="0"/>
              </a:spcBef>
              <a:spcAft>
                <a:spcPts val="0"/>
              </a:spcAft>
              <a:buSzPts val="1800"/>
              <a:buChar char="●"/>
            </a:pPr>
            <a:r>
              <a:rPr lang="en"/>
              <a:t>Created binned age groups</a:t>
            </a:r>
            <a:endParaRPr/>
          </a:p>
        </p:txBody>
      </p:sp>
      <p:pic>
        <p:nvPicPr>
          <p:cNvPr id="138" name="Google Shape;138;p20"/>
          <p:cNvPicPr preferRelativeResize="0"/>
          <p:nvPr/>
        </p:nvPicPr>
        <p:blipFill>
          <a:blip r:embed="rId3">
            <a:alphaModFix/>
          </a:blip>
          <a:stretch>
            <a:fillRect/>
          </a:stretch>
        </p:blipFill>
        <p:spPr>
          <a:xfrm>
            <a:off x="3441300" y="3653150"/>
            <a:ext cx="2970525" cy="1362425"/>
          </a:xfrm>
          <a:prstGeom prst="rect">
            <a:avLst/>
          </a:prstGeom>
          <a:noFill/>
          <a:ln>
            <a:noFill/>
          </a:ln>
        </p:spPr>
      </p:pic>
      <p:pic>
        <p:nvPicPr>
          <p:cNvPr id="139" name="Google Shape;139;p20"/>
          <p:cNvPicPr preferRelativeResize="0"/>
          <p:nvPr/>
        </p:nvPicPr>
        <p:blipFill>
          <a:blip r:embed="rId4">
            <a:alphaModFix/>
          </a:blip>
          <a:stretch>
            <a:fillRect/>
          </a:stretch>
        </p:blipFill>
        <p:spPr>
          <a:xfrm>
            <a:off x="6487100" y="3653138"/>
            <a:ext cx="2434190" cy="1362425"/>
          </a:xfrm>
          <a:prstGeom prst="rect">
            <a:avLst/>
          </a:prstGeom>
          <a:noFill/>
          <a:ln>
            <a:noFill/>
          </a:ln>
        </p:spPr>
      </p:pic>
      <p:pic>
        <p:nvPicPr>
          <p:cNvPr id="140" name="Google Shape;140;p20"/>
          <p:cNvPicPr preferRelativeResize="0"/>
          <p:nvPr/>
        </p:nvPicPr>
        <p:blipFill>
          <a:blip r:embed="rId5">
            <a:alphaModFix/>
          </a:blip>
          <a:stretch>
            <a:fillRect/>
          </a:stretch>
        </p:blipFill>
        <p:spPr>
          <a:xfrm>
            <a:off x="3654975" y="1936850"/>
            <a:ext cx="5231775" cy="1452100"/>
          </a:xfrm>
          <a:prstGeom prst="rect">
            <a:avLst/>
          </a:prstGeom>
          <a:noFill/>
          <a:ln>
            <a:noFill/>
          </a:ln>
        </p:spPr>
      </p:pic>
      <p:pic>
        <p:nvPicPr>
          <p:cNvPr id="141" name="Google Shape;141;p20"/>
          <p:cNvPicPr preferRelativeResize="0"/>
          <p:nvPr/>
        </p:nvPicPr>
        <p:blipFill>
          <a:blip r:embed="rId6">
            <a:alphaModFix/>
          </a:blip>
          <a:stretch>
            <a:fillRect/>
          </a:stretch>
        </p:blipFill>
        <p:spPr>
          <a:xfrm>
            <a:off x="65425" y="1936849"/>
            <a:ext cx="3587861" cy="560688"/>
          </a:xfrm>
          <a:prstGeom prst="rect">
            <a:avLst/>
          </a:prstGeom>
          <a:noFill/>
          <a:ln>
            <a:noFill/>
          </a:ln>
        </p:spPr>
      </p:pic>
      <p:sp>
        <p:nvSpPr>
          <p:cNvPr id="142" name="Google Shape;142;p20"/>
          <p:cNvSpPr/>
          <p:nvPr/>
        </p:nvSpPr>
        <p:spPr>
          <a:xfrm>
            <a:off x="3557800" y="3728550"/>
            <a:ext cx="200700" cy="129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3" name="Google Shape;143;p20"/>
          <p:cNvSpPr/>
          <p:nvPr/>
        </p:nvSpPr>
        <p:spPr>
          <a:xfrm>
            <a:off x="8607200" y="3690775"/>
            <a:ext cx="314100" cy="132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4" name="Google Shape;144;p20"/>
          <p:cNvSpPr/>
          <p:nvPr/>
        </p:nvSpPr>
        <p:spPr>
          <a:xfrm>
            <a:off x="7703950" y="3690775"/>
            <a:ext cx="257400" cy="132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5" name="Google Shape;145;p20"/>
          <p:cNvSpPr/>
          <p:nvPr/>
        </p:nvSpPr>
        <p:spPr>
          <a:xfrm>
            <a:off x="7979950" y="3697050"/>
            <a:ext cx="602400" cy="132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Distribution of individuals per age group and average hours spent on social media per day; indicating that younger individuals spend more hours on social media per day.</a:t>
            </a:r>
            <a:endParaRPr sz="1800"/>
          </a:p>
        </p:txBody>
      </p:sp>
      <p:pic>
        <p:nvPicPr>
          <p:cNvPr id="151" name="Google Shape;151;p21"/>
          <p:cNvPicPr preferRelativeResize="0"/>
          <p:nvPr/>
        </p:nvPicPr>
        <p:blipFill>
          <a:blip r:embed="rId3">
            <a:alphaModFix/>
          </a:blip>
          <a:stretch>
            <a:fillRect/>
          </a:stretch>
        </p:blipFill>
        <p:spPr>
          <a:xfrm>
            <a:off x="4750900" y="1804925"/>
            <a:ext cx="4164174" cy="3123125"/>
          </a:xfrm>
          <a:prstGeom prst="rect">
            <a:avLst/>
          </a:prstGeom>
          <a:noFill/>
          <a:ln>
            <a:noFill/>
          </a:ln>
        </p:spPr>
      </p:pic>
      <p:pic>
        <p:nvPicPr>
          <p:cNvPr id="152" name="Google Shape;152;p21"/>
          <p:cNvPicPr preferRelativeResize="0"/>
          <p:nvPr/>
        </p:nvPicPr>
        <p:blipFill>
          <a:blip r:embed="rId4">
            <a:alphaModFix/>
          </a:blip>
          <a:stretch>
            <a:fillRect/>
          </a:stretch>
        </p:blipFill>
        <p:spPr>
          <a:xfrm>
            <a:off x="223950" y="1781575"/>
            <a:ext cx="4226426" cy="31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