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8" r:id="rId3"/>
    <p:sldId id="256" r:id="rId4"/>
    <p:sldId id="257" r:id="rId5"/>
    <p:sldId id="26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 b" initials="vb" lastIdx="1" clrIdx="0">
    <p:extLst>
      <p:ext uri="{19B8F6BF-5375-455C-9EA6-DF929625EA0E}">
        <p15:presenceInfo xmlns:p15="http://schemas.microsoft.com/office/powerpoint/2012/main" userId="ae21ce5e7f9278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9222A7-B5AA-443E-AE8C-8C0D2A813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68A580-32E0-4977-B811-12DD88ACA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E9C023-F5E3-42E6-BB33-C5E05D55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D4913-4EAB-49CC-A1F2-D47687F6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436773-AAE0-49D5-AFED-78D1DFBD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31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12BEC-42DD-41A3-BBA5-EA88BA08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B828C0-BBC4-4296-A426-C0D5B53A3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8B015A-A94B-49D6-896E-24D483F8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BC9251-829F-4C1B-B634-7397D645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8C99CC-C160-4FC2-859C-1677E77B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6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D31CB49-E631-4A6E-B51D-2625C3B4D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A2EAD8-0E7B-4DEB-BB8A-7EB96AA21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42BF390-CDE0-4C43-B984-8F698F191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89F03-3C55-4497-B323-C0AEEFA1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8C0BC3-7BEE-4BC1-8068-DC95E004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959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3671AA-79E5-4366-AB0F-BB287015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3DCB97-B948-4BD4-93F4-30904678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AE8A33-DB10-497B-8F2D-9E1A9587C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EF6C216-928A-4EBE-99D4-EF3AA3A5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492B72-97F4-429D-9E5D-34BA27726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6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740FC-6210-4CE2-AA91-09CD42A6F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D3C768-EE31-46EA-ADAE-D338645E3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3FC548-CD63-4B3B-87D9-2F83F893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B1023-6328-4084-9494-592ABC1EA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AD417E-35D9-4B36-A6A0-AE496434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97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A77EB-E98B-45EF-830C-AB2D6AF3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892B4C-D070-4E05-A8CF-D125C5E06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496426-98D4-4A2F-B84D-04D7041E4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B6E6E8-0CA1-4481-83E9-7D0FE37F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48BBA28-0A11-4374-B058-B0CE2045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35B6F6-16BC-40DF-BE77-D67E3D6B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300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B3A08-99A7-4501-AAC7-C18F4EF3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FD4EFB-5555-4BBF-9E7A-6C03CCC52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A28D5F-5F48-484C-85C0-F82B0E0DC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6385C17-51FB-49DA-92D2-0C6ACE145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AC3BE72-24C2-469B-B158-DBC2095F7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C914B7-3596-440C-94F1-58A51DD0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E9F8DF8-4259-4886-A915-58546A63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28FA7C-AD8E-45DC-819D-6E71EE94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2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C5F4E-F55C-4B83-85A8-E4296C68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1F0B2D7-24B8-493A-A5AA-27DEB90F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415E771-5B96-448D-A5B7-E6D45505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44E2071-1444-4B9E-B8A9-BC076843D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66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3B3DBD1-4920-4931-8704-58F588EC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BA96C4-714F-4197-B064-F8A66041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81C79A-CAA6-479E-AB36-1F2C508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599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C3399D-6437-44D0-9935-EE3EA825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76CDFC-C39F-490B-9B69-44733CDC5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96C4B1-D589-4C91-9BCE-6E18A0DAB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AA8CF7-192D-4929-90FA-12DE0329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E620A1-9B18-4187-9F29-6949B8B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DF22F6-213B-4403-8A51-31D88089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698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132D9C-5BE2-437C-8258-3EFA7DADA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5FDA8A-0DFD-42A3-81CC-32EA967E5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F1763A-0F3B-4803-A12E-E03B86CD1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4DB178-1041-45D9-BFBD-1A93F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C430B6-34CF-4C6B-9576-56C48322E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D9F2E4C-A7D0-4130-B709-013AF2A6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81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61B5EC3-7845-4BDA-BA10-4E51C4DB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93DFD0-8F45-4F0E-9393-02A7016E3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0FB726-0EA1-44EF-83ED-46A5F5181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C0DD-9932-4CDA-BCFB-9C784FF77095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65488-CC2D-415B-B1AC-D575A81896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0A9559-695B-459C-BDB3-025DD622C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56A0-D875-4FE3-BE04-5E789456C25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5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E17781_01/install.112/e18802/toc.htm#XEINL117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 descr="ãdockerãçåçæå°çµæ">
            <a:extLst>
              <a:ext uri="{FF2B5EF4-FFF2-40B4-BE49-F238E27FC236}">
                <a16:creationId xmlns:a16="http://schemas.microsoft.com/office/drawing/2014/main" id="{E03DC820-1484-4387-A50E-7C78F7A25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985" y="520772"/>
            <a:ext cx="4072026" cy="34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88A62CC-1183-436D-9A45-2AAD4915B354}"/>
              </a:ext>
            </a:extLst>
          </p:cNvPr>
          <p:cNvSpPr txBox="1"/>
          <p:nvPr/>
        </p:nvSpPr>
        <p:spPr>
          <a:xfrm>
            <a:off x="167133" y="3998961"/>
            <a:ext cx="118577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0" dirty="0">
                <a:latin typeface="Bahnschrift Condensed" panose="020B0502040204020203" pitchFamily="34" charset="0"/>
              </a:rPr>
              <a:t>Oracle database build with docker</a:t>
            </a:r>
            <a:endParaRPr lang="zh-TW" altLang="en-US" sz="8000" dirty="0">
              <a:latin typeface="Bahnschrift Condensed" panose="020B0502040204020203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4881D17-D2AF-4286-B315-F117E76E2257}"/>
              </a:ext>
            </a:extLst>
          </p:cNvPr>
          <p:cNvSpPr txBox="1"/>
          <p:nvPr/>
        </p:nvSpPr>
        <p:spPr>
          <a:xfrm>
            <a:off x="5145257" y="5892361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000" dirty="0"/>
              <a:t>Dominic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5545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Enter Container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413337"/>
            <a:ext cx="10363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</a:t>
            </a:r>
            <a:r>
              <a:rPr lang="en-US" altLang="zh-TW" dirty="0" err="1"/>
              <a:t>ps</a:t>
            </a:r>
            <a:r>
              <a:rPr lang="en-US" altLang="zh-TW" dirty="0"/>
              <a:t> –a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endParaRPr lang="en-US" altLang="zh-TW" dirty="0"/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Start up </a:t>
            </a:r>
            <a:r>
              <a:rPr lang="en-US" altLang="zh-TW" dirty="0" err="1"/>
              <a:t>sqlplus</a:t>
            </a:r>
            <a:endParaRPr lang="en-US" altLang="zh-TW" dirty="0"/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exec -it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bash -c "source /home/oracle/.</a:t>
            </a:r>
            <a:r>
              <a:rPr lang="en-US" altLang="zh-TW" dirty="0" err="1"/>
              <a:t>bashrc</a:t>
            </a:r>
            <a:r>
              <a:rPr lang="en-US" altLang="zh-TW" dirty="0"/>
              <a:t>; </a:t>
            </a:r>
            <a:r>
              <a:rPr lang="en-US" altLang="zh-TW" dirty="0" err="1"/>
              <a:t>sqlplus</a:t>
            </a:r>
            <a:r>
              <a:rPr lang="en-US" altLang="zh-TW" dirty="0"/>
              <a:t> /</a:t>
            </a:r>
            <a:r>
              <a:rPr lang="en-US" altLang="zh-TW" dirty="0" err="1"/>
              <a:t>nolog</a:t>
            </a:r>
            <a:r>
              <a:rPr lang="en-US" altLang="zh-TW" dirty="0"/>
              <a:t>"</a:t>
            </a:r>
          </a:p>
          <a:p>
            <a:pPr algn="just"/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6B5CA9-B60E-49EC-93AE-A34DB98B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982852"/>
            <a:ext cx="10363200" cy="44614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134C4B7-A6BF-41AF-A960-DE34CD86B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4187457"/>
            <a:ext cx="1036320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Sqlplus</a:t>
            </a: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1898480"/>
            <a:ext cx="1036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Connect admin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connect sys as </a:t>
            </a:r>
            <a:r>
              <a:rPr lang="en-US" altLang="zh-TW" dirty="0" err="1"/>
              <a:t>sysdba</a:t>
            </a:r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Create user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create user &lt;account&gt; identified by &lt;password&gt;;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Give permission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GRANT CONNECT, RESOURCE, DBA TO &lt;account&gt; 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Connect your account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connect &lt;account&gt;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Create test table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 CREATE TABLE test (ID1 number,  ID2 number);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Insert test data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INSERT INTO test (ID1, ID2) VALUES (1,2);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test data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Select * from test;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9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 err="1">
                <a:latin typeface="Arial" panose="020B0604020202020204" pitchFamily="34" charset="0"/>
                <a:cs typeface="Arial" panose="020B0604020202020204" pitchFamily="34" charset="0"/>
              </a:rPr>
              <a:t>Sqlplus</a:t>
            </a: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 command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F8EA4E9-7848-40C2-8F46-B9DD4BD03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1951139"/>
            <a:ext cx="10363199" cy="43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9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463249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docker command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1321966"/>
            <a:ext cx="10363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Stop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stop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or &lt; </a:t>
            </a:r>
            <a:r>
              <a:rPr lang="en-US" altLang="zh-TW" dirty="0" err="1"/>
              <a:t>container_id</a:t>
            </a:r>
            <a:r>
              <a:rPr lang="en-US" altLang="zh-TW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Start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start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or &lt; </a:t>
            </a:r>
            <a:r>
              <a:rPr lang="en-US" altLang="zh-TW" dirty="0" err="1"/>
              <a:t>container_id</a:t>
            </a:r>
            <a:r>
              <a:rPr lang="en-US" altLang="zh-TW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Remove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rm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or &lt; </a:t>
            </a:r>
            <a:r>
              <a:rPr lang="en-US" altLang="zh-TW" dirty="0" err="1"/>
              <a:t>container_id</a:t>
            </a:r>
            <a:r>
              <a:rPr lang="en-US" altLang="zh-TW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Restart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restart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or &lt; </a:t>
            </a:r>
            <a:r>
              <a:rPr lang="en-US" altLang="zh-TW" dirty="0" err="1"/>
              <a:t>container_id</a:t>
            </a:r>
            <a:r>
              <a:rPr lang="en-US" altLang="zh-TW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</a:t>
            </a:r>
            <a:r>
              <a:rPr lang="en-US" altLang="zh-TW" dirty="0" err="1"/>
              <a:t>ps</a:t>
            </a:r>
            <a:r>
              <a:rPr lang="en-US" altLang="zh-TW" dirty="0"/>
              <a:t> -a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Enter container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exec –it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or &lt;</a:t>
            </a:r>
            <a:r>
              <a:rPr lang="en-US" altLang="zh-TW" dirty="0" err="1"/>
              <a:t>container_id</a:t>
            </a:r>
            <a:r>
              <a:rPr lang="en-US" altLang="zh-TW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volume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volume ls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volume path</a:t>
            </a:r>
          </a:p>
          <a:p>
            <a:pPr marL="800100" lvl="1" indent="-34290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volume inspect &lt;</a:t>
            </a:r>
            <a:r>
              <a:rPr lang="en-US" altLang="zh-TW" dirty="0" err="1"/>
              <a:t>volume_name</a:t>
            </a:r>
            <a:r>
              <a:rPr lang="en-US" altLang="zh-TW" dirty="0"/>
              <a:t>&gt;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container log</a:t>
            </a:r>
          </a:p>
          <a:p>
            <a:pPr marL="800100" lvl="1" indent="-34290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logs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or &lt; </a:t>
            </a:r>
            <a:r>
              <a:rPr lang="en-US" altLang="zh-TW" dirty="0" err="1"/>
              <a:t>container_id</a:t>
            </a:r>
            <a:r>
              <a:rPr lang="en-US" altLang="zh-TW" dirty="0"/>
              <a:t>&gt;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95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Oracle 11g limitations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24100"/>
            <a:ext cx="1036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zh-TW" dirty="0"/>
              <a:t>Oracle Database XE CPU Limitations</a:t>
            </a:r>
          </a:p>
          <a:p>
            <a:pPr lvl="1" algn="just"/>
            <a:r>
              <a:rPr lang="en-US" altLang="zh-TW" dirty="0"/>
              <a:t>If Oracle Database XE is installed on a computer with more than one CPU (including dual-core CPUs), then it will consume, at most, processing resources equivalent to one CPU.</a:t>
            </a:r>
            <a:endParaRPr lang="fr-FR" altLang="zh-TW" dirty="0"/>
          </a:p>
          <a:p>
            <a:pPr lvl="1" algn="just"/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User Data Limitations</a:t>
            </a:r>
          </a:p>
          <a:p>
            <a:pPr lvl="1" algn="just"/>
            <a:r>
              <a:rPr lang="en-US" altLang="zh-TW" dirty="0"/>
              <a:t>The maximum amount of user data in an Oracle Database XE database cannot exceed 11 gigabytes.</a:t>
            </a:r>
          </a:p>
          <a:p>
            <a:pPr algn="just"/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 RAM Limitation</a:t>
            </a:r>
          </a:p>
          <a:p>
            <a:pPr lvl="1" algn="just"/>
            <a:r>
              <a:rPr lang="en-US" altLang="zh-TW" dirty="0"/>
              <a:t>The maximum amount of RAM that an Oracle Database XE database uses cannot exceed 1 gigabyte, even if more is available.</a:t>
            </a:r>
          </a:p>
          <a:p>
            <a:pPr lvl="1" algn="just"/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More information</a:t>
            </a:r>
          </a:p>
          <a:p>
            <a:pPr lvl="1" algn="just"/>
            <a:r>
              <a:rPr lang="en-US" altLang="zh-TW" dirty="0">
                <a:hlinkClick r:id="rId2"/>
              </a:rPr>
              <a:t>https://docs.oracle.com/cd/E17781_01/install.112/e18802/toc.htm#XEINL117</a:t>
            </a:r>
            <a:endParaRPr lang="en-US" altLang="zh-TW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963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Oracle apex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1787205"/>
            <a:ext cx="1036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Oracle APEX port is 18080 . You can use admin for login .</a:t>
            </a:r>
          </a:p>
          <a:p>
            <a:pPr algn="just"/>
            <a:r>
              <a:rPr lang="en-US" altLang="zh-TW" dirty="0"/>
              <a:t>Oracle APEX admin URL : http://&lt;host_ip&gt;:&lt;apex_port&gt;/apex/apex_admin</a:t>
            </a:r>
          </a:p>
          <a:p>
            <a:pPr algn="just"/>
            <a:r>
              <a:rPr lang="en-US" altLang="zh-TW" dirty="0"/>
              <a:t>Oracle APEX URL : http://&lt;host_ip&gt;:&lt;apex_port&gt;/apex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3A73D9D-C3C3-4F8E-BC54-7DF96C49B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751589"/>
            <a:ext cx="10363200" cy="38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8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83DDAB-8DFD-413C-8105-DF418238E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685" y="645952"/>
            <a:ext cx="9198191" cy="3271977"/>
          </a:xfrm>
          <a:prstGeom prst="rect">
            <a:avLst/>
          </a:prstGeom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2D912F-0314-4867-80FA-D6540C05F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701804"/>
              </p:ext>
            </p:extLst>
          </p:nvPr>
        </p:nvGraphicFramePr>
        <p:xfrm>
          <a:off x="1758760" y="4169598"/>
          <a:ext cx="85080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241">
                  <a:extLst>
                    <a:ext uri="{9D8B030D-6E8A-4147-A177-3AD203B41FA5}">
                      <a16:colId xmlns:a16="http://schemas.microsoft.com/office/drawing/2014/main" val="2166126728"/>
                    </a:ext>
                  </a:extLst>
                </a:gridCol>
                <a:gridCol w="3122017">
                  <a:extLst>
                    <a:ext uri="{9D8B030D-6E8A-4147-A177-3AD203B41FA5}">
                      <a16:colId xmlns:a16="http://schemas.microsoft.com/office/drawing/2014/main" val="631519109"/>
                    </a:ext>
                  </a:extLst>
                </a:gridCol>
                <a:gridCol w="3741782">
                  <a:extLst>
                    <a:ext uri="{9D8B030D-6E8A-4147-A177-3AD203B41FA5}">
                      <a16:colId xmlns:a16="http://schemas.microsoft.com/office/drawing/2014/main" val="1986086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Virtual Machine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Container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21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大小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數十</a:t>
                      </a:r>
                      <a:r>
                        <a:rPr lang="en-US" altLang="zh-TW" dirty="0"/>
                        <a:t>GB</a:t>
                      </a:r>
                      <a:r>
                        <a:rPr lang="zh-TW" altLang="en-US" dirty="0"/>
                        <a:t>或更多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通常數百</a:t>
                      </a:r>
                      <a:r>
                        <a:rPr lang="en-US" altLang="zh-TW" dirty="0"/>
                        <a:t>MB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8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速度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數分鐘或到小時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通常數秒就可生成</a:t>
                      </a:r>
                      <a:r>
                        <a:rPr lang="en-US" altLang="zh-TW" dirty="0"/>
                        <a:t>container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613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安全性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09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擴充性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較高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5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935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62200"/>
            <a:ext cx="1036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An image is a read-only template with instructions for creating a Docker container. Often, an image is based on another image, with some additional customization. 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You might create your own images or you might only use those created by others and published in a registry. To build your own image, you create a </a:t>
            </a:r>
            <a:r>
              <a:rPr lang="en-US" altLang="zh-TW" dirty="0" err="1"/>
              <a:t>Dockerfile</a:t>
            </a:r>
            <a:r>
              <a:rPr lang="en-US" altLang="zh-TW" dirty="0"/>
              <a:t> with a simple syntax for defining the steps needed to create the image and run it. </a:t>
            </a:r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6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62200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A container is a runnable instance of an image. You can create, start</a:t>
            </a:r>
            <a:r>
              <a:rPr lang="en-US" altLang="zh-TW"/>
              <a:t>, stop </a:t>
            </a:r>
            <a:r>
              <a:rPr lang="en-US" altLang="zh-TW" dirty="0"/>
              <a:t>or delete a container using the Docker API or CLI. 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When a container is removed, any changes to its state that are not stored in persistent storage disappear.</a:t>
            </a:r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91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volume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62200"/>
            <a:ext cx="1036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Docker volumes are very useful when we need to persist data in Docker containers or share data between containers.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Docker volumes are important because when a Docker container is destroyed, it’s entire file system is destroyed too. So if we want to keep this data, it is necessary that we use Docker volumes.</a:t>
            </a:r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68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62200"/>
            <a:ext cx="1036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/>
              <a:t>Docker - 19.03.5</a:t>
            </a:r>
          </a:p>
          <a:p>
            <a:pPr algn="just"/>
            <a:r>
              <a:rPr lang="en-US" altLang="zh-TW" dirty="0"/>
              <a:t>Oracle Database – 11g Release 2 (11.2.0.2) Express Edition (XE)</a:t>
            </a:r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1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Install docker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24100"/>
            <a:ext cx="10363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Uninstall old versions</a:t>
            </a:r>
          </a:p>
          <a:p>
            <a:pPr marL="800100" lvl="1" indent="-342900" algn="just">
              <a:buFont typeface="Calibri" panose="020F0502020204030204" pitchFamily="34" charset="0"/>
              <a:buChar char="$"/>
            </a:pPr>
            <a:r>
              <a:rPr lang="en-US" altLang="zh-TW" dirty="0"/>
              <a:t>yum remove docker docker-client docker-client-latest docker-common docker-latest docker-latest-</a:t>
            </a:r>
            <a:r>
              <a:rPr lang="en-US" altLang="zh-TW" dirty="0" err="1"/>
              <a:t>logrotate</a:t>
            </a:r>
            <a:r>
              <a:rPr lang="en-US" altLang="zh-TW" dirty="0"/>
              <a:t> docker-</a:t>
            </a:r>
            <a:r>
              <a:rPr lang="en-US" altLang="zh-TW" dirty="0" err="1"/>
              <a:t>logrotate</a:t>
            </a:r>
            <a:r>
              <a:rPr lang="en-US" altLang="zh-TW" dirty="0"/>
              <a:t> docker-engine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Install using the repository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yum install -y yum-</a:t>
            </a:r>
            <a:r>
              <a:rPr lang="en-US" altLang="zh-TW" dirty="0" err="1"/>
              <a:t>utils</a:t>
            </a:r>
            <a:r>
              <a:rPr lang="en-US" altLang="zh-TW" dirty="0"/>
              <a:t> device-mapper-persistent-data lvm2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yum-config-manager --add-repo https://download.docker.com/linux/centos/docker-ce.repo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Install Docker Engine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fr-FR" altLang="zh-TW" dirty="0"/>
              <a:t>yum install –y docker-ce docker-ce-cli containerd.io</a:t>
            </a:r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To install a specific version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yum list docker-</a:t>
            </a:r>
            <a:r>
              <a:rPr lang="en-US" altLang="zh-TW" dirty="0" err="1"/>
              <a:t>ce</a:t>
            </a:r>
            <a:r>
              <a:rPr lang="en-US" altLang="zh-TW" dirty="0"/>
              <a:t> --</a:t>
            </a:r>
            <a:r>
              <a:rPr lang="en-US" altLang="zh-TW" dirty="0" err="1"/>
              <a:t>showduplicates</a:t>
            </a:r>
            <a:r>
              <a:rPr lang="en-US" altLang="zh-TW" dirty="0"/>
              <a:t> | sort 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yum install docker-</a:t>
            </a:r>
            <a:r>
              <a:rPr lang="en-US" altLang="zh-TW" dirty="0" err="1"/>
              <a:t>ce</a:t>
            </a:r>
            <a:r>
              <a:rPr lang="en-US" altLang="zh-TW" dirty="0"/>
              <a:t>-&lt;VERSION_STRING&gt; docker-</a:t>
            </a:r>
            <a:r>
              <a:rPr lang="en-US" altLang="zh-TW" dirty="0" err="1"/>
              <a:t>ce</a:t>
            </a:r>
            <a:r>
              <a:rPr lang="en-US" altLang="zh-TW" dirty="0"/>
              <a:t>-cli-&lt;VERSION_STRING&gt; containerd.io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Start Docker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 err="1"/>
              <a:t>systemctl</a:t>
            </a:r>
            <a:r>
              <a:rPr lang="en-US" altLang="zh-TW" dirty="0"/>
              <a:t> start docker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Download IMAGES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62200"/>
            <a:ext cx="1036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Download images</a:t>
            </a:r>
          </a:p>
          <a:p>
            <a:pPr marL="800100" lvl="1" indent="-34290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pull bgreentea/itig-oracledb:11.2.0.2-xe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Check image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docker images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See more version</a:t>
            </a:r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r>
              <a:rPr lang="en-US" altLang="zh-TW" dirty="0"/>
              <a:t>https://hub.docker.com/repository/docker/bgreentea/itig-oracledb/tags?page=1</a:t>
            </a:r>
            <a:endParaRPr lang="zh-TW" altLang="en-US" dirty="0"/>
          </a:p>
          <a:p>
            <a:pPr marL="742950" lvl="1" indent="-285750" algn="just">
              <a:buFont typeface="Calibri" panose="020F0502020204030204" pitchFamily="34" charset="0"/>
              <a:buChar char="$"/>
            </a:pPr>
            <a:endParaRPr lang="en-US" altLang="zh-TW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C9FC5C6-9F1E-4478-8062-F4FA500CD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3483682"/>
            <a:ext cx="10363201" cy="16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8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58C1678-BF1A-4D5B-9E4E-2F9D05B916EB}"/>
              </a:ext>
            </a:extLst>
          </p:cNvPr>
          <p:cNvSpPr txBox="1"/>
          <p:nvPr/>
        </p:nvSpPr>
        <p:spPr>
          <a:xfrm>
            <a:off x="1028700" y="838200"/>
            <a:ext cx="1036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4000" cap="all" dirty="0">
                <a:latin typeface="Arial" panose="020B0604020202020204" pitchFamily="34" charset="0"/>
                <a:cs typeface="Arial" panose="020B0604020202020204" pitchFamily="34" charset="0"/>
              </a:rPr>
              <a:t>Create container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474C952-ECB4-42CB-B9C0-43FC9A0C1A72}"/>
              </a:ext>
            </a:extLst>
          </p:cNvPr>
          <p:cNvSpPr txBox="1"/>
          <p:nvPr/>
        </p:nvSpPr>
        <p:spPr>
          <a:xfrm>
            <a:off x="1028700" y="2362200"/>
            <a:ext cx="1036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TW" dirty="0"/>
              <a:t>Create container</a:t>
            </a:r>
          </a:p>
          <a:p>
            <a:pPr marL="742950" lvl="1" indent="-285750" algn="just" latinLnBrk="1">
              <a:buFont typeface="Calibri" panose="020F0502020204030204" pitchFamily="34" charset="0"/>
              <a:buChar char="$"/>
            </a:pPr>
            <a:r>
              <a:rPr lang="en-US" altLang="zh-TW" dirty="0"/>
              <a:t>docker run -d --name &lt;</a:t>
            </a:r>
            <a:r>
              <a:rPr lang="en-US" altLang="zh-TW" dirty="0" err="1"/>
              <a:t>container_name</a:t>
            </a:r>
            <a:r>
              <a:rPr lang="en-US" altLang="zh-TW" dirty="0"/>
              <a:t>&gt; --</a:t>
            </a:r>
            <a:r>
              <a:rPr lang="en-US" altLang="zh-TW" dirty="0" err="1"/>
              <a:t>shm</a:t>
            </a:r>
            <a:r>
              <a:rPr lang="en-US" altLang="zh-TW" dirty="0"/>
              <a:t>-size=1g -p 1521:1521 -p 18080:8080 -e ORACLE_PWD=&lt;</a:t>
            </a:r>
            <a:r>
              <a:rPr lang="en-US" altLang="zh-TW" dirty="0" err="1"/>
              <a:t>your_password</a:t>
            </a:r>
            <a:r>
              <a:rPr lang="en-US" altLang="zh-TW" dirty="0"/>
              <a:t>&gt;  -v &lt;</a:t>
            </a:r>
            <a:r>
              <a:rPr lang="en-US" altLang="zh-TW" dirty="0" err="1"/>
              <a:t>volume_name</a:t>
            </a:r>
            <a:r>
              <a:rPr lang="en-US" altLang="zh-TW" dirty="0"/>
              <a:t>&gt;:/u01/app/oracle/</a:t>
            </a:r>
            <a:r>
              <a:rPr lang="en-US" altLang="zh-TW" dirty="0" err="1"/>
              <a:t>oradata</a:t>
            </a:r>
            <a:r>
              <a:rPr lang="en-US" altLang="zh-TW" dirty="0"/>
              <a:t> bgreentea/itig-oracledb:11.2.0.2-xe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algn="just"/>
            <a:endParaRPr lang="zh-TW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D0A58BD-1AC4-46F2-8583-2ABA33BE7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6050"/>
            <a:ext cx="65" cy="469299"/>
          </a:xfrm>
          <a:prstGeom prst="rect">
            <a:avLst/>
          </a:prstGeom>
          <a:solidFill>
            <a:srgbClr val="0A12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B81CE89-BA45-4180-BD17-F4F5C5936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60592"/>
              </p:ext>
            </p:extLst>
          </p:nvPr>
        </p:nvGraphicFramePr>
        <p:xfrm>
          <a:off x="1028700" y="3443681"/>
          <a:ext cx="10363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383">
                  <a:extLst>
                    <a:ext uri="{9D8B030D-6E8A-4147-A177-3AD203B41FA5}">
                      <a16:colId xmlns:a16="http://schemas.microsoft.com/office/drawing/2014/main" val="3917043927"/>
                    </a:ext>
                  </a:extLst>
                </a:gridCol>
                <a:gridCol w="9168817">
                  <a:extLst>
                    <a:ext uri="{9D8B030D-6E8A-4147-A177-3AD203B41FA5}">
                      <a16:colId xmlns:a16="http://schemas.microsoft.com/office/drawing/2014/main" val="698596712"/>
                    </a:ext>
                  </a:extLst>
                </a:gridCol>
              </a:tblGrid>
              <a:tr h="190564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Parameters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999375"/>
                  </a:ext>
                </a:extLst>
              </a:tr>
              <a:tr h="190564">
                <a:tc>
                  <a:txBody>
                    <a:bodyPr/>
                    <a:lstStyle/>
                    <a:p>
                      <a:r>
                        <a:rPr lang="en-US" altLang="zh-TW" dirty="0"/>
                        <a:t>--name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The name of the container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802077"/>
                  </a:ext>
                </a:extLst>
              </a:tr>
              <a:tr h="190564">
                <a:tc>
                  <a:txBody>
                    <a:bodyPr/>
                    <a:lstStyle/>
                    <a:p>
                      <a:r>
                        <a:rPr lang="en-US" altLang="zh-TW" dirty="0"/>
                        <a:t>--</a:t>
                      </a:r>
                      <a:r>
                        <a:rPr lang="en-US" altLang="zh-TW" dirty="0" err="1"/>
                        <a:t>shm</a:t>
                      </a:r>
                      <a:r>
                        <a:rPr lang="en-US" altLang="zh-TW" dirty="0"/>
                        <a:t>-size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Amount of Linux shared memory</a:t>
                      </a:r>
                      <a:r>
                        <a:rPr lang="zh-TW" altLang="en-US" sz="1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302368"/>
                  </a:ext>
                </a:extLst>
              </a:tr>
              <a:tr h="190564">
                <a:tc>
                  <a:txBody>
                    <a:bodyPr/>
                    <a:lstStyle/>
                    <a:p>
                      <a:r>
                        <a:rPr lang="en-US" altLang="zh-TW" dirty="0"/>
                        <a:t>-p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The port mapping of the host port to the container port.&lt;</a:t>
                      </a:r>
                      <a:r>
                        <a:rPr lang="en-US" altLang="zh-TW" sz="1400" dirty="0" err="1"/>
                        <a:t>host_port</a:t>
                      </a:r>
                      <a:r>
                        <a:rPr lang="en-US" altLang="zh-TW" sz="1400" dirty="0"/>
                        <a:t>&gt;:&lt;</a:t>
                      </a:r>
                      <a:r>
                        <a:rPr lang="en-US" altLang="zh-TW" sz="1400" dirty="0" err="1"/>
                        <a:t>container_port</a:t>
                      </a:r>
                      <a:r>
                        <a:rPr lang="en-US" altLang="zh-TW" sz="1400" dirty="0"/>
                        <a:t>&gt;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789389"/>
                  </a:ext>
                </a:extLst>
              </a:tr>
              <a:tr h="190564">
                <a:tc>
                  <a:txBody>
                    <a:bodyPr/>
                    <a:lstStyle/>
                    <a:p>
                      <a:r>
                        <a:rPr lang="en-US" altLang="zh-TW" dirty="0"/>
                        <a:t>-e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The Oracle Database SYS, SYSTEM and PDB_ADMIN password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572342"/>
                  </a:ext>
                </a:extLst>
              </a:tr>
              <a:tr h="190564">
                <a:tc>
                  <a:txBody>
                    <a:bodyPr/>
                    <a:lstStyle/>
                    <a:p>
                      <a:r>
                        <a:rPr lang="en-US" altLang="zh-TW" dirty="0"/>
                        <a:t>-v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The data volume to use for the database. If omitted the database will not be persisted over container recreation.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048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7377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900</Words>
  <Application>Microsoft Office PowerPoint</Application>
  <PresentationFormat>寬螢幕</PresentationFormat>
  <Paragraphs>136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新細明體</vt:lpstr>
      <vt:lpstr>Arial</vt:lpstr>
      <vt:lpstr>Bahnschrift Condensed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v b</dc:creator>
  <cp:lastModifiedBy>v b</cp:lastModifiedBy>
  <cp:revision>40</cp:revision>
  <dcterms:created xsi:type="dcterms:W3CDTF">2020-03-23T02:21:36Z</dcterms:created>
  <dcterms:modified xsi:type="dcterms:W3CDTF">2020-03-31T08:08:53Z</dcterms:modified>
</cp:coreProperties>
</file>