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sldIdLst>
    <p:sldId id="256" r:id="rId2"/>
    <p:sldId id="257" r:id="rId3"/>
    <p:sldId id="317" r:id="rId4"/>
    <p:sldId id="318" r:id="rId5"/>
    <p:sldId id="319" r:id="rId6"/>
    <p:sldId id="320" r:id="rId7"/>
    <p:sldId id="321" r:id="rId8"/>
    <p:sldId id="322" r:id="rId9"/>
    <p:sldId id="323" r:id="rId10"/>
    <p:sldId id="324" r:id="rId11"/>
    <p:sldId id="325" r:id="rId12"/>
    <p:sldId id="326" r:id="rId13"/>
    <p:sldId id="32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9" r:id="rId31"/>
    <p:sldId id="275" r:id="rId32"/>
    <p:sldId id="276" r:id="rId33"/>
    <p:sldId id="277" r:id="rId34"/>
    <p:sldId id="278"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9" r:id="rId57"/>
    <p:sldId id="302" r:id="rId58"/>
    <p:sldId id="303" r:id="rId59"/>
    <p:sldId id="304" r:id="rId60"/>
    <p:sldId id="305" r:id="rId61"/>
    <p:sldId id="306" r:id="rId62"/>
    <p:sldId id="307" r:id="rId63"/>
    <p:sldId id="308" r:id="rId64"/>
    <p:sldId id="301" r:id="rId65"/>
    <p:sldId id="315" r:id="rId66"/>
    <p:sldId id="316" r:id="rId67"/>
    <p:sldId id="328" r:id="rId68"/>
    <p:sldId id="329" r:id="rId69"/>
    <p:sldId id="330" r:id="rId70"/>
    <p:sldId id="331" r:id="rId71"/>
    <p:sldId id="33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405" autoAdjust="0"/>
    <p:restoredTop sz="94660"/>
  </p:normalViewPr>
  <p:slideViewPr>
    <p:cSldViewPr>
      <p:cViewPr varScale="1">
        <p:scale>
          <a:sx n="61" d="100"/>
          <a:sy n="61" d="100"/>
        </p:scale>
        <p:origin x="-82" y="-10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CFF45-046B-414F-A627-8271ED5E6F1C}" type="datetimeFigureOut">
              <a:rPr lang="en-US" smtClean="0"/>
              <a:t>12/10/2019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20BA9-9A33-4C37-A147-FBC3DD627C0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20BA9-9A33-4C37-A147-FBC3DD627C01}" type="slidenum">
              <a:rPr lang="en-US" smtClean="0"/>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FD7BB16-B0B1-4B15-BF8B-55E63C36F97D}" type="datetimeFigureOut">
              <a:rPr lang="en-US" smtClean="0"/>
              <a:pPr/>
              <a:t>12/10/2019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63D7D3B-E5CB-4D9D-B177-D7C39C694F0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D7BB16-B0B1-4B15-BF8B-55E63C36F97D}"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D7D3B-E5CB-4D9D-B177-D7C39C694F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D7BB16-B0B1-4B15-BF8B-55E63C36F97D}"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D7D3B-E5CB-4D9D-B177-D7C39C694F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FD7BB16-B0B1-4B15-BF8B-55E63C36F97D}" type="datetimeFigureOut">
              <a:rPr lang="en-US" smtClean="0"/>
              <a:pPr/>
              <a:t>12/10/2019</a:t>
            </a:fld>
            <a:endParaRPr lang="en-US"/>
          </a:p>
        </p:txBody>
      </p:sp>
      <p:sp>
        <p:nvSpPr>
          <p:cNvPr id="9" name="Slide Number Placeholder 8"/>
          <p:cNvSpPr>
            <a:spLocks noGrp="1"/>
          </p:cNvSpPr>
          <p:nvPr>
            <p:ph type="sldNum" sz="quarter" idx="15"/>
          </p:nvPr>
        </p:nvSpPr>
        <p:spPr/>
        <p:txBody>
          <a:bodyPr rtlCol="0"/>
          <a:lstStyle/>
          <a:p>
            <a:fld id="{063D7D3B-E5CB-4D9D-B177-D7C39C694F0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FD7BB16-B0B1-4B15-BF8B-55E63C36F97D}" type="datetimeFigureOut">
              <a:rPr lang="en-US" smtClean="0"/>
              <a:pPr/>
              <a:t>12/10/2019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63D7D3B-E5CB-4D9D-B177-D7C39C694F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FD7BB16-B0B1-4B15-BF8B-55E63C36F97D}" type="datetimeFigureOut">
              <a:rPr lang="en-US" smtClean="0"/>
              <a:pPr/>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D7D3B-E5CB-4D9D-B177-D7C39C694F0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FD7BB16-B0B1-4B15-BF8B-55E63C36F97D}" type="datetimeFigureOut">
              <a:rPr lang="en-US" smtClean="0"/>
              <a:pPr/>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D7D3B-E5CB-4D9D-B177-D7C39C694F0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FD7BB16-B0B1-4B15-BF8B-55E63C36F97D}" type="datetimeFigureOut">
              <a:rPr lang="en-US" smtClean="0"/>
              <a:pPr/>
              <a:t>12/10/2019</a:t>
            </a:fld>
            <a:endParaRPr lang="en-US"/>
          </a:p>
        </p:txBody>
      </p:sp>
      <p:sp>
        <p:nvSpPr>
          <p:cNvPr id="7" name="Slide Number Placeholder 6"/>
          <p:cNvSpPr>
            <a:spLocks noGrp="1"/>
          </p:cNvSpPr>
          <p:nvPr>
            <p:ph type="sldNum" sz="quarter" idx="11"/>
          </p:nvPr>
        </p:nvSpPr>
        <p:spPr/>
        <p:txBody>
          <a:bodyPr rtlCol="0"/>
          <a:lstStyle/>
          <a:p>
            <a:fld id="{063D7D3B-E5CB-4D9D-B177-D7C39C694F0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7BB16-B0B1-4B15-BF8B-55E63C36F97D}" type="datetimeFigureOut">
              <a:rPr lang="en-US" smtClean="0"/>
              <a:pPr/>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3D7D3B-E5CB-4D9D-B177-D7C39C694F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FD7BB16-B0B1-4B15-BF8B-55E63C36F97D}" type="datetimeFigureOut">
              <a:rPr lang="en-US" smtClean="0"/>
              <a:pPr/>
              <a:t>12/10/2019</a:t>
            </a:fld>
            <a:endParaRPr lang="en-US"/>
          </a:p>
        </p:txBody>
      </p:sp>
      <p:sp>
        <p:nvSpPr>
          <p:cNvPr id="22" name="Slide Number Placeholder 21"/>
          <p:cNvSpPr>
            <a:spLocks noGrp="1"/>
          </p:cNvSpPr>
          <p:nvPr>
            <p:ph type="sldNum" sz="quarter" idx="15"/>
          </p:nvPr>
        </p:nvSpPr>
        <p:spPr/>
        <p:txBody>
          <a:bodyPr rtlCol="0"/>
          <a:lstStyle/>
          <a:p>
            <a:fld id="{063D7D3B-E5CB-4D9D-B177-D7C39C694F0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FD7BB16-B0B1-4B15-BF8B-55E63C36F97D}" type="datetimeFigureOut">
              <a:rPr lang="en-US" smtClean="0"/>
              <a:pPr/>
              <a:t>12/10/2019</a:t>
            </a:fld>
            <a:endParaRPr lang="en-US"/>
          </a:p>
        </p:txBody>
      </p:sp>
      <p:sp>
        <p:nvSpPr>
          <p:cNvPr id="18" name="Slide Number Placeholder 17"/>
          <p:cNvSpPr>
            <a:spLocks noGrp="1"/>
          </p:cNvSpPr>
          <p:nvPr>
            <p:ph type="sldNum" sz="quarter" idx="11"/>
          </p:nvPr>
        </p:nvSpPr>
        <p:spPr/>
        <p:txBody>
          <a:bodyPr rtlCol="0"/>
          <a:lstStyle/>
          <a:p>
            <a:fld id="{063D7D3B-E5CB-4D9D-B177-D7C39C694F0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FD7BB16-B0B1-4B15-BF8B-55E63C36F97D}" type="datetimeFigureOut">
              <a:rPr lang="en-US" smtClean="0"/>
              <a:pPr/>
              <a:t>12/10/2019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3D7D3B-E5CB-4D9D-B177-D7C39C694F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howtodoinjava.com/spring-core/different-spring-ioc-container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6" Type="http://schemas.openxmlformats.org/officeDocument/2006/relationships/hyperlink" Target="http://www.springframework.org/schema/context/spring-context-3.0.xsd" TargetMode="External"/><Relationship Id="rId5" Type="http://schemas.openxmlformats.org/officeDocument/2006/relationships/hyperlink" Target="http://www.springframework.org/schema/beans/spring-beans-3.0.xsd" TargetMode="External"/><Relationship Id="rId4" Type="http://schemas.openxmlformats.org/officeDocument/2006/relationships/hyperlink" Target="http://www.springframework.org/schema/context"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SPRING FRAMEWORK</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7500" lnSpcReduction="20000"/>
          </a:bodyPr>
          <a:lstStyle/>
          <a:p>
            <a:pPr fontAlgn="base"/>
            <a:r>
              <a:rPr lang="en-US" dirty="0" smtClean="0"/>
              <a:t>In the above example, Topic1 and Topic2 objects are loosely coupled. It means Topic is an interface and we can inject any of the implemented classes at run time and we can provide service to the end user.</a:t>
            </a:r>
          </a:p>
          <a:p>
            <a:pPr fontAlgn="base"/>
            <a:r>
              <a:rPr lang="en-US" dirty="0" smtClean="0"/>
              <a:t> class Volume  </a:t>
            </a:r>
          </a:p>
          <a:p>
            <a:pPr fontAlgn="base"/>
            <a:r>
              <a:rPr lang="en-US" dirty="0" smtClean="0"/>
              <a:t>{ </a:t>
            </a:r>
          </a:p>
          <a:p>
            <a:pPr fontAlgn="base"/>
            <a:r>
              <a:rPr lang="en-US" dirty="0" smtClean="0"/>
              <a:t>     public static void main(String </a:t>
            </a:r>
            <a:r>
              <a:rPr lang="en-US" dirty="0" err="1" smtClean="0"/>
              <a:t>args</a:t>
            </a:r>
            <a:r>
              <a:rPr lang="en-US" dirty="0" smtClean="0"/>
              <a:t>[])  </a:t>
            </a:r>
          </a:p>
          <a:p>
            <a:pPr fontAlgn="base"/>
            <a:r>
              <a:rPr lang="en-US" dirty="0" smtClean="0"/>
              <a:t>     { </a:t>
            </a:r>
          </a:p>
          <a:p>
            <a:pPr fontAlgn="base"/>
            <a:r>
              <a:rPr lang="en-US" dirty="0" smtClean="0"/>
              <a:t>         Box b = new Box(5,5,5); </a:t>
            </a:r>
          </a:p>
          <a:p>
            <a:pPr fontAlgn="base"/>
            <a:r>
              <a:rPr lang="en-US" dirty="0" smtClean="0"/>
              <a:t>         </a:t>
            </a:r>
            <a:r>
              <a:rPr lang="en-US" dirty="0" err="1" smtClean="0"/>
              <a:t>System.out.println</a:t>
            </a:r>
            <a:r>
              <a:rPr lang="en-US" dirty="0" smtClean="0"/>
              <a:t>(</a:t>
            </a:r>
            <a:r>
              <a:rPr lang="en-US" dirty="0" err="1" smtClean="0"/>
              <a:t>b.getVolume</a:t>
            </a:r>
            <a:r>
              <a:rPr lang="en-US" dirty="0" smtClean="0"/>
              <a:t>()); </a:t>
            </a:r>
          </a:p>
          <a:p>
            <a:pPr fontAlgn="base"/>
            <a:r>
              <a:rPr lang="en-US" dirty="0" smtClean="0"/>
              <a:t>     } </a:t>
            </a:r>
          </a:p>
          <a:p>
            <a:pPr fontAlgn="base"/>
            <a:r>
              <a:rPr lang="en-US" dirty="0" smtClean="0"/>
              <a:t>} </a:t>
            </a:r>
          </a:p>
          <a:p>
            <a:pPr fontAlgn="base"/>
            <a:r>
              <a:rPr lang="en-US" dirty="0" smtClean="0"/>
              <a:t>final class Box  </a:t>
            </a:r>
          </a:p>
          <a:p>
            <a:pPr fontAlgn="base"/>
            <a:r>
              <a:rPr lang="en-US" dirty="0" smtClean="0"/>
              <a:t>{ </a:t>
            </a:r>
          </a:p>
          <a:p>
            <a:pPr fontAlgn="base"/>
            <a:r>
              <a:rPr lang="en-US" dirty="0" smtClean="0"/>
              <a:t>     private </a:t>
            </a:r>
            <a:r>
              <a:rPr lang="en-US" dirty="0" err="1" smtClean="0"/>
              <a:t>int</a:t>
            </a:r>
            <a:r>
              <a:rPr lang="en-US" dirty="0" smtClean="0"/>
              <a:t> volume; </a:t>
            </a:r>
          </a:p>
          <a:p>
            <a:pPr fontAlgn="base"/>
            <a:r>
              <a:rPr lang="en-US" dirty="0" smtClean="0"/>
              <a:t>     Box(</a:t>
            </a:r>
            <a:r>
              <a:rPr lang="en-US" dirty="0" err="1" smtClean="0"/>
              <a:t>int</a:t>
            </a:r>
            <a:r>
              <a:rPr lang="en-US" dirty="0" smtClean="0"/>
              <a:t> length, </a:t>
            </a:r>
            <a:r>
              <a:rPr lang="en-US" dirty="0" err="1" smtClean="0"/>
              <a:t>int</a:t>
            </a:r>
            <a:r>
              <a:rPr lang="en-US" dirty="0" smtClean="0"/>
              <a:t> width, </a:t>
            </a:r>
            <a:r>
              <a:rPr lang="en-US" dirty="0" err="1" smtClean="0"/>
              <a:t>int</a:t>
            </a:r>
            <a:r>
              <a:rPr lang="en-US" dirty="0" smtClean="0"/>
              <a:t> height)  </a:t>
            </a:r>
          </a:p>
          <a:p>
            <a:pPr fontAlgn="base"/>
            <a:r>
              <a:rPr lang="en-US" dirty="0" smtClean="0"/>
              <a:t>     { </a:t>
            </a:r>
          </a:p>
          <a:p>
            <a:pPr fontAlgn="base"/>
            <a:r>
              <a:rPr lang="en-US" dirty="0" smtClean="0"/>
              <a:t>         </a:t>
            </a:r>
            <a:r>
              <a:rPr lang="en-US" dirty="0" err="1" smtClean="0"/>
              <a:t>this.volume</a:t>
            </a:r>
            <a:r>
              <a:rPr lang="en-US" dirty="0" smtClean="0"/>
              <a:t> = length * width * height; </a:t>
            </a:r>
          </a:p>
          <a:p>
            <a:pPr fontAlgn="base"/>
            <a:r>
              <a:rPr lang="en-US" dirty="0" smtClean="0"/>
              <a:t>     } </a:t>
            </a:r>
          </a:p>
          <a:p>
            <a:pPr fontAlgn="base"/>
            <a:r>
              <a:rPr lang="en-US" dirty="0" smtClean="0"/>
              <a:t>     public </a:t>
            </a:r>
            <a:r>
              <a:rPr lang="en-US" dirty="0" err="1" smtClean="0"/>
              <a:t>int</a:t>
            </a:r>
            <a:r>
              <a:rPr lang="en-US" dirty="0" smtClean="0"/>
              <a:t> </a:t>
            </a:r>
            <a:r>
              <a:rPr lang="en-US" dirty="0" err="1" smtClean="0"/>
              <a:t>getVolume</a:t>
            </a:r>
            <a:r>
              <a:rPr lang="en-US" dirty="0" smtClean="0"/>
              <a:t>()  </a:t>
            </a:r>
          </a:p>
          <a:p>
            <a:pPr fontAlgn="base"/>
            <a:r>
              <a:rPr lang="en-US" dirty="0" smtClean="0"/>
              <a:t>     {  </a:t>
            </a:r>
          </a:p>
          <a:p>
            <a:pPr fontAlgn="base"/>
            <a:r>
              <a:rPr lang="en-US" dirty="0" smtClean="0"/>
              <a:t>         return volume;  </a:t>
            </a:r>
          </a:p>
          <a:p>
            <a:pPr fontAlgn="base"/>
            <a:r>
              <a:rPr lang="en-US" dirty="0" smtClean="0"/>
              <a:t>           </a:t>
            </a:r>
          </a:p>
          <a:p>
            <a:pPr fontAlgn="base"/>
            <a:r>
              <a:rPr lang="en-US" dirty="0" smtClean="0"/>
              <a:t>     } </a:t>
            </a:r>
          </a:p>
          <a:p>
            <a:pPr fontAlgn="base"/>
            <a:r>
              <a:rPr lang="en-US"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 the above program, there is no dependency between both the classes. If we change anything in the Box classes then we </a:t>
            </a:r>
            <a:r>
              <a:rPr lang="en-US" dirty="0" err="1" smtClean="0"/>
              <a:t>dont</a:t>
            </a:r>
            <a:r>
              <a:rPr lang="en-US" dirty="0" smtClean="0"/>
              <a:t> have to change anything in Volume class.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fontAlgn="base"/>
            <a:r>
              <a:rPr lang="en-US" b="1" dirty="0" smtClean="0"/>
              <a:t>Which is better tight coupling or loose coupling?</a:t>
            </a:r>
            <a:endParaRPr lang="en-US" dirty="0" smtClean="0"/>
          </a:p>
          <a:p>
            <a:pPr fontAlgn="base"/>
            <a:r>
              <a:rPr lang="en-US" dirty="0" smtClean="0"/>
              <a:t>In general, Tight Coupling is bad in but most of the time, because it reduces flexibility and re-usability of code, it makes changes much more difficult, it impedes test ability etc. loose coupling is a better choice because A loosely coupled will help you when your application need to change or grow. If you design with loosely coupled architecture, only a few parts of the application should be affected when requirements change.</a:t>
            </a:r>
            <a:br>
              <a:rPr lang="en-US" dirty="0" smtClean="0"/>
            </a:br>
            <a:r>
              <a:rPr lang="en-US" b="1" dirty="0" smtClean="0"/>
              <a:t>Lets have a look on the pictorial view of tight coupling and loose coupling:</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1623060" y="2474912"/>
            <a:ext cx="5135880" cy="3124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Inversion Of Control (IOC) and Dependency Injection</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200" dirty="0">
                <a:latin typeface="Times New Roman" pitchFamily="18" charset="0"/>
                <a:cs typeface="Times New Roman" pitchFamily="18" charset="0"/>
              </a:rPr>
              <a:t>These are the design patterns that are used to remove dependency from the programming code. They make the code easier to test and maintain. Let's understand this with the </a:t>
            </a:r>
            <a:r>
              <a:rPr lang="en-US" sz="2200" dirty="0" smtClean="0">
                <a:latin typeface="Times New Roman" pitchFamily="18" charset="0"/>
                <a:cs typeface="Times New Roman" pitchFamily="18" charset="0"/>
              </a:rPr>
              <a:t>following </a:t>
            </a:r>
            <a:r>
              <a:rPr lang="en-US" sz="2200" dirty="0">
                <a:latin typeface="Times New Roman" pitchFamily="18" charset="0"/>
                <a:cs typeface="Times New Roman" pitchFamily="18" charset="0"/>
              </a:rPr>
              <a:t>code</a:t>
            </a:r>
            <a:r>
              <a:rPr lang="en-US" sz="2200" dirty="0" smtClean="0">
                <a:latin typeface="Times New Roman" pitchFamily="18" charset="0"/>
                <a:cs typeface="Times New Roman" pitchFamily="18" charset="0"/>
              </a:rPr>
              <a:t>:</a:t>
            </a:r>
          </a:p>
          <a:p>
            <a:pPr algn="just">
              <a:buNone/>
            </a:pPr>
            <a:r>
              <a:rPr lang="en-US" sz="2200" b="1" dirty="0">
                <a:latin typeface="Times New Roman" pitchFamily="18" charset="0"/>
                <a:cs typeface="Times New Roman" pitchFamily="18" charset="0"/>
              </a:rPr>
              <a:t>class</a:t>
            </a:r>
            <a:r>
              <a:rPr lang="en-US" sz="2200" dirty="0">
                <a:latin typeface="Times New Roman" pitchFamily="18" charset="0"/>
                <a:cs typeface="Times New Roman" pitchFamily="18" charset="0"/>
              </a:rPr>
              <a:t> Employee{  </a:t>
            </a:r>
          </a:p>
          <a:p>
            <a:pPr algn="just">
              <a:buNone/>
            </a:pPr>
            <a:r>
              <a:rPr lang="en-US" sz="2200" dirty="0" smtClean="0">
                <a:latin typeface="Times New Roman" pitchFamily="18" charset="0"/>
                <a:cs typeface="Times New Roman" pitchFamily="18" charset="0"/>
              </a:rPr>
              <a:t>Address </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address</a:t>
            </a:r>
            <a:r>
              <a:rPr lang="en-US" sz="2200" dirty="0">
                <a:latin typeface="Times New Roman" pitchFamily="18" charset="0"/>
                <a:cs typeface="Times New Roman" pitchFamily="18" charset="0"/>
              </a:rPr>
              <a:t>;  </a:t>
            </a:r>
          </a:p>
          <a:p>
            <a:pPr algn="just">
              <a:buNone/>
            </a:pPr>
            <a:r>
              <a:rPr lang="en-US" sz="2200" dirty="0">
                <a:latin typeface="Times New Roman" pitchFamily="18" charset="0"/>
                <a:cs typeface="Times New Roman" pitchFamily="18" charset="0"/>
              </a:rPr>
              <a:t>Employee(){  </a:t>
            </a:r>
          </a:p>
          <a:p>
            <a:pPr algn="just">
              <a:buNone/>
            </a:pPr>
            <a:r>
              <a:rPr lang="en-US" sz="2200" dirty="0">
                <a:latin typeface="Times New Roman" pitchFamily="18" charset="0"/>
                <a:cs typeface="Times New Roman" pitchFamily="18" charset="0"/>
              </a:rPr>
              <a:t>address=</a:t>
            </a:r>
            <a:r>
              <a:rPr lang="en-US" sz="2200" b="1" dirty="0">
                <a:latin typeface="Times New Roman" pitchFamily="18" charset="0"/>
                <a:cs typeface="Times New Roman" pitchFamily="18" charset="0"/>
              </a:rPr>
              <a:t>new</a:t>
            </a:r>
            <a:r>
              <a:rPr lang="en-US" sz="2200" dirty="0">
                <a:latin typeface="Times New Roman" pitchFamily="18" charset="0"/>
                <a:cs typeface="Times New Roman" pitchFamily="18" charset="0"/>
              </a:rPr>
              <a:t> Address();  </a:t>
            </a:r>
          </a:p>
          <a:p>
            <a:pPr algn="just">
              <a:buNone/>
            </a:pPr>
            <a:r>
              <a:rPr lang="en-US" sz="2200" dirty="0">
                <a:latin typeface="Times New Roman" pitchFamily="18" charset="0"/>
                <a:cs typeface="Times New Roman" pitchFamily="18" charset="0"/>
              </a:rPr>
              <a:t>}  </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1900" dirty="0">
                <a:latin typeface="Times New Roman" pitchFamily="18" charset="0"/>
                <a:cs typeface="Times New Roman" pitchFamily="18" charset="0"/>
              </a:rPr>
              <a:t>In such case, there is dependency between the Employee and Address (tight coupling). In the Inversion of Control scenario, we do this something like this:</a:t>
            </a:r>
          </a:p>
          <a:p>
            <a:pPr algn="just">
              <a:buNone/>
            </a:pPr>
            <a:r>
              <a:rPr lang="en-US" sz="1900" b="1" dirty="0">
                <a:latin typeface="Times New Roman" pitchFamily="18" charset="0"/>
                <a:cs typeface="Times New Roman" pitchFamily="18" charset="0"/>
              </a:rPr>
              <a:t>class</a:t>
            </a:r>
            <a:r>
              <a:rPr lang="en-US" sz="1900" dirty="0">
                <a:latin typeface="Times New Roman" pitchFamily="18" charset="0"/>
                <a:cs typeface="Times New Roman" pitchFamily="18" charset="0"/>
              </a:rPr>
              <a:t> Employee{  </a:t>
            </a:r>
          </a:p>
          <a:p>
            <a:pPr algn="just">
              <a:buNone/>
            </a:pPr>
            <a:r>
              <a:rPr lang="en-US" sz="1900" dirty="0">
                <a:latin typeface="Times New Roman" pitchFamily="18" charset="0"/>
                <a:cs typeface="Times New Roman" pitchFamily="18" charset="0"/>
              </a:rPr>
              <a:t>Address </a:t>
            </a:r>
            <a:r>
              <a:rPr lang="en-US" sz="1900" dirty="0" err="1">
                <a:latin typeface="Times New Roman" pitchFamily="18" charset="0"/>
                <a:cs typeface="Times New Roman" pitchFamily="18" charset="0"/>
              </a:rPr>
              <a:t>address</a:t>
            </a:r>
            <a:r>
              <a:rPr lang="en-US" sz="1900" dirty="0">
                <a:latin typeface="Times New Roman" pitchFamily="18" charset="0"/>
                <a:cs typeface="Times New Roman" pitchFamily="18" charset="0"/>
              </a:rPr>
              <a:t>;  </a:t>
            </a:r>
          </a:p>
          <a:p>
            <a:pPr algn="just">
              <a:buNone/>
            </a:pPr>
            <a:r>
              <a:rPr lang="en-US" sz="1900" dirty="0">
                <a:latin typeface="Times New Roman" pitchFamily="18" charset="0"/>
                <a:cs typeface="Times New Roman" pitchFamily="18" charset="0"/>
              </a:rPr>
              <a:t>Employee(Address </a:t>
            </a:r>
            <a:r>
              <a:rPr lang="en-US" sz="1900" dirty="0" err="1">
                <a:latin typeface="Times New Roman" pitchFamily="18" charset="0"/>
                <a:cs typeface="Times New Roman" pitchFamily="18" charset="0"/>
              </a:rPr>
              <a:t>address</a:t>
            </a:r>
            <a:r>
              <a:rPr lang="en-US" sz="1900" dirty="0">
                <a:latin typeface="Times New Roman" pitchFamily="18" charset="0"/>
                <a:cs typeface="Times New Roman" pitchFamily="18" charset="0"/>
              </a:rPr>
              <a:t>){  </a:t>
            </a:r>
          </a:p>
          <a:p>
            <a:pPr algn="just">
              <a:buNone/>
            </a:pPr>
            <a:r>
              <a:rPr lang="en-US" sz="1900" b="1" dirty="0" err="1">
                <a:latin typeface="Times New Roman" pitchFamily="18" charset="0"/>
                <a:cs typeface="Times New Roman" pitchFamily="18" charset="0"/>
              </a:rPr>
              <a:t>this</a:t>
            </a:r>
            <a:r>
              <a:rPr lang="en-US" sz="1900" dirty="0" err="1">
                <a:latin typeface="Times New Roman" pitchFamily="18" charset="0"/>
                <a:cs typeface="Times New Roman" pitchFamily="18" charset="0"/>
              </a:rPr>
              <a:t>.address</a:t>
            </a:r>
            <a:r>
              <a:rPr lang="en-US" sz="1900" dirty="0">
                <a:latin typeface="Times New Roman" pitchFamily="18" charset="0"/>
                <a:cs typeface="Times New Roman" pitchFamily="18" charset="0"/>
              </a:rPr>
              <a:t>=address;  </a:t>
            </a:r>
          </a:p>
          <a:p>
            <a:pPr algn="just">
              <a:buNone/>
            </a:pPr>
            <a:r>
              <a:rPr lang="en-US" sz="1900" dirty="0">
                <a:latin typeface="Times New Roman" pitchFamily="18" charset="0"/>
                <a:cs typeface="Times New Roman" pitchFamily="18" charset="0"/>
              </a:rPr>
              <a:t>}  </a:t>
            </a:r>
          </a:p>
          <a:p>
            <a:pPr algn="just">
              <a:buNone/>
            </a:pPr>
            <a:r>
              <a:rPr lang="en-US" sz="1900" dirty="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1900" dirty="0">
                <a:latin typeface="Times New Roman" pitchFamily="18" charset="0"/>
                <a:cs typeface="Times New Roman" pitchFamily="18" charset="0"/>
              </a:rPr>
              <a:t>Thus, IOC makes the code loosely coupled. In such case, there is no need to modify the code if our logic is moved to new environment.</a:t>
            </a:r>
          </a:p>
          <a:p>
            <a:pPr algn="just"/>
            <a:r>
              <a:rPr lang="en-US" sz="1900" dirty="0">
                <a:latin typeface="Times New Roman" pitchFamily="18" charset="0"/>
                <a:cs typeface="Times New Roman" pitchFamily="18" charset="0"/>
              </a:rPr>
              <a:t>In Spring framework, IOC container is responsible to inject the dependency. We provide metadata to the IOC container either by XML file or annotation.</a:t>
            </a:r>
          </a:p>
          <a:p>
            <a:pPr algn="just">
              <a:buNone/>
            </a:pPr>
            <a:r>
              <a:rPr lang="en-US" sz="1900" u="sng" dirty="0">
                <a:latin typeface="Times New Roman" pitchFamily="18" charset="0"/>
                <a:cs typeface="Times New Roman" pitchFamily="18" charset="0"/>
              </a:rPr>
              <a:t>Advantage of Dependency Injection</a:t>
            </a:r>
          </a:p>
          <a:p>
            <a:pPr algn="just"/>
            <a:r>
              <a:rPr lang="en-US" sz="1900" dirty="0">
                <a:latin typeface="Times New Roman" pitchFamily="18" charset="0"/>
                <a:cs typeface="Times New Roman" pitchFamily="18" charset="0"/>
              </a:rPr>
              <a:t>makes the code loosely coupled so easy to maintain</a:t>
            </a:r>
          </a:p>
          <a:p>
            <a:pPr algn="just"/>
            <a:r>
              <a:rPr lang="en-US" sz="1900" dirty="0">
                <a:latin typeface="Times New Roman" pitchFamily="18" charset="0"/>
                <a:cs typeface="Times New Roman" pitchFamily="18" charset="0"/>
              </a:rPr>
              <a:t>makes the code easy to test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Spring Framework</a:t>
            </a:r>
            <a:br>
              <a:rPr lang="en-US" dirty="0" smtClean="0"/>
            </a:br>
            <a:endParaRPr lang="en-US" dirty="0"/>
          </a:p>
        </p:txBody>
      </p:sp>
      <p:sp>
        <p:nvSpPr>
          <p:cNvPr id="3" name="Content Placeholder 2"/>
          <p:cNvSpPr>
            <a:spLocks noGrp="1"/>
          </p:cNvSpPr>
          <p:nvPr>
            <p:ph sz="quarter" idx="1"/>
          </p:nvPr>
        </p:nvSpPr>
        <p:spPr/>
        <p:txBody>
          <a:bodyPr>
            <a:noAutofit/>
          </a:bodyPr>
          <a:lstStyle/>
          <a:p>
            <a:pPr algn="just"/>
            <a:r>
              <a:rPr lang="en-US" sz="1800" dirty="0" smtClean="0">
                <a:latin typeface="Times New Roman" pitchFamily="18" charset="0"/>
                <a:cs typeface="Times New Roman" pitchFamily="18" charset="0"/>
              </a:rPr>
              <a:t>There </a:t>
            </a:r>
            <a:r>
              <a:rPr lang="en-US" sz="1800" dirty="0">
                <a:latin typeface="Times New Roman" pitchFamily="18" charset="0"/>
                <a:cs typeface="Times New Roman" pitchFamily="18" charset="0"/>
              </a:rPr>
              <a:t>are many advantages of Spring Framework. They are as follows:</a:t>
            </a:r>
          </a:p>
          <a:p>
            <a:pPr algn="just"/>
            <a:r>
              <a:rPr lang="en-US" sz="1800" dirty="0">
                <a:latin typeface="Times New Roman" pitchFamily="18" charset="0"/>
                <a:cs typeface="Times New Roman" pitchFamily="18" charset="0"/>
              </a:rPr>
              <a:t>1) Predefined Templates</a:t>
            </a:r>
          </a:p>
          <a:p>
            <a:pPr algn="just"/>
            <a:r>
              <a:rPr lang="en-US" sz="1800" dirty="0">
                <a:latin typeface="Times New Roman" pitchFamily="18" charset="0"/>
                <a:cs typeface="Times New Roman" pitchFamily="18" charset="0"/>
              </a:rPr>
              <a:t>Spring framework provides templates for JDBC, Hibernate, JPA etc. technologies. So there is no need to write too much code. It hides the basic steps of these technologies.</a:t>
            </a:r>
          </a:p>
          <a:p>
            <a:pPr algn="just"/>
            <a:r>
              <a:rPr lang="en-US" sz="1800" dirty="0">
                <a:latin typeface="Times New Roman" pitchFamily="18" charset="0"/>
                <a:cs typeface="Times New Roman" pitchFamily="18" charset="0"/>
              </a:rPr>
              <a:t>Let's take the example of </a:t>
            </a:r>
            <a:r>
              <a:rPr lang="en-US" sz="1800" dirty="0" err="1">
                <a:latin typeface="Times New Roman" pitchFamily="18" charset="0"/>
                <a:cs typeface="Times New Roman" pitchFamily="18" charset="0"/>
              </a:rPr>
              <a:t>JdbcTemplate</a:t>
            </a:r>
            <a:r>
              <a:rPr lang="en-US" sz="1800" dirty="0">
                <a:latin typeface="Times New Roman" pitchFamily="18" charset="0"/>
                <a:cs typeface="Times New Roman" pitchFamily="18" charset="0"/>
              </a:rPr>
              <a:t>, you don't need to write the code for exception handling, creating connection, creating statement, committing transaction, closing connection etc. You need to write the code of executing query only. Thus, it save a lot of JDBC code.</a:t>
            </a:r>
          </a:p>
          <a:p>
            <a:pPr algn="just"/>
            <a:r>
              <a:rPr lang="en-US" sz="1800" dirty="0">
                <a:latin typeface="Times New Roman" pitchFamily="18" charset="0"/>
                <a:cs typeface="Times New Roman" pitchFamily="18" charset="0"/>
              </a:rPr>
              <a:t>2) Loose Coupling</a:t>
            </a:r>
          </a:p>
          <a:p>
            <a:pPr algn="just"/>
            <a:r>
              <a:rPr lang="en-US" sz="1800" dirty="0">
                <a:latin typeface="Times New Roman" pitchFamily="18" charset="0"/>
                <a:cs typeface="Times New Roman" pitchFamily="18" charset="0"/>
              </a:rPr>
              <a:t>The Spring applications are loosely coupled because of dependency injection.</a:t>
            </a:r>
          </a:p>
          <a:p>
            <a:pPr algn="just"/>
            <a:r>
              <a:rPr lang="en-US" sz="1800" dirty="0">
                <a:latin typeface="Times New Roman" pitchFamily="18" charset="0"/>
                <a:cs typeface="Times New Roman" pitchFamily="18" charset="0"/>
              </a:rPr>
              <a:t>3) Easy to test</a:t>
            </a:r>
          </a:p>
          <a:p>
            <a:pPr algn="just"/>
            <a:r>
              <a:rPr lang="en-US" sz="1800" dirty="0">
                <a:latin typeface="Times New Roman" pitchFamily="18" charset="0"/>
                <a:cs typeface="Times New Roman" pitchFamily="18" charset="0"/>
              </a:rPr>
              <a:t>The Dependency Injection makes easier to test the application. The EJB or Struts application require server to run the application but Spring framework doesn't require server.</a:t>
            </a:r>
          </a:p>
          <a:p>
            <a:pPr algn="just"/>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buNone/>
            </a:pPr>
            <a:r>
              <a:rPr lang="en-US" sz="1900" dirty="0" smtClean="0">
                <a:latin typeface="Times New Roman" pitchFamily="18" charset="0"/>
                <a:cs typeface="Times New Roman" pitchFamily="18" charset="0"/>
              </a:rPr>
              <a:t>4) Lightweight</a:t>
            </a:r>
          </a:p>
          <a:p>
            <a:pPr algn="just"/>
            <a:r>
              <a:rPr lang="en-US" sz="1900" dirty="0" smtClean="0">
                <a:latin typeface="Times New Roman" pitchFamily="18" charset="0"/>
                <a:cs typeface="Times New Roman" pitchFamily="18" charset="0"/>
              </a:rPr>
              <a:t>Spring framework is lightweight because of its POJO implementation. The Spring Framework doesn't force the programmer to inherit any class or implement any interface. That is why it is said non-invasive.</a:t>
            </a:r>
          </a:p>
          <a:p>
            <a:pPr algn="just">
              <a:buNone/>
            </a:pPr>
            <a:endParaRPr lang="en-US" sz="1900" dirty="0" smtClean="0">
              <a:latin typeface="Times New Roman" pitchFamily="18" charset="0"/>
              <a:cs typeface="Times New Roman" pitchFamily="18" charset="0"/>
            </a:endParaRPr>
          </a:p>
          <a:p>
            <a:pPr algn="just">
              <a:buNone/>
            </a:pPr>
            <a:r>
              <a:rPr lang="en-US" sz="1900" dirty="0" smtClean="0">
                <a:latin typeface="Times New Roman" pitchFamily="18" charset="0"/>
                <a:cs typeface="Times New Roman" pitchFamily="18" charset="0"/>
              </a:rPr>
              <a:t>5) Fast Development</a:t>
            </a:r>
          </a:p>
          <a:p>
            <a:pPr algn="just"/>
            <a:r>
              <a:rPr lang="en-US" sz="1900" dirty="0" smtClean="0">
                <a:latin typeface="Times New Roman" pitchFamily="18" charset="0"/>
                <a:cs typeface="Times New Roman" pitchFamily="18" charset="0"/>
              </a:rPr>
              <a:t>The Dependency Injection feature of Spring Framework and it support to various frameworks makes the easy development of </a:t>
            </a:r>
            <a:r>
              <a:rPr lang="en-US" sz="1900" dirty="0" err="1" smtClean="0">
                <a:latin typeface="Times New Roman" pitchFamily="18" charset="0"/>
                <a:cs typeface="Times New Roman" pitchFamily="18" charset="0"/>
              </a:rPr>
              <a:t>JavaEE</a:t>
            </a:r>
            <a:r>
              <a:rPr lang="en-US" sz="1900" dirty="0" smtClean="0">
                <a:latin typeface="Times New Roman" pitchFamily="18" charset="0"/>
                <a:cs typeface="Times New Roman" pitchFamily="18" charset="0"/>
              </a:rPr>
              <a:t> application.</a:t>
            </a:r>
          </a:p>
          <a:p>
            <a:pPr algn="just">
              <a:buNone/>
            </a:pPr>
            <a:r>
              <a:rPr lang="en-US" sz="1900" dirty="0" smtClean="0">
                <a:latin typeface="Times New Roman" pitchFamily="18" charset="0"/>
                <a:cs typeface="Times New Roman" pitchFamily="18" charset="0"/>
              </a:rPr>
              <a:t>6) Powerful abstraction</a:t>
            </a:r>
          </a:p>
          <a:p>
            <a:pPr algn="just"/>
            <a:r>
              <a:rPr lang="en-US" sz="1900" dirty="0" smtClean="0">
                <a:latin typeface="Times New Roman" pitchFamily="18" charset="0"/>
                <a:cs typeface="Times New Roman" pitchFamily="18" charset="0"/>
              </a:rPr>
              <a:t>It provides powerful abstraction to </a:t>
            </a:r>
            <a:r>
              <a:rPr lang="en-US" sz="1900" dirty="0" err="1" smtClean="0">
                <a:latin typeface="Times New Roman" pitchFamily="18" charset="0"/>
                <a:cs typeface="Times New Roman" pitchFamily="18" charset="0"/>
              </a:rPr>
              <a:t>JavaEE</a:t>
            </a:r>
            <a:r>
              <a:rPr lang="en-US" sz="1900" dirty="0" smtClean="0">
                <a:latin typeface="Times New Roman" pitchFamily="18" charset="0"/>
                <a:cs typeface="Times New Roman" pitchFamily="18" charset="0"/>
              </a:rPr>
              <a:t> specifications such as JMS, JDBC, JPA and JTA.</a:t>
            </a:r>
          </a:p>
          <a:p>
            <a:pPr algn="just">
              <a:buNone/>
            </a:pPr>
            <a:r>
              <a:rPr lang="en-US" sz="1900" dirty="0" smtClean="0">
                <a:latin typeface="Times New Roman" pitchFamily="18" charset="0"/>
                <a:cs typeface="Times New Roman" pitchFamily="18" charset="0"/>
              </a:rPr>
              <a:t>7) Declarative support</a:t>
            </a:r>
          </a:p>
          <a:p>
            <a:pPr algn="just"/>
            <a:r>
              <a:rPr lang="en-US" sz="1900" dirty="0" smtClean="0">
                <a:latin typeface="Times New Roman" pitchFamily="18" charset="0"/>
                <a:cs typeface="Times New Roman" pitchFamily="18" charset="0"/>
              </a:rPr>
              <a:t>It provides declarative support for caching, validation, transactions and formatting.</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Spring framework comprises of many modules such as core, beans, context, expression language, AOP, Aspects, Instrumentation, JDBC, ORM, OXM, JMS, Transaction, Web, </a:t>
            </a:r>
            <a:r>
              <a:rPr lang="en-US" sz="1800" dirty="0" err="1">
                <a:latin typeface="Times New Roman" pitchFamily="18" charset="0"/>
                <a:cs typeface="Times New Roman" pitchFamily="18" charset="0"/>
              </a:rPr>
              <a:t>Servlet</a:t>
            </a:r>
            <a:r>
              <a:rPr lang="en-US" sz="1800" dirty="0">
                <a:latin typeface="Times New Roman" pitchFamily="18" charset="0"/>
                <a:cs typeface="Times New Roman" pitchFamily="18" charset="0"/>
              </a:rPr>
              <a:t>, Struts etc. These modules are grouped into Test, Core Container, AOP, Aspects, Instrumentation, Data Access / Integration, Web (MVC / </a:t>
            </a:r>
            <a:r>
              <a:rPr lang="en-US" sz="1800" dirty="0" err="1">
                <a:latin typeface="Times New Roman" pitchFamily="18" charset="0"/>
                <a:cs typeface="Times New Roman" pitchFamily="18" charset="0"/>
              </a:rPr>
              <a:t>Remoting</a:t>
            </a:r>
            <a:r>
              <a:rPr lang="en-US" sz="1800" dirty="0">
                <a:latin typeface="Times New Roman" pitchFamily="18" charset="0"/>
                <a:cs typeface="Times New Roman" pitchFamily="18" charset="0"/>
              </a:rPr>
              <a:t>) as displayed in the following diagram.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1800" dirty="0">
                <a:latin typeface="Times New Roman" pitchFamily="18" charset="0"/>
                <a:cs typeface="Times New Roman" pitchFamily="18" charset="0"/>
              </a:rPr>
              <a:t>Spring is a </a:t>
            </a:r>
            <a:r>
              <a:rPr lang="en-US" sz="1800" i="1" dirty="0">
                <a:latin typeface="Times New Roman" pitchFamily="18" charset="0"/>
                <a:cs typeface="Times New Roman" pitchFamily="18" charset="0"/>
              </a:rPr>
              <a:t>lightweight</a:t>
            </a:r>
            <a:r>
              <a:rPr lang="en-US" sz="1800" dirty="0">
                <a:latin typeface="Times New Roman" pitchFamily="18" charset="0"/>
                <a:cs typeface="Times New Roman" pitchFamily="18" charset="0"/>
              </a:rPr>
              <a:t> framework. It can be thought of as a </a:t>
            </a:r>
            <a:r>
              <a:rPr lang="en-US" sz="1800" i="1" dirty="0">
                <a:latin typeface="Times New Roman" pitchFamily="18" charset="0"/>
                <a:cs typeface="Times New Roman" pitchFamily="18" charset="0"/>
              </a:rPr>
              <a:t>framework of frameworks</a:t>
            </a:r>
            <a:r>
              <a:rPr lang="en-US" sz="1800" dirty="0">
                <a:latin typeface="Times New Roman" pitchFamily="18" charset="0"/>
                <a:cs typeface="Times New Roman" pitchFamily="18" charset="0"/>
              </a:rPr>
              <a:t> because it provides support to various frameworks such as Struts, Hibernate, Tapestry, EJB, JSF etc. The framework, in broader sense, can be defined as a structure where we find solution of the various technical problems</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The Spring framework comprises several modules such as IOC, AOP, DAO, Context, ORM, WEB MVC etc.</a:t>
            </a:r>
            <a:r>
              <a:rPr lang="en-US"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pmodules.jpg"/>
          <p:cNvPicPr>
            <a:picLocks noGrp="1" noChangeAspect="1"/>
          </p:cNvPicPr>
          <p:nvPr>
            <p:ph sz="quarter" idx="1"/>
          </p:nvPr>
        </p:nvPicPr>
        <p:blipFill>
          <a:blip r:embed="rId2"/>
          <a:stretch>
            <a:fillRect/>
          </a:stretch>
        </p:blipFill>
        <p:spPr>
          <a:xfrm>
            <a:off x="1964334" y="1600200"/>
            <a:ext cx="4453331" cy="487362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1800" dirty="0">
                <a:latin typeface="Times New Roman" pitchFamily="18" charset="0"/>
                <a:cs typeface="Times New Roman" pitchFamily="18" charset="0"/>
              </a:rPr>
              <a:t>Test</a:t>
            </a:r>
          </a:p>
          <a:p>
            <a:pPr algn="just">
              <a:buNone/>
            </a:pPr>
            <a:r>
              <a:rPr lang="en-US" sz="1800" dirty="0">
                <a:latin typeface="Times New Roman" pitchFamily="18" charset="0"/>
                <a:cs typeface="Times New Roman" pitchFamily="18" charset="0"/>
              </a:rPr>
              <a:t>This layer provides support of testing with </a:t>
            </a:r>
            <a:r>
              <a:rPr lang="en-US" sz="1800" dirty="0" err="1">
                <a:latin typeface="Times New Roman" pitchFamily="18" charset="0"/>
                <a:cs typeface="Times New Roman" pitchFamily="18" charset="0"/>
              </a:rPr>
              <a:t>JUnit</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TestNG</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Spring Core Container</a:t>
            </a:r>
          </a:p>
          <a:p>
            <a:pPr algn="just">
              <a:buNone/>
            </a:pPr>
            <a:r>
              <a:rPr lang="en-US" sz="1800" dirty="0">
                <a:latin typeface="Times New Roman" pitchFamily="18" charset="0"/>
                <a:cs typeface="Times New Roman" pitchFamily="18" charset="0"/>
              </a:rPr>
              <a:t>The Spring Core container contains core, beans, context and expression language (EL) modules</a:t>
            </a:r>
            <a:r>
              <a:rPr lang="en-US" dirty="0" smtClean="0"/>
              <a:t>.</a:t>
            </a:r>
          </a:p>
          <a:p>
            <a:r>
              <a:rPr lang="en-US" sz="1900" dirty="0" smtClean="0">
                <a:latin typeface="Times New Roman" pitchFamily="18" charset="0"/>
                <a:cs typeface="Times New Roman" pitchFamily="18" charset="0"/>
              </a:rPr>
              <a:t>Core and Beans</a:t>
            </a:r>
          </a:p>
          <a:p>
            <a:pPr>
              <a:buNone/>
            </a:pPr>
            <a:r>
              <a:rPr lang="en-US" sz="1900" dirty="0" smtClean="0">
                <a:latin typeface="Times New Roman" pitchFamily="18" charset="0"/>
                <a:cs typeface="Times New Roman" pitchFamily="18" charset="0"/>
              </a:rPr>
              <a:t>These modules provide IOC and Dependency Injection features.</a:t>
            </a:r>
          </a:p>
          <a:p>
            <a:r>
              <a:rPr lang="en-US" sz="1900" dirty="0" smtClean="0">
                <a:latin typeface="Times New Roman" pitchFamily="18" charset="0"/>
                <a:cs typeface="Times New Roman" pitchFamily="18" charset="0"/>
              </a:rPr>
              <a:t>Context</a:t>
            </a:r>
          </a:p>
          <a:p>
            <a:pPr>
              <a:buNone/>
            </a:pPr>
            <a:r>
              <a:rPr lang="en-US" sz="1900" dirty="0" smtClean="0">
                <a:latin typeface="Times New Roman" pitchFamily="18" charset="0"/>
                <a:cs typeface="Times New Roman" pitchFamily="18" charset="0"/>
              </a:rPr>
              <a:t>This module supports internationalization (I18N), EJB, JMS, Basic </a:t>
            </a:r>
            <a:r>
              <a:rPr lang="en-US" sz="1900" dirty="0" err="1" smtClean="0">
                <a:latin typeface="Times New Roman" pitchFamily="18" charset="0"/>
                <a:cs typeface="Times New Roman" pitchFamily="18" charset="0"/>
              </a:rPr>
              <a:t>Remoting</a:t>
            </a:r>
            <a:r>
              <a:rPr lang="en-US" sz="1900" dirty="0" smtClean="0">
                <a:latin typeface="Times New Roman" pitchFamily="18" charset="0"/>
                <a:cs typeface="Times New Roman" pitchFamily="18" charset="0"/>
              </a:rPr>
              <a:t>.</a:t>
            </a:r>
          </a:p>
          <a:p>
            <a:pPr algn="just">
              <a:buNone/>
            </a:pP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100" dirty="0" smtClean="0">
                <a:latin typeface="Times New Roman" pitchFamily="18" charset="0"/>
                <a:cs typeface="Times New Roman" pitchFamily="18" charset="0"/>
              </a:rPr>
              <a:t>Expression </a:t>
            </a:r>
            <a:r>
              <a:rPr lang="en-US" sz="2100" dirty="0">
                <a:latin typeface="Times New Roman" pitchFamily="18" charset="0"/>
                <a:cs typeface="Times New Roman" pitchFamily="18" charset="0"/>
              </a:rPr>
              <a:t>Language</a:t>
            </a:r>
          </a:p>
          <a:p>
            <a:pPr algn="just">
              <a:buNone/>
            </a:pPr>
            <a:r>
              <a:rPr lang="en-US" sz="2100" dirty="0" smtClean="0">
                <a:latin typeface="Times New Roman" pitchFamily="18" charset="0"/>
                <a:cs typeface="Times New Roman" pitchFamily="18" charset="0"/>
              </a:rPr>
              <a:t>	It </a:t>
            </a:r>
            <a:r>
              <a:rPr lang="en-US" sz="2100" dirty="0">
                <a:latin typeface="Times New Roman" pitchFamily="18" charset="0"/>
                <a:cs typeface="Times New Roman" pitchFamily="18" charset="0"/>
              </a:rPr>
              <a:t>is an extension to the EL defined in JSP. It provides support to setting and getting property values, method invocation, accessing collections and indexers, named variables, logical and arithmetic operators, retrieval of objects by name etc.</a:t>
            </a:r>
          </a:p>
          <a:p>
            <a:pPr algn="just"/>
            <a:r>
              <a:rPr lang="en-US" sz="2100" dirty="0">
                <a:latin typeface="Times New Roman" pitchFamily="18" charset="0"/>
                <a:cs typeface="Times New Roman" pitchFamily="18" charset="0"/>
              </a:rPr>
              <a:t>AOP, Aspects and Instrumentation</a:t>
            </a:r>
          </a:p>
          <a:p>
            <a:pPr algn="just">
              <a:buNone/>
            </a:pPr>
            <a:r>
              <a:rPr lang="en-US" sz="2100" dirty="0" smtClean="0">
                <a:latin typeface="Times New Roman" pitchFamily="18" charset="0"/>
                <a:cs typeface="Times New Roman" pitchFamily="18" charset="0"/>
              </a:rPr>
              <a:t>     These </a:t>
            </a:r>
            <a:r>
              <a:rPr lang="en-US" sz="2100" dirty="0">
                <a:latin typeface="Times New Roman" pitchFamily="18" charset="0"/>
                <a:cs typeface="Times New Roman" pitchFamily="18" charset="0"/>
              </a:rPr>
              <a:t>modules support aspect oriented programming implementation where you can use Advices, </a:t>
            </a:r>
            <a:r>
              <a:rPr lang="en-US" sz="2100" dirty="0" err="1">
                <a:latin typeface="Times New Roman" pitchFamily="18" charset="0"/>
                <a:cs typeface="Times New Roman" pitchFamily="18" charset="0"/>
              </a:rPr>
              <a:t>Pointcuts</a:t>
            </a:r>
            <a:r>
              <a:rPr lang="en-US" sz="2100" dirty="0">
                <a:latin typeface="Times New Roman" pitchFamily="18" charset="0"/>
                <a:cs typeface="Times New Roman" pitchFamily="18" charset="0"/>
              </a:rPr>
              <a:t> etc. to decouple the </a:t>
            </a:r>
            <a:r>
              <a:rPr lang="en-US" sz="2100" dirty="0" err="1" smtClean="0">
                <a:latin typeface="Times New Roman" pitchFamily="18" charset="0"/>
                <a:cs typeface="Times New Roman" pitchFamily="18" charset="0"/>
              </a:rPr>
              <a:t>code.The</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aspects module provides support to integration with </a:t>
            </a:r>
            <a:r>
              <a:rPr lang="en-US" sz="2100" dirty="0" err="1" smtClean="0">
                <a:latin typeface="Times New Roman" pitchFamily="18" charset="0"/>
                <a:cs typeface="Times New Roman" pitchFamily="18" charset="0"/>
              </a:rPr>
              <a:t>AspectJ</a:t>
            </a:r>
            <a:r>
              <a:rPr lang="en-US" sz="2100" dirty="0" smtClean="0">
                <a:latin typeface="Times New Roman" pitchFamily="18" charset="0"/>
                <a:cs typeface="Times New Roman" pitchFamily="18" charset="0"/>
              </a:rPr>
              <a:t>. The instrumentation module provides support to class instrumentation and </a:t>
            </a:r>
            <a:r>
              <a:rPr lang="en-US" sz="2100" dirty="0" err="1" smtClean="0">
                <a:latin typeface="Times New Roman" pitchFamily="18" charset="0"/>
                <a:cs typeface="Times New Roman" pitchFamily="18" charset="0"/>
              </a:rPr>
              <a:t>classloader</a:t>
            </a:r>
            <a:r>
              <a:rPr lang="en-US" sz="2100" dirty="0" smtClean="0">
                <a:latin typeface="Times New Roman" pitchFamily="18" charset="0"/>
                <a:cs typeface="Times New Roman" pitchFamily="18" charset="0"/>
              </a:rPr>
              <a:t> implementations.</a:t>
            </a:r>
          </a:p>
          <a:p>
            <a:pPr algn="just"/>
            <a:endParaRPr lang="en-US" sz="21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100" dirty="0" smtClean="0">
                <a:latin typeface="Times New Roman" pitchFamily="18" charset="0"/>
                <a:cs typeface="Times New Roman" pitchFamily="18" charset="0"/>
              </a:rPr>
              <a:t>Data </a:t>
            </a:r>
            <a:r>
              <a:rPr lang="en-US" sz="2100" dirty="0">
                <a:latin typeface="Times New Roman" pitchFamily="18" charset="0"/>
                <a:cs typeface="Times New Roman" pitchFamily="18" charset="0"/>
              </a:rPr>
              <a:t>Access / Integration</a:t>
            </a:r>
          </a:p>
          <a:p>
            <a:pPr algn="just">
              <a:buNone/>
            </a:pPr>
            <a:r>
              <a:rPr lang="en-US" sz="2100" dirty="0" smtClean="0">
                <a:latin typeface="Times New Roman" pitchFamily="18" charset="0"/>
                <a:cs typeface="Times New Roman" pitchFamily="18" charset="0"/>
              </a:rPr>
              <a:t>	This </a:t>
            </a:r>
            <a:r>
              <a:rPr lang="en-US" sz="2100" dirty="0">
                <a:latin typeface="Times New Roman" pitchFamily="18" charset="0"/>
                <a:cs typeface="Times New Roman" pitchFamily="18" charset="0"/>
              </a:rPr>
              <a:t>group comprises of JDBC, ORM, OXM, JMS and Transaction modules. These modules basically provide support to interact with the database.</a:t>
            </a:r>
          </a:p>
          <a:p>
            <a:pPr algn="just"/>
            <a:r>
              <a:rPr lang="en-US" sz="2100" dirty="0">
                <a:latin typeface="Times New Roman" pitchFamily="18" charset="0"/>
                <a:cs typeface="Times New Roman" pitchFamily="18" charset="0"/>
              </a:rPr>
              <a:t>Web</a:t>
            </a:r>
          </a:p>
          <a:p>
            <a:pPr algn="just">
              <a:buNone/>
            </a:pPr>
            <a:r>
              <a:rPr lang="en-US" sz="2100" dirty="0" smtClean="0">
                <a:latin typeface="Times New Roman" pitchFamily="18" charset="0"/>
                <a:cs typeface="Times New Roman" pitchFamily="18" charset="0"/>
              </a:rPr>
              <a:t>	This </a:t>
            </a:r>
            <a:r>
              <a:rPr lang="en-US" sz="2100" dirty="0">
                <a:latin typeface="Times New Roman" pitchFamily="18" charset="0"/>
                <a:cs typeface="Times New Roman" pitchFamily="18" charset="0"/>
              </a:rPr>
              <a:t>group comprises of Web, Web-</a:t>
            </a:r>
            <a:r>
              <a:rPr lang="en-US" sz="2100" dirty="0" err="1">
                <a:latin typeface="Times New Roman" pitchFamily="18" charset="0"/>
                <a:cs typeface="Times New Roman" pitchFamily="18" charset="0"/>
              </a:rPr>
              <a:t>Servlet</a:t>
            </a:r>
            <a:r>
              <a:rPr lang="en-US" sz="2100" dirty="0">
                <a:latin typeface="Times New Roman" pitchFamily="18" charset="0"/>
                <a:cs typeface="Times New Roman" pitchFamily="18" charset="0"/>
              </a:rPr>
              <a:t>, Web-Struts and Web-</a:t>
            </a:r>
            <a:r>
              <a:rPr lang="en-US" sz="2100" dirty="0" err="1">
                <a:latin typeface="Times New Roman" pitchFamily="18" charset="0"/>
                <a:cs typeface="Times New Roman" pitchFamily="18" charset="0"/>
              </a:rPr>
              <a:t>Portlet</a:t>
            </a:r>
            <a:r>
              <a:rPr lang="en-US" sz="2100" dirty="0">
                <a:latin typeface="Times New Roman" pitchFamily="18" charset="0"/>
                <a:cs typeface="Times New Roman" pitchFamily="18" charset="0"/>
              </a:rPr>
              <a:t>. These modules provide support to create web application.</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1800" dirty="0">
                <a:latin typeface="Times New Roman" pitchFamily="18" charset="0"/>
                <a:cs typeface="Times New Roman" pitchFamily="18" charset="0"/>
              </a:rPr>
              <a:t>Let's see the simple steps to create the spring application</a:t>
            </a:r>
          </a:p>
          <a:p>
            <a:r>
              <a:rPr lang="en-US" sz="1800" b="1" dirty="0">
                <a:latin typeface="Times New Roman" pitchFamily="18" charset="0"/>
                <a:cs typeface="Times New Roman" pitchFamily="18" charset="0"/>
              </a:rPr>
              <a:t>create the class</a:t>
            </a: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create the xml file to provide the values</a:t>
            </a: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create the test class</a:t>
            </a: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Load the spring jar files</a:t>
            </a: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Run the test class</a:t>
            </a:r>
            <a:endParaRPr lang="en-US" sz="18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762000"/>
            <a:ext cx="8229600" cy="5364163"/>
          </a:xfrm>
        </p:spPr>
        <p:txBody>
          <a:bodyPr>
            <a:normAutofit fontScale="85000" lnSpcReduction="20000"/>
          </a:bodyPr>
          <a:lstStyle/>
          <a:p>
            <a:pPr>
              <a:buNone/>
            </a:pPr>
            <a:r>
              <a:rPr lang="en-US" sz="1800" dirty="0">
                <a:latin typeface="Times New Roman" pitchFamily="18" charset="0"/>
                <a:cs typeface="Times New Roman" pitchFamily="18" charset="0"/>
              </a:rPr>
              <a:t>Steps to create spring application</a:t>
            </a:r>
          </a:p>
          <a:p>
            <a:r>
              <a:rPr lang="en-US" sz="1800" dirty="0">
                <a:latin typeface="Times New Roman" pitchFamily="18" charset="0"/>
                <a:cs typeface="Times New Roman" pitchFamily="18" charset="0"/>
              </a:rPr>
              <a:t>Let's see the 5 steps to create the first spring application.</a:t>
            </a:r>
          </a:p>
          <a:p>
            <a:pPr>
              <a:buNone/>
            </a:pPr>
            <a:r>
              <a:rPr lang="en-US" sz="1800" dirty="0">
                <a:latin typeface="Times New Roman" pitchFamily="18" charset="0"/>
                <a:cs typeface="Times New Roman" pitchFamily="18" charset="0"/>
              </a:rPr>
              <a:t>1) Create Java class</a:t>
            </a:r>
          </a:p>
          <a:p>
            <a:r>
              <a:rPr lang="en-US" sz="1800" dirty="0">
                <a:latin typeface="Times New Roman" pitchFamily="18" charset="0"/>
                <a:cs typeface="Times New Roman" pitchFamily="18" charset="0"/>
              </a:rPr>
              <a:t>This is the simple java bean class containing the name property only</a:t>
            </a:r>
            <a:r>
              <a:rPr lang="en-US" sz="1800" dirty="0" smtClean="0">
                <a:latin typeface="Times New Roman" pitchFamily="18" charset="0"/>
                <a:cs typeface="Times New Roman" pitchFamily="18" charset="0"/>
              </a:rPr>
              <a:t>.</a:t>
            </a:r>
          </a:p>
          <a:p>
            <a:pPr>
              <a:buNone/>
            </a:pPr>
            <a:r>
              <a:rPr lang="en-US" sz="1800" b="1" dirty="0" smtClean="0"/>
              <a:t>package</a:t>
            </a:r>
            <a:r>
              <a:rPr lang="en-US" sz="1800" dirty="0" smtClean="0"/>
              <a:t> com;</a:t>
            </a:r>
          </a:p>
          <a:p>
            <a:pPr>
              <a:buNone/>
            </a:pPr>
            <a:r>
              <a:rPr lang="en-US" sz="1800" b="1" dirty="0" smtClean="0"/>
              <a:t>public</a:t>
            </a:r>
            <a:r>
              <a:rPr lang="en-US" sz="1800" dirty="0" smtClean="0"/>
              <a:t> </a:t>
            </a:r>
            <a:r>
              <a:rPr lang="en-US" sz="1800" b="1" dirty="0" smtClean="0"/>
              <a:t>class</a:t>
            </a:r>
            <a:r>
              <a:rPr lang="en-US" sz="1800" dirty="0" smtClean="0"/>
              <a:t> Student {  </a:t>
            </a:r>
          </a:p>
          <a:p>
            <a:pPr>
              <a:buNone/>
            </a:pPr>
            <a:r>
              <a:rPr lang="en-US" sz="1800" b="1" dirty="0" smtClean="0"/>
              <a:t>private</a:t>
            </a:r>
            <a:r>
              <a:rPr lang="en-US" sz="1800" dirty="0" smtClean="0"/>
              <a:t> String name;  </a:t>
            </a:r>
          </a:p>
          <a:p>
            <a:pPr>
              <a:buNone/>
            </a:pPr>
            <a:r>
              <a:rPr lang="en-US" sz="1800" dirty="0" smtClean="0"/>
              <a:t>  </a:t>
            </a:r>
          </a:p>
          <a:p>
            <a:pPr>
              <a:buNone/>
            </a:pPr>
            <a:r>
              <a:rPr lang="en-US" sz="1800" b="1" dirty="0" smtClean="0"/>
              <a:t>public</a:t>
            </a:r>
            <a:r>
              <a:rPr lang="en-US" sz="1800" dirty="0" smtClean="0"/>
              <a:t> String </a:t>
            </a:r>
            <a:r>
              <a:rPr lang="en-US" sz="1800" dirty="0" err="1" smtClean="0"/>
              <a:t>getName</a:t>
            </a:r>
            <a:r>
              <a:rPr lang="en-US" sz="1800" dirty="0" smtClean="0"/>
              <a:t>() {  </a:t>
            </a:r>
          </a:p>
          <a:p>
            <a:pPr>
              <a:buNone/>
            </a:pPr>
            <a:r>
              <a:rPr lang="en-US" sz="1800" dirty="0" smtClean="0"/>
              <a:t>    </a:t>
            </a:r>
            <a:r>
              <a:rPr lang="en-US" sz="1800" b="1" dirty="0" smtClean="0"/>
              <a:t>return</a:t>
            </a:r>
            <a:r>
              <a:rPr lang="en-US" sz="1800" dirty="0" smtClean="0"/>
              <a:t> name;  </a:t>
            </a:r>
          </a:p>
          <a:p>
            <a:pPr>
              <a:buNone/>
            </a:pPr>
            <a:r>
              <a:rPr lang="en-US" sz="1800" dirty="0" smtClean="0"/>
              <a:t>}  </a:t>
            </a:r>
          </a:p>
          <a:p>
            <a:pPr>
              <a:buNone/>
            </a:pPr>
            <a:r>
              <a:rPr lang="en-US" sz="1800" dirty="0" smtClean="0"/>
              <a:t>  </a:t>
            </a:r>
          </a:p>
          <a:p>
            <a:pPr>
              <a:buNone/>
            </a:pPr>
            <a:r>
              <a:rPr lang="en-US" sz="1800" b="1" dirty="0" smtClean="0"/>
              <a:t>public</a:t>
            </a:r>
            <a:r>
              <a:rPr lang="en-US" sz="1800" dirty="0" smtClean="0"/>
              <a:t> </a:t>
            </a:r>
            <a:r>
              <a:rPr lang="en-US" sz="1800" b="1" dirty="0" smtClean="0"/>
              <a:t>void</a:t>
            </a:r>
            <a:r>
              <a:rPr lang="en-US" sz="1800" dirty="0" smtClean="0"/>
              <a:t> </a:t>
            </a:r>
            <a:r>
              <a:rPr lang="en-US" sz="1800" dirty="0" err="1" smtClean="0"/>
              <a:t>setName</a:t>
            </a:r>
            <a:r>
              <a:rPr lang="en-US" sz="1800" dirty="0" smtClean="0"/>
              <a:t>(String name) {  </a:t>
            </a:r>
          </a:p>
          <a:p>
            <a:pPr>
              <a:buNone/>
            </a:pPr>
            <a:r>
              <a:rPr lang="en-US" sz="1800" dirty="0" smtClean="0"/>
              <a:t>    </a:t>
            </a:r>
            <a:r>
              <a:rPr lang="en-US" sz="1800" b="1" dirty="0" smtClean="0"/>
              <a:t>this</a:t>
            </a:r>
            <a:r>
              <a:rPr lang="en-US" sz="1800" dirty="0" smtClean="0"/>
              <a:t>.name = name;  </a:t>
            </a:r>
          </a:p>
          <a:p>
            <a:pPr>
              <a:buNone/>
            </a:pPr>
            <a:r>
              <a:rPr lang="en-US" sz="1800" dirty="0" smtClean="0"/>
              <a:t>}  </a:t>
            </a:r>
          </a:p>
          <a:p>
            <a:pPr>
              <a:buNone/>
            </a:pPr>
            <a:r>
              <a:rPr lang="en-US" sz="1800" dirty="0" smtClean="0"/>
              <a:t>  </a:t>
            </a:r>
          </a:p>
          <a:p>
            <a:pPr>
              <a:buNone/>
            </a:pPr>
            <a:r>
              <a:rPr lang="en-US" sz="1800" b="1" dirty="0" smtClean="0"/>
              <a:t>public</a:t>
            </a:r>
            <a:r>
              <a:rPr lang="en-US" sz="1800" dirty="0" smtClean="0"/>
              <a:t> </a:t>
            </a:r>
            <a:r>
              <a:rPr lang="en-US" sz="1800" b="1" dirty="0" smtClean="0"/>
              <a:t>void</a:t>
            </a:r>
            <a:r>
              <a:rPr lang="en-US" sz="1800" dirty="0" smtClean="0"/>
              <a:t> </a:t>
            </a:r>
            <a:r>
              <a:rPr lang="en-US" sz="1800" dirty="0" err="1" smtClean="0"/>
              <a:t>displayInfo</a:t>
            </a:r>
            <a:r>
              <a:rPr lang="en-US" sz="1800" dirty="0" smtClean="0"/>
              <a:t>(){  </a:t>
            </a:r>
          </a:p>
          <a:p>
            <a:pPr>
              <a:buNone/>
            </a:pPr>
            <a:r>
              <a:rPr lang="en-US" sz="1800" dirty="0" smtClean="0"/>
              <a:t>    </a:t>
            </a:r>
            <a:r>
              <a:rPr lang="en-US" sz="1800" dirty="0" err="1" smtClean="0"/>
              <a:t>System.out.println</a:t>
            </a:r>
            <a:r>
              <a:rPr lang="en-US" sz="1800" dirty="0" smtClean="0"/>
              <a:t>("Hello: "+name);  </a:t>
            </a:r>
          </a:p>
          <a:p>
            <a:pPr>
              <a:buNone/>
            </a:pPr>
            <a:r>
              <a:rPr lang="en-US" sz="1800" dirty="0" smtClean="0"/>
              <a:t>} </a:t>
            </a:r>
          </a:p>
          <a:p>
            <a:pPr>
              <a:buNone/>
            </a:pPr>
            <a:r>
              <a:rPr lang="en-US" sz="1800" dirty="0" smtClean="0"/>
              <a:t>}  </a:t>
            </a:r>
          </a:p>
          <a:p>
            <a:endParaRPr lang="en-US" sz="18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latin typeface="Times New Roman" pitchFamily="18" charset="0"/>
                <a:cs typeface="Times New Roman" pitchFamily="18" charset="0"/>
              </a:rPr>
              <a:t>This is simple bean class, containing only one property name with its getters and setters method. This class contains one extra method named </a:t>
            </a:r>
            <a:r>
              <a:rPr lang="en-US" dirty="0" err="1" smtClean="0">
                <a:latin typeface="Times New Roman" pitchFamily="18" charset="0"/>
                <a:cs typeface="Times New Roman" pitchFamily="18" charset="0"/>
              </a:rPr>
              <a:t>displayInfo</a:t>
            </a:r>
            <a:r>
              <a:rPr lang="en-US" dirty="0" smtClean="0">
                <a:latin typeface="Times New Roman" pitchFamily="18" charset="0"/>
                <a:cs typeface="Times New Roman" pitchFamily="18" charset="0"/>
              </a:rPr>
              <a:t>() that prints the student name by the hello message.</a:t>
            </a:r>
          </a:p>
          <a:p>
            <a:pPr algn="just"/>
            <a:r>
              <a:rPr lang="en-US" dirty="0" smtClean="0">
                <a:latin typeface="Times New Roman" pitchFamily="18" charset="0"/>
                <a:cs typeface="Times New Roman" pitchFamily="18" charset="0"/>
              </a:rPr>
              <a:t>2) Create the xml file</a:t>
            </a:r>
          </a:p>
          <a:p>
            <a:pPr algn="just"/>
            <a:r>
              <a:rPr lang="en-US" dirty="0" smtClean="0">
                <a:latin typeface="Times New Roman" pitchFamily="18" charset="0"/>
                <a:cs typeface="Times New Roman" pitchFamily="18" charset="0"/>
              </a:rPr>
              <a:t>In case of </a:t>
            </a:r>
            <a:r>
              <a:rPr lang="en-US" dirty="0" err="1" smtClean="0">
                <a:latin typeface="Times New Roman" pitchFamily="18" charset="0"/>
                <a:cs typeface="Times New Roman" pitchFamily="18" charset="0"/>
              </a:rPr>
              <a:t>myeclipse</a:t>
            </a:r>
            <a:r>
              <a:rPr lang="en-US" dirty="0" smtClean="0">
                <a:latin typeface="Times New Roman" pitchFamily="18" charset="0"/>
                <a:cs typeface="Times New Roman" pitchFamily="18" charset="0"/>
              </a:rPr>
              <a:t> IDE, you don't need to create the xml file as </a:t>
            </a:r>
            <a:r>
              <a:rPr lang="en-US" dirty="0" err="1" smtClean="0">
                <a:latin typeface="Times New Roman" pitchFamily="18" charset="0"/>
                <a:cs typeface="Times New Roman" pitchFamily="18" charset="0"/>
              </a:rPr>
              <a:t>myeclipse</a:t>
            </a:r>
            <a:r>
              <a:rPr lang="en-US" dirty="0" smtClean="0">
                <a:latin typeface="Times New Roman" pitchFamily="18" charset="0"/>
                <a:cs typeface="Times New Roman" pitchFamily="18" charset="0"/>
              </a:rPr>
              <a:t> does this for yourselves. Open the applicationContext.xml file, and write the following code: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algn="just">
              <a:buNone/>
            </a:pPr>
            <a:r>
              <a:rPr lang="en-US" dirty="0" smtClean="0">
                <a:latin typeface="Times New Roman" pitchFamily="18" charset="0"/>
                <a:cs typeface="Times New Roman" pitchFamily="18" charset="0"/>
              </a:rPr>
              <a:t>&lt;?xml version="1.0" encoding="UTF-8"?&gt;  </a:t>
            </a:r>
          </a:p>
          <a:p>
            <a:pPr algn="just">
              <a:buNone/>
            </a:pPr>
            <a:r>
              <a:rPr lang="en-US" dirty="0" smtClean="0">
                <a:latin typeface="Times New Roman" pitchFamily="18" charset="0"/>
                <a:cs typeface="Times New Roman" pitchFamily="18" charset="0"/>
              </a:rPr>
              <a:t>&lt;beans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xmlns</a:t>
            </a:r>
            <a:r>
              <a:rPr lang="en-US" dirty="0" smtClean="0">
                <a:latin typeface="Times New Roman" pitchFamily="18" charset="0"/>
                <a:cs typeface="Times New Roman" pitchFamily="18" charset="0"/>
              </a:rPr>
              <a:t>="http://www.springframework.org/schema/beans"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xmlns:xsi</a:t>
            </a:r>
            <a:r>
              <a:rPr lang="en-US" dirty="0" smtClean="0">
                <a:latin typeface="Times New Roman" pitchFamily="18" charset="0"/>
                <a:cs typeface="Times New Roman" pitchFamily="18" charset="0"/>
              </a:rPr>
              <a:t>="http://www.w3.org/2001/XMLSchema-instance"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xmlns:p</a:t>
            </a:r>
            <a:r>
              <a:rPr lang="en-US" dirty="0" smtClean="0">
                <a:latin typeface="Times New Roman" pitchFamily="18" charset="0"/>
                <a:cs typeface="Times New Roman" pitchFamily="18" charset="0"/>
              </a:rPr>
              <a:t>="http://www.springframework.org/schema/p"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xsi:schemaLocation</a:t>
            </a:r>
            <a:r>
              <a:rPr lang="en-US" dirty="0" smtClean="0">
                <a:latin typeface="Times New Roman" pitchFamily="18" charset="0"/>
                <a:cs typeface="Times New Roman" pitchFamily="18" charset="0"/>
              </a:rPr>
              <a:t>="http://www.springframework.org/schema/beans  </a:t>
            </a:r>
          </a:p>
          <a:p>
            <a:pPr algn="just">
              <a:buNone/>
            </a:pPr>
            <a:r>
              <a:rPr lang="en-US" dirty="0" smtClean="0">
                <a:latin typeface="Times New Roman" pitchFamily="18" charset="0"/>
                <a:cs typeface="Times New Roman" pitchFamily="18" charset="0"/>
              </a:rPr>
              <a:t>               http://www.springframework.org/schema/beans/spring-beans-3.0.xsd"&gt;  </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&lt;bean id="</a:t>
            </a:r>
            <a:r>
              <a:rPr lang="en-US" dirty="0" err="1" smtClean="0">
                <a:latin typeface="Times New Roman" pitchFamily="18" charset="0"/>
                <a:cs typeface="Times New Roman" pitchFamily="18" charset="0"/>
              </a:rPr>
              <a:t>studentbean</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class</a:t>
            </a:r>
            <a:r>
              <a:rPr lang="en-US" dirty="0" smtClean="0">
                <a:latin typeface="Times New Roman" pitchFamily="18" charset="0"/>
                <a:cs typeface="Times New Roman" pitchFamily="18" charset="0"/>
              </a:rPr>
              <a:t>="com..Student"&gt;  </a:t>
            </a:r>
          </a:p>
          <a:p>
            <a:pPr algn="just">
              <a:buNone/>
            </a:pPr>
            <a:r>
              <a:rPr lang="en-US" dirty="0" smtClean="0">
                <a:latin typeface="Times New Roman" pitchFamily="18" charset="0"/>
                <a:cs typeface="Times New Roman" pitchFamily="18" charset="0"/>
              </a:rPr>
              <a:t>&lt;property name="name" value="</a:t>
            </a:r>
            <a:r>
              <a:rPr lang="en-US" dirty="0" err="1" smtClean="0">
                <a:latin typeface="Times New Roman" pitchFamily="18" charset="0"/>
                <a:cs typeface="Times New Roman" pitchFamily="18" charset="0"/>
              </a:rPr>
              <a:t>Vimal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Jaiswal</a:t>
            </a:r>
            <a:r>
              <a:rPr lang="en-US" dirty="0" smtClean="0">
                <a:latin typeface="Times New Roman" pitchFamily="18" charset="0"/>
                <a:cs typeface="Times New Roman" pitchFamily="18" charset="0"/>
              </a:rPr>
              <a:t>"&gt;&lt;/property&gt;  </a:t>
            </a:r>
          </a:p>
          <a:p>
            <a:pPr algn="just">
              <a:buNone/>
            </a:pPr>
            <a:r>
              <a:rPr lang="en-US" dirty="0" smtClean="0">
                <a:latin typeface="Times New Roman" pitchFamily="18" charset="0"/>
                <a:cs typeface="Times New Roman" pitchFamily="18" charset="0"/>
              </a:rPr>
              <a:t>&lt;/bean&gt;  </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&lt;/beans&gt;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bean</a:t>
            </a:r>
            <a:r>
              <a:rPr lang="en-US" sz="2200" dirty="0" smtClean="0">
                <a:latin typeface="Times New Roman" pitchFamily="18" charset="0"/>
                <a:cs typeface="Times New Roman" pitchFamily="18" charset="0"/>
              </a:rPr>
              <a:t> element is used to define the bean for the given class. The </a:t>
            </a:r>
            <a:r>
              <a:rPr lang="en-US" sz="2200" b="1" dirty="0" smtClean="0">
                <a:latin typeface="Times New Roman" pitchFamily="18" charset="0"/>
                <a:cs typeface="Times New Roman" pitchFamily="18" charset="0"/>
              </a:rPr>
              <a:t>property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subelement</a:t>
            </a:r>
            <a:r>
              <a:rPr lang="en-US" sz="2200" dirty="0" smtClean="0">
                <a:latin typeface="Times New Roman" pitchFamily="18" charset="0"/>
                <a:cs typeface="Times New Roman" pitchFamily="18" charset="0"/>
              </a:rPr>
              <a:t> of bean specifies the property of the Student class named name. The value specified in the property element will be set in the Student class object by the IOC container.</a:t>
            </a:r>
          </a:p>
          <a:p>
            <a:pPr algn="just"/>
            <a:r>
              <a:rPr lang="en-US" sz="2200" dirty="0" smtClean="0">
                <a:latin typeface="Times New Roman" pitchFamily="18" charset="0"/>
                <a:cs typeface="Times New Roman" pitchFamily="18" charset="0"/>
              </a:rPr>
              <a:t>3) Create the test class</a:t>
            </a:r>
          </a:p>
          <a:p>
            <a:pPr algn="just"/>
            <a:r>
              <a:rPr lang="en-US" sz="2200" dirty="0" smtClean="0">
                <a:latin typeface="Times New Roman" pitchFamily="18" charset="0"/>
                <a:cs typeface="Times New Roman" pitchFamily="18" charset="0"/>
              </a:rPr>
              <a:t>Create the java class e.g. Test. Here we are getting the object of Student class from the IOC container using the </a:t>
            </a:r>
            <a:r>
              <a:rPr lang="en-US" sz="2200" dirty="0" err="1" smtClean="0">
                <a:latin typeface="Times New Roman" pitchFamily="18" charset="0"/>
                <a:cs typeface="Times New Roman" pitchFamily="18" charset="0"/>
              </a:rPr>
              <a:t>getBean</a:t>
            </a:r>
            <a:r>
              <a:rPr lang="en-US" sz="2200" dirty="0" smtClean="0">
                <a:latin typeface="Times New Roman" pitchFamily="18" charset="0"/>
                <a:cs typeface="Times New Roman" pitchFamily="18" charset="0"/>
              </a:rPr>
              <a:t>() method of </a:t>
            </a:r>
            <a:r>
              <a:rPr lang="en-US" sz="2200" dirty="0" err="1" smtClean="0">
                <a:latin typeface="Times New Roman" pitchFamily="18" charset="0"/>
                <a:cs typeface="Times New Roman" pitchFamily="18" charset="0"/>
              </a:rPr>
              <a:t>BeanFactory</a:t>
            </a:r>
            <a:r>
              <a:rPr lang="en-US" sz="2200" dirty="0" smtClean="0">
                <a:latin typeface="Times New Roman" pitchFamily="18" charset="0"/>
                <a:cs typeface="Times New Roman" pitchFamily="18" charset="0"/>
              </a:rPr>
              <a:t>. Let's see the code of test class.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0000" lnSpcReduction="20000"/>
          </a:bodyPr>
          <a:lstStyle/>
          <a:p>
            <a:pPr>
              <a:buNone/>
            </a:pPr>
            <a:r>
              <a:rPr lang="en-US" sz="4500" b="1" dirty="0" smtClean="0">
                <a:latin typeface="Times New Roman" pitchFamily="18" charset="0"/>
                <a:cs typeface="Times New Roman" pitchFamily="18" charset="0"/>
              </a:rPr>
              <a:t>package</a:t>
            </a:r>
            <a:r>
              <a:rPr lang="en-US" sz="4500" dirty="0">
                <a:latin typeface="Times New Roman" pitchFamily="18" charset="0"/>
                <a:cs typeface="Times New Roman" pitchFamily="18" charset="0"/>
              </a:rPr>
              <a:t> </a:t>
            </a:r>
            <a:r>
              <a:rPr lang="en-US" sz="4500" dirty="0" smtClean="0">
                <a:latin typeface="Times New Roman" pitchFamily="18" charset="0"/>
                <a:cs typeface="Times New Roman" pitchFamily="18" charset="0"/>
              </a:rPr>
              <a:t>com;</a:t>
            </a:r>
            <a:r>
              <a:rPr lang="en-US" sz="4500" dirty="0">
                <a:latin typeface="Times New Roman" pitchFamily="18" charset="0"/>
                <a:cs typeface="Times New Roman" pitchFamily="18" charset="0"/>
              </a:rPr>
              <a:t>  </a:t>
            </a:r>
          </a:p>
          <a:p>
            <a:pPr>
              <a:buNone/>
            </a:pPr>
            <a:r>
              <a:rPr lang="en-US" sz="4500" dirty="0">
                <a:latin typeface="Times New Roman" pitchFamily="18" charset="0"/>
                <a:cs typeface="Times New Roman" pitchFamily="18" charset="0"/>
              </a:rPr>
              <a:t>  </a:t>
            </a:r>
          </a:p>
          <a:p>
            <a:pPr>
              <a:buNone/>
            </a:pPr>
            <a:r>
              <a:rPr lang="en-US" sz="4500" b="1" dirty="0">
                <a:latin typeface="Times New Roman" pitchFamily="18" charset="0"/>
                <a:cs typeface="Times New Roman" pitchFamily="18" charset="0"/>
              </a:rPr>
              <a:t>import</a:t>
            </a:r>
            <a:r>
              <a:rPr lang="en-US" sz="4500" dirty="0">
                <a:latin typeface="Times New Roman" pitchFamily="18" charset="0"/>
                <a:cs typeface="Times New Roman" pitchFamily="18" charset="0"/>
              </a:rPr>
              <a:t> </a:t>
            </a:r>
            <a:r>
              <a:rPr lang="en-US" sz="4500" dirty="0" err="1">
                <a:latin typeface="Times New Roman" pitchFamily="18" charset="0"/>
                <a:cs typeface="Times New Roman" pitchFamily="18" charset="0"/>
              </a:rPr>
              <a:t>org.springframework.beans.factory.BeanFactory</a:t>
            </a:r>
            <a:r>
              <a:rPr lang="en-US" sz="4500" dirty="0">
                <a:latin typeface="Times New Roman" pitchFamily="18" charset="0"/>
                <a:cs typeface="Times New Roman" pitchFamily="18" charset="0"/>
              </a:rPr>
              <a:t>;  </a:t>
            </a:r>
          </a:p>
          <a:p>
            <a:pPr>
              <a:buNone/>
            </a:pPr>
            <a:r>
              <a:rPr lang="en-US" sz="4500" b="1" dirty="0">
                <a:latin typeface="Times New Roman" pitchFamily="18" charset="0"/>
                <a:cs typeface="Times New Roman" pitchFamily="18" charset="0"/>
              </a:rPr>
              <a:t>import</a:t>
            </a:r>
            <a:r>
              <a:rPr lang="en-US" sz="4500" dirty="0">
                <a:latin typeface="Times New Roman" pitchFamily="18" charset="0"/>
                <a:cs typeface="Times New Roman" pitchFamily="18" charset="0"/>
              </a:rPr>
              <a:t> </a:t>
            </a:r>
            <a:r>
              <a:rPr lang="en-US" sz="4500" dirty="0" err="1">
                <a:latin typeface="Times New Roman" pitchFamily="18" charset="0"/>
                <a:cs typeface="Times New Roman" pitchFamily="18" charset="0"/>
              </a:rPr>
              <a:t>org.springframework.beans.factory.xml.XmlBeanFactory</a:t>
            </a:r>
            <a:r>
              <a:rPr lang="en-US" sz="4500" dirty="0">
                <a:latin typeface="Times New Roman" pitchFamily="18" charset="0"/>
                <a:cs typeface="Times New Roman" pitchFamily="18" charset="0"/>
              </a:rPr>
              <a:t>;  </a:t>
            </a:r>
          </a:p>
          <a:p>
            <a:pPr>
              <a:buNone/>
            </a:pPr>
            <a:r>
              <a:rPr lang="en-US" sz="4500" b="1" dirty="0">
                <a:latin typeface="Times New Roman" pitchFamily="18" charset="0"/>
                <a:cs typeface="Times New Roman" pitchFamily="18" charset="0"/>
              </a:rPr>
              <a:t>import</a:t>
            </a:r>
            <a:r>
              <a:rPr lang="en-US" sz="4500" dirty="0">
                <a:latin typeface="Times New Roman" pitchFamily="18" charset="0"/>
                <a:cs typeface="Times New Roman" pitchFamily="18" charset="0"/>
              </a:rPr>
              <a:t> </a:t>
            </a:r>
            <a:r>
              <a:rPr lang="en-US" sz="4500" dirty="0" err="1">
                <a:latin typeface="Times New Roman" pitchFamily="18" charset="0"/>
                <a:cs typeface="Times New Roman" pitchFamily="18" charset="0"/>
              </a:rPr>
              <a:t>org.springframework.core.io.ClassPathResource</a:t>
            </a:r>
            <a:r>
              <a:rPr lang="en-US" sz="4500" dirty="0">
                <a:latin typeface="Times New Roman" pitchFamily="18" charset="0"/>
                <a:cs typeface="Times New Roman" pitchFamily="18" charset="0"/>
              </a:rPr>
              <a:t>;  </a:t>
            </a:r>
          </a:p>
          <a:p>
            <a:pPr>
              <a:buNone/>
            </a:pPr>
            <a:r>
              <a:rPr lang="en-US" sz="4500" b="1" dirty="0">
                <a:latin typeface="Times New Roman" pitchFamily="18" charset="0"/>
                <a:cs typeface="Times New Roman" pitchFamily="18" charset="0"/>
              </a:rPr>
              <a:t>import</a:t>
            </a:r>
            <a:r>
              <a:rPr lang="en-US" sz="4500" dirty="0">
                <a:latin typeface="Times New Roman" pitchFamily="18" charset="0"/>
                <a:cs typeface="Times New Roman" pitchFamily="18" charset="0"/>
              </a:rPr>
              <a:t> </a:t>
            </a:r>
            <a:r>
              <a:rPr lang="en-US" sz="4500" dirty="0" err="1">
                <a:latin typeface="Times New Roman" pitchFamily="18" charset="0"/>
                <a:cs typeface="Times New Roman" pitchFamily="18" charset="0"/>
              </a:rPr>
              <a:t>org.springframework.core.io.Resource</a:t>
            </a:r>
            <a:r>
              <a:rPr lang="en-US" sz="4500" dirty="0">
                <a:latin typeface="Times New Roman" pitchFamily="18" charset="0"/>
                <a:cs typeface="Times New Roman" pitchFamily="18" charset="0"/>
              </a:rPr>
              <a:t>;  </a:t>
            </a:r>
          </a:p>
          <a:p>
            <a:pPr>
              <a:buNone/>
            </a:pPr>
            <a:r>
              <a:rPr lang="en-US" sz="4500" dirty="0">
                <a:latin typeface="Times New Roman" pitchFamily="18" charset="0"/>
                <a:cs typeface="Times New Roman" pitchFamily="18" charset="0"/>
              </a:rPr>
              <a:t>  </a:t>
            </a:r>
          </a:p>
          <a:p>
            <a:pPr>
              <a:buNone/>
            </a:pPr>
            <a:r>
              <a:rPr lang="en-US" sz="4500" b="1" dirty="0">
                <a:latin typeface="Times New Roman" pitchFamily="18" charset="0"/>
                <a:cs typeface="Times New Roman" pitchFamily="18" charset="0"/>
              </a:rPr>
              <a:t>public</a:t>
            </a:r>
            <a:r>
              <a:rPr lang="en-US" sz="4500" dirty="0">
                <a:latin typeface="Times New Roman" pitchFamily="18" charset="0"/>
                <a:cs typeface="Times New Roman" pitchFamily="18" charset="0"/>
              </a:rPr>
              <a:t> </a:t>
            </a:r>
            <a:r>
              <a:rPr lang="en-US" sz="4500" b="1" dirty="0">
                <a:latin typeface="Times New Roman" pitchFamily="18" charset="0"/>
                <a:cs typeface="Times New Roman" pitchFamily="18" charset="0"/>
              </a:rPr>
              <a:t>class</a:t>
            </a:r>
            <a:r>
              <a:rPr lang="en-US" sz="4500" dirty="0">
                <a:latin typeface="Times New Roman" pitchFamily="18" charset="0"/>
                <a:cs typeface="Times New Roman" pitchFamily="18" charset="0"/>
              </a:rPr>
              <a:t> Test {  </a:t>
            </a:r>
          </a:p>
          <a:p>
            <a:pPr>
              <a:buNone/>
            </a:pPr>
            <a:r>
              <a:rPr lang="en-US" sz="4500" b="1" dirty="0">
                <a:latin typeface="Times New Roman" pitchFamily="18" charset="0"/>
                <a:cs typeface="Times New Roman" pitchFamily="18" charset="0"/>
              </a:rPr>
              <a:t>public</a:t>
            </a:r>
            <a:r>
              <a:rPr lang="en-US" sz="4500" dirty="0">
                <a:latin typeface="Times New Roman" pitchFamily="18" charset="0"/>
                <a:cs typeface="Times New Roman" pitchFamily="18" charset="0"/>
              </a:rPr>
              <a:t> </a:t>
            </a:r>
            <a:r>
              <a:rPr lang="en-US" sz="4500" b="1" dirty="0">
                <a:latin typeface="Times New Roman" pitchFamily="18" charset="0"/>
                <a:cs typeface="Times New Roman" pitchFamily="18" charset="0"/>
              </a:rPr>
              <a:t>static</a:t>
            </a:r>
            <a:r>
              <a:rPr lang="en-US" sz="4500" dirty="0">
                <a:latin typeface="Times New Roman" pitchFamily="18" charset="0"/>
                <a:cs typeface="Times New Roman" pitchFamily="18" charset="0"/>
              </a:rPr>
              <a:t> </a:t>
            </a:r>
            <a:r>
              <a:rPr lang="en-US" sz="4500" b="1" dirty="0">
                <a:latin typeface="Times New Roman" pitchFamily="18" charset="0"/>
                <a:cs typeface="Times New Roman" pitchFamily="18" charset="0"/>
              </a:rPr>
              <a:t>void</a:t>
            </a:r>
            <a:r>
              <a:rPr lang="en-US" sz="4500" dirty="0">
                <a:latin typeface="Times New Roman" pitchFamily="18" charset="0"/>
                <a:cs typeface="Times New Roman" pitchFamily="18" charset="0"/>
              </a:rPr>
              <a:t> main(String[] </a:t>
            </a:r>
            <a:r>
              <a:rPr lang="en-US" sz="4500" dirty="0" err="1">
                <a:latin typeface="Times New Roman" pitchFamily="18" charset="0"/>
                <a:cs typeface="Times New Roman" pitchFamily="18" charset="0"/>
              </a:rPr>
              <a:t>args</a:t>
            </a:r>
            <a:r>
              <a:rPr lang="en-US" sz="4500" dirty="0">
                <a:latin typeface="Times New Roman" pitchFamily="18" charset="0"/>
                <a:cs typeface="Times New Roman" pitchFamily="18" charset="0"/>
              </a:rPr>
              <a:t>) {  </a:t>
            </a:r>
          </a:p>
          <a:p>
            <a:pPr>
              <a:buNone/>
            </a:pPr>
            <a:r>
              <a:rPr lang="en-US" sz="4500" dirty="0">
                <a:latin typeface="Times New Roman" pitchFamily="18" charset="0"/>
                <a:cs typeface="Times New Roman" pitchFamily="18" charset="0"/>
              </a:rPr>
              <a:t>    Resource </a:t>
            </a:r>
            <a:r>
              <a:rPr lang="en-US" sz="4500" dirty="0" err="1">
                <a:latin typeface="Times New Roman" pitchFamily="18" charset="0"/>
                <a:cs typeface="Times New Roman" pitchFamily="18" charset="0"/>
              </a:rPr>
              <a:t>resource</a:t>
            </a:r>
            <a:r>
              <a:rPr lang="en-US" sz="4500" dirty="0">
                <a:latin typeface="Times New Roman" pitchFamily="18" charset="0"/>
                <a:cs typeface="Times New Roman" pitchFamily="18" charset="0"/>
              </a:rPr>
              <a:t>=</a:t>
            </a:r>
            <a:r>
              <a:rPr lang="en-US" sz="4500" b="1" dirty="0">
                <a:latin typeface="Times New Roman" pitchFamily="18" charset="0"/>
                <a:cs typeface="Times New Roman" pitchFamily="18" charset="0"/>
              </a:rPr>
              <a:t>new</a:t>
            </a:r>
            <a:r>
              <a:rPr lang="en-US" sz="4500" dirty="0">
                <a:latin typeface="Times New Roman" pitchFamily="18" charset="0"/>
                <a:cs typeface="Times New Roman" pitchFamily="18" charset="0"/>
              </a:rPr>
              <a:t> </a:t>
            </a:r>
            <a:r>
              <a:rPr lang="en-US" sz="4500" dirty="0" err="1">
                <a:latin typeface="Times New Roman" pitchFamily="18" charset="0"/>
                <a:cs typeface="Times New Roman" pitchFamily="18" charset="0"/>
              </a:rPr>
              <a:t>ClassPathResource</a:t>
            </a:r>
            <a:r>
              <a:rPr lang="en-US" sz="4500" dirty="0">
                <a:latin typeface="Times New Roman" pitchFamily="18" charset="0"/>
                <a:cs typeface="Times New Roman" pitchFamily="18" charset="0"/>
              </a:rPr>
              <a:t>("applicationContext.xml");  </a:t>
            </a:r>
          </a:p>
          <a:p>
            <a:pPr>
              <a:buNone/>
            </a:pPr>
            <a:r>
              <a:rPr lang="en-US" sz="4500" dirty="0">
                <a:latin typeface="Times New Roman" pitchFamily="18" charset="0"/>
                <a:cs typeface="Times New Roman" pitchFamily="18" charset="0"/>
              </a:rPr>
              <a:t>    </a:t>
            </a:r>
            <a:r>
              <a:rPr lang="en-US" sz="4500" dirty="0" err="1">
                <a:latin typeface="Times New Roman" pitchFamily="18" charset="0"/>
                <a:cs typeface="Times New Roman" pitchFamily="18" charset="0"/>
              </a:rPr>
              <a:t>BeanFactory</a:t>
            </a:r>
            <a:r>
              <a:rPr lang="en-US" sz="4500" dirty="0">
                <a:latin typeface="Times New Roman" pitchFamily="18" charset="0"/>
                <a:cs typeface="Times New Roman" pitchFamily="18" charset="0"/>
              </a:rPr>
              <a:t> factory=</a:t>
            </a:r>
            <a:r>
              <a:rPr lang="en-US" sz="4500" b="1" dirty="0">
                <a:latin typeface="Times New Roman" pitchFamily="18" charset="0"/>
                <a:cs typeface="Times New Roman" pitchFamily="18" charset="0"/>
              </a:rPr>
              <a:t>new</a:t>
            </a:r>
            <a:r>
              <a:rPr lang="en-US" sz="4500" dirty="0">
                <a:latin typeface="Times New Roman" pitchFamily="18" charset="0"/>
                <a:cs typeface="Times New Roman" pitchFamily="18" charset="0"/>
              </a:rPr>
              <a:t> </a:t>
            </a:r>
            <a:r>
              <a:rPr lang="en-US" sz="4500" dirty="0" err="1">
                <a:latin typeface="Times New Roman" pitchFamily="18" charset="0"/>
                <a:cs typeface="Times New Roman" pitchFamily="18" charset="0"/>
              </a:rPr>
              <a:t>XmlBeanFactory</a:t>
            </a:r>
            <a:r>
              <a:rPr lang="en-US" sz="4500" dirty="0">
                <a:latin typeface="Times New Roman" pitchFamily="18" charset="0"/>
                <a:cs typeface="Times New Roman" pitchFamily="18" charset="0"/>
              </a:rPr>
              <a:t>(resource);  </a:t>
            </a:r>
          </a:p>
          <a:p>
            <a:pPr>
              <a:buNone/>
            </a:pPr>
            <a:r>
              <a:rPr lang="en-US" sz="4500" dirty="0">
                <a:latin typeface="Times New Roman" pitchFamily="18" charset="0"/>
                <a:cs typeface="Times New Roman" pitchFamily="18" charset="0"/>
              </a:rPr>
              <a:t>      </a:t>
            </a:r>
          </a:p>
          <a:p>
            <a:pPr>
              <a:buNone/>
            </a:pPr>
            <a:r>
              <a:rPr lang="en-US" sz="4500" dirty="0">
                <a:latin typeface="Times New Roman" pitchFamily="18" charset="0"/>
                <a:cs typeface="Times New Roman" pitchFamily="18" charset="0"/>
              </a:rPr>
              <a:t>    Student </a:t>
            </a:r>
            <a:r>
              <a:rPr lang="en-US" sz="4500" dirty="0" err="1">
                <a:latin typeface="Times New Roman" pitchFamily="18" charset="0"/>
                <a:cs typeface="Times New Roman" pitchFamily="18" charset="0"/>
              </a:rPr>
              <a:t>student</a:t>
            </a:r>
            <a:r>
              <a:rPr lang="en-US" sz="4500" dirty="0">
                <a:latin typeface="Times New Roman" pitchFamily="18" charset="0"/>
                <a:cs typeface="Times New Roman" pitchFamily="18" charset="0"/>
              </a:rPr>
              <a:t>=(Student)</a:t>
            </a:r>
            <a:r>
              <a:rPr lang="en-US" sz="4500" dirty="0" err="1">
                <a:latin typeface="Times New Roman" pitchFamily="18" charset="0"/>
                <a:cs typeface="Times New Roman" pitchFamily="18" charset="0"/>
              </a:rPr>
              <a:t>factory.getBean</a:t>
            </a:r>
            <a:r>
              <a:rPr lang="en-US" sz="4500" dirty="0">
                <a:latin typeface="Times New Roman" pitchFamily="18" charset="0"/>
                <a:cs typeface="Times New Roman" pitchFamily="18" charset="0"/>
              </a:rPr>
              <a:t>("</a:t>
            </a:r>
            <a:r>
              <a:rPr lang="en-US" sz="4500" dirty="0" err="1">
                <a:latin typeface="Times New Roman" pitchFamily="18" charset="0"/>
                <a:cs typeface="Times New Roman" pitchFamily="18" charset="0"/>
              </a:rPr>
              <a:t>studentbean</a:t>
            </a:r>
            <a:r>
              <a:rPr lang="en-US" sz="4500" dirty="0">
                <a:latin typeface="Times New Roman" pitchFamily="18" charset="0"/>
                <a:cs typeface="Times New Roman" pitchFamily="18" charset="0"/>
              </a:rPr>
              <a:t>");  </a:t>
            </a:r>
          </a:p>
          <a:p>
            <a:pPr>
              <a:buNone/>
            </a:pPr>
            <a:r>
              <a:rPr lang="en-US" sz="4500" dirty="0">
                <a:latin typeface="Times New Roman" pitchFamily="18" charset="0"/>
                <a:cs typeface="Times New Roman" pitchFamily="18" charset="0"/>
              </a:rPr>
              <a:t>    </a:t>
            </a:r>
            <a:r>
              <a:rPr lang="en-US" sz="4500" dirty="0" err="1">
                <a:latin typeface="Times New Roman" pitchFamily="18" charset="0"/>
                <a:cs typeface="Times New Roman" pitchFamily="18" charset="0"/>
              </a:rPr>
              <a:t>student.displayInfo</a:t>
            </a:r>
            <a:r>
              <a:rPr lang="en-US" sz="4500" dirty="0">
                <a:latin typeface="Times New Roman" pitchFamily="18" charset="0"/>
                <a:cs typeface="Times New Roman" pitchFamily="18" charset="0"/>
              </a:rPr>
              <a:t>();  </a:t>
            </a:r>
          </a:p>
          <a:p>
            <a:pPr>
              <a:buNone/>
            </a:pPr>
            <a:r>
              <a:rPr lang="en-US" sz="4500" dirty="0">
                <a:latin typeface="Times New Roman" pitchFamily="18" charset="0"/>
                <a:cs typeface="Times New Roman" pitchFamily="18" charset="0"/>
              </a:rPr>
              <a:t>}  </a:t>
            </a:r>
          </a:p>
          <a:p>
            <a:pPr>
              <a:buNone/>
            </a:pPr>
            <a:r>
              <a:rPr lang="en-US" sz="4500" dirty="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fontAlgn="base"/>
            <a:r>
              <a:rPr lang="en-US" dirty="0" smtClean="0"/>
              <a:t>In object oriented design, Coupling refers to the degree of direct knowledge that one element has of another. In other words, how often do changes in class A force related changes in class B.</a:t>
            </a:r>
            <a:br>
              <a:rPr lang="en-US" dirty="0" smtClean="0"/>
            </a:br>
            <a:r>
              <a:rPr lang="en-US" b="1" dirty="0" smtClean="0"/>
              <a:t>There are two types of coupling:</a:t>
            </a:r>
            <a:endParaRPr lang="en-US" dirty="0" smtClean="0"/>
          </a:p>
          <a:p>
            <a:pPr fontAlgn="base"/>
            <a:r>
              <a:rPr lang="en-US" b="1" dirty="0" smtClean="0"/>
              <a:t>Tight coupling : </a:t>
            </a:r>
            <a:r>
              <a:rPr lang="en-US" dirty="0" smtClean="0"/>
              <a:t>In general, Tight coupling means the two classes often change together. In other words, if A knows more than it should about the way in which B was implemented, then A and B are tightly coupled.</a:t>
            </a:r>
            <a:br>
              <a:rPr lang="en-US" dirty="0" smtClean="0"/>
            </a:br>
            <a:r>
              <a:rPr lang="en-US" b="1" dirty="0" smtClean="0"/>
              <a:t>Example : </a:t>
            </a:r>
            <a:r>
              <a:rPr lang="en-US" dirty="0" smtClean="0"/>
              <a:t>If you want to change the skin, you would also have to change the design of your body as well because the two are joined together – they are tightly coupled. The best example of tight coupling is RMI(Remote Method Invocation).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Resource</a:t>
            </a:r>
            <a:r>
              <a:rPr lang="en-US" sz="2000" dirty="0" smtClean="0">
                <a:latin typeface="Times New Roman" pitchFamily="18" charset="0"/>
                <a:cs typeface="Times New Roman" pitchFamily="18" charset="0"/>
              </a:rPr>
              <a:t> object represents the information of applicationContext.xml file. The Resource is the interface and the </a:t>
            </a:r>
            <a:r>
              <a:rPr lang="en-US" sz="2000" b="1" dirty="0" err="1" smtClean="0">
                <a:latin typeface="Times New Roman" pitchFamily="18" charset="0"/>
                <a:cs typeface="Times New Roman" pitchFamily="18" charset="0"/>
              </a:rPr>
              <a:t>ClassPathResource</a:t>
            </a:r>
            <a:r>
              <a:rPr lang="en-US" sz="2000" dirty="0" smtClean="0">
                <a:latin typeface="Times New Roman" pitchFamily="18" charset="0"/>
                <a:cs typeface="Times New Roman" pitchFamily="18" charset="0"/>
              </a:rPr>
              <a:t> is the implementation class of the </a:t>
            </a:r>
            <a:r>
              <a:rPr lang="en-US" sz="2000" dirty="0" err="1" smtClean="0">
                <a:latin typeface="Times New Roman" pitchFamily="18" charset="0"/>
                <a:cs typeface="Times New Roman" pitchFamily="18" charset="0"/>
              </a:rPr>
              <a:t>Reource</a:t>
            </a:r>
            <a:r>
              <a:rPr lang="en-US" sz="2000" dirty="0" smtClean="0">
                <a:latin typeface="Times New Roman" pitchFamily="18" charset="0"/>
                <a:cs typeface="Times New Roman" pitchFamily="18" charset="0"/>
              </a:rPr>
              <a:t> interface. The </a:t>
            </a:r>
            <a:r>
              <a:rPr lang="en-US" sz="2000" b="1" dirty="0" err="1" smtClean="0">
                <a:latin typeface="Times New Roman" pitchFamily="18" charset="0"/>
                <a:cs typeface="Times New Roman" pitchFamily="18" charset="0"/>
              </a:rPr>
              <a:t>BeanFactory</a:t>
            </a:r>
            <a:r>
              <a:rPr lang="en-US" sz="2000" dirty="0" smtClean="0">
                <a:latin typeface="Times New Roman" pitchFamily="18" charset="0"/>
                <a:cs typeface="Times New Roman" pitchFamily="18" charset="0"/>
              </a:rPr>
              <a:t> is responsible to return the bean. The </a:t>
            </a:r>
            <a:r>
              <a:rPr lang="en-US" sz="2000" b="1" dirty="0" err="1" smtClean="0">
                <a:latin typeface="Times New Roman" pitchFamily="18" charset="0"/>
                <a:cs typeface="Times New Roman" pitchFamily="18" charset="0"/>
              </a:rPr>
              <a:t>XmlBeanFactory</a:t>
            </a:r>
            <a:r>
              <a:rPr lang="en-US" sz="2000" dirty="0" smtClean="0">
                <a:latin typeface="Times New Roman" pitchFamily="18" charset="0"/>
                <a:cs typeface="Times New Roman" pitchFamily="18" charset="0"/>
              </a:rPr>
              <a:t> is the implementation class of the </a:t>
            </a:r>
            <a:r>
              <a:rPr lang="en-US" sz="2000" dirty="0" err="1" smtClean="0">
                <a:latin typeface="Times New Roman" pitchFamily="18" charset="0"/>
                <a:cs typeface="Times New Roman" pitchFamily="18" charset="0"/>
              </a:rPr>
              <a:t>BeanFactory</a:t>
            </a:r>
            <a:r>
              <a:rPr lang="en-US" sz="2000" dirty="0" smtClean="0">
                <a:latin typeface="Times New Roman" pitchFamily="18" charset="0"/>
                <a:cs typeface="Times New Roman" pitchFamily="18" charset="0"/>
              </a:rPr>
              <a:t>. There are many methods in the </a:t>
            </a:r>
            <a:r>
              <a:rPr lang="en-US" sz="2000" dirty="0" err="1" smtClean="0">
                <a:latin typeface="Times New Roman" pitchFamily="18" charset="0"/>
                <a:cs typeface="Times New Roman" pitchFamily="18" charset="0"/>
              </a:rPr>
              <a:t>BeanFactory</a:t>
            </a:r>
            <a:r>
              <a:rPr lang="en-US" sz="2000" dirty="0" smtClean="0">
                <a:latin typeface="Times New Roman" pitchFamily="18" charset="0"/>
                <a:cs typeface="Times New Roman" pitchFamily="18" charset="0"/>
              </a:rPr>
              <a:t> interface. One method is </a:t>
            </a:r>
            <a:r>
              <a:rPr lang="en-US" sz="2000" b="1" dirty="0" err="1" smtClean="0">
                <a:latin typeface="Times New Roman" pitchFamily="18" charset="0"/>
                <a:cs typeface="Times New Roman" pitchFamily="18" charset="0"/>
              </a:rPr>
              <a:t>getBean</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which returns the object of the associated class.</a:t>
            </a:r>
          </a:p>
          <a:p>
            <a:pPr algn="just">
              <a:buNone/>
            </a:pPr>
            <a:r>
              <a:rPr lang="en-US" sz="2000" dirty="0" smtClean="0">
                <a:latin typeface="Times New Roman" pitchFamily="18" charset="0"/>
                <a:cs typeface="Times New Roman" pitchFamily="18" charset="0"/>
              </a:rPr>
              <a:t>4) Load the jar files required for spring framework</a:t>
            </a:r>
          </a:p>
          <a:p>
            <a:pPr algn="just">
              <a:buNone/>
            </a:pPr>
            <a:r>
              <a:rPr lang="en-US" sz="2000" dirty="0" smtClean="0">
                <a:latin typeface="Times New Roman" pitchFamily="18" charset="0"/>
                <a:cs typeface="Times New Roman" pitchFamily="18" charset="0"/>
              </a:rPr>
              <a:t>There are mainly three jar files required to run this application.</a:t>
            </a:r>
          </a:p>
          <a:p>
            <a:pPr algn="just"/>
            <a:r>
              <a:rPr lang="en-US" sz="2000" b="1" dirty="0" smtClean="0">
                <a:latin typeface="Times New Roman" pitchFamily="18" charset="0"/>
                <a:cs typeface="Times New Roman" pitchFamily="18" charset="0"/>
              </a:rPr>
              <a:t>org.springframework.core-3.0.1.RELEASE-A</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com.springsource.org.apache.commons.logging-1.1.1</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org.springframework.beans-3.0.1.RELEASE-A</a:t>
            </a:r>
            <a:endParaRPr lang="en-US" sz="20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itchFamily="18" charset="0"/>
                <a:cs typeface="Times New Roman" pitchFamily="18" charset="0"/>
              </a:rPr>
              <a:t>IoC</a:t>
            </a:r>
            <a:r>
              <a:rPr lang="en-US" dirty="0" smtClean="0">
                <a:latin typeface="Times New Roman" pitchFamily="18" charset="0"/>
                <a:cs typeface="Times New Roman" pitchFamily="18" charset="0"/>
              </a:rPr>
              <a:t> Container</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p:txBody>
          <a:bodyPr>
            <a:normAutofit fontScale="92500" lnSpcReduction="10000"/>
          </a:bodyPr>
          <a:lstStyle/>
          <a:p>
            <a:pPr algn="just">
              <a:buNone/>
            </a:pPr>
            <a:r>
              <a:rPr lang="en-US" sz="2900" dirty="0" smtClean="0">
                <a:latin typeface="Times New Roman" pitchFamily="18" charset="0"/>
                <a:cs typeface="Times New Roman" pitchFamily="18" charset="0"/>
              </a:rPr>
              <a:t>The </a:t>
            </a:r>
            <a:r>
              <a:rPr lang="en-US" sz="2900" dirty="0" err="1">
                <a:latin typeface="Times New Roman" pitchFamily="18" charset="0"/>
                <a:cs typeface="Times New Roman" pitchFamily="18" charset="0"/>
              </a:rPr>
              <a:t>IoC</a:t>
            </a:r>
            <a:r>
              <a:rPr lang="en-US" sz="2900" dirty="0">
                <a:latin typeface="Times New Roman" pitchFamily="18" charset="0"/>
                <a:cs typeface="Times New Roman" pitchFamily="18" charset="0"/>
              </a:rPr>
              <a:t> container is responsible to instantiate, </a:t>
            </a:r>
            <a:r>
              <a:rPr lang="en-US" sz="2900" dirty="0" smtClean="0">
                <a:latin typeface="Times New Roman" pitchFamily="18" charset="0"/>
                <a:cs typeface="Times New Roman" pitchFamily="18" charset="0"/>
              </a:rPr>
              <a:t>configure and </a:t>
            </a:r>
            <a:r>
              <a:rPr lang="en-US" sz="2900" dirty="0">
                <a:latin typeface="Times New Roman" pitchFamily="18" charset="0"/>
                <a:cs typeface="Times New Roman" pitchFamily="18" charset="0"/>
              </a:rPr>
              <a:t>assemble the objects. The </a:t>
            </a:r>
            <a:r>
              <a:rPr lang="en-US" sz="2900" dirty="0" err="1">
                <a:latin typeface="Times New Roman" pitchFamily="18" charset="0"/>
                <a:cs typeface="Times New Roman" pitchFamily="18" charset="0"/>
              </a:rPr>
              <a:t>IoC</a:t>
            </a:r>
            <a:r>
              <a:rPr lang="en-US" sz="2900" dirty="0">
                <a:latin typeface="Times New Roman" pitchFamily="18" charset="0"/>
                <a:cs typeface="Times New Roman" pitchFamily="18" charset="0"/>
              </a:rPr>
              <a:t> container gets </a:t>
            </a:r>
            <a:r>
              <a:rPr lang="en-US" sz="2900" dirty="0" err="1">
                <a:latin typeface="Times New Roman" pitchFamily="18" charset="0"/>
                <a:cs typeface="Times New Roman" pitchFamily="18" charset="0"/>
              </a:rPr>
              <a:t>informations</a:t>
            </a:r>
            <a:r>
              <a:rPr lang="en-US" sz="2900" dirty="0">
                <a:latin typeface="Times New Roman" pitchFamily="18" charset="0"/>
                <a:cs typeface="Times New Roman" pitchFamily="18" charset="0"/>
              </a:rPr>
              <a:t> from the XML file and works accordingly. The main tasks performed by </a:t>
            </a:r>
            <a:r>
              <a:rPr lang="en-US" sz="2900" dirty="0" err="1">
                <a:latin typeface="Times New Roman" pitchFamily="18" charset="0"/>
                <a:cs typeface="Times New Roman" pitchFamily="18" charset="0"/>
              </a:rPr>
              <a:t>IoC</a:t>
            </a:r>
            <a:r>
              <a:rPr lang="en-US" sz="2900" dirty="0">
                <a:latin typeface="Times New Roman" pitchFamily="18" charset="0"/>
                <a:cs typeface="Times New Roman" pitchFamily="18" charset="0"/>
              </a:rPr>
              <a:t> container are:</a:t>
            </a:r>
          </a:p>
          <a:p>
            <a:pPr algn="just"/>
            <a:r>
              <a:rPr lang="en-US" sz="2900" dirty="0">
                <a:latin typeface="Times New Roman" pitchFamily="18" charset="0"/>
                <a:cs typeface="Times New Roman" pitchFamily="18" charset="0"/>
              </a:rPr>
              <a:t>to instantiate the application class</a:t>
            </a:r>
          </a:p>
          <a:p>
            <a:pPr algn="just"/>
            <a:r>
              <a:rPr lang="en-US" sz="2900" dirty="0">
                <a:latin typeface="Times New Roman" pitchFamily="18" charset="0"/>
                <a:cs typeface="Times New Roman" pitchFamily="18" charset="0"/>
              </a:rPr>
              <a:t>to configure the object</a:t>
            </a:r>
          </a:p>
          <a:p>
            <a:pPr algn="just"/>
            <a:r>
              <a:rPr lang="en-US" sz="2900" dirty="0">
                <a:latin typeface="Times New Roman" pitchFamily="18" charset="0"/>
                <a:cs typeface="Times New Roman" pitchFamily="18" charset="0"/>
              </a:rPr>
              <a:t>to assemble the dependencies between the objects</a:t>
            </a:r>
          </a:p>
          <a:p>
            <a:pPr algn="just"/>
            <a:r>
              <a:rPr lang="en-US" sz="2900" dirty="0">
                <a:latin typeface="Times New Roman" pitchFamily="18" charset="0"/>
                <a:cs typeface="Times New Roman" pitchFamily="18" charset="0"/>
              </a:rPr>
              <a:t>There are two types of </a:t>
            </a:r>
            <a:r>
              <a:rPr lang="en-US" sz="2900" dirty="0" err="1">
                <a:latin typeface="Times New Roman" pitchFamily="18" charset="0"/>
                <a:cs typeface="Times New Roman" pitchFamily="18" charset="0"/>
              </a:rPr>
              <a:t>IoC</a:t>
            </a:r>
            <a:r>
              <a:rPr lang="en-US" sz="2900" dirty="0">
                <a:latin typeface="Times New Roman" pitchFamily="18" charset="0"/>
                <a:cs typeface="Times New Roman" pitchFamily="18" charset="0"/>
              </a:rPr>
              <a:t> containers. They are:</a:t>
            </a:r>
          </a:p>
          <a:p>
            <a:pPr algn="just">
              <a:buNone/>
            </a:pPr>
            <a:r>
              <a:rPr lang="en-US" sz="2900" b="1" dirty="0" err="1">
                <a:latin typeface="Times New Roman" pitchFamily="18" charset="0"/>
                <a:cs typeface="Times New Roman" pitchFamily="18" charset="0"/>
              </a:rPr>
              <a:t>BeanFactory</a:t>
            </a:r>
            <a:endParaRPr lang="en-US" sz="2900" dirty="0">
              <a:latin typeface="Times New Roman" pitchFamily="18" charset="0"/>
              <a:cs typeface="Times New Roman" pitchFamily="18" charset="0"/>
            </a:endParaRPr>
          </a:p>
          <a:p>
            <a:pPr algn="just">
              <a:buNone/>
            </a:pPr>
            <a:r>
              <a:rPr lang="en-US" sz="2900" b="1" dirty="0" err="1">
                <a:latin typeface="Times New Roman" pitchFamily="18" charset="0"/>
                <a:cs typeface="Times New Roman" pitchFamily="18" charset="0"/>
              </a:rPr>
              <a:t>ApplicationContext</a:t>
            </a:r>
            <a:endParaRPr lang="en-US" sz="29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t>
            </a:r>
            <a:r>
              <a:rPr lang="en-US" dirty="0" err="1"/>
              <a:t>BeanFactory</a:t>
            </a:r>
            <a:r>
              <a:rPr lang="en-US" dirty="0"/>
              <a:t> and the </a:t>
            </a:r>
            <a:r>
              <a:rPr lang="en-US" dirty="0" err="1"/>
              <a:t>ApplicationContext</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org.springframework.beans.factory.</a:t>
            </a:r>
            <a:r>
              <a:rPr lang="en-US" sz="2400" b="1" dirty="0" err="1">
                <a:latin typeface="Times New Roman" pitchFamily="18" charset="0"/>
                <a:cs typeface="Times New Roman" pitchFamily="18" charset="0"/>
              </a:rPr>
              <a:t>BeanFactory</a:t>
            </a:r>
            <a:r>
              <a:rPr lang="en-US" sz="2400" dirty="0">
                <a:latin typeface="Times New Roman" pitchFamily="18" charset="0"/>
                <a:cs typeface="Times New Roman" pitchFamily="18" charset="0"/>
              </a:rPr>
              <a:t> and the </a:t>
            </a:r>
            <a:r>
              <a:rPr lang="en-US" sz="2400" dirty="0" err="1">
                <a:latin typeface="Times New Roman" pitchFamily="18" charset="0"/>
                <a:cs typeface="Times New Roman" pitchFamily="18" charset="0"/>
              </a:rPr>
              <a:t>org.springframework.context.</a:t>
            </a:r>
            <a:r>
              <a:rPr lang="en-US" sz="2400" b="1" dirty="0" err="1">
                <a:latin typeface="Times New Roman" pitchFamily="18" charset="0"/>
                <a:cs typeface="Times New Roman" pitchFamily="18" charset="0"/>
              </a:rPr>
              <a:t>ApplicationContext</a:t>
            </a:r>
            <a:r>
              <a:rPr lang="en-US" sz="2400" dirty="0">
                <a:latin typeface="Times New Roman" pitchFamily="18" charset="0"/>
                <a:cs typeface="Times New Roman" pitchFamily="18" charset="0"/>
              </a:rPr>
              <a:t> interfaces acts as the </a:t>
            </a:r>
            <a:r>
              <a:rPr lang="en-US" sz="2400" dirty="0" err="1">
                <a:latin typeface="Times New Roman" pitchFamily="18" charset="0"/>
                <a:cs typeface="Times New Roman" pitchFamily="18" charset="0"/>
              </a:rPr>
              <a:t>IoC</a:t>
            </a:r>
            <a:r>
              <a:rPr lang="en-US" sz="2400" dirty="0">
                <a:latin typeface="Times New Roman" pitchFamily="18" charset="0"/>
                <a:cs typeface="Times New Roman" pitchFamily="18" charset="0"/>
              </a:rPr>
              <a:t> container. The </a:t>
            </a:r>
            <a:r>
              <a:rPr lang="en-US" sz="2400" dirty="0" err="1">
                <a:latin typeface="Times New Roman" pitchFamily="18" charset="0"/>
                <a:cs typeface="Times New Roman" pitchFamily="18" charset="0"/>
              </a:rPr>
              <a:t>ApplicationContext</a:t>
            </a:r>
            <a:r>
              <a:rPr lang="en-US" sz="2400" dirty="0">
                <a:latin typeface="Times New Roman" pitchFamily="18" charset="0"/>
                <a:cs typeface="Times New Roman" pitchFamily="18" charset="0"/>
              </a:rPr>
              <a:t> interface is built on top of the </a:t>
            </a:r>
            <a:r>
              <a:rPr lang="en-US" sz="2400" dirty="0" err="1">
                <a:latin typeface="Times New Roman" pitchFamily="18" charset="0"/>
                <a:cs typeface="Times New Roman" pitchFamily="18" charset="0"/>
              </a:rPr>
              <a:t>BeanFactory</a:t>
            </a:r>
            <a:r>
              <a:rPr lang="en-US" sz="2400" dirty="0">
                <a:latin typeface="Times New Roman" pitchFamily="18" charset="0"/>
                <a:cs typeface="Times New Roman" pitchFamily="18" charset="0"/>
              </a:rPr>
              <a:t> interface. It adds some extra functionality than </a:t>
            </a:r>
            <a:r>
              <a:rPr lang="en-US" sz="2400" dirty="0" err="1">
                <a:latin typeface="Times New Roman" pitchFamily="18" charset="0"/>
                <a:cs typeface="Times New Roman" pitchFamily="18" charset="0"/>
              </a:rPr>
              <a:t>BeanFactory</a:t>
            </a:r>
            <a:r>
              <a:rPr lang="en-US" sz="2400" dirty="0">
                <a:latin typeface="Times New Roman" pitchFamily="18" charset="0"/>
                <a:cs typeface="Times New Roman" pitchFamily="18" charset="0"/>
              </a:rPr>
              <a:t> such as simple integration with Spring's AOP, message resource handling (for I18N), event propagation, application layer specific context (e.g. </a:t>
            </a:r>
            <a:r>
              <a:rPr lang="en-US" sz="2400" dirty="0" err="1">
                <a:latin typeface="Times New Roman" pitchFamily="18" charset="0"/>
                <a:cs typeface="Times New Roman" pitchFamily="18" charset="0"/>
              </a:rPr>
              <a:t>WebApplicationContext</a:t>
            </a:r>
            <a:r>
              <a:rPr lang="en-US" sz="2400" dirty="0">
                <a:latin typeface="Times New Roman" pitchFamily="18" charset="0"/>
                <a:cs typeface="Times New Roman" pitchFamily="18" charset="0"/>
              </a:rPr>
              <a:t>) for web application. So it is better to use </a:t>
            </a:r>
            <a:r>
              <a:rPr lang="en-US" sz="2400" dirty="0" err="1">
                <a:latin typeface="Times New Roman" pitchFamily="18" charset="0"/>
                <a:cs typeface="Times New Roman" pitchFamily="18" charset="0"/>
              </a:rPr>
              <a:t>ApplicationContext</a:t>
            </a:r>
            <a:r>
              <a:rPr lang="en-US" sz="2400" dirty="0">
                <a:latin typeface="Times New Roman" pitchFamily="18" charset="0"/>
                <a:cs typeface="Times New Roman" pitchFamily="18" charset="0"/>
              </a:rPr>
              <a:t> than </a:t>
            </a:r>
            <a:r>
              <a:rPr lang="en-US" sz="2400" dirty="0" err="1">
                <a:latin typeface="Times New Roman" pitchFamily="18" charset="0"/>
                <a:cs typeface="Times New Roman" pitchFamily="18" charset="0"/>
              </a:rPr>
              <a:t>BeanFactory</a:t>
            </a:r>
            <a:r>
              <a:rPr lang="en-US" sz="24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Using </a:t>
            </a:r>
            <a:r>
              <a:rPr lang="en-US" dirty="0" err="1">
                <a:latin typeface="Times New Roman" pitchFamily="18" charset="0"/>
                <a:cs typeface="Times New Roman" pitchFamily="18" charset="0"/>
              </a:rPr>
              <a:t>BeanFactory</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XmlBeanFactory</a:t>
            </a:r>
            <a:r>
              <a:rPr lang="en-US" dirty="0">
                <a:latin typeface="Times New Roman" pitchFamily="18" charset="0"/>
                <a:cs typeface="Times New Roman" pitchFamily="18" charset="0"/>
              </a:rPr>
              <a:t> is the implementation class for the </a:t>
            </a:r>
            <a:r>
              <a:rPr lang="en-US" dirty="0" err="1">
                <a:latin typeface="Times New Roman" pitchFamily="18" charset="0"/>
                <a:cs typeface="Times New Roman" pitchFamily="18" charset="0"/>
              </a:rPr>
              <a:t>BeanFactory</a:t>
            </a:r>
            <a:r>
              <a:rPr lang="en-US" dirty="0">
                <a:latin typeface="Times New Roman" pitchFamily="18" charset="0"/>
                <a:cs typeface="Times New Roman" pitchFamily="18" charset="0"/>
              </a:rPr>
              <a:t> interface. To use the </a:t>
            </a:r>
            <a:r>
              <a:rPr lang="en-US" dirty="0" err="1">
                <a:latin typeface="Times New Roman" pitchFamily="18" charset="0"/>
                <a:cs typeface="Times New Roman" pitchFamily="18" charset="0"/>
              </a:rPr>
              <a:t>BeanFactory</a:t>
            </a:r>
            <a:r>
              <a:rPr lang="en-US" dirty="0">
                <a:latin typeface="Times New Roman" pitchFamily="18" charset="0"/>
                <a:cs typeface="Times New Roman" pitchFamily="18" charset="0"/>
              </a:rPr>
              <a:t>, we need to create the instance of </a:t>
            </a:r>
            <a:r>
              <a:rPr lang="en-US" dirty="0" err="1">
                <a:latin typeface="Times New Roman" pitchFamily="18" charset="0"/>
                <a:cs typeface="Times New Roman" pitchFamily="18" charset="0"/>
              </a:rPr>
              <a:t>XmlBeanFactory</a:t>
            </a:r>
            <a:r>
              <a:rPr lang="en-US" dirty="0">
                <a:latin typeface="Times New Roman" pitchFamily="18" charset="0"/>
                <a:cs typeface="Times New Roman" pitchFamily="18" charset="0"/>
              </a:rPr>
              <a:t> class as given below:</a:t>
            </a:r>
          </a:p>
          <a:p>
            <a:pPr algn="just"/>
            <a:r>
              <a:rPr lang="en-US" dirty="0">
                <a:latin typeface="Times New Roman" pitchFamily="18" charset="0"/>
                <a:cs typeface="Times New Roman" pitchFamily="18" charset="0"/>
              </a:rPr>
              <a:t>Resource </a:t>
            </a:r>
            <a:r>
              <a:rPr lang="en-US" dirty="0" err="1">
                <a:latin typeface="Times New Roman" pitchFamily="18" charset="0"/>
                <a:cs typeface="Times New Roman" pitchFamily="18" charset="0"/>
              </a:rPr>
              <a:t>resource</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new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ClassPathResource</a:t>
            </a:r>
            <a:r>
              <a:rPr lang="en-US" dirty="0">
                <a:latin typeface="Times New Roman" pitchFamily="18" charset="0"/>
                <a:cs typeface="Times New Roman" pitchFamily="18" charset="0"/>
              </a:rPr>
              <a:t>("applicationContext.xml");  </a:t>
            </a:r>
          </a:p>
          <a:p>
            <a:pPr algn="just"/>
            <a:r>
              <a:rPr lang="en-US" dirty="0" err="1">
                <a:latin typeface="Times New Roman" pitchFamily="18" charset="0"/>
                <a:cs typeface="Times New Roman" pitchFamily="18" charset="0"/>
              </a:rPr>
              <a:t>BeanFactory</a:t>
            </a:r>
            <a:r>
              <a:rPr lang="en-US" dirty="0">
                <a:latin typeface="Times New Roman" pitchFamily="18" charset="0"/>
                <a:cs typeface="Times New Roman" pitchFamily="18" charset="0"/>
              </a:rPr>
              <a:t> factory=</a:t>
            </a:r>
            <a:r>
              <a:rPr lang="en-US" b="1" dirty="0">
                <a:latin typeface="Times New Roman" pitchFamily="18" charset="0"/>
                <a:cs typeface="Times New Roman" pitchFamily="18" charset="0"/>
              </a:rPr>
              <a:t>new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XmlBeanFactory</a:t>
            </a:r>
            <a:r>
              <a:rPr lang="en-US" dirty="0">
                <a:latin typeface="Times New Roman" pitchFamily="18" charset="0"/>
                <a:cs typeface="Times New Roman" pitchFamily="18" charset="0"/>
              </a:rPr>
              <a:t>(resource);  </a:t>
            </a:r>
          </a:p>
          <a:p>
            <a:pPr algn="just"/>
            <a:r>
              <a:rPr lang="en-US" dirty="0">
                <a:latin typeface="Times New Roman" pitchFamily="18" charset="0"/>
                <a:cs typeface="Times New Roman" pitchFamily="18" charset="0"/>
              </a:rPr>
              <a:t>The constructor of </a:t>
            </a:r>
            <a:r>
              <a:rPr lang="en-US" dirty="0" err="1">
                <a:latin typeface="Times New Roman" pitchFamily="18" charset="0"/>
                <a:cs typeface="Times New Roman" pitchFamily="18" charset="0"/>
              </a:rPr>
              <a:t>XmlBeanFactory</a:t>
            </a:r>
            <a:r>
              <a:rPr lang="en-US" dirty="0">
                <a:latin typeface="Times New Roman" pitchFamily="18" charset="0"/>
                <a:cs typeface="Times New Roman" pitchFamily="18" charset="0"/>
              </a:rPr>
              <a:t> class receives the Resource object so we need to pass the resource object to create the object of </a:t>
            </a:r>
            <a:r>
              <a:rPr lang="en-US" dirty="0" err="1">
                <a:latin typeface="Times New Roman" pitchFamily="18" charset="0"/>
                <a:cs typeface="Times New Roman" pitchFamily="18" charset="0"/>
              </a:rPr>
              <a:t>BeanFactory</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000" dirty="0">
                <a:latin typeface="Times New Roman" pitchFamily="18" charset="0"/>
                <a:cs typeface="Times New Roman" pitchFamily="18" charset="0"/>
              </a:rPr>
              <a:t>Using </a:t>
            </a:r>
            <a:r>
              <a:rPr lang="en-US" sz="2000" dirty="0" err="1">
                <a:latin typeface="Times New Roman" pitchFamily="18" charset="0"/>
                <a:cs typeface="Times New Roman" pitchFamily="18" charset="0"/>
              </a:rPr>
              <a:t>ApplicationContext</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ClassPathXmlApplicationContext</a:t>
            </a:r>
            <a:r>
              <a:rPr lang="en-US" sz="2000" dirty="0">
                <a:latin typeface="Times New Roman" pitchFamily="18" charset="0"/>
                <a:cs typeface="Times New Roman" pitchFamily="18" charset="0"/>
              </a:rPr>
              <a:t> class is the implementation class of </a:t>
            </a:r>
            <a:r>
              <a:rPr lang="en-US" sz="2000" dirty="0" err="1">
                <a:latin typeface="Times New Roman" pitchFamily="18" charset="0"/>
                <a:cs typeface="Times New Roman" pitchFamily="18" charset="0"/>
              </a:rPr>
              <a:t>ApplicationContext</a:t>
            </a:r>
            <a:r>
              <a:rPr lang="en-US" sz="2000" dirty="0">
                <a:latin typeface="Times New Roman" pitchFamily="18" charset="0"/>
                <a:cs typeface="Times New Roman" pitchFamily="18" charset="0"/>
              </a:rPr>
              <a:t> interface. We need to instantiate the </a:t>
            </a:r>
            <a:r>
              <a:rPr lang="en-US" sz="2000" dirty="0" err="1">
                <a:latin typeface="Times New Roman" pitchFamily="18" charset="0"/>
                <a:cs typeface="Times New Roman" pitchFamily="18" charset="0"/>
              </a:rPr>
              <a:t>ClassPathXmlApplicationContext</a:t>
            </a:r>
            <a:r>
              <a:rPr lang="en-US" sz="2000" dirty="0">
                <a:latin typeface="Times New Roman" pitchFamily="18" charset="0"/>
                <a:cs typeface="Times New Roman" pitchFamily="18" charset="0"/>
              </a:rPr>
              <a:t> class to use the </a:t>
            </a:r>
            <a:r>
              <a:rPr lang="en-US" sz="2000" dirty="0" err="1">
                <a:latin typeface="Times New Roman" pitchFamily="18" charset="0"/>
                <a:cs typeface="Times New Roman" pitchFamily="18" charset="0"/>
              </a:rPr>
              <a:t>ApplicationContext</a:t>
            </a:r>
            <a:r>
              <a:rPr lang="en-US" sz="2000" dirty="0">
                <a:latin typeface="Times New Roman" pitchFamily="18" charset="0"/>
                <a:cs typeface="Times New Roman" pitchFamily="18" charset="0"/>
              </a:rPr>
              <a:t> as given below:</a:t>
            </a:r>
          </a:p>
          <a:p>
            <a:pPr algn="just">
              <a:buNone/>
            </a:pPr>
            <a:r>
              <a:rPr lang="en-US" sz="2000" dirty="0" err="1">
                <a:latin typeface="Times New Roman" pitchFamily="18" charset="0"/>
                <a:cs typeface="Times New Roman" pitchFamily="18" charset="0"/>
              </a:rPr>
              <a:t>ApplicationContext</a:t>
            </a:r>
            <a:r>
              <a:rPr lang="en-US" sz="2000" dirty="0">
                <a:latin typeface="Times New Roman" pitchFamily="18" charset="0"/>
                <a:cs typeface="Times New Roman" pitchFamily="18" charset="0"/>
              </a:rPr>
              <a:t> context =  </a:t>
            </a:r>
            <a:r>
              <a:rPr lang="en-US" sz="2000" b="1" dirty="0">
                <a:latin typeface="Times New Roman" pitchFamily="18" charset="0"/>
                <a:cs typeface="Times New Roman" pitchFamily="18" charset="0"/>
              </a:rPr>
              <a:t>new</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ClassPathXmlApplicationContext</a:t>
            </a:r>
            <a:r>
              <a:rPr lang="en-US" sz="2000" dirty="0">
                <a:latin typeface="Times New Roman" pitchFamily="18" charset="0"/>
                <a:cs typeface="Times New Roman" pitchFamily="18" charset="0"/>
              </a:rPr>
              <a:t>("applicationContext.xml");  </a:t>
            </a:r>
          </a:p>
          <a:p>
            <a:pPr algn="just"/>
            <a:r>
              <a:rPr lang="en-US" sz="2000" dirty="0">
                <a:latin typeface="Times New Roman" pitchFamily="18" charset="0"/>
                <a:cs typeface="Times New Roman" pitchFamily="18" charset="0"/>
              </a:rPr>
              <a:t>The constructor of </a:t>
            </a:r>
            <a:r>
              <a:rPr lang="en-US" sz="2000" dirty="0" err="1">
                <a:latin typeface="Times New Roman" pitchFamily="18" charset="0"/>
                <a:cs typeface="Times New Roman" pitchFamily="18" charset="0"/>
              </a:rPr>
              <a:t>ClassPathXmlApplicationContext</a:t>
            </a:r>
            <a:r>
              <a:rPr lang="en-US" sz="2000" dirty="0">
                <a:latin typeface="Times New Roman" pitchFamily="18" charset="0"/>
                <a:cs typeface="Times New Roman" pitchFamily="18" charset="0"/>
              </a:rPr>
              <a:t> class receives string, so we can pass the name of the xml file to create the instance of </a:t>
            </a:r>
            <a:r>
              <a:rPr lang="en-US" sz="2000" dirty="0" err="1">
                <a:latin typeface="Times New Roman" pitchFamily="18" charset="0"/>
                <a:cs typeface="Times New Roman" pitchFamily="18" charset="0"/>
              </a:rPr>
              <a:t>ApplicationContext</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Dependency Injection in Spring</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Dependency Injection (DI) is a design pattern that removes the dependency from the programming code so that it can be easy to manage and test the application. Dependency Injection makes our programming code loosely coupled. To understand the DI better, Let's understand the Dependency Lookup (DL) first: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Dependency Lookup</a:t>
            </a:r>
          </a:p>
          <a:p>
            <a:pPr algn="just"/>
            <a:r>
              <a:rPr lang="en-US" sz="2400" dirty="0">
                <a:latin typeface="Times New Roman" pitchFamily="18" charset="0"/>
                <a:cs typeface="Times New Roman" pitchFamily="18" charset="0"/>
              </a:rPr>
              <a:t>The Dependency Lookup is an approach where we get the resource after demand. There can be various ways to get the resource for example:</a:t>
            </a:r>
          </a:p>
          <a:p>
            <a:pPr algn="just"/>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obj</a:t>
            </a:r>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new</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AImpl</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In such way, we get the resource(instance of A class) directly by new keyword. Another way is factory method:</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obj</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A.getA</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This way, we get the resource (instance of A class) by calling the static factory method </a:t>
            </a:r>
            <a:r>
              <a:rPr lang="en-US" sz="2400" dirty="0" err="1">
                <a:latin typeface="Times New Roman" pitchFamily="18" charset="0"/>
                <a:cs typeface="Times New Roman" pitchFamily="18" charset="0"/>
              </a:rPr>
              <a:t>getA</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Alternatively, we can get the resource by JNDI (Java Naming Directory Interface) as:</a:t>
            </a:r>
          </a:p>
          <a:p>
            <a:pPr algn="just"/>
            <a:r>
              <a:rPr lang="en-US" sz="2400" dirty="0">
                <a:latin typeface="Times New Roman" pitchFamily="18" charset="0"/>
                <a:cs typeface="Times New Roman" pitchFamily="18" charset="0"/>
              </a:rPr>
              <a:t>Context </a:t>
            </a:r>
            <a:r>
              <a:rPr lang="en-US" sz="2400" dirty="0" err="1">
                <a:latin typeface="Times New Roman" pitchFamily="18" charset="0"/>
                <a:cs typeface="Times New Roman" pitchFamily="18" charset="0"/>
              </a:rPr>
              <a:t>ctx</a:t>
            </a:r>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new</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InitialContext</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Context </a:t>
            </a:r>
            <a:r>
              <a:rPr lang="en-US" sz="2400" dirty="0" err="1">
                <a:latin typeface="Times New Roman" pitchFamily="18" charset="0"/>
                <a:cs typeface="Times New Roman" pitchFamily="18" charset="0"/>
              </a:rPr>
              <a:t>environmentCtx</a:t>
            </a:r>
            <a:r>
              <a:rPr lang="en-US" sz="2400" dirty="0">
                <a:latin typeface="Times New Roman" pitchFamily="18" charset="0"/>
                <a:cs typeface="Times New Roman" pitchFamily="18" charset="0"/>
              </a:rPr>
              <a:t> = (Context) </a:t>
            </a:r>
            <a:r>
              <a:rPr lang="en-US" sz="2400" dirty="0" err="1">
                <a:latin typeface="Times New Roman" pitchFamily="18" charset="0"/>
                <a:cs typeface="Times New Roman" pitchFamily="18" charset="0"/>
              </a:rPr>
              <a:t>ctx.lookup</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java:comp</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env</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obj</a:t>
            </a:r>
            <a:r>
              <a:rPr lang="en-US" sz="2400" dirty="0">
                <a:latin typeface="Times New Roman" pitchFamily="18" charset="0"/>
                <a:cs typeface="Times New Roman" pitchFamily="18" charset="0"/>
              </a:rPr>
              <a:t> = (A)</a:t>
            </a:r>
            <a:r>
              <a:rPr lang="en-US" sz="2400" dirty="0" err="1">
                <a:latin typeface="Times New Roman" pitchFamily="18" charset="0"/>
                <a:cs typeface="Times New Roman" pitchFamily="18" charset="0"/>
              </a:rPr>
              <a:t>environmentCtx.lookup</a:t>
            </a:r>
            <a:r>
              <a:rPr lang="en-US" sz="2400" dirty="0">
                <a:latin typeface="Times New Roman" pitchFamily="18" charset="0"/>
                <a:cs typeface="Times New Roman" pitchFamily="18" charset="0"/>
              </a:rPr>
              <a:t>("A");  </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There can be various ways to get the resource to obtain the resource. Let's see the problem in this approach.</a:t>
            </a:r>
          </a:p>
          <a:p>
            <a:pPr algn="just"/>
            <a:r>
              <a:rPr lang="en-US" sz="2400" dirty="0">
                <a:latin typeface="Times New Roman" pitchFamily="18" charset="0"/>
                <a:cs typeface="Times New Roman" pitchFamily="18" charset="0"/>
              </a:rPr>
              <a:t>Problems of Dependency Lookup</a:t>
            </a:r>
          </a:p>
          <a:p>
            <a:pPr algn="just"/>
            <a:r>
              <a:rPr lang="en-US" sz="2400" dirty="0">
                <a:latin typeface="Times New Roman" pitchFamily="18" charset="0"/>
                <a:cs typeface="Times New Roman" pitchFamily="18" charset="0"/>
              </a:rPr>
              <a:t>There are mainly two problems of dependency lookup.</a:t>
            </a:r>
          </a:p>
          <a:p>
            <a:pPr algn="just"/>
            <a:r>
              <a:rPr lang="en-US" sz="2400" b="1" dirty="0">
                <a:latin typeface="Times New Roman" pitchFamily="18" charset="0"/>
                <a:cs typeface="Times New Roman" pitchFamily="18" charset="0"/>
              </a:rPr>
              <a:t>tight coupling</a:t>
            </a:r>
            <a:r>
              <a:rPr lang="en-US" sz="2400" dirty="0">
                <a:latin typeface="Times New Roman" pitchFamily="18" charset="0"/>
                <a:cs typeface="Times New Roman" pitchFamily="18" charset="0"/>
              </a:rPr>
              <a:t> The dependency lookup approach makes the code tightly coupled. If resource is changed, we need to perform a lot of modification in the code.</a:t>
            </a:r>
          </a:p>
          <a:p>
            <a:pPr algn="just"/>
            <a:r>
              <a:rPr lang="en-US" sz="2400" b="1" dirty="0">
                <a:latin typeface="Times New Roman" pitchFamily="18" charset="0"/>
                <a:cs typeface="Times New Roman" pitchFamily="18" charset="0"/>
              </a:rPr>
              <a:t>Not easy for testing</a:t>
            </a:r>
            <a:r>
              <a:rPr lang="en-US" sz="2400" dirty="0">
                <a:latin typeface="Times New Roman" pitchFamily="18" charset="0"/>
                <a:cs typeface="Times New Roman" pitchFamily="18" charset="0"/>
              </a:rPr>
              <a:t> This approach creates a lot of problems while testing the application especially in black box testing.</a:t>
            </a:r>
          </a:p>
          <a:p>
            <a:pPr algn="just"/>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0"/>
            <a:ext cx="8229600" cy="6126163"/>
          </a:xfrm>
        </p:spPr>
        <p:txBody>
          <a:bodyPr>
            <a:noAutofit/>
          </a:bodyPr>
          <a:lstStyle/>
          <a:p>
            <a:r>
              <a:rPr lang="en-US" sz="1800" dirty="0">
                <a:latin typeface="Times New Roman" pitchFamily="18" charset="0"/>
                <a:cs typeface="Times New Roman" pitchFamily="18" charset="0"/>
              </a:rPr>
              <a:t>Dependency Injection</a:t>
            </a:r>
          </a:p>
          <a:p>
            <a:pPr>
              <a:buNone/>
            </a:pPr>
            <a:r>
              <a:rPr lang="en-US" sz="1800" dirty="0">
                <a:latin typeface="Times New Roman" pitchFamily="18" charset="0"/>
                <a:cs typeface="Times New Roman" pitchFamily="18" charset="0"/>
              </a:rPr>
              <a:t>The Dependency Injection is a design pattern that removes the dependency of the programs. In such case we provide the information from the external source such as XML file. It makes our code loosely coupled and easier for testing. In such case we write the code as:</a:t>
            </a:r>
          </a:p>
          <a:p>
            <a:pPr>
              <a:buNone/>
            </a:pPr>
            <a:r>
              <a:rPr lang="en-US" sz="1800" b="1" dirty="0">
                <a:latin typeface="Times New Roman" pitchFamily="18" charset="0"/>
                <a:cs typeface="Times New Roman" pitchFamily="18" charset="0"/>
              </a:rPr>
              <a:t>class</a:t>
            </a:r>
            <a:r>
              <a:rPr lang="en-US" sz="1800" dirty="0">
                <a:latin typeface="Times New Roman" pitchFamily="18" charset="0"/>
                <a:cs typeface="Times New Roman" pitchFamily="18" charset="0"/>
              </a:rPr>
              <a:t> Employee{  </a:t>
            </a:r>
          </a:p>
          <a:p>
            <a:pPr>
              <a:buNone/>
            </a:pPr>
            <a:r>
              <a:rPr lang="en-US" sz="1800" dirty="0">
                <a:latin typeface="Times New Roman" pitchFamily="18" charset="0"/>
                <a:cs typeface="Times New Roman" pitchFamily="18" charset="0"/>
              </a:rPr>
              <a:t>Address </a:t>
            </a:r>
            <a:r>
              <a:rPr lang="en-US" sz="1800" dirty="0" err="1">
                <a:latin typeface="Times New Roman" pitchFamily="18" charset="0"/>
                <a:cs typeface="Times New Roman" pitchFamily="18" charset="0"/>
              </a:rPr>
              <a:t>address</a:t>
            </a: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Employee(Address </a:t>
            </a:r>
            <a:r>
              <a:rPr lang="en-US" sz="1800" dirty="0" err="1">
                <a:latin typeface="Times New Roman" pitchFamily="18" charset="0"/>
                <a:cs typeface="Times New Roman" pitchFamily="18" charset="0"/>
              </a:rPr>
              <a:t>address</a:t>
            </a:r>
            <a:r>
              <a:rPr lang="en-US" sz="1800" dirty="0">
                <a:latin typeface="Times New Roman" pitchFamily="18" charset="0"/>
                <a:cs typeface="Times New Roman" pitchFamily="18" charset="0"/>
              </a:rPr>
              <a:t>){  </a:t>
            </a:r>
          </a:p>
          <a:p>
            <a:pPr>
              <a:buNone/>
            </a:pPr>
            <a:r>
              <a:rPr lang="en-US" sz="1800" b="1" dirty="0" err="1">
                <a:latin typeface="Times New Roman" pitchFamily="18" charset="0"/>
                <a:cs typeface="Times New Roman" pitchFamily="18" charset="0"/>
              </a:rPr>
              <a:t>this</a:t>
            </a:r>
            <a:r>
              <a:rPr lang="en-US" sz="1800" dirty="0" err="1">
                <a:latin typeface="Times New Roman" pitchFamily="18" charset="0"/>
                <a:cs typeface="Times New Roman" pitchFamily="18" charset="0"/>
              </a:rPr>
              <a:t>.address</a:t>
            </a:r>
            <a:r>
              <a:rPr lang="en-US" sz="1800" dirty="0">
                <a:latin typeface="Times New Roman" pitchFamily="18" charset="0"/>
                <a:cs typeface="Times New Roman" pitchFamily="18" charset="0"/>
              </a:rPr>
              <a:t>=address;  </a:t>
            </a:r>
          </a:p>
          <a:p>
            <a:pPr>
              <a:buNone/>
            </a:pPr>
            <a:r>
              <a:rPr lang="en-US" sz="1800" dirty="0">
                <a:latin typeface="Times New Roman" pitchFamily="18" charset="0"/>
                <a:cs typeface="Times New Roman" pitchFamily="18" charset="0"/>
              </a:rPr>
              <a:t>}  </a:t>
            </a:r>
          </a:p>
          <a:p>
            <a:pPr>
              <a:buNone/>
            </a:pPr>
            <a:r>
              <a:rPr lang="en-US" sz="1800" b="1" dirty="0">
                <a:latin typeface="Times New Roman" pitchFamily="18" charset="0"/>
                <a:cs typeface="Times New Roman" pitchFamily="18" charset="0"/>
              </a:rPr>
              <a:t>public</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void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setAddress</a:t>
            </a:r>
            <a:r>
              <a:rPr lang="en-US" sz="1800" dirty="0">
                <a:latin typeface="Times New Roman" pitchFamily="18" charset="0"/>
                <a:cs typeface="Times New Roman" pitchFamily="18" charset="0"/>
              </a:rPr>
              <a:t>(Address </a:t>
            </a:r>
            <a:r>
              <a:rPr lang="en-US" sz="1800" dirty="0" err="1">
                <a:latin typeface="Times New Roman" pitchFamily="18" charset="0"/>
                <a:cs typeface="Times New Roman" pitchFamily="18" charset="0"/>
              </a:rPr>
              <a:t>address</a:t>
            </a:r>
            <a:r>
              <a:rPr lang="en-US" sz="1800" dirty="0">
                <a:latin typeface="Times New Roman" pitchFamily="18" charset="0"/>
                <a:cs typeface="Times New Roman" pitchFamily="18" charset="0"/>
              </a:rPr>
              <a:t>){  </a:t>
            </a:r>
          </a:p>
          <a:p>
            <a:pPr>
              <a:buNone/>
            </a:pPr>
            <a:r>
              <a:rPr lang="en-US" sz="1800" b="1" dirty="0" err="1">
                <a:latin typeface="Times New Roman" pitchFamily="18" charset="0"/>
                <a:cs typeface="Times New Roman" pitchFamily="18" charset="0"/>
              </a:rPr>
              <a:t>this</a:t>
            </a:r>
            <a:r>
              <a:rPr lang="en-US" sz="1800" dirty="0" err="1">
                <a:latin typeface="Times New Roman" pitchFamily="18" charset="0"/>
                <a:cs typeface="Times New Roman" pitchFamily="18" charset="0"/>
              </a:rPr>
              <a:t>.address</a:t>
            </a:r>
            <a:r>
              <a:rPr lang="en-US" sz="1800" dirty="0">
                <a:latin typeface="Times New Roman" pitchFamily="18" charset="0"/>
                <a:cs typeface="Times New Roman" pitchFamily="18" charset="0"/>
              </a:rPr>
              <a:t>=address;  </a:t>
            </a:r>
          </a:p>
          <a:p>
            <a:pPr>
              <a:buNone/>
            </a:pP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rPr>
              <a:t>In such case, instance of Address class is provided by external </a:t>
            </a:r>
            <a:r>
              <a:rPr lang="en-US" sz="1800" dirty="0" err="1">
                <a:latin typeface="Times New Roman" pitchFamily="18" charset="0"/>
                <a:cs typeface="Times New Roman" pitchFamily="18" charset="0"/>
              </a:rPr>
              <a:t>souce</a:t>
            </a:r>
            <a:r>
              <a:rPr lang="en-US" sz="1800" dirty="0">
                <a:latin typeface="Times New Roman" pitchFamily="18" charset="0"/>
                <a:cs typeface="Times New Roman" pitchFamily="18" charset="0"/>
              </a:rPr>
              <a:t> such as XML file either by constructor or setter method.</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fontAlgn="base"/>
            <a:r>
              <a:rPr lang="en-US" dirty="0" smtClean="0"/>
              <a:t>// tight coupling concept </a:t>
            </a:r>
          </a:p>
          <a:p>
            <a:pPr fontAlgn="base"/>
            <a:r>
              <a:rPr lang="en-US" dirty="0" smtClean="0"/>
              <a:t>class Subject { </a:t>
            </a:r>
          </a:p>
          <a:p>
            <a:pPr fontAlgn="base"/>
            <a:r>
              <a:rPr lang="en-US" dirty="0" smtClean="0"/>
              <a:t>    Topic t = new Topic(); </a:t>
            </a:r>
          </a:p>
          <a:p>
            <a:pPr fontAlgn="base"/>
            <a:r>
              <a:rPr lang="en-US" dirty="0" smtClean="0"/>
              <a:t>    public void </a:t>
            </a:r>
            <a:r>
              <a:rPr lang="en-US" dirty="0" err="1" smtClean="0"/>
              <a:t>startReading</a:t>
            </a:r>
            <a:r>
              <a:rPr lang="en-US" dirty="0" smtClean="0"/>
              <a:t>() </a:t>
            </a:r>
          </a:p>
          <a:p>
            <a:pPr fontAlgn="base"/>
            <a:r>
              <a:rPr lang="en-US" dirty="0" smtClean="0"/>
              <a:t>    { </a:t>
            </a:r>
          </a:p>
          <a:p>
            <a:pPr fontAlgn="base"/>
            <a:r>
              <a:rPr lang="en-US" dirty="0" smtClean="0"/>
              <a:t>        </a:t>
            </a:r>
            <a:r>
              <a:rPr lang="en-US" dirty="0" err="1" smtClean="0"/>
              <a:t>t.understand</a:t>
            </a:r>
            <a:r>
              <a:rPr lang="en-US" dirty="0" smtClean="0"/>
              <a:t>(); </a:t>
            </a:r>
          </a:p>
          <a:p>
            <a:pPr fontAlgn="base"/>
            <a:r>
              <a:rPr lang="en-US" dirty="0" smtClean="0"/>
              <a:t>    } </a:t>
            </a:r>
          </a:p>
          <a:p>
            <a:pPr fontAlgn="base"/>
            <a:r>
              <a:rPr lang="en-US" dirty="0" smtClean="0"/>
              <a:t>} </a:t>
            </a:r>
          </a:p>
          <a:p>
            <a:pPr fontAlgn="base"/>
            <a:r>
              <a:rPr lang="en-US" dirty="0" smtClean="0"/>
              <a:t>class Topic { </a:t>
            </a:r>
          </a:p>
          <a:p>
            <a:pPr fontAlgn="base"/>
            <a:r>
              <a:rPr lang="en-US" dirty="0" smtClean="0"/>
              <a:t>    public void understand() </a:t>
            </a:r>
          </a:p>
          <a:p>
            <a:pPr fontAlgn="base"/>
            <a:r>
              <a:rPr lang="en-US" dirty="0" smtClean="0"/>
              <a:t>    { </a:t>
            </a:r>
          </a:p>
          <a:p>
            <a:pPr fontAlgn="base"/>
            <a:r>
              <a:rPr lang="en-US" dirty="0" smtClean="0"/>
              <a:t>        </a:t>
            </a:r>
            <a:r>
              <a:rPr lang="en-US" dirty="0" err="1" smtClean="0"/>
              <a:t>System.out.println</a:t>
            </a:r>
            <a:r>
              <a:rPr lang="en-US" dirty="0" smtClean="0"/>
              <a:t>("Tight coupling concept"); </a:t>
            </a:r>
          </a:p>
          <a:p>
            <a:pPr fontAlgn="base"/>
            <a:r>
              <a:rPr lang="en-US" dirty="0" smtClean="0"/>
              <a:t>    } </a:t>
            </a:r>
          </a:p>
          <a:p>
            <a:pPr fontAlgn="base"/>
            <a:r>
              <a:rPr lang="en-US" dirty="0" smtClean="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Two ways to perform Dependency Injection in Spring framework</a:t>
            </a:r>
          </a:p>
          <a:p>
            <a:pPr algn="just"/>
            <a:r>
              <a:rPr lang="en-US" dirty="0" smtClean="0">
                <a:latin typeface="Times New Roman" pitchFamily="18" charset="0"/>
                <a:cs typeface="Times New Roman" pitchFamily="18" charset="0"/>
              </a:rPr>
              <a:t>Spring framework provides two ways to inject dependency</a:t>
            </a:r>
          </a:p>
          <a:p>
            <a:pPr algn="just"/>
            <a:r>
              <a:rPr lang="en-US" dirty="0" smtClean="0">
                <a:latin typeface="Times New Roman" pitchFamily="18" charset="0"/>
                <a:cs typeface="Times New Roman" pitchFamily="18" charset="0"/>
              </a:rPr>
              <a:t>By Constructor</a:t>
            </a:r>
          </a:p>
          <a:p>
            <a:pPr algn="just"/>
            <a:r>
              <a:rPr lang="en-US" dirty="0" smtClean="0">
                <a:latin typeface="Times New Roman" pitchFamily="18" charset="0"/>
                <a:cs typeface="Times New Roman" pitchFamily="18" charset="0"/>
              </a:rPr>
              <a:t>By Setter method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Dependency Injection by Constructor Example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We can inject the dependency by constructor. The </a:t>
            </a:r>
            <a:r>
              <a:rPr lang="en-US" b="1" dirty="0" smtClean="0"/>
              <a:t>&lt;constructor-</a:t>
            </a:r>
            <a:r>
              <a:rPr lang="en-US" b="1" dirty="0" err="1" smtClean="0"/>
              <a:t>arg</a:t>
            </a:r>
            <a:r>
              <a:rPr lang="en-US" b="1" dirty="0" smtClean="0"/>
              <a:t>&gt;</a:t>
            </a:r>
            <a:r>
              <a:rPr lang="en-US" dirty="0" smtClean="0"/>
              <a:t> </a:t>
            </a:r>
            <a:r>
              <a:rPr lang="en-US" dirty="0" err="1" smtClean="0"/>
              <a:t>subelement</a:t>
            </a:r>
            <a:r>
              <a:rPr lang="en-US" dirty="0" smtClean="0"/>
              <a:t> of </a:t>
            </a:r>
            <a:r>
              <a:rPr lang="en-US" b="1" dirty="0" smtClean="0"/>
              <a:t>&lt;bean&gt;</a:t>
            </a:r>
            <a:r>
              <a:rPr lang="en-US" dirty="0" smtClean="0"/>
              <a:t> is used for constructor injection. Here we are going to inject</a:t>
            </a:r>
          </a:p>
          <a:p>
            <a:r>
              <a:rPr lang="en-US" dirty="0" smtClean="0"/>
              <a:t>primitive and String-based values</a:t>
            </a:r>
          </a:p>
          <a:p>
            <a:r>
              <a:rPr lang="en-US" dirty="0" smtClean="0"/>
              <a:t>Dependent object (contained object)</a:t>
            </a:r>
          </a:p>
          <a:p>
            <a:r>
              <a:rPr lang="en-US" dirty="0" smtClean="0"/>
              <a:t>Collection values etc.</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Injecting primitive and string-based values</a:t>
            </a:r>
          </a:p>
          <a:p>
            <a:r>
              <a:rPr lang="en-US" dirty="0" smtClean="0"/>
              <a:t>Let's see the simple example to inject primitive and string-based values. We have created three files here:</a:t>
            </a:r>
          </a:p>
          <a:p>
            <a:r>
              <a:rPr lang="en-US" dirty="0" smtClean="0"/>
              <a:t>Employee.java</a:t>
            </a:r>
          </a:p>
          <a:p>
            <a:r>
              <a:rPr lang="en-US" dirty="0" smtClean="0"/>
              <a:t>applicationContext.xml</a:t>
            </a:r>
          </a:p>
          <a:p>
            <a:r>
              <a:rPr lang="en-US" dirty="0" smtClean="0"/>
              <a:t>Test.java</a:t>
            </a:r>
          </a:p>
          <a:p>
            <a:r>
              <a:rPr lang="en-US" dirty="0" smtClean="0"/>
              <a:t>It is a simple class containing two fields id and name. There are four constructors and one method in this class.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7500" lnSpcReduction="20000"/>
          </a:bodyPr>
          <a:lstStyle/>
          <a:p>
            <a:pPr>
              <a:buNone/>
            </a:pPr>
            <a:r>
              <a:rPr lang="en-US" b="1" dirty="0" smtClean="0"/>
              <a:t>package</a:t>
            </a:r>
            <a:r>
              <a:rPr lang="en-US" dirty="0" smtClean="0"/>
              <a:t> com;  </a:t>
            </a:r>
          </a:p>
          <a:p>
            <a:pPr>
              <a:buNone/>
            </a:pPr>
            <a:r>
              <a:rPr lang="en-US" dirty="0" smtClean="0"/>
              <a:t>  </a:t>
            </a:r>
          </a:p>
          <a:p>
            <a:pPr>
              <a:buNone/>
            </a:pPr>
            <a:r>
              <a:rPr lang="en-US" b="1" dirty="0" smtClean="0"/>
              <a:t>public</a:t>
            </a:r>
            <a:r>
              <a:rPr lang="en-US" dirty="0" smtClean="0"/>
              <a:t> </a:t>
            </a:r>
            <a:r>
              <a:rPr lang="en-US" b="1" dirty="0" smtClean="0"/>
              <a:t>class</a:t>
            </a:r>
            <a:r>
              <a:rPr lang="en-US" dirty="0" smtClean="0"/>
              <a:t> Employee {  </a:t>
            </a:r>
          </a:p>
          <a:p>
            <a:pPr>
              <a:buNone/>
            </a:pPr>
            <a:r>
              <a:rPr lang="en-US" b="1" dirty="0" smtClean="0"/>
              <a:t>private</a:t>
            </a:r>
            <a:r>
              <a:rPr lang="en-US" dirty="0" smtClean="0"/>
              <a:t> </a:t>
            </a:r>
            <a:r>
              <a:rPr lang="en-US" b="1" dirty="0" err="1" smtClean="0"/>
              <a:t>int</a:t>
            </a:r>
            <a:r>
              <a:rPr lang="en-US" dirty="0" smtClean="0"/>
              <a:t> id;  </a:t>
            </a:r>
          </a:p>
          <a:p>
            <a:pPr>
              <a:buNone/>
            </a:pPr>
            <a:r>
              <a:rPr lang="en-US" b="1" dirty="0" smtClean="0"/>
              <a:t>private</a:t>
            </a:r>
            <a:r>
              <a:rPr lang="en-US" dirty="0" smtClean="0"/>
              <a:t> String name;  </a:t>
            </a:r>
          </a:p>
          <a:p>
            <a:pPr>
              <a:buNone/>
            </a:pPr>
            <a:r>
              <a:rPr lang="en-US" dirty="0" smtClean="0"/>
              <a:t>  </a:t>
            </a:r>
          </a:p>
          <a:p>
            <a:pPr>
              <a:buNone/>
            </a:pPr>
            <a:r>
              <a:rPr lang="en-US" b="1" dirty="0" smtClean="0"/>
              <a:t>public</a:t>
            </a:r>
            <a:r>
              <a:rPr lang="en-US" dirty="0" smtClean="0"/>
              <a:t> Employee() {</a:t>
            </a:r>
            <a:r>
              <a:rPr lang="en-US" dirty="0" err="1" smtClean="0"/>
              <a:t>System.out.println</a:t>
            </a:r>
            <a:r>
              <a:rPr lang="en-US" dirty="0" smtClean="0"/>
              <a:t>("def cons");}  </a:t>
            </a:r>
          </a:p>
          <a:p>
            <a:pPr>
              <a:buNone/>
            </a:pPr>
            <a:r>
              <a:rPr lang="en-US" dirty="0" smtClean="0"/>
              <a:t>  </a:t>
            </a:r>
          </a:p>
          <a:p>
            <a:pPr>
              <a:buNone/>
            </a:pPr>
            <a:r>
              <a:rPr lang="en-US" b="1" dirty="0" smtClean="0"/>
              <a:t>public</a:t>
            </a:r>
            <a:r>
              <a:rPr lang="en-US" dirty="0" smtClean="0"/>
              <a:t> Employee(</a:t>
            </a:r>
            <a:r>
              <a:rPr lang="en-US" b="1" dirty="0" err="1" smtClean="0"/>
              <a:t>int</a:t>
            </a:r>
            <a:r>
              <a:rPr lang="en-US" dirty="0" smtClean="0"/>
              <a:t> id) {</a:t>
            </a:r>
            <a:r>
              <a:rPr lang="en-US" b="1" dirty="0" smtClean="0"/>
              <a:t>this</a:t>
            </a:r>
            <a:r>
              <a:rPr lang="en-US" dirty="0" smtClean="0"/>
              <a:t>.id = id;}  </a:t>
            </a:r>
          </a:p>
          <a:p>
            <a:pPr>
              <a:buNone/>
            </a:pPr>
            <a:r>
              <a:rPr lang="en-US" dirty="0" smtClean="0"/>
              <a:t>  </a:t>
            </a:r>
          </a:p>
          <a:p>
            <a:pPr>
              <a:buNone/>
            </a:pPr>
            <a:r>
              <a:rPr lang="en-US" b="1" dirty="0" smtClean="0"/>
              <a:t>public</a:t>
            </a:r>
            <a:r>
              <a:rPr lang="en-US" dirty="0" smtClean="0"/>
              <a:t> Employee(String name) {  </a:t>
            </a:r>
            <a:r>
              <a:rPr lang="en-US" b="1" dirty="0" smtClean="0"/>
              <a:t>this</a:t>
            </a:r>
            <a:r>
              <a:rPr lang="en-US" dirty="0" smtClean="0"/>
              <a:t>.name = name;}  </a:t>
            </a:r>
          </a:p>
          <a:p>
            <a:pPr>
              <a:buNone/>
            </a:pPr>
            <a:r>
              <a:rPr lang="en-US" dirty="0" smtClean="0"/>
              <a:t>  </a:t>
            </a:r>
          </a:p>
          <a:p>
            <a:pPr>
              <a:buNone/>
            </a:pPr>
            <a:r>
              <a:rPr lang="en-US" b="1" dirty="0" smtClean="0"/>
              <a:t>public</a:t>
            </a:r>
            <a:r>
              <a:rPr lang="en-US" dirty="0" smtClean="0"/>
              <a:t> Employee(</a:t>
            </a:r>
            <a:r>
              <a:rPr lang="en-US" b="1" dirty="0" err="1" smtClean="0"/>
              <a:t>int</a:t>
            </a:r>
            <a:r>
              <a:rPr lang="en-US" dirty="0" smtClean="0"/>
              <a:t> id, String name) {  </a:t>
            </a:r>
          </a:p>
          <a:p>
            <a:pPr>
              <a:buNone/>
            </a:pPr>
            <a:r>
              <a:rPr lang="en-US" dirty="0" smtClean="0"/>
              <a:t>    </a:t>
            </a:r>
            <a:r>
              <a:rPr lang="en-US" b="1" dirty="0" smtClean="0"/>
              <a:t>this</a:t>
            </a:r>
            <a:r>
              <a:rPr lang="en-US" dirty="0" smtClean="0"/>
              <a:t>.id = id;  </a:t>
            </a:r>
          </a:p>
          <a:p>
            <a:pPr>
              <a:buNone/>
            </a:pPr>
            <a:r>
              <a:rPr lang="en-US" dirty="0" smtClean="0"/>
              <a:t>    </a:t>
            </a:r>
            <a:r>
              <a:rPr lang="en-US" b="1" dirty="0" smtClean="0"/>
              <a:t>this</a:t>
            </a:r>
            <a:r>
              <a:rPr lang="en-US" dirty="0" smtClean="0"/>
              <a:t>.name = name;  </a:t>
            </a:r>
          </a:p>
          <a:p>
            <a:pPr>
              <a:buNone/>
            </a:pPr>
            <a:r>
              <a:rPr lang="en-US" dirty="0" smtClean="0"/>
              <a:t>}  </a:t>
            </a:r>
          </a:p>
          <a:p>
            <a:pPr>
              <a:buNone/>
            </a:pPr>
            <a:r>
              <a:rPr lang="en-US" dirty="0" smtClean="0"/>
              <a:t>  </a:t>
            </a:r>
          </a:p>
          <a:p>
            <a:pPr>
              <a:buNone/>
            </a:pPr>
            <a:r>
              <a:rPr lang="en-US" b="1" dirty="0" smtClean="0"/>
              <a:t>void</a:t>
            </a:r>
            <a:r>
              <a:rPr lang="en-US" dirty="0" smtClean="0"/>
              <a:t> show(){  </a:t>
            </a:r>
          </a:p>
          <a:p>
            <a:pPr>
              <a:buNone/>
            </a:pPr>
            <a:r>
              <a:rPr lang="en-US" dirty="0" smtClean="0"/>
              <a:t>    </a:t>
            </a:r>
            <a:r>
              <a:rPr lang="en-US" dirty="0" err="1" smtClean="0"/>
              <a:t>System.out.println</a:t>
            </a:r>
            <a:r>
              <a:rPr lang="en-US" dirty="0" smtClean="0"/>
              <a:t>(id+" "+name);  </a:t>
            </a:r>
          </a:p>
          <a:p>
            <a:pPr>
              <a:buNone/>
            </a:pPr>
            <a:r>
              <a:rPr lang="en-US" dirty="0" smtClean="0"/>
              <a:t>}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smtClean="0">
                <a:latin typeface="Times New Roman" pitchFamily="18" charset="0"/>
                <a:cs typeface="Times New Roman" pitchFamily="18" charset="0"/>
              </a:rPr>
              <a:t>applicationContext.xml</a:t>
            </a:r>
          </a:p>
          <a:p>
            <a:pPr algn="just"/>
            <a:r>
              <a:rPr lang="en-US" dirty="0" smtClean="0">
                <a:latin typeface="Times New Roman" pitchFamily="18" charset="0"/>
                <a:cs typeface="Times New Roman" pitchFamily="18" charset="0"/>
              </a:rPr>
              <a:t>We are providing the information into the bean by this file. The 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 element invokes the constructor. In such case, parameterized constructor of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type will be invoked. The value attribute of 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 element will assign the specified value. The type attribute specifies that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parameter constructor will be invoked.</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&lt;?xml version="1.0" encoding="UTF-8"?&gt;  </a:t>
            </a:r>
          </a:p>
          <a:p>
            <a:pPr>
              <a:buNone/>
            </a:pPr>
            <a:r>
              <a:rPr lang="en-US" dirty="0" smtClean="0"/>
              <a:t>&lt;beans  </a:t>
            </a:r>
          </a:p>
          <a:p>
            <a:pPr>
              <a:buNone/>
            </a:pPr>
            <a:r>
              <a:rPr lang="en-US" dirty="0" smtClean="0"/>
              <a:t>  </a:t>
            </a:r>
            <a:r>
              <a:rPr lang="en-US" dirty="0" err="1" smtClean="0"/>
              <a:t>xmlns</a:t>
            </a:r>
            <a:r>
              <a:rPr lang="en-US" dirty="0" smtClean="0"/>
              <a:t>="http://www.springframework.org/schema/beans"  </a:t>
            </a:r>
          </a:p>
          <a:p>
            <a:pPr>
              <a:buNone/>
            </a:pPr>
            <a:r>
              <a:rPr lang="en-US" dirty="0" smtClean="0"/>
              <a:t>    </a:t>
            </a:r>
            <a:r>
              <a:rPr lang="en-US" dirty="0" err="1" smtClean="0"/>
              <a:t>xmlns:xsi</a:t>
            </a:r>
            <a:r>
              <a:rPr lang="en-US" dirty="0" smtClean="0"/>
              <a:t>="http://www.w3.org/2001/XMLSchema-instance"  </a:t>
            </a:r>
          </a:p>
          <a:p>
            <a:pPr>
              <a:buNone/>
            </a:pPr>
            <a:r>
              <a:rPr lang="en-US" dirty="0" smtClean="0"/>
              <a:t>    </a:t>
            </a:r>
            <a:r>
              <a:rPr lang="en-US" dirty="0" err="1" smtClean="0"/>
              <a:t>xmlns:p</a:t>
            </a:r>
            <a:r>
              <a:rPr lang="en-US" dirty="0" smtClean="0"/>
              <a:t>="http://www.springframework.org/schema/p"  </a:t>
            </a:r>
          </a:p>
          <a:p>
            <a:pPr>
              <a:buNone/>
            </a:pPr>
            <a:r>
              <a:rPr lang="en-US" dirty="0" smtClean="0"/>
              <a:t>    </a:t>
            </a:r>
            <a:r>
              <a:rPr lang="en-US" dirty="0" err="1" smtClean="0"/>
              <a:t>xsi:schemaLocation</a:t>
            </a:r>
            <a:r>
              <a:rPr lang="en-US" dirty="0" smtClean="0"/>
              <a:t>="http://www.springframework.org/schema/beans  </a:t>
            </a:r>
          </a:p>
          <a:p>
            <a:pPr>
              <a:buNone/>
            </a:pPr>
            <a:r>
              <a:rPr lang="en-US" dirty="0" smtClean="0"/>
              <a:t>    http://www.springframework.org/schema/beans/spring-beans-3.0.xsd"&gt;  </a:t>
            </a:r>
          </a:p>
          <a:p>
            <a:pPr>
              <a:buNone/>
            </a:pPr>
            <a:r>
              <a:rPr lang="en-US" dirty="0" smtClean="0"/>
              <a:t> </a:t>
            </a:r>
          </a:p>
          <a:p>
            <a:pPr>
              <a:buNone/>
            </a:pPr>
            <a:r>
              <a:rPr lang="en-US" dirty="0" smtClean="0"/>
              <a:t>&lt;bean id="e" </a:t>
            </a:r>
            <a:r>
              <a:rPr lang="en-US" b="1" dirty="0" smtClean="0"/>
              <a:t>class</a:t>
            </a:r>
            <a:r>
              <a:rPr lang="en-US" dirty="0" smtClean="0"/>
              <a:t>="</a:t>
            </a:r>
            <a:r>
              <a:rPr lang="en-US" dirty="0" err="1" smtClean="0"/>
              <a:t>com.Employee</a:t>
            </a:r>
            <a:r>
              <a:rPr lang="en-US" dirty="0" smtClean="0"/>
              <a:t>"&gt;  </a:t>
            </a:r>
          </a:p>
          <a:p>
            <a:pPr>
              <a:buNone/>
            </a:pPr>
            <a:r>
              <a:rPr lang="en-US" dirty="0" smtClean="0"/>
              <a:t>&lt;constructor-</a:t>
            </a:r>
            <a:r>
              <a:rPr lang="en-US" dirty="0" err="1" smtClean="0"/>
              <a:t>arg</a:t>
            </a:r>
            <a:r>
              <a:rPr lang="en-US" dirty="0" smtClean="0"/>
              <a:t> value="10" type="</a:t>
            </a:r>
            <a:r>
              <a:rPr lang="en-US" dirty="0" err="1" smtClean="0"/>
              <a:t>int</a:t>
            </a:r>
            <a:r>
              <a:rPr lang="en-US" dirty="0" smtClean="0"/>
              <a:t>"&gt;&lt;/constructor-</a:t>
            </a:r>
            <a:r>
              <a:rPr lang="en-US" dirty="0" err="1" smtClean="0"/>
              <a:t>arg</a:t>
            </a:r>
            <a:r>
              <a:rPr lang="en-US" dirty="0" smtClean="0"/>
              <a:t>&gt;  </a:t>
            </a:r>
            <a:endParaRPr lang="en-US" dirty="0" smtClean="0"/>
          </a:p>
          <a:p>
            <a:pPr>
              <a:buNone/>
            </a:pPr>
            <a:r>
              <a:rPr lang="en-US" dirty="0" smtClean="0"/>
              <a:t>&lt;constructor-</a:t>
            </a:r>
            <a:r>
              <a:rPr lang="en-US" dirty="0" err="1" smtClean="0"/>
              <a:t>arg</a:t>
            </a:r>
            <a:r>
              <a:rPr lang="en-US" dirty="0" smtClean="0"/>
              <a:t> value</a:t>
            </a:r>
            <a:r>
              <a:rPr lang="en-US" dirty="0" smtClean="0"/>
              <a:t>=“</a:t>
            </a:r>
            <a:r>
              <a:rPr lang="en-US" dirty="0" err="1" smtClean="0"/>
              <a:t>Amrutha</a:t>
            </a:r>
            <a:r>
              <a:rPr lang="en-US" dirty="0" smtClean="0"/>
              <a:t>“</a:t>
            </a:r>
            <a:r>
              <a:rPr lang="en-US" dirty="0" smtClean="0"/>
              <a:t> </a:t>
            </a:r>
            <a:r>
              <a:rPr lang="en-US" dirty="0" smtClean="0"/>
              <a:t>&gt;&lt;/</a:t>
            </a:r>
            <a:r>
              <a:rPr lang="en-US" dirty="0" smtClean="0"/>
              <a:t>constructor-</a:t>
            </a:r>
            <a:r>
              <a:rPr lang="en-US" dirty="0" err="1" smtClean="0"/>
              <a:t>arg</a:t>
            </a:r>
            <a:r>
              <a:rPr lang="en-US" dirty="0" smtClean="0"/>
              <a:t>&gt;</a:t>
            </a:r>
            <a:endParaRPr lang="en-US" dirty="0" smtClean="0"/>
          </a:p>
          <a:p>
            <a:pPr>
              <a:buNone/>
            </a:pPr>
            <a:r>
              <a:rPr lang="en-US" dirty="0" smtClean="0"/>
              <a:t>&lt;/bean&gt;  </a:t>
            </a:r>
          </a:p>
          <a:p>
            <a:pPr>
              <a:buNone/>
            </a:pPr>
            <a:r>
              <a:rPr lang="en-US" dirty="0" smtClean="0"/>
              <a:t>  </a:t>
            </a:r>
          </a:p>
          <a:p>
            <a:pPr>
              <a:buNone/>
            </a:pPr>
            <a:r>
              <a:rPr lang="en-US" dirty="0" smtClean="0"/>
              <a:t>&lt;/beans&gt;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a:xfrm>
            <a:off x="457200" y="990600"/>
            <a:ext cx="8001000" cy="5483352"/>
          </a:xfrm>
        </p:spPr>
        <p:txBody>
          <a:bodyPr>
            <a:normAutofit fontScale="77500" lnSpcReduction="20000"/>
          </a:bodyPr>
          <a:lstStyle/>
          <a:p>
            <a:r>
              <a:rPr lang="en-US" b="1" dirty="0" err="1" smtClean="0"/>
              <a:t>Test.java</a:t>
            </a:r>
            <a:r>
              <a:rPr lang="en-US" dirty="0" err="1" smtClean="0"/>
              <a:t>This</a:t>
            </a:r>
            <a:r>
              <a:rPr lang="en-US" dirty="0" smtClean="0"/>
              <a:t> class gets the bean from the applicationContext.xml file and calls the show method.</a:t>
            </a:r>
          </a:p>
          <a:p>
            <a:pPr>
              <a:buNone/>
            </a:pPr>
            <a:r>
              <a:rPr lang="en-US" b="1" dirty="0" smtClean="0"/>
              <a:t>package</a:t>
            </a:r>
            <a:r>
              <a:rPr lang="en-US" dirty="0" smtClean="0"/>
              <a:t> com;  </a:t>
            </a:r>
          </a:p>
          <a:p>
            <a:pPr>
              <a:buNone/>
            </a:pPr>
            <a:r>
              <a:rPr lang="en-US" dirty="0" smtClean="0"/>
              <a:t>  </a:t>
            </a:r>
          </a:p>
          <a:p>
            <a:pPr>
              <a:buNone/>
            </a:pPr>
            <a:r>
              <a:rPr lang="en-US" b="1" dirty="0" smtClean="0"/>
              <a:t>import</a:t>
            </a:r>
            <a:r>
              <a:rPr lang="en-US" dirty="0" smtClean="0"/>
              <a:t> </a:t>
            </a:r>
            <a:r>
              <a:rPr lang="en-US" dirty="0" err="1" smtClean="0"/>
              <a:t>org.springframework.beans.factory.BeanFactory</a:t>
            </a:r>
            <a:r>
              <a:rPr lang="en-US" dirty="0" smtClean="0"/>
              <a:t>;  </a:t>
            </a:r>
          </a:p>
          <a:p>
            <a:pPr>
              <a:buNone/>
            </a:pPr>
            <a:r>
              <a:rPr lang="en-US" b="1" dirty="0" smtClean="0"/>
              <a:t>import</a:t>
            </a:r>
            <a:r>
              <a:rPr lang="en-US" dirty="0" smtClean="0"/>
              <a:t> </a:t>
            </a:r>
            <a:r>
              <a:rPr lang="en-US" dirty="0" err="1" smtClean="0"/>
              <a:t>org.springframework.beans.factory.xml.XmlBeanFactory</a:t>
            </a:r>
            <a:r>
              <a:rPr lang="en-US" dirty="0" smtClean="0"/>
              <a:t>;  </a:t>
            </a:r>
          </a:p>
          <a:p>
            <a:pPr>
              <a:buNone/>
            </a:pPr>
            <a:r>
              <a:rPr lang="en-US" b="1" dirty="0" smtClean="0"/>
              <a:t>import</a:t>
            </a:r>
            <a:r>
              <a:rPr lang="en-US" dirty="0" smtClean="0"/>
              <a:t> org.springframework.core.io.*;  </a:t>
            </a:r>
          </a:p>
          <a:p>
            <a:pPr>
              <a:buNone/>
            </a:pPr>
            <a:r>
              <a:rPr lang="en-US" dirty="0" smtClean="0"/>
              <a:t>  </a:t>
            </a:r>
          </a:p>
          <a:p>
            <a:pPr>
              <a:buNone/>
            </a:pPr>
            <a:r>
              <a:rPr lang="en-US" b="1" dirty="0" smtClean="0"/>
              <a:t>public</a:t>
            </a:r>
            <a:r>
              <a:rPr lang="en-US" dirty="0" smtClean="0"/>
              <a:t> </a:t>
            </a:r>
            <a:r>
              <a:rPr lang="en-US" b="1" dirty="0" smtClean="0"/>
              <a:t>class</a:t>
            </a:r>
            <a:r>
              <a:rPr lang="en-US" dirty="0" smtClean="0"/>
              <a:t> Test {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p>
          <a:p>
            <a:pPr>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buNone/>
            </a:pPr>
            <a:r>
              <a:rPr lang="en-US" dirty="0" smtClean="0"/>
              <a:t>               Employee s=(Employee)</a:t>
            </a:r>
            <a:r>
              <a:rPr lang="en-US" dirty="0" err="1" smtClean="0"/>
              <a:t>factory.getBean</a:t>
            </a:r>
            <a:r>
              <a:rPr lang="en-US" dirty="0" smtClean="0"/>
              <a:t>("e");  </a:t>
            </a:r>
          </a:p>
          <a:p>
            <a:pPr>
              <a:buNone/>
            </a:pPr>
            <a:r>
              <a:rPr lang="en-US" dirty="0" smtClean="0"/>
              <a:t>       </a:t>
            </a:r>
            <a:r>
              <a:rPr lang="en-US" dirty="0" err="1" smtClean="0"/>
              <a:t>s.show</a:t>
            </a:r>
            <a:r>
              <a:rPr lang="en-US" dirty="0" smtClean="0"/>
              <a:t>();  </a:t>
            </a:r>
          </a:p>
          <a:p>
            <a:pPr>
              <a:buNone/>
            </a:pPr>
            <a:r>
              <a:rPr lang="en-US" dirty="0" smtClean="0"/>
              <a:t>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685800"/>
            <a:ext cx="7467600" cy="5788152"/>
          </a:xfrm>
        </p:spPr>
        <p:txBody>
          <a:bodyPr>
            <a:normAutofit fontScale="55000" lnSpcReduction="20000"/>
          </a:bodyPr>
          <a:lstStyle/>
          <a:p>
            <a:pPr algn="just"/>
            <a:r>
              <a:rPr lang="en-US" dirty="0" smtClean="0">
                <a:latin typeface="Times New Roman" pitchFamily="18" charset="0"/>
                <a:cs typeface="Times New Roman" pitchFamily="18" charset="0"/>
              </a:rPr>
              <a:t>Injecting string-based values</a:t>
            </a:r>
          </a:p>
          <a:p>
            <a:pPr algn="just">
              <a:buNone/>
            </a:pPr>
            <a:r>
              <a:rPr lang="en-US" dirty="0" smtClean="0">
                <a:latin typeface="Times New Roman" pitchFamily="18" charset="0"/>
                <a:cs typeface="Times New Roman" pitchFamily="18" charset="0"/>
              </a:rPr>
              <a:t>If you don't specify the type attribute in the 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 element, by default string type constructor will be invoked.</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&lt;bean id="e" </a:t>
            </a:r>
            <a:r>
              <a:rPr lang="en-US" b="1" dirty="0" smtClean="0">
                <a:latin typeface="Times New Roman" pitchFamily="18" charset="0"/>
                <a:cs typeface="Times New Roman" pitchFamily="18" charset="0"/>
              </a:rPr>
              <a:t>class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com.Employee</a:t>
            </a:r>
            <a:r>
              <a:rPr lang="en-US" dirty="0" smtClean="0">
                <a:latin typeface="Times New Roman" pitchFamily="18" charset="0"/>
                <a:cs typeface="Times New Roman" pitchFamily="18" charset="0"/>
              </a:rPr>
              <a:t>"&gt;  </a:t>
            </a:r>
          </a:p>
          <a:p>
            <a:pPr algn="just">
              <a:buNone/>
            </a:pPr>
            <a:r>
              <a:rPr lang="en-US" dirty="0" smtClean="0">
                <a:latin typeface="Times New Roman" pitchFamily="18" charset="0"/>
                <a:cs typeface="Times New Roman" pitchFamily="18" charset="0"/>
              </a:rPr>
              <a:t>&lt;constructor-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 value="10"&gt;&lt;/constructor-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&gt;  </a:t>
            </a:r>
          </a:p>
          <a:p>
            <a:pPr algn="just">
              <a:buNone/>
            </a:pPr>
            <a:r>
              <a:rPr lang="en-US" dirty="0" smtClean="0">
                <a:latin typeface="Times New Roman" pitchFamily="18" charset="0"/>
                <a:cs typeface="Times New Roman" pitchFamily="18" charset="0"/>
              </a:rPr>
              <a:t>&lt;/bean&gt;  </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If you change the bean element as given above, string parameter constructor will be invoked and the output will be 0 10.</a:t>
            </a:r>
          </a:p>
          <a:p>
            <a:pPr algn="just">
              <a:buNone/>
            </a:pPr>
            <a:r>
              <a:rPr lang="en-US" b="1" dirty="0" smtClean="0">
                <a:latin typeface="Times New Roman" pitchFamily="18" charset="0"/>
                <a:cs typeface="Times New Roman" pitchFamily="18" charset="0"/>
              </a:rPr>
              <a:t>Output:</a:t>
            </a:r>
            <a:r>
              <a:rPr lang="en-US" dirty="0" smtClean="0">
                <a:latin typeface="Times New Roman" pitchFamily="18" charset="0"/>
                <a:cs typeface="Times New Roman" pitchFamily="18" charset="0"/>
              </a:rPr>
              <a:t>0 10</a:t>
            </a:r>
          </a:p>
          <a:p>
            <a:pPr algn="just">
              <a:buNone/>
            </a:pPr>
            <a:r>
              <a:rPr lang="en-US" dirty="0" smtClean="0">
                <a:latin typeface="Times New Roman" pitchFamily="18" charset="0"/>
                <a:cs typeface="Times New Roman" pitchFamily="18" charset="0"/>
              </a:rPr>
              <a:t>You may also pass the string literal as following:</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&lt;bean id="e" </a:t>
            </a:r>
            <a:r>
              <a:rPr lang="en-US" b="1" dirty="0" smtClean="0">
                <a:latin typeface="Times New Roman" pitchFamily="18" charset="0"/>
                <a:cs typeface="Times New Roman" pitchFamily="18" charset="0"/>
              </a:rPr>
              <a:t>class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com.Employee</a:t>
            </a:r>
            <a:r>
              <a:rPr lang="en-US" dirty="0" smtClean="0">
                <a:latin typeface="Times New Roman" pitchFamily="18" charset="0"/>
                <a:cs typeface="Times New Roman" pitchFamily="18" charset="0"/>
              </a:rPr>
              <a:t>"&gt;  </a:t>
            </a:r>
          </a:p>
          <a:p>
            <a:pPr algn="just">
              <a:buNone/>
            </a:pPr>
            <a:r>
              <a:rPr lang="en-US" dirty="0" smtClean="0">
                <a:latin typeface="Times New Roman" pitchFamily="18" charset="0"/>
                <a:cs typeface="Times New Roman" pitchFamily="18" charset="0"/>
              </a:rPr>
              <a:t>&lt;constructor-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 value="</a:t>
            </a:r>
            <a:r>
              <a:rPr lang="en-US" dirty="0" err="1" smtClean="0">
                <a:latin typeface="Times New Roman" pitchFamily="18" charset="0"/>
                <a:cs typeface="Times New Roman" pitchFamily="18" charset="0"/>
              </a:rPr>
              <a:t>Sonoo</a:t>
            </a:r>
            <a:r>
              <a:rPr lang="en-US" dirty="0" smtClean="0">
                <a:latin typeface="Times New Roman" pitchFamily="18" charset="0"/>
                <a:cs typeface="Times New Roman" pitchFamily="18" charset="0"/>
              </a:rPr>
              <a:t>"&gt;&lt;/constructor-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&gt;  </a:t>
            </a:r>
          </a:p>
          <a:p>
            <a:pPr algn="just">
              <a:buNone/>
            </a:pPr>
            <a:r>
              <a:rPr lang="en-US" dirty="0" smtClean="0">
                <a:latin typeface="Times New Roman" pitchFamily="18" charset="0"/>
                <a:cs typeface="Times New Roman" pitchFamily="18" charset="0"/>
              </a:rPr>
              <a:t>&lt;/bean&gt;  </a:t>
            </a:r>
          </a:p>
          <a:p>
            <a:pPr algn="just">
              <a:buNone/>
            </a:pPr>
            <a:r>
              <a:rPr lang="en-US" dirty="0" smtClean="0">
                <a:latin typeface="Times New Roman" pitchFamily="18" charset="0"/>
                <a:cs typeface="Times New Roman" pitchFamily="18" charset="0"/>
              </a:rPr>
              <a:t>....  </a:t>
            </a:r>
          </a:p>
          <a:p>
            <a:pPr algn="just">
              <a:buNone/>
            </a:pPr>
            <a:r>
              <a:rPr lang="en-US" b="1" dirty="0" smtClean="0">
                <a:latin typeface="Times New Roman" pitchFamily="18" charset="0"/>
                <a:cs typeface="Times New Roman" pitchFamily="18" charset="0"/>
              </a:rPr>
              <a:t>Output:</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Sonoo</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You may pass integer literal and string both as following</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&lt;bean id="e" </a:t>
            </a:r>
            <a:r>
              <a:rPr lang="en-US" b="1" dirty="0" smtClean="0">
                <a:latin typeface="Times New Roman" pitchFamily="18" charset="0"/>
                <a:cs typeface="Times New Roman" pitchFamily="18" charset="0"/>
              </a:rPr>
              <a:t>class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com.Employee</a:t>
            </a:r>
            <a:r>
              <a:rPr lang="en-US" dirty="0" smtClean="0">
                <a:latin typeface="Times New Roman" pitchFamily="18" charset="0"/>
                <a:cs typeface="Times New Roman" pitchFamily="18" charset="0"/>
              </a:rPr>
              <a:t>"&gt;  </a:t>
            </a:r>
          </a:p>
          <a:p>
            <a:pPr algn="just">
              <a:buNone/>
            </a:pPr>
            <a:r>
              <a:rPr lang="en-US" dirty="0" smtClean="0">
                <a:latin typeface="Times New Roman" pitchFamily="18" charset="0"/>
                <a:cs typeface="Times New Roman" pitchFamily="18" charset="0"/>
              </a:rPr>
              <a:t>&lt;constructor-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 value="10" type="</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&gt;&lt;/constructor-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&gt;  </a:t>
            </a:r>
          </a:p>
          <a:p>
            <a:pPr algn="just">
              <a:buNone/>
            </a:pPr>
            <a:r>
              <a:rPr lang="en-US" dirty="0" smtClean="0">
                <a:latin typeface="Times New Roman" pitchFamily="18" charset="0"/>
                <a:cs typeface="Times New Roman" pitchFamily="18" charset="0"/>
              </a:rPr>
              <a:t>&lt;constructor-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 value="</a:t>
            </a:r>
            <a:r>
              <a:rPr lang="en-US" dirty="0" err="1" smtClean="0">
                <a:latin typeface="Times New Roman" pitchFamily="18" charset="0"/>
                <a:cs typeface="Times New Roman" pitchFamily="18" charset="0"/>
              </a:rPr>
              <a:t>Sonoo</a:t>
            </a:r>
            <a:r>
              <a:rPr lang="en-US" dirty="0" smtClean="0">
                <a:latin typeface="Times New Roman" pitchFamily="18" charset="0"/>
                <a:cs typeface="Times New Roman" pitchFamily="18" charset="0"/>
              </a:rPr>
              <a:t>"&gt;&lt;/constructor-</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&gt;  </a:t>
            </a:r>
          </a:p>
          <a:p>
            <a:pPr algn="just">
              <a:buNone/>
            </a:pPr>
            <a:r>
              <a:rPr lang="en-US" dirty="0" smtClean="0">
                <a:latin typeface="Times New Roman" pitchFamily="18" charset="0"/>
                <a:cs typeface="Times New Roman" pitchFamily="18" charset="0"/>
              </a:rPr>
              <a:t>&lt;/bean&gt;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Constructor Injection with Dependent Object</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If there is HAS-A relationship between the classes, we create the instance of dependent object (contained object) first then pass it as an argument of the main class constructor. Here, our scenario is Employee HAS-A Address. The Address class object will be termed as the dependent object. Let's see the Address class first: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r>
              <a:rPr lang="en-US" b="1" dirty="0" err="1" smtClean="0"/>
              <a:t>Address.java</a:t>
            </a:r>
            <a:r>
              <a:rPr lang="en-US" dirty="0" err="1" smtClean="0"/>
              <a:t>This</a:t>
            </a:r>
            <a:r>
              <a:rPr lang="en-US" dirty="0" smtClean="0"/>
              <a:t> class contains three properties, one constructor and </a:t>
            </a:r>
            <a:r>
              <a:rPr lang="en-US" dirty="0" err="1" smtClean="0"/>
              <a:t>toString</a:t>
            </a:r>
            <a:r>
              <a:rPr lang="en-US" dirty="0" smtClean="0"/>
              <a:t>() method to return the values of these object.</a:t>
            </a:r>
          </a:p>
          <a:p>
            <a:pPr>
              <a:buNone/>
            </a:pPr>
            <a:r>
              <a:rPr lang="en-US" b="1" dirty="0" smtClean="0"/>
              <a:t>package</a:t>
            </a:r>
            <a:r>
              <a:rPr lang="en-US" dirty="0" smtClean="0"/>
              <a:t> com; </a:t>
            </a:r>
          </a:p>
          <a:p>
            <a:pPr>
              <a:buNone/>
            </a:pPr>
            <a:r>
              <a:rPr lang="en-US" dirty="0" smtClean="0"/>
              <a:t>  </a:t>
            </a:r>
          </a:p>
          <a:p>
            <a:pPr>
              <a:buNone/>
            </a:pPr>
            <a:r>
              <a:rPr lang="en-US" b="1" dirty="0" smtClean="0"/>
              <a:t>public</a:t>
            </a:r>
            <a:r>
              <a:rPr lang="en-US" dirty="0" smtClean="0"/>
              <a:t> </a:t>
            </a:r>
            <a:r>
              <a:rPr lang="en-US" b="1" dirty="0" smtClean="0"/>
              <a:t>class</a:t>
            </a:r>
            <a:r>
              <a:rPr lang="en-US" dirty="0" smtClean="0"/>
              <a:t> Address {  </a:t>
            </a:r>
          </a:p>
          <a:p>
            <a:pPr>
              <a:buNone/>
            </a:pPr>
            <a:r>
              <a:rPr lang="en-US" b="1" dirty="0" smtClean="0"/>
              <a:t>private</a:t>
            </a:r>
            <a:r>
              <a:rPr lang="en-US" dirty="0" smtClean="0"/>
              <a:t> String city;  </a:t>
            </a:r>
          </a:p>
          <a:p>
            <a:pPr>
              <a:buNone/>
            </a:pPr>
            <a:r>
              <a:rPr lang="en-US" b="1" dirty="0" smtClean="0"/>
              <a:t>private</a:t>
            </a:r>
            <a:r>
              <a:rPr lang="en-US" dirty="0" smtClean="0"/>
              <a:t> String state;  </a:t>
            </a:r>
          </a:p>
          <a:p>
            <a:pPr>
              <a:buNone/>
            </a:pPr>
            <a:r>
              <a:rPr lang="en-US" b="1" dirty="0" smtClean="0"/>
              <a:t>private</a:t>
            </a:r>
            <a:r>
              <a:rPr lang="en-US" dirty="0" smtClean="0"/>
              <a:t> String country;  </a:t>
            </a:r>
          </a:p>
          <a:p>
            <a:pPr>
              <a:buNone/>
            </a:pPr>
            <a:r>
              <a:rPr lang="en-US" dirty="0" smtClean="0"/>
              <a:t>  </a:t>
            </a:r>
          </a:p>
          <a:p>
            <a:pPr>
              <a:buNone/>
            </a:pPr>
            <a:r>
              <a:rPr lang="en-US" b="1" dirty="0" smtClean="0"/>
              <a:t>public</a:t>
            </a:r>
            <a:r>
              <a:rPr lang="en-US" dirty="0" smtClean="0"/>
              <a:t> Address(String city, String state, String country) {  </a:t>
            </a:r>
          </a:p>
          <a:p>
            <a:pPr>
              <a:buNone/>
            </a:pPr>
            <a:r>
              <a:rPr lang="en-US" dirty="0" smtClean="0"/>
              <a:t>    </a:t>
            </a:r>
            <a:r>
              <a:rPr lang="en-US" b="1" dirty="0" smtClean="0"/>
              <a:t>super</a:t>
            </a:r>
            <a:r>
              <a:rPr lang="en-US" dirty="0" smtClean="0"/>
              <a:t>();  </a:t>
            </a:r>
          </a:p>
          <a:p>
            <a:pPr>
              <a:buNone/>
            </a:pPr>
            <a:r>
              <a:rPr lang="en-US" dirty="0" smtClean="0"/>
              <a:t>    </a:t>
            </a:r>
            <a:r>
              <a:rPr lang="en-US" b="1" dirty="0" err="1" smtClean="0"/>
              <a:t>this</a:t>
            </a:r>
            <a:r>
              <a:rPr lang="en-US" dirty="0" err="1" smtClean="0"/>
              <a:t>.city</a:t>
            </a:r>
            <a:r>
              <a:rPr lang="en-US" dirty="0" smtClean="0"/>
              <a:t> = city;  </a:t>
            </a:r>
          </a:p>
          <a:p>
            <a:pPr>
              <a:buNone/>
            </a:pPr>
            <a:r>
              <a:rPr lang="en-US" dirty="0" smtClean="0"/>
              <a:t>  </a:t>
            </a:r>
            <a:r>
              <a:rPr lang="en-US" b="1" dirty="0" err="1" smtClean="0"/>
              <a:t>this</a:t>
            </a:r>
            <a:r>
              <a:rPr lang="en-US" dirty="0" err="1" smtClean="0"/>
              <a:t>.state</a:t>
            </a:r>
            <a:r>
              <a:rPr lang="en-US" dirty="0" smtClean="0"/>
              <a:t> = state;  </a:t>
            </a:r>
          </a:p>
          <a:p>
            <a:pPr>
              <a:buNone/>
            </a:pPr>
            <a:r>
              <a:rPr lang="en-US" dirty="0" smtClean="0"/>
              <a:t>    </a:t>
            </a:r>
            <a:r>
              <a:rPr lang="en-US" b="1" dirty="0" err="1" smtClean="0"/>
              <a:t>this</a:t>
            </a:r>
            <a:r>
              <a:rPr lang="en-US" dirty="0" err="1" smtClean="0"/>
              <a:t>.country</a:t>
            </a:r>
            <a:r>
              <a:rPr lang="en-US" dirty="0" smtClean="0"/>
              <a:t> = country;  </a:t>
            </a:r>
          </a:p>
          <a:p>
            <a:pPr>
              <a:buNone/>
            </a:pPr>
            <a:r>
              <a:rPr lang="en-US" dirty="0" smtClean="0"/>
              <a:t>}  </a:t>
            </a:r>
          </a:p>
          <a:p>
            <a:pPr>
              <a:buNone/>
            </a:pPr>
            <a:r>
              <a:rPr lang="en-US" dirty="0" smtClean="0"/>
              <a:t>  </a:t>
            </a:r>
          </a:p>
          <a:p>
            <a:pPr>
              <a:buNone/>
            </a:pPr>
            <a:r>
              <a:rPr lang="en-US" b="1" dirty="0" smtClean="0"/>
              <a:t>public</a:t>
            </a:r>
            <a:r>
              <a:rPr lang="en-US" dirty="0" smtClean="0"/>
              <a:t> String </a:t>
            </a:r>
            <a:r>
              <a:rPr lang="en-US" dirty="0" err="1" smtClean="0"/>
              <a:t>toString</a:t>
            </a:r>
            <a:r>
              <a:rPr lang="en-US" dirty="0" smtClean="0"/>
              <a:t>(){  </a:t>
            </a:r>
          </a:p>
          <a:p>
            <a:pPr>
              <a:buNone/>
            </a:pPr>
            <a:r>
              <a:rPr lang="en-US" dirty="0" smtClean="0"/>
              <a:t>    </a:t>
            </a:r>
            <a:r>
              <a:rPr lang="en-US" b="1" dirty="0" smtClean="0"/>
              <a:t>return</a:t>
            </a:r>
            <a:r>
              <a:rPr lang="en-US" dirty="0" smtClean="0"/>
              <a:t> city+" "+state+" "+country;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Explanation:</a:t>
            </a:r>
            <a:r>
              <a:rPr lang="en-US" dirty="0" smtClean="0"/>
              <a:t> In the above program the Subject class is dependents on Topic class. In the above program Subject class is tightly coupled with Topic class it means if any change in the Topic class requires Subject class to change. For example, if Topic class understand() method change to </a:t>
            </a:r>
            <a:r>
              <a:rPr lang="en-US" dirty="0" err="1" smtClean="0"/>
              <a:t>gotit</a:t>
            </a:r>
            <a:r>
              <a:rPr lang="en-US" dirty="0" smtClean="0"/>
              <a:t>() method then you have to change the </a:t>
            </a:r>
            <a:r>
              <a:rPr lang="en-US" dirty="0" err="1" smtClean="0"/>
              <a:t>startReading</a:t>
            </a:r>
            <a:r>
              <a:rPr lang="en-US" dirty="0" smtClean="0"/>
              <a:t>() method will call </a:t>
            </a:r>
            <a:r>
              <a:rPr lang="en-US" dirty="0" err="1" smtClean="0"/>
              <a:t>gotit</a:t>
            </a:r>
            <a:r>
              <a:rPr lang="en-US" dirty="0" smtClean="0"/>
              <a:t>() method instead of calling understand() method.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err="1" smtClean="0"/>
              <a:t>Employee.java</a:t>
            </a:r>
            <a:r>
              <a:rPr lang="en-US" dirty="0" err="1" smtClean="0"/>
              <a:t>It</a:t>
            </a:r>
            <a:r>
              <a:rPr lang="en-US" dirty="0" smtClean="0"/>
              <a:t> contains three properties id, name and address(dependent object) ,two constructors and show() method to show the records of the current object including the </a:t>
            </a:r>
            <a:r>
              <a:rPr lang="en-US" dirty="0" err="1" smtClean="0"/>
              <a:t>depedent</a:t>
            </a:r>
            <a:r>
              <a:rPr lang="en-US" dirty="0" smtClean="0"/>
              <a:t> object.</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990600"/>
            <a:ext cx="7467600" cy="5483352"/>
          </a:xfrm>
        </p:spPr>
        <p:txBody>
          <a:bodyPr>
            <a:normAutofit fontScale="55000" lnSpcReduction="20000"/>
          </a:bodyPr>
          <a:lstStyle/>
          <a:p>
            <a:pPr>
              <a:buNone/>
            </a:pPr>
            <a:r>
              <a:rPr lang="en-US" b="1" dirty="0" smtClean="0"/>
              <a:t>package</a:t>
            </a:r>
            <a:r>
              <a:rPr lang="en-US" dirty="0" smtClean="0"/>
              <a:t> com;</a:t>
            </a:r>
          </a:p>
          <a:p>
            <a:pPr>
              <a:buNone/>
            </a:pPr>
            <a:r>
              <a:rPr lang="en-US" dirty="0" smtClean="0"/>
              <a:t>  </a:t>
            </a:r>
          </a:p>
          <a:p>
            <a:pPr>
              <a:buNone/>
            </a:pPr>
            <a:r>
              <a:rPr lang="en-US" b="1" dirty="0" smtClean="0"/>
              <a:t>public</a:t>
            </a:r>
            <a:r>
              <a:rPr lang="en-US" dirty="0" smtClean="0"/>
              <a:t> </a:t>
            </a:r>
            <a:r>
              <a:rPr lang="en-US" b="1" dirty="0" smtClean="0"/>
              <a:t>class</a:t>
            </a:r>
            <a:r>
              <a:rPr lang="en-US" dirty="0" smtClean="0"/>
              <a:t> Employee {  </a:t>
            </a:r>
          </a:p>
          <a:p>
            <a:pPr>
              <a:buNone/>
            </a:pPr>
            <a:r>
              <a:rPr lang="en-US" b="1" dirty="0" smtClean="0"/>
              <a:t>private</a:t>
            </a:r>
            <a:r>
              <a:rPr lang="en-US" dirty="0" smtClean="0"/>
              <a:t> </a:t>
            </a:r>
            <a:r>
              <a:rPr lang="en-US" b="1" dirty="0" err="1" smtClean="0"/>
              <a:t>int</a:t>
            </a:r>
            <a:r>
              <a:rPr lang="en-US" dirty="0" smtClean="0"/>
              <a:t> id;  </a:t>
            </a:r>
          </a:p>
          <a:p>
            <a:pPr>
              <a:buNone/>
            </a:pPr>
            <a:r>
              <a:rPr lang="en-US" b="1" dirty="0" smtClean="0"/>
              <a:t>private</a:t>
            </a:r>
            <a:r>
              <a:rPr lang="en-US" dirty="0" smtClean="0"/>
              <a:t> String name;  </a:t>
            </a:r>
          </a:p>
          <a:p>
            <a:pPr>
              <a:buNone/>
            </a:pPr>
            <a:r>
              <a:rPr lang="en-US" b="1" dirty="0" smtClean="0"/>
              <a:t>private</a:t>
            </a:r>
            <a:r>
              <a:rPr lang="en-US" dirty="0" smtClean="0"/>
              <a:t> Address </a:t>
            </a:r>
            <a:r>
              <a:rPr lang="en-US" dirty="0" err="1" smtClean="0"/>
              <a:t>address</a:t>
            </a:r>
            <a:r>
              <a:rPr lang="en-US" dirty="0" smtClean="0"/>
              <a:t>;//Aggregation  </a:t>
            </a:r>
          </a:p>
          <a:p>
            <a:pPr>
              <a:buNone/>
            </a:pPr>
            <a:r>
              <a:rPr lang="en-US" dirty="0" smtClean="0"/>
              <a:t>  </a:t>
            </a:r>
          </a:p>
          <a:p>
            <a:pPr>
              <a:buNone/>
            </a:pPr>
            <a:r>
              <a:rPr lang="en-US" b="1" dirty="0" smtClean="0"/>
              <a:t>public</a:t>
            </a:r>
            <a:r>
              <a:rPr lang="en-US" dirty="0" smtClean="0"/>
              <a:t> Employee() {</a:t>
            </a:r>
            <a:r>
              <a:rPr lang="en-US" dirty="0" err="1" smtClean="0"/>
              <a:t>System.out.println</a:t>
            </a:r>
            <a:r>
              <a:rPr lang="en-US" dirty="0" smtClean="0"/>
              <a:t>("def cons");}  </a:t>
            </a:r>
          </a:p>
          <a:p>
            <a:pPr>
              <a:buNone/>
            </a:pPr>
            <a:r>
              <a:rPr lang="en-US" dirty="0" smtClean="0"/>
              <a:t>  </a:t>
            </a:r>
          </a:p>
          <a:p>
            <a:pPr>
              <a:buNone/>
            </a:pPr>
            <a:r>
              <a:rPr lang="en-US" b="1" dirty="0" smtClean="0"/>
              <a:t>public</a:t>
            </a:r>
            <a:r>
              <a:rPr lang="en-US" dirty="0" smtClean="0"/>
              <a:t> Employee(</a:t>
            </a:r>
            <a:r>
              <a:rPr lang="en-US" b="1" dirty="0" err="1" smtClean="0"/>
              <a:t>int</a:t>
            </a:r>
            <a:r>
              <a:rPr lang="en-US" dirty="0" smtClean="0"/>
              <a:t> id, String name, Address </a:t>
            </a:r>
            <a:r>
              <a:rPr lang="en-US" dirty="0" err="1" smtClean="0"/>
              <a:t>address</a:t>
            </a:r>
            <a:r>
              <a:rPr lang="en-US" dirty="0" smtClean="0"/>
              <a:t>) {  </a:t>
            </a:r>
          </a:p>
          <a:p>
            <a:pPr>
              <a:buNone/>
            </a:pPr>
            <a:r>
              <a:rPr lang="en-US" dirty="0" smtClean="0"/>
              <a:t>    </a:t>
            </a:r>
            <a:r>
              <a:rPr lang="en-US" b="1" dirty="0" smtClean="0"/>
              <a:t>super</a:t>
            </a:r>
            <a:r>
              <a:rPr lang="en-US" dirty="0" smtClean="0"/>
              <a:t>();  </a:t>
            </a:r>
          </a:p>
          <a:p>
            <a:pPr>
              <a:buNone/>
            </a:pPr>
            <a:r>
              <a:rPr lang="en-US" dirty="0" smtClean="0"/>
              <a:t>    </a:t>
            </a:r>
            <a:r>
              <a:rPr lang="en-US" b="1" dirty="0" smtClean="0"/>
              <a:t>this</a:t>
            </a:r>
            <a:r>
              <a:rPr lang="en-US" dirty="0" smtClean="0"/>
              <a:t>.id = id;  </a:t>
            </a:r>
          </a:p>
          <a:p>
            <a:pPr>
              <a:buNone/>
            </a:pPr>
            <a:r>
              <a:rPr lang="en-US" dirty="0" smtClean="0"/>
              <a:t> </a:t>
            </a:r>
            <a:r>
              <a:rPr lang="en-US" b="1" dirty="0" smtClean="0"/>
              <a:t>this</a:t>
            </a:r>
            <a:r>
              <a:rPr lang="en-US" dirty="0" smtClean="0"/>
              <a:t>.name = name;  </a:t>
            </a:r>
          </a:p>
          <a:p>
            <a:pPr>
              <a:buNone/>
            </a:pPr>
            <a:r>
              <a:rPr lang="en-US" dirty="0" smtClean="0"/>
              <a:t>  </a:t>
            </a:r>
            <a:r>
              <a:rPr lang="en-US" b="1" dirty="0" err="1" smtClean="0"/>
              <a:t>this</a:t>
            </a:r>
            <a:r>
              <a:rPr lang="en-US" dirty="0" err="1" smtClean="0"/>
              <a:t>.address</a:t>
            </a:r>
            <a:r>
              <a:rPr lang="en-US" dirty="0" smtClean="0"/>
              <a:t> = address;  </a:t>
            </a:r>
          </a:p>
          <a:p>
            <a:pPr>
              <a:buNone/>
            </a:pPr>
            <a:r>
              <a:rPr lang="en-US" dirty="0" smtClean="0"/>
              <a:t>}  </a:t>
            </a:r>
          </a:p>
          <a:p>
            <a:pPr>
              <a:buNone/>
            </a:pPr>
            <a:r>
              <a:rPr lang="en-US" dirty="0" smtClean="0"/>
              <a:t>  </a:t>
            </a:r>
          </a:p>
          <a:p>
            <a:pPr>
              <a:buNone/>
            </a:pPr>
            <a:r>
              <a:rPr lang="en-US" b="1" dirty="0" smtClean="0"/>
              <a:t>void</a:t>
            </a:r>
            <a:r>
              <a:rPr lang="en-US" dirty="0" smtClean="0"/>
              <a:t> show(){  </a:t>
            </a:r>
          </a:p>
          <a:p>
            <a:pPr>
              <a:buNone/>
            </a:pPr>
            <a:r>
              <a:rPr lang="en-US" dirty="0" smtClean="0"/>
              <a:t>  </a:t>
            </a:r>
            <a:r>
              <a:rPr lang="en-US" dirty="0" err="1" smtClean="0"/>
              <a:t>System.out.println</a:t>
            </a:r>
            <a:r>
              <a:rPr lang="en-US" dirty="0" smtClean="0"/>
              <a:t>(id+" "+name);  </a:t>
            </a:r>
          </a:p>
          <a:p>
            <a:pPr>
              <a:buNone/>
            </a:pPr>
            <a:r>
              <a:rPr lang="en-US" dirty="0" smtClean="0"/>
              <a:t>   </a:t>
            </a:r>
            <a:r>
              <a:rPr lang="en-US" dirty="0" err="1" smtClean="0"/>
              <a:t>System.out.println</a:t>
            </a:r>
            <a:r>
              <a:rPr lang="en-US" dirty="0" smtClean="0"/>
              <a:t>(</a:t>
            </a:r>
            <a:r>
              <a:rPr lang="en-US" dirty="0" err="1" smtClean="0"/>
              <a:t>address.toString</a:t>
            </a:r>
            <a:r>
              <a:rPr lang="en-US" dirty="0" smtClean="0"/>
              <a:t>());  </a:t>
            </a:r>
          </a:p>
          <a:p>
            <a:pPr>
              <a:buNone/>
            </a:pPr>
            <a:r>
              <a:rPr lang="en-US" dirty="0" smtClean="0"/>
              <a:t>}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609600"/>
            <a:ext cx="7467600" cy="5864352"/>
          </a:xfrm>
        </p:spPr>
        <p:txBody>
          <a:bodyPr>
            <a:normAutofit fontScale="47500" lnSpcReduction="20000"/>
          </a:bodyPr>
          <a:lstStyle/>
          <a:p>
            <a:pPr>
              <a:buNone/>
            </a:pPr>
            <a:r>
              <a:rPr lang="en-US" b="1" dirty="0" err="1" smtClean="0"/>
              <a:t>applicationContext.xml</a:t>
            </a:r>
            <a:r>
              <a:rPr lang="en-US" dirty="0" err="1" smtClean="0"/>
              <a:t>The</a:t>
            </a:r>
            <a:r>
              <a:rPr lang="en-US" dirty="0" smtClean="0"/>
              <a:t> </a:t>
            </a:r>
            <a:r>
              <a:rPr lang="en-US" b="1" dirty="0" smtClean="0"/>
              <a:t>ref</a:t>
            </a:r>
            <a:r>
              <a:rPr lang="en-US" dirty="0" smtClean="0"/>
              <a:t> attribute is used to define the reference of another object, such way we are passing the dependent object as an constructor argument.</a:t>
            </a:r>
          </a:p>
          <a:p>
            <a:pPr>
              <a:buNone/>
            </a:pPr>
            <a:r>
              <a:rPr lang="en-US" dirty="0" smtClean="0"/>
              <a:t>&lt;?xml version="1.0" encoding="UTF-8"?&gt;  </a:t>
            </a:r>
          </a:p>
          <a:p>
            <a:pPr>
              <a:buNone/>
            </a:pPr>
            <a:r>
              <a:rPr lang="en-US" dirty="0" smtClean="0"/>
              <a:t>&lt;beans  </a:t>
            </a:r>
          </a:p>
          <a:p>
            <a:pPr>
              <a:buNone/>
            </a:pPr>
            <a:r>
              <a:rPr lang="en-US" dirty="0" smtClean="0"/>
              <a:t>    </a:t>
            </a:r>
            <a:r>
              <a:rPr lang="en-US" dirty="0" err="1" smtClean="0"/>
              <a:t>xmlns</a:t>
            </a:r>
            <a:r>
              <a:rPr lang="en-US" dirty="0" smtClean="0"/>
              <a:t>="http://www.springframework.org/schema/beans"  </a:t>
            </a:r>
          </a:p>
          <a:p>
            <a:pPr>
              <a:buNone/>
            </a:pPr>
            <a:r>
              <a:rPr lang="en-US" dirty="0" smtClean="0"/>
              <a:t>    </a:t>
            </a:r>
            <a:r>
              <a:rPr lang="en-US" dirty="0" err="1" smtClean="0"/>
              <a:t>xmlns:xsi</a:t>
            </a:r>
            <a:r>
              <a:rPr lang="en-US" dirty="0" smtClean="0"/>
              <a:t>="http://www.w3.org/2001/XMLSchema-instance"  </a:t>
            </a:r>
          </a:p>
          <a:p>
            <a:pPr>
              <a:buNone/>
            </a:pPr>
            <a:r>
              <a:rPr lang="en-US" dirty="0" smtClean="0"/>
              <a:t>    </a:t>
            </a:r>
            <a:r>
              <a:rPr lang="en-US" dirty="0" err="1" smtClean="0"/>
              <a:t>xmlns:p</a:t>
            </a:r>
            <a:r>
              <a:rPr lang="en-US" dirty="0" smtClean="0"/>
              <a:t>="http://www.springframework.org/schema/p"  </a:t>
            </a:r>
          </a:p>
          <a:p>
            <a:pPr>
              <a:buNone/>
            </a:pPr>
            <a:r>
              <a:rPr lang="en-US" dirty="0" smtClean="0"/>
              <a:t>    </a:t>
            </a:r>
            <a:r>
              <a:rPr lang="en-US" dirty="0" err="1" smtClean="0"/>
              <a:t>xsi:schemaLocation</a:t>
            </a:r>
            <a:r>
              <a:rPr lang="en-US" dirty="0" smtClean="0"/>
              <a:t>="http://www.springframework.org/schema/beans  </a:t>
            </a:r>
          </a:p>
          <a:p>
            <a:pPr>
              <a:buNone/>
            </a:pPr>
            <a:r>
              <a:rPr lang="en-US" dirty="0" smtClean="0"/>
              <a:t>                http://www.springframework.org/schema/beans/spring-beans-3.0.xsd"&gt;  </a:t>
            </a:r>
          </a:p>
          <a:p>
            <a:pPr>
              <a:buNone/>
            </a:pPr>
            <a:r>
              <a:rPr lang="en-US" dirty="0" smtClean="0"/>
              <a:t>  </a:t>
            </a:r>
          </a:p>
          <a:p>
            <a:pPr>
              <a:buNone/>
            </a:pPr>
            <a:r>
              <a:rPr lang="en-US" dirty="0" smtClean="0"/>
              <a:t>&lt;bean id="a1" </a:t>
            </a:r>
            <a:r>
              <a:rPr lang="en-US" b="1" dirty="0" smtClean="0"/>
              <a:t>class</a:t>
            </a:r>
            <a:r>
              <a:rPr lang="en-US" dirty="0" smtClean="0"/>
              <a:t>="</a:t>
            </a:r>
            <a:r>
              <a:rPr lang="en-US" dirty="0" err="1" smtClean="0"/>
              <a:t>com.Address</a:t>
            </a:r>
            <a:r>
              <a:rPr lang="en-US" dirty="0" smtClean="0"/>
              <a:t>"&gt;  </a:t>
            </a:r>
          </a:p>
          <a:p>
            <a:pPr>
              <a:buNone/>
            </a:pPr>
            <a:r>
              <a:rPr lang="en-US" dirty="0" smtClean="0"/>
              <a:t>&lt;constructor-</a:t>
            </a:r>
            <a:r>
              <a:rPr lang="en-US" dirty="0" err="1" smtClean="0"/>
              <a:t>arg</a:t>
            </a:r>
            <a:r>
              <a:rPr lang="en-US" dirty="0" smtClean="0"/>
              <a:t> value="</a:t>
            </a:r>
            <a:r>
              <a:rPr lang="en-US" dirty="0" err="1" smtClean="0"/>
              <a:t>ghaziabad</a:t>
            </a:r>
            <a:r>
              <a:rPr lang="en-US" dirty="0" smtClean="0"/>
              <a:t>"&gt;&lt;/constructor-</a:t>
            </a:r>
            <a:r>
              <a:rPr lang="en-US" dirty="0" err="1" smtClean="0"/>
              <a:t>arg</a:t>
            </a:r>
            <a:r>
              <a:rPr lang="en-US" dirty="0" smtClean="0"/>
              <a:t>&gt;  </a:t>
            </a:r>
          </a:p>
          <a:p>
            <a:pPr>
              <a:buNone/>
            </a:pPr>
            <a:r>
              <a:rPr lang="en-US" dirty="0" smtClean="0"/>
              <a:t>&lt;constructor-</a:t>
            </a:r>
            <a:r>
              <a:rPr lang="en-US" dirty="0" err="1" smtClean="0"/>
              <a:t>arg</a:t>
            </a:r>
            <a:r>
              <a:rPr lang="en-US" dirty="0" smtClean="0"/>
              <a:t> value="UP"&gt;&lt;/constructor-</a:t>
            </a:r>
            <a:r>
              <a:rPr lang="en-US" dirty="0" err="1" smtClean="0"/>
              <a:t>arg</a:t>
            </a:r>
            <a:r>
              <a:rPr lang="en-US" dirty="0" smtClean="0"/>
              <a:t>&gt;  </a:t>
            </a:r>
          </a:p>
          <a:p>
            <a:pPr>
              <a:buNone/>
            </a:pPr>
            <a:r>
              <a:rPr lang="en-US" dirty="0" smtClean="0"/>
              <a:t>&lt;constructor-</a:t>
            </a:r>
            <a:r>
              <a:rPr lang="en-US" dirty="0" err="1" smtClean="0"/>
              <a:t>arg</a:t>
            </a:r>
            <a:r>
              <a:rPr lang="en-US" dirty="0" smtClean="0"/>
              <a:t> value="India"&gt;&lt;/constructor-</a:t>
            </a:r>
            <a:r>
              <a:rPr lang="en-US" dirty="0" err="1" smtClean="0"/>
              <a:t>arg</a:t>
            </a:r>
            <a:r>
              <a:rPr lang="en-US" dirty="0" smtClean="0"/>
              <a:t>&gt;  </a:t>
            </a:r>
          </a:p>
          <a:p>
            <a:pPr>
              <a:buNone/>
            </a:pPr>
            <a:r>
              <a:rPr lang="en-US" dirty="0" smtClean="0"/>
              <a:t>&lt;/bean&gt;  </a:t>
            </a:r>
          </a:p>
          <a:p>
            <a:pPr>
              <a:buNone/>
            </a:pPr>
            <a:r>
              <a:rPr lang="en-US" dirty="0" smtClean="0"/>
              <a:t>  </a:t>
            </a:r>
          </a:p>
          <a:p>
            <a:pPr>
              <a:buNone/>
            </a:pPr>
            <a:r>
              <a:rPr lang="en-US" dirty="0" smtClean="0"/>
              <a:t>  </a:t>
            </a:r>
          </a:p>
          <a:p>
            <a:pPr>
              <a:buNone/>
            </a:pPr>
            <a:r>
              <a:rPr lang="en-US" dirty="0" smtClean="0"/>
              <a:t>&lt;bean id="e" </a:t>
            </a:r>
            <a:r>
              <a:rPr lang="en-US" b="1" dirty="0" smtClean="0"/>
              <a:t>class</a:t>
            </a:r>
            <a:r>
              <a:rPr lang="en-US" dirty="0" smtClean="0"/>
              <a:t>="</a:t>
            </a:r>
            <a:r>
              <a:rPr lang="en-US" dirty="0" err="1" smtClean="0"/>
              <a:t>com.Employee</a:t>
            </a:r>
            <a:r>
              <a:rPr lang="en-US" dirty="0" smtClean="0"/>
              <a:t>"&gt;  </a:t>
            </a:r>
          </a:p>
          <a:p>
            <a:pPr>
              <a:buNone/>
            </a:pPr>
            <a:r>
              <a:rPr lang="en-US" dirty="0" smtClean="0"/>
              <a:t>&lt;constructor-</a:t>
            </a:r>
            <a:r>
              <a:rPr lang="en-US" dirty="0" err="1" smtClean="0"/>
              <a:t>arg</a:t>
            </a:r>
            <a:r>
              <a:rPr lang="en-US" dirty="0" smtClean="0"/>
              <a:t> value="12" type="</a:t>
            </a:r>
            <a:r>
              <a:rPr lang="en-US" dirty="0" err="1" smtClean="0"/>
              <a:t>int</a:t>
            </a:r>
            <a:r>
              <a:rPr lang="en-US" dirty="0" smtClean="0"/>
              <a:t>"&gt;&lt;/constructor-</a:t>
            </a:r>
            <a:r>
              <a:rPr lang="en-US" dirty="0" err="1" smtClean="0"/>
              <a:t>arg</a:t>
            </a:r>
            <a:r>
              <a:rPr lang="en-US" dirty="0" smtClean="0"/>
              <a:t>&gt;  </a:t>
            </a:r>
          </a:p>
          <a:p>
            <a:pPr>
              <a:buNone/>
            </a:pPr>
            <a:r>
              <a:rPr lang="en-US" dirty="0" smtClean="0"/>
              <a:t>&lt;constructor-</a:t>
            </a:r>
            <a:r>
              <a:rPr lang="en-US" dirty="0" err="1" smtClean="0"/>
              <a:t>arg</a:t>
            </a:r>
            <a:r>
              <a:rPr lang="en-US" dirty="0" smtClean="0"/>
              <a:t> value="</a:t>
            </a:r>
            <a:r>
              <a:rPr lang="en-US" dirty="0" err="1" smtClean="0"/>
              <a:t>Sonoo</a:t>
            </a:r>
            <a:r>
              <a:rPr lang="en-US" dirty="0" smtClean="0"/>
              <a:t>"&gt;&lt;/constructor-</a:t>
            </a:r>
            <a:r>
              <a:rPr lang="en-US" dirty="0" err="1" smtClean="0"/>
              <a:t>arg</a:t>
            </a:r>
            <a:r>
              <a:rPr lang="en-US" dirty="0" smtClean="0"/>
              <a:t>&gt;  </a:t>
            </a:r>
          </a:p>
          <a:p>
            <a:pPr>
              <a:buNone/>
            </a:pPr>
            <a:r>
              <a:rPr lang="en-US" dirty="0" smtClean="0"/>
              <a:t>&lt;constructor-</a:t>
            </a:r>
            <a:r>
              <a:rPr lang="en-US" dirty="0" err="1" smtClean="0"/>
              <a:t>arg</a:t>
            </a:r>
            <a:r>
              <a:rPr lang="en-US" dirty="0" smtClean="0"/>
              <a:t>&gt;  </a:t>
            </a:r>
          </a:p>
          <a:p>
            <a:pPr>
              <a:buNone/>
            </a:pPr>
            <a:r>
              <a:rPr lang="en-US" dirty="0" smtClean="0"/>
              <a:t>&lt;ref bean="a1"/&gt;  </a:t>
            </a:r>
          </a:p>
          <a:p>
            <a:pPr>
              <a:buNone/>
            </a:pPr>
            <a:r>
              <a:rPr lang="en-US" dirty="0" smtClean="0"/>
              <a:t>&lt;/constructor-</a:t>
            </a:r>
            <a:r>
              <a:rPr lang="en-US" dirty="0" err="1" smtClean="0"/>
              <a:t>arg</a:t>
            </a:r>
            <a:r>
              <a:rPr lang="en-US" dirty="0" smtClean="0"/>
              <a:t>&gt;  </a:t>
            </a:r>
          </a:p>
          <a:p>
            <a:pPr>
              <a:buNone/>
            </a:pPr>
            <a:r>
              <a:rPr lang="en-US" dirty="0" smtClean="0"/>
              <a:t>&lt;/bean&gt;  </a:t>
            </a:r>
          </a:p>
          <a:p>
            <a:pPr>
              <a:buNone/>
            </a:pPr>
            <a:r>
              <a:rPr lang="en-US" dirty="0" smtClean="0"/>
              <a:t>  </a:t>
            </a:r>
          </a:p>
          <a:p>
            <a:pPr>
              <a:buNone/>
            </a:pPr>
            <a:r>
              <a:rPr lang="en-US" dirty="0" smtClean="0"/>
              <a:t>&lt;/beans&gt;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endParaRPr lang="en-US" b="1" dirty="0" smtClean="0"/>
          </a:p>
          <a:p>
            <a:pPr>
              <a:buNone/>
            </a:pPr>
            <a:r>
              <a:rPr lang="en-US" b="1" dirty="0" err="1" smtClean="0"/>
              <a:t>Test.java</a:t>
            </a:r>
            <a:r>
              <a:rPr lang="en-US" dirty="0" err="1" smtClean="0"/>
              <a:t>This</a:t>
            </a:r>
            <a:r>
              <a:rPr lang="en-US" dirty="0" smtClean="0"/>
              <a:t> class gets the bean from the applicationContext.xml file and calls the show method.</a:t>
            </a:r>
          </a:p>
          <a:p>
            <a:pPr>
              <a:buNone/>
            </a:pPr>
            <a:r>
              <a:rPr lang="en-US" b="1" dirty="0" smtClean="0"/>
              <a:t>package</a:t>
            </a:r>
            <a:r>
              <a:rPr lang="en-US" dirty="0" smtClean="0"/>
              <a:t> com;</a:t>
            </a:r>
          </a:p>
          <a:p>
            <a:pPr>
              <a:buNone/>
            </a:pPr>
            <a:r>
              <a:rPr lang="en-US" dirty="0" smtClean="0"/>
              <a:t>  </a:t>
            </a:r>
          </a:p>
          <a:p>
            <a:pPr>
              <a:buNone/>
            </a:pPr>
            <a:r>
              <a:rPr lang="en-US" b="1" dirty="0" smtClean="0"/>
              <a:t>import</a:t>
            </a:r>
            <a:r>
              <a:rPr lang="en-US" dirty="0" smtClean="0"/>
              <a:t> </a:t>
            </a:r>
            <a:r>
              <a:rPr lang="en-US" dirty="0" err="1" smtClean="0"/>
              <a:t>org.springframework.beans.factory.BeanFactory</a:t>
            </a:r>
            <a:r>
              <a:rPr lang="en-US" dirty="0" smtClean="0"/>
              <a:t>;  </a:t>
            </a:r>
          </a:p>
          <a:p>
            <a:pPr>
              <a:buNone/>
            </a:pPr>
            <a:r>
              <a:rPr lang="en-US" b="1" dirty="0" smtClean="0"/>
              <a:t>import</a:t>
            </a:r>
            <a:r>
              <a:rPr lang="en-US" dirty="0" smtClean="0"/>
              <a:t> </a:t>
            </a:r>
            <a:r>
              <a:rPr lang="en-US" dirty="0" err="1" smtClean="0"/>
              <a:t>org.springframework.beans.factory.xml.XmlBeanFactory</a:t>
            </a:r>
            <a:r>
              <a:rPr lang="en-US" dirty="0" smtClean="0"/>
              <a:t>;  </a:t>
            </a:r>
          </a:p>
          <a:p>
            <a:pPr>
              <a:buNone/>
            </a:pPr>
            <a:r>
              <a:rPr lang="en-US" b="1" dirty="0" smtClean="0"/>
              <a:t>import</a:t>
            </a:r>
            <a:r>
              <a:rPr lang="en-US" dirty="0" smtClean="0"/>
              <a:t> org.springframework.core.io.*;  </a:t>
            </a:r>
          </a:p>
          <a:p>
            <a:pPr>
              <a:buNone/>
            </a:pPr>
            <a:r>
              <a:rPr lang="en-US" dirty="0" smtClean="0"/>
              <a:t>  </a:t>
            </a:r>
          </a:p>
          <a:p>
            <a:pPr>
              <a:buNone/>
            </a:pPr>
            <a:r>
              <a:rPr lang="en-US" b="1" dirty="0" smtClean="0"/>
              <a:t>public</a:t>
            </a:r>
            <a:r>
              <a:rPr lang="en-US" dirty="0" smtClean="0"/>
              <a:t> </a:t>
            </a:r>
            <a:r>
              <a:rPr lang="en-US" b="1" dirty="0" smtClean="0"/>
              <a:t>class</a:t>
            </a:r>
            <a:r>
              <a:rPr lang="en-US" dirty="0" smtClean="0"/>
              <a:t> Test {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p>
          <a:p>
            <a:pPr>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buNone/>
            </a:pPr>
            <a:r>
              <a:rPr lang="en-US" dirty="0" smtClean="0"/>
              <a:t>         </a:t>
            </a:r>
          </a:p>
          <a:p>
            <a:pPr>
              <a:buNone/>
            </a:pPr>
            <a:r>
              <a:rPr lang="en-US" dirty="0" smtClean="0"/>
              <a:t>      Employee s=(Employee)</a:t>
            </a:r>
            <a:r>
              <a:rPr lang="en-US" dirty="0" err="1" smtClean="0"/>
              <a:t>factory.getBean</a:t>
            </a:r>
            <a:r>
              <a:rPr lang="en-US" dirty="0" smtClean="0"/>
              <a:t>("e");  </a:t>
            </a:r>
          </a:p>
          <a:p>
            <a:pPr>
              <a:buNone/>
            </a:pPr>
            <a:r>
              <a:rPr lang="en-US" dirty="0" smtClean="0"/>
              <a:t>        </a:t>
            </a:r>
            <a:r>
              <a:rPr lang="en-US" dirty="0" err="1" smtClean="0"/>
              <a:t>s.show</a:t>
            </a:r>
            <a:r>
              <a:rPr lang="en-US" dirty="0" smtClean="0"/>
              <a:t>();  </a:t>
            </a:r>
          </a:p>
          <a:p>
            <a:pPr>
              <a:buNone/>
            </a:pPr>
            <a:r>
              <a:rPr lang="en-US" dirty="0" smtClean="0"/>
              <a:t>        </a:t>
            </a:r>
          </a:p>
          <a:p>
            <a:pPr>
              <a:buNone/>
            </a:pPr>
            <a:r>
              <a:rPr lang="en-US" dirty="0" smtClean="0"/>
              <a:t>    }  </a:t>
            </a:r>
          </a:p>
          <a:p>
            <a:pPr>
              <a:buNone/>
            </a:pP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914400"/>
          </a:xfrm>
        </p:spPr>
        <p:txBody>
          <a:bodyPr>
            <a:normAutofit fontScale="90000"/>
          </a:bodyPr>
          <a:lstStyle/>
          <a:p>
            <a:r>
              <a:rPr lang="en-US" dirty="0" smtClean="0"/>
              <a:t/>
            </a:r>
            <a:br>
              <a:rPr lang="en-US" dirty="0" smtClean="0"/>
            </a:br>
            <a:r>
              <a:rPr lang="en-US" dirty="0" smtClean="0"/>
              <a:t>Dependency Injection by setter method</a:t>
            </a:r>
            <a:endParaRPr lang="en-US" dirty="0"/>
          </a:p>
        </p:txBody>
      </p:sp>
      <p:sp>
        <p:nvSpPr>
          <p:cNvPr id="3" name="Content Placeholder 2"/>
          <p:cNvSpPr>
            <a:spLocks noGrp="1"/>
          </p:cNvSpPr>
          <p:nvPr>
            <p:ph sz="quarter" idx="1"/>
          </p:nvPr>
        </p:nvSpPr>
        <p:spPr/>
        <p:txBody>
          <a:bodyPr>
            <a:normAutofit fontScale="92500"/>
          </a:bodyPr>
          <a:lstStyle/>
          <a:p>
            <a:r>
              <a:rPr lang="en-US" dirty="0" smtClean="0"/>
              <a:t>We can inject the dependency by setter method also. The </a:t>
            </a:r>
            <a:r>
              <a:rPr lang="en-US" b="1" dirty="0" smtClean="0"/>
              <a:t>&lt;property&gt;</a:t>
            </a:r>
            <a:r>
              <a:rPr lang="en-US" dirty="0" smtClean="0"/>
              <a:t> </a:t>
            </a:r>
            <a:r>
              <a:rPr lang="en-US" dirty="0" err="1" smtClean="0"/>
              <a:t>subelement</a:t>
            </a:r>
            <a:r>
              <a:rPr lang="en-US" dirty="0" smtClean="0"/>
              <a:t> of </a:t>
            </a:r>
            <a:r>
              <a:rPr lang="en-US" b="1" dirty="0" smtClean="0"/>
              <a:t>&lt;bean&gt;</a:t>
            </a:r>
            <a:r>
              <a:rPr lang="en-US" dirty="0" smtClean="0"/>
              <a:t> is used for setter injection. Here we are going to inject</a:t>
            </a:r>
          </a:p>
          <a:p>
            <a:r>
              <a:rPr lang="en-US" dirty="0" smtClean="0"/>
              <a:t>primitive and String-based values</a:t>
            </a:r>
          </a:p>
          <a:p>
            <a:r>
              <a:rPr lang="en-US" dirty="0" smtClean="0"/>
              <a:t>Dependent object (contained object)</a:t>
            </a:r>
          </a:p>
          <a:p>
            <a:r>
              <a:rPr lang="en-US" dirty="0" smtClean="0"/>
              <a:t>Collection values etc.</a:t>
            </a:r>
          </a:p>
          <a:p>
            <a:r>
              <a:rPr lang="en-US" dirty="0" smtClean="0"/>
              <a:t>Let's see the simple example to inject primitive and string-based values by setter method. We have created three files here:</a:t>
            </a:r>
          </a:p>
          <a:p>
            <a:r>
              <a:rPr lang="en-US" dirty="0" smtClean="0"/>
              <a:t>Employee.java</a:t>
            </a:r>
          </a:p>
          <a:p>
            <a:r>
              <a:rPr lang="en-US" dirty="0" smtClean="0"/>
              <a:t>applicationContext.xml</a:t>
            </a:r>
          </a:p>
          <a:p>
            <a:r>
              <a:rPr lang="en-US" dirty="0" smtClean="0"/>
              <a:t>Test.java</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r>
              <a:rPr lang="en-US" b="1" dirty="0" smtClean="0"/>
              <a:t>package</a:t>
            </a:r>
            <a:r>
              <a:rPr lang="en-US" dirty="0" smtClean="0"/>
              <a:t> com;</a:t>
            </a:r>
          </a:p>
          <a:p>
            <a:pPr>
              <a:buNone/>
            </a:pPr>
            <a:r>
              <a:rPr lang="en-US" dirty="0" smtClean="0"/>
              <a:t>  </a:t>
            </a:r>
          </a:p>
          <a:p>
            <a:pPr>
              <a:buNone/>
            </a:pPr>
            <a:r>
              <a:rPr lang="en-US" b="1" dirty="0" smtClean="0"/>
              <a:t>public</a:t>
            </a:r>
            <a:r>
              <a:rPr lang="en-US" dirty="0" smtClean="0"/>
              <a:t> </a:t>
            </a:r>
            <a:r>
              <a:rPr lang="en-US" b="1" dirty="0" smtClean="0"/>
              <a:t>class</a:t>
            </a:r>
            <a:r>
              <a:rPr lang="en-US" dirty="0" smtClean="0"/>
              <a:t> Employee {  </a:t>
            </a:r>
          </a:p>
          <a:p>
            <a:pPr>
              <a:buNone/>
            </a:pPr>
            <a:r>
              <a:rPr lang="en-US" b="1" dirty="0" smtClean="0"/>
              <a:t>private</a:t>
            </a:r>
            <a:r>
              <a:rPr lang="en-US" dirty="0" smtClean="0"/>
              <a:t> </a:t>
            </a:r>
            <a:r>
              <a:rPr lang="en-US" b="1" dirty="0" err="1" smtClean="0"/>
              <a:t>int</a:t>
            </a:r>
            <a:r>
              <a:rPr lang="en-US" dirty="0" smtClean="0"/>
              <a:t> id;  </a:t>
            </a:r>
          </a:p>
          <a:p>
            <a:pPr>
              <a:buNone/>
            </a:pPr>
            <a:r>
              <a:rPr lang="en-US" b="1" dirty="0" smtClean="0"/>
              <a:t>private</a:t>
            </a:r>
            <a:r>
              <a:rPr lang="en-US" dirty="0" smtClean="0"/>
              <a:t> String name;  </a:t>
            </a:r>
          </a:p>
          <a:p>
            <a:pPr>
              <a:buNone/>
            </a:pPr>
            <a:r>
              <a:rPr lang="en-US" b="1" dirty="0" smtClean="0"/>
              <a:t>private</a:t>
            </a:r>
            <a:r>
              <a:rPr lang="en-US" dirty="0" smtClean="0"/>
              <a:t> String city;  </a:t>
            </a:r>
          </a:p>
          <a:p>
            <a:pPr>
              <a:buNone/>
            </a:pPr>
            <a:r>
              <a:rPr lang="en-US" dirty="0" smtClean="0"/>
              <a:t>  </a:t>
            </a:r>
          </a:p>
          <a:p>
            <a:pPr>
              <a:buNone/>
            </a:pPr>
            <a:r>
              <a:rPr lang="en-US" b="1" dirty="0" smtClean="0"/>
              <a:t>public</a:t>
            </a:r>
            <a:r>
              <a:rPr lang="en-US" dirty="0" smtClean="0"/>
              <a:t> </a:t>
            </a:r>
            <a:r>
              <a:rPr lang="en-US" b="1" dirty="0" err="1" smtClean="0"/>
              <a:t>int</a:t>
            </a:r>
            <a:r>
              <a:rPr lang="en-US" dirty="0" smtClean="0"/>
              <a:t> </a:t>
            </a:r>
            <a:r>
              <a:rPr lang="en-US" dirty="0" err="1" smtClean="0"/>
              <a:t>getId</a:t>
            </a:r>
            <a:r>
              <a:rPr lang="en-US" dirty="0" smtClean="0"/>
              <a:t>() {  </a:t>
            </a:r>
          </a:p>
          <a:p>
            <a:pPr>
              <a:buNone/>
            </a:pPr>
            <a:r>
              <a:rPr lang="en-US" dirty="0" smtClean="0"/>
              <a:t>    </a:t>
            </a:r>
            <a:r>
              <a:rPr lang="en-US" b="1" dirty="0" smtClean="0"/>
              <a:t>return</a:t>
            </a:r>
            <a:r>
              <a:rPr lang="en-US" dirty="0" smtClean="0"/>
              <a:t> id;  </a:t>
            </a:r>
          </a:p>
          <a:p>
            <a:pPr>
              <a:buNone/>
            </a:pP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setId</a:t>
            </a:r>
            <a:r>
              <a:rPr lang="en-US" dirty="0" smtClean="0"/>
              <a:t>(</a:t>
            </a:r>
            <a:r>
              <a:rPr lang="en-US" b="1" dirty="0" err="1" smtClean="0"/>
              <a:t>int</a:t>
            </a:r>
            <a:r>
              <a:rPr lang="en-US" dirty="0" smtClean="0"/>
              <a:t> id) {  </a:t>
            </a:r>
          </a:p>
          <a:p>
            <a:pPr>
              <a:buNone/>
            </a:pPr>
            <a:r>
              <a:rPr lang="en-US" dirty="0" smtClean="0"/>
              <a:t>    </a:t>
            </a:r>
            <a:r>
              <a:rPr lang="en-US" b="1" dirty="0" smtClean="0"/>
              <a:t>this</a:t>
            </a:r>
            <a:r>
              <a:rPr lang="en-US" dirty="0" smtClean="0"/>
              <a:t>.id = id;  </a:t>
            </a:r>
          </a:p>
          <a:p>
            <a:pPr>
              <a:buNone/>
            </a:pPr>
            <a:r>
              <a:rPr lang="en-US" dirty="0" smtClean="0"/>
              <a:t>}  </a:t>
            </a:r>
          </a:p>
          <a:p>
            <a:pPr>
              <a:buNone/>
            </a:pPr>
            <a:r>
              <a:rPr lang="en-US" b="1" dirty="0" smtClean="0"/>
              <a:t>public</a:t>
            </a:r>
            <a:r>
              <a:rPr lang="en-US" dirty="0" smtClean="0"/>
              <a:t> String </a:t>
            </a:r>
            <a:r>
              <a:rPr lang="en-US" dirty="0" err="1" smtClean="0"/>
              <a:t>getName</a:t>
            </a:r>
            <a:r>
              <a:rPr lang="en-US" dirty="0" smtClean="0"/>
              <a:t>() {  </a:t>
            </a:r>
          </a:p>
          <a:p>
            <a:pPr>
              <a:buNone/>
            </a:pPr>
            <a:r>
              <a:rPr lang="en-US" dirty="0" smtClean="0"/>
              <a:t>    </a:t>
            </a:r>
            <a:r>
              <a:rPr lang="en-US" b="1" dirty="0" smtClean="0"/>
              <a:t>return</a:t>
            </a:r>
            <a:r>
              <a:rPr lang="en-US" dirty="0" smtClean="0"/>
              <a:t> name;  </a:t>
            </a:r>
          </a:p>
          <a:p>
            <a:pPr>
              <a:buNone/>
            </a:pP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setName</a:t>
            </a:r>
            <a:r>
              <a:rPr lang="en-US" dirty="0" smtClean="0"/>
              <a:t>(String name) {  </a:t>
            </a:r>
          </a:p>
          <a:p>
            <a:pPr>
              <a:buNone/>
            </a:pPr>
            <a:r>
              <a:rPr lang="en-US" dirty="0" smtClean="0"/>
              <a:t>   </a:t>
            </a:r>
            <a:r>
              <a:rPr lang="en-US" b="1" dirty="0" smtClean="0"/>
              <a:t>this</a:t>
            </a:r>
            <a:r>
              <a:rPr lang="en-US" dirty="0" smtClean="0"/>
              <a:t>.name = name;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public</a:t>
            </a:r>
            <a:r>
              <a:rPr lang="en-US" dirty="0" smtClean="0"/>
              <a:t> String </a:t>
            </a:r>
            <a:r>
              <a:rPr lang="en-US" dirty="0" err="1" smtClean="0"/>
              <a:t>getCity</a:t>
            </a:r>
            <a:r>
              <a:rPr lang="en-US" dirty="0" smtClean="0"/>
              <a:t>() {  </a:t>
            </a:r>
          </a:p>
          <a:p>
            <a:r>
              <a:rPr lang="en-US" dirty="0" smtClean="0"/>
              <a:t>    </a:t>
            </a:r>
            <a:r>
              <a:rPr lang="en-US" b="1" dirty="0" smtClean="0"/>
              <a:t>return</a:t>
            </a:r>
            <a:r>
              <a:rPr lang="en-US" dirty="0" smtClean="0"/>
              <a:t> city;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setCity</a:t>
            </a:r>
            <a:r>
              <a:rPr lang="en-US" dirty="0" smtClean="0"/>
              <a:t>(String city) {  </a:t>
            </a:r>
          </a:p>
          <a:p>
            <a:r>
              <a:rPr lang="en-US" dirty="0" smtClean="0"/>
              <a:t>    </a:t>
            </a:r>
            <a:r>
              <a:rPr lang="en-US" b="1" dirty="0" err="1" smtClean="0"/>
              <a:t>this</a:t>
            </a:r>
            <a:r>
              <a:rPr lang="en-US" dirty="0" err="1" smtClean="0"/>
              <a:t>.city</a:t>
            </a:r>
            <a:r>
              <a:rPr lang="en-US" dirty="0" smtClean="0"/>
              <a:t> = city;  </a:t>
            </a:r>
          </a:p>
          <a:p>
            <a:r>
              <a:rPr lang="en-US" dirty="0" smtClean="0"/>
              <a:t>}  </a:t>
            </a:r>
          </a:p>
          <a:p>
            <a:r>
              <a:rPr lang="en-US" b="1" dirty="0" smtClean="0"/>
              <a:t>void</a:t>
            </a:r>
            <a:r>
              <a:rPr lang="en-US" dirty="0" smtClean="0"/>
              <a:t> display(){  </a:t>
            </a:r>
          </a:p>
          <a:p>
            <a:r>
              <a:rPr lang="en-US" dirty="0" smtClean="0"/>
              <a:t>    </a:t>
            </a:r>
            <a:r>
              <a:rPr lang="en-US" dirty="0" err="1" smtClean="0"/>
              <a:t>System.out.println</a:t>
            </a:r>
            <a:r>
              <a:rPr lang="en-US" dirty="0" smtClean="0"/>
              <a:t>(id+" "+name+" "+city);  </a:t>
            </a:r>
          </a:p>
          <a:p>
            <a:r>
              <a:rPr lang="en-US" dirty="0" smtClean="0"/>
              <a:t>}  </a:t>
            </a:r>
          </a:p>
          <a:p>
            <a:r>
              <a:rPr lang="en-US" dirty="0" smtClean="0"/>
              <a:t>  </a:t>
            </a:r>
          </a:p>
          <a:p>
            <a:r>
              <a:rPr lang="en-US" dirty="0" smtClean="0"/>
              <a:t>}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0000" lnSpcReduction="20000"/>
          </a:bodyPr>
          <a:lstStyle/>
          <a:p>
            <a:pPr>
              <a:buNone/>
            </a:pPr>
            <a:r>
              <a:rPr lang="en-US" b="1" dirty="0" err="1" smtClean="0"/>
              <a:t>applicationContext.xml</a:t>
            </a:r>
            <a:r>
              <a:rPr lang="en-US" dirty="0" err="1" smtClean="0"/>
              <a:t>We</a:t>
            </a:r>
            <a:r>
              <a:rPr lang="en-US" dirty="0" smtClean="0"/>
              <a:t> are providing the information into the bean by this file. The property element invokes the setter method. The value </a:t>
            </a:r>
            <a:r>
              <a:rPr lang="en-US" dirty="0" err="1" smtClean="0"/>
              <a:t>subelement</a:t>
            </a:r>
            <a:r>
              <a:rPr lang="en-US" dirty="0" smtClean="0"/>
              <a:t> of property will assign the specified value.</a:t>
            </a:r>
          </a:p>
          <a:p>
            <a:pPr>
              <a:buNone/>
            </a:pPr>
            <a:r>
              <a:rPr lang="en-US" dirty="0" smtClean="0"/>
              <a:t>&lt;?xml version="1.0" encoding="UTF-8"?&gt;  </a:t>
            </a:r>
          </a:p>
          <a:p>
            <a:pPr>
              <a:buNone/>
            </a:pPr>
            <a:r>
              <a:rPr lang="en-US" dirty="0" smtClean="0"/>
              <a:t>&lt;beans  </a:t>
            </a:r>
          </a:p>
          <a:p>
            <a:pPr>
              <a:buNone/>
            </a:pPr>
            <a:r>
              <a:rPr lang="en-US" dirty="0" smtClean="0"/>
              <a:t>    </a:t>
            </a:r>
            <a:r>
              <a:rPr lang="en-US" dirty="0" err="1" smtClean="0"/>
              <a:t>xmlns</a:t>
            </a:r>
            <a:r>
              <a:rPr lang="en-US" dirty="0" smtClean="0"/>
              <a:t>="http://www.springframework.org/schema/beans"  </a:t>
            </a:r>
          </a:p>
          <a:p>
            <a:pPr>
              <a:buNone/>
            </a:pPr>
            <a:r>
              <a:rPr lang="en-US" dirty="0" smtClean="0"/>
              <a:t>    </a:t>
            </a:r>
            <a:r>
              <a:rPr lang="en-US" dirty="0" err="1" smtClean="0"/>
              <a:t>xmlns:xsi</a:t>
            </a:r>
            <a:r>
              <a:rPr lang="en-US" dirty="0" smtClean="0"/>
              <a:t>="http://www.w3.org/2001/XMLSchema-instance"  </a:t>
            </a:r>
          </a:p>
          <a:p>
            <a:pPr>
              <a:buNone/>
            </a:pPr>
            <a:r>
              <a:rPr lang="en-US" dirty="0" smtClean="0"/>
              <a:t>    </a:t>
            </a:r>
            <a:r>
              <a:rPr lang="en-US" dirty="0" err="1" smtClean="0"/>
              <a:t>xmlns:p</a:t>
            </a:r>
            <a:r>
              <a:rPr lang="en-US" dirty="0" smtClean="0"/>
              <a:t>="http://www.springframework.org/schema/p"  </a:t>
            </a:r>
          </a:p>
          <a:p>
            <a:pPr>
              <a:buNone/>
            </a:pPr>
            <a:r>
              <a:rPr lang="en-US" dirty="0" smtClean="0"/>
              <a:t>    </a:t>
            </a:r>
            <a:r>
              <a:rPr lang="en-US" dirty="0" err="1" smtClean="0"/>
              <a:t>xsi:schemaLocation</a:t>
            </a:r>
            <a:r>
              <a:rPr lang="en-US" dirty="0" smtClean="0"/>
              <a:t>="http://www.springframework.org/schema/beans  </a:t>
            </a:r>
          </a:p>
          <a:p>
            <a:pPr>
              <a:buNone/>
            </a:pPr>
            <a:r>
              <a:rPr lang="en-US" dirty="0" smtClean="0"/>
              <a:t>                http://www.springframework.org/schema/beans/spring-beans-3.0.xsd"&gt;  </a:t>
            </a:r>
          </a:p>
          <a:p>
            <a:pPr>
              <a:buNone/>
            </a:pPr>
            <a:r>
              <a:rPr lang="en-US" dirty="0" smtClean="0"/>
              <a:t>  </a:t>
            </a:r>
          </a:p>
          <a:p>
            <a:pPr>
              <a:buNone/>
            </a:pPr>
            <a:r>
              <a:rPr lang="en-US" dirty="0" smtClean="0"/>
              <a:t>&lt;bean id="</a:t>
            </a:r>
            <a:r>
              <a:rPr lang="en-US" dirty="0" err="1" smtClean="0"/>
              <a:t>obj</a:t>
            </a:r>
            <a:r>
              <a:rPr lang="en-US" dirty="0" smtClean="0"/>
              <a:t>" </a:t>
            </a:r>
            <a:r>
              <a:rPr lang="en-US" b="1" dirty="0" smtClean="0"/>
              <a:t>class</a:t>
            </a:r>
            <a:r>
              <a:rPr lang="en-US" dirty="0" smtClean="0"/>
              <a:t>="</a:t>
            </a:r>
            <a:r>
              <a:rPr lang="en-US" dirty="0" err="1" smtClean="0"/>
              <a:t>com.Employee</a:t>
            </a:r>
            <a:r>
              <a:rPr lang="en-US" dirty="0" smtClean="0"/>
              <a:t>"&gt;  </a:t>
            </a:r>
          </a:p>
          <a:p>
            <a:pPr>
              <a:buNone/>
            </a:pPr>
            <a:r>
              <a:rPr lang="en-US" dirty="0" smtClean="0"/>
              <a:t>&lt;property name="id"&gt;  </a:t>
            </a:r>
          </a:p>
          <a:p>
            <a:pPr>
              <a:buNone/>
            </a:pPr>
            <a:r>
              <a:rPr lang="en-US" dirty="0" smtClean="0"/>
              <a:t>&lt;value&gt;20&lt;/value&gt;  </a:t>
            </a:r>
          </a:p>
          <a:p>
            <a:pPr>
              <a:buNone/>
            </a:pPr>
            <a:r>
              <a:rPr lang="en-US" dirty="0" smtClean="0"/>
              <a:t>&lt;/property&gt;  </a:t>
            </a:r>
          </a:p>
          <a:p>
            <a:pPr>
              <a:buNone/>
            </a:pPr>
            <a:r>
              <a:rPr lang="en-US" dirty="0" smtClean="0"/>
              <a:t>&lt;property name="name"&gt;  </a:t>
            </a:r>
          </a:p>
          <a:p>
            <a:pPr>
              <a:buNone/>
            </a:pPr>
            <a:r>
              <a:rPr lang="en-US" dirty="0" smtClean="0"/>
              <a:t>&lt;value&gt;</a:t>
            </a:r>
            <a:r>
              <a:rPr lang="en-US" dirty="0" err="1" smtClean="0"/>
              <a:t>Arun</a:t>
            </a:r>
            <a:r>
              <a:rPr lang="en-US" dirty="0" smtClean="0"/>
              <a:t>&lt;/value&gt;  </a:t>
            </a:r>
          </a:p>
          <a:p>
            <a:pPr>
              <a:buNone/>
            </a:pPr>
            <a:r>
              <a:rPr lang="en-US" dirty="0" smtClean="0"/>
              <a:t>&lt;/property&gt;  </a:t>
            </a:r>
          </a:p>
          <a:p>
            <a:pPr>
              <a:buNone/>
            </a:pPr>
            <a:r>
              <a:rPr lang="en-US" dirty="0" smtClean="0"/>
              <a:t>&lt;property name="city"&gt;  </a:t>
            </a:r>
          </a:p>
          <a:p>
            <a:pPr>
              <a:buNone/>
            </a:pPr>
            <a:r>
              <a:rPr lang="en-US" dirty="0" smtClean="0"/>
              <a:t>&lt;value&gt;</a:t>
            </a:r>
            <a:r>
              <a:rPr lang="en-US" dirty="0" err="1" smtClean="0"/>
              <a:t>ghaziabad</a:t>
            </a:r>
            <a:r>
              <a:rPr lang="en-US" dirty="0" smtClean="0"/>
              <a:t>&lt;/value&gt;  </a:t>
            </a:r>
          </a:p>
          <a:p>
            <a:pPr>
              <a:buNone/>
            </a:pPr>
            <a:r>
              <a:rPr lang="en-US" dirty="0" smtClean="0"/>
              <a:t>&lt;/property&gt;  </a:t>
            </a:r>
          </a:p>
          <a:p>
            <a:pPr>
              <a:buNone/>
            </a:pPr>
            <a:r>
              <a:rPr lang="en-US" dirty="0" smtClean="0"/>
              <a:t>  </a:t>
            </a:r>
          </a:p>
          <a:p>
            <a:pPr>
              <a:buNone/>
            </a:pPr>
            <a:r>
              <a:rPr lang="en-US" dirty="0" smtClean="0"/>
              <a:t>&lt;/bean&gt;  </a:t>
            </a:r>
          </a:p>
          <a:p>
            <a:pPr>
              <a:buNone/>
            </a:pPr>
            <a:r>
              <a:rPr lang="en-US" dirty="0" smtClean="0"/>
              <a:t>  </a:t>
            </a:r>
          </a:p>
          <a:p>
            <a:pPr>
              <a:buNone/>
            </a:pPr>
            <a:r>
              <a:rPr lang="en-US" dirty="0" smtClean="0"/>
              <a:t>&lt;/beans&gt;  </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b="1" dirty="0" err="1" smtClean="0"/>
              <a:t>Test.java</a:t>
            </a:r>
            <a:r>
              <a:rPr lang="en-US" dirty="0" err="1" smtClean="0"/>
              <a:t>This</a:t>
            </a:r>
            <a:r>
              <a:rPr lang="en-US" dirty="0" smtClean="0"/>
              <a:t> class gets the bean from the applicationContext.xml file and calls the display method.</a:t>
            </a:r>
          </a:p>
          <a:p>
            <a:pPr>
              <a:buNone/>
            </a:pPr>
            <a:r>
              <a:rPr lang="en-US" b="1" dirty="0" smtClean="0"/>
              <a:t>package</a:t>
            </a:r>
            <a:r>
              <a:rPr lang="en-US" dirty="0" smtClean="0"/>
              <a:t> com;</a:t>
            </a:r>
          </a:p>
          <a:p>
            <a:pPr>
              <a:buNone/>
            </a:pPr>
            <a:r>
              <a:rPr lang="en-US" dirty="0" smtClean="0"/>
              <a:t> </a:t>
            </a:r>
          </a:p>
          <a:p>
            <a:pPr>
              <a:buNone/>
            </a:pPr>
            <a:r>
              <a:rPr lang="en-US" b="1" dirty="0" smtClean="0"/>
              <a:t>import</a:t>
            </a:r>
            <a:r>
              <a:rPr lang="en-US" dirty="0" smtClean="0"/>
              <a:t> </a:t>
            </a:r>
            <a:r>
              <a:rPr lang="en-US" dirty="0" err="1" smtClean="0"/>
              <a:t>org.springframework.beans.factory.BeanFactory</a:t>
            </a:r>
            <a:r>
              <a:rPr lang="en-US" dirty="0" smtClean="0"/>
              <a:t>;  </a:t>
            </a:r>
          </a:p>
          <a:p>
            <a:pPr>
              <a:buNone/>
            </a:pPr>
            <a:r>
              <a:rPr lang="en-US" b="1" dirty="0" smtClean="0"/>
              <a:t>import</a:t>
            </a:r>
            <a:r>
              <a:rPr lang="en-US" dirty="0" smtClean="0"/>
              <a:t> </a:t>
            </a:r>
            <a:r>
              <a:rPr lang="en-US" dirty="0" err="1" smtClean="0"/>
              <a:t>org.springframework.beans.factory.xml.XmlBeanFactory</a:t>
            </a:r>
            <a:r>
              <a:rPr lang="en-US" dirty="0" smtClean="0"/>
              <a:t>;  </a:t>
            </a:r>
          </a:p>
          <a:p>
            <a:pPr>
              <a:buNone/>
            </a:pPr>
            <a:r>
              <a:rPr lang="en-US" b="1" dirty="0" smtClean="0"/>
              <a:t>import</a:t>
            </a:r>
            <a:r>
              <a:rPr lang="en-US" dirty="0" smtClean="0"/>
              <a:t> org.springframework.core.io.*;  </a:t>
            </a:r>
          </a:p>
          <a:p>
            <a:pPr>
              <a:buNone/>
            </a:pPr>
            <a:r>
              <a:rPr lang="en-US" dirty="0" smtClean="0"/>
              <a:t>  </a:t>
            </a:r>
          </a:p>
          <a:p>
            <a:pPr>
              <a:buNone/>
            </a:pPr>
            <a:r>
              <a:rPr lang="en-US" b="1" dirty="0" smtClean="0"/>
              <a:t>public</a:t>
            </a:r>
            <a:r>
              <a:rPr lang="en-US" dirty="0" smtClean="0"/>
              <a:t> </a:t>
            </a:r>
            <a:r>
              <a:rPr lang="en-US" b="1" dirty="0" smtClean="0"/>
              <a:t>class</a:t>
            </a:r>
            <a:r>
              <a:rPr lang="en-US" dirty="0" smtClean="0"/>
              <a:t> Test {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a:t>
            </a:r>
          </a:p>
          <a:p>
            <a:pPr>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buNone/>
            </a:pPr>
            <a:r>
              <a:rPr lang="en-US" dirty="0" smtClean="0"/>
              <a:t>          </a:t>
            </a:r>
          </a:p>
          <a:p>
            <a:pPr>
              <a:buNone/>
            </a:pPr>
            <a:r>
              <a:rPr lang="en-US" dirty="0" smtClean="0"/>
              <a:t>       Employee e=(Employee)</a:t>
            </a:r>
            <a:r>
              <a:rPr lang="en-US" dirty="0" err="1" smtClean="0"/>
              <a:t>factory.getBean</a:t>
            </a:r>
            <a:r>
              <a:rPr lang="en-US" dirty="0" smtClean="0"/>
              <a:t>("</a:t>
            </a:r>
            <a:r>
              <a:rPr lang="en-US" dirty="0" err="1" smtClean="0"/>
              <a:t>obj</a:t>
            </a:r>
            <a:r>
              <a:rPr lang="en-US" dirty="0" smtClean="0"/>
              <a:t>");  </a:t>
            </a:r>
          </a:p>
          <a:p>
            <a:pPr>
              <a:buNone/>
            </a:pPr>
            <a:r>
              <a:rPr lang="en-US" dirty="0" smtClean="0"/>
              <a:t>      </a:t>
            </a:r>
            <a:r>
              <a:rPr lang="en-US" dirty="0" err="1" smtClean="0"/>
              <a:t>e.display</a:t>
            </a:r>
            <a:r>
              <a:rPr lang="en-US" dirty="0" smtClean="0"/>
              <a:t>();  </a:t>
            </a:r>
          </a:p>
          <a:p>
            <a:pPr>
              <a:buNone/>
            </a:pPr>
            <a:r>
              <a:rPr lang="en-US" dirty="0" smtClean="0"/>
              <a:t>          </a:t>
            </a:r>
          </a:p>
          <a:p>
            <a:pPr>
              <a:buNone/>
            </a:pPr>
            <a:r>
              <a:rPr lang="en-US" dirty="0" smtClean="0"/>
              <a:t>    }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Setter Injection with Dependent Object Example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Like Constructor Injection, we can inject the dependency of another bean using setters. In such case, we use </a:t>
            </a:r>
            <a:r>
              <a:rPr lang="en-US" b="1" dirty="0" smtClean="0"/>
              <a:t>property</a:t>
            </a:r>
            <a:r>
              <a:rPr lang="en-US" dirty="0" smtClean="0"/>
              <a:t> element. Here, our scenario is </a:t>
            </a:r>
            <a:r>
              <a:rPr lang="en-US" b="1" dirty="0" smtClean="0"/>
              <a:t>Employee HAS-A Address</a:t>
            </a:r>
            <a:r>
              <a:rPr lang="en-US" dirty="0" smtClean="0"/>
              <a:t>. The Address class object will be termed as the dependent object. Let's see the Address class first:</a:t>
            </a:r>
          </a:p>
          <a:p>
            <a:r>
              <a:rPr lang="en-US" b="1" dirty="0" err="1" smtClean="0"/>
              <a:t>Address.java</a:t>
            </a:r>
            <a:r>
              <a:rPr lang="en-US" dirty="0" err="1" smtClean="0"/>
              <a:t>This</a:t>
            </a:r>
            <a:r>
              <a:rPr lang="en-US" dirty="0" smtClean="0"/>
              <a:t> class contains four properties, setters and getters and </a:t>
            </a:r>
            <a:r>
              <a:rPr lang="en-US" dirty="0" err="1" smtClean="0"/>
              <a:t>toString</a:t>
            </a:r>
            <a:r>
              <a:rPr lang="en-US" dirty="0" smtClean="0"/>
              <a:t>() method.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fontAlgn="base"/>
            <a:r>
              <a:rPr lang="en-US" dirty="0" smtClean="0"/>
              <a:t>class Volume  </a:t>
            </a:r>
          </a:p>
          <a:p>
            <a:pPr fontAlgn="base"/>
            <a:r>
              <a:rPr lang="en-US" dirty="0" smtClean="0"/>
              <a:t>{ </a:t>
            </a:r>
          </a:p>
          <a:p>
            <a:pPr fontAlgn="base"/>
            <a:r>
              <a:rPr lang="en-US" dirty="0" smtClean="0"/>
              <a:t>     public static void main(String </a:t>
            </a:r>
            <a:r>
              <a:rPr lang="en-US" dirty="0" err="1" smtClean="0"/>
              <a:t>args</a:t>
            </a:r>
            <a:r>
              <a:rPr lang="en-US" dirty="0" smtClean="0"/>
              <a:t>[])  </a:t>
            </a:r>
          </a:p>
          <a:p>
            <a:pPr fontAlgn="base"/>
            <a:r>
              <a:rPr lang="en-US" dirty="0" smtClean="0"/>
              <a:t>     { </a:t>
            </a:r>
          </a:p>
          <a:p>
            <a:pPr fontAlgn="base"/>
            <a:r>
              <a:rPr lang="en-US" dirty="0" smtClean="0"/>
              <a:t>         Box b = new Box(5,5,5); </a:t>
            </a:r>
          </a:p>
          <a:p>
            <a:pPr fontAlgn="base"/>
            <a:r>
              <a:rPr lang="en-US" dirty="0" smtClean="0"/>
              <a:t>         </a:t>
            </a:r>
            <a:r>
              <a:rPr lang="en-US" dirty="0" err="1" smtClean="0"/>
              <a:t>System.out.println</a:t>
            </a:r>
            <a:r>
              <a:rPr lang="en-US" dirty="0" smtClean="0"/>
              <a:t>(</a:t>
            </a:r>
            <a:r>
              <a:rPr lang="en-US" dirty="0" err="1" smtClean="0"/>
              <a:t>b.volume</a:t>
            </a:r>
            <a:r>
              <a:rPr lang="en-US" dirty="0" smtClean="0"/>
              <a:t>); </a:t>
            </a:r>
          </a:p>
          <a:p>
            <a:pPr fontAlgn="base"/>
            <a:r>
              <a:rPr lang="en-US" dirty="0" smtClean="0"/>
              <a:t>     } </a:t>
            </a:r>
          </a:p>
          <a:p>
            <a:pPr fontAlgn="base"/>
            <a:r>
              <a:rPr lang="en-US" dirty="0" smtClean="0"/>
              <a:t>} </a:t>
            </a:r>
          </a:p>
          <a:p>
            <a:pPr fontAlgn="base"/>
            <a:r>
              <a:rPr lang="en-US" dirty="0" smtClean="0"/>
              <a:t>class Box  </a:t>
            </a:r>
          </a:p>
          <a:p>
            <a:pPr fontAlgn="base"/>
            <a:r>
              <a:rPr lang="en-US" dirty="0" smtClean="0"/>
              <a:t>{ </a:t>
            </a:r>
          </a:p>
          <a:p>
            <a:pPr fontAlgn="base"/>
            <a:r>
              <a:rPr lang="en-US" dirty="0" smtClean="0"/>
              <a:t>     public </a:t>
            </a:r>
            <a:r>
              <a:rPr lang="en-US" dirty="0" err="1" smtClean="0"/>
              <a:t>int</a:t>
            </a:r>
            <a:r>
              <a:rPr lang="en-US" dirty="0" smtClean="0"/>
              <a:t> volume; </a:t>
            </a:r>
          </a:p>
          <a:p>
            <a:pPr fontAlgn="base"/>
            <a:r>
              <a:rPr lang="en-US" dirty="0" smtClean="0"/>
              <a:t>     Box(</a:t>
            </a:r>
            <a:r>
              <a:rPr lang="en-US" dirty="0" err="1" smtClean="0"/>
              <a:t>int</a:t>
            </a:r>
            <a:r>
              <a:rPr lang="en-US" dirty="0" smtClean="0"/>
              <a:t> length, </a:t>
            </a:r>
            <a:r>
              <a:rPr lang="en-US" dirty="0" err="1" smtClean="0"/>
              <a:t>int</a:t>
            </a:r>
            <a:r>
              <a:rPr lang="en-US" dirty="0" smtClean="0"/>
              <a:t> width, </a:t>
            </a:r>
            <a:r>
              <a:rPr lang="en-US" dirty="0" err="1" smtClean="0"/>
              <a:t>int</a:t>
            </a:r>
            <a:r>
              <a:rPr lang="en-US" dirty="0" smtClean="0"/>
              <a:t> height)  </a:t>
            </a:r>
          </a:p>
          <a:p>
            <a:pPr fontAlgn="base"/>
            <a:r>
              <a:rPr lang="en-US" dirty="0" smtClean="0"/>
              <a:t>     { </a:t>
            </a:r>
          </a:p>
          <a:p>
            <a:pPr fontAlgn="base"/>
            <a:r>
              <a:rPr lang="en-US" dirty="0" smtClean="0"/>
              <a:t>         </a:t>
            </a:r>
            <a:r>
              <a:rPr lang="en-US" dirty="0" err="1" smtClean="0"/>
              <a:t>this.volume</a:t>
            </a:r>
            <a:r>
              <a:rPr lang="en-US" dirty="0" smtClean="0"/>
              <a:t> = length * width * height; </a:t>
            </a:r>
          </a:p>
          <a:p>
            <a:pPr fontAlgn="base"/>
            <a:r>
              <a:rPr lang="en-US" dirty="0" smtClean="0"/>
              <a:t>     } </a:t>
            </a:r>
          </a:p>
          <a:p>
            <a:pPr fontAlgn="base"/>
            <a:r>
              <a:rPr lang="en-US" dirty="0" smtClean="0"/>
              <a:t>}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package</a:t>
            </a:r>
            <a:r>
              <a:rPr lang="en-US" dirty="0" smtClean="0"/>
              <a:t> com;</a:t>
            </a:r>
          </a:p>
          <a:p>
            <a:pPr>
              <a:buNone/>
            </a:pPr>
            <a:r>
              <a:rPr lang="en-US" b="1" dirty="0" smtClean="0"/>
              <a:t>public</a:t>
            </a:r>
            <a:r>
              <a:rPr lang="en-US" dirty="0" smtClean="0"/>
              <a:t> </a:t>
            </a:r>
            <a:r>
              <a:rPr lang="en-US" b="1" dirty="0" smtClean="0"/>
              <a:t>class</a:t>
            </a:r>
            <a:r>
              <a:rPr lang="en-US" dirty="0" smtClean="0"/>
              <a:t> Address {  </a:t>
            </a:r>
          </a:p>
          <a:p>
            <a:pPr>
              <a:buNone/>
            </a:pPr>
            <a:r>
              <a:rPr lang="en-US" b="1" dirty="0" smtClean="0"/>
              <a:t>private</a:t>
            </a:r>
            <a:r>
              <a:rPr lang="en-US" dirty="0" smtClean="0"/>
              <a:t> String addressLine1,city,state,country;  </a:t>
            </a:r>
          </a:p>
          <a:p>
            <a:pPr>
              <a:buNone/>
            </a:pPr>
            <a:r>
              <a:rPr lang="en-US" dirty="0" smtClean="0"/>
              <a:t>  </a:t>
            </a:r>
          </a:p>
          <a:p>
            <a:pPr>
              <a:buNone/>
            </a:pPr>
            <a:r>
              <a:rPr lang="en-US" dirty="0" smtClean="0"/>
              <a:t>//getters and setters  </a:t>
            </a:r>
          </a:p>
          <a:p>
            <a:pPr>
              <a:buNone/>
            </a:pPr>
            <a:r>
              <a:rPr lang="en-US" dirty="0" smtClean="0"/>
              <a:t>  </a:t>
            </a:r>
          </a:p>
          <a:p>
            <a:pPr>
              <a:buNone/>
            </a:pPr>
            <a:r>
              <a:rPr lang="en-US" b="1" dirty="0" smtClean="0"/>
              <a:t>public</a:t>
            </a:r>
            <a:r>
              <a:rPr lang="en-US" dirty="0" smtClean="0"/>
              <a:t> String </a:t>
            </a:r>
            <a:r>
              <a:rPr lang="en-US" dirty="0" err="1" smtClean="0"/>
              <a:t>toString</a:t>
            </a:r>
            <a:r>
              <a:rPr lang="en-US" dirty="0" smtClean="0"/>
              <a:t>(){  </a:t>
            </a:r>
          </a:p>
          <a:p>
            <a:pPr>
              <a:buNone/>
            </a:pPr>
            <a:r>
              <a:rPr lang="en-US" dirty="0" smtClean="0"/>
              <a:t>    </a:t>
            </a:r>
            <a:r>
              <a:rPr lang="en-US" b="1" dirty="0" smtClean="0"/>
              <a:t>return</a:t>
            </a:r>
            <a:r>
              <a:rPr lang="en-US" dirty="0" smtClean="0"/>
              <a:t> addressLine1+" "+city+" "+state+" "+country;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err="1" smtClean="0"/>
              <a:t>Employee.java</a:t>
            </a:r>
            <a:r>
              <a:rPr lang="en-US" dirty="0" err="1" smtClean="0"/>
              <a:t>It</a:t>
            </a:r>
            <a:r>
              <a:rPr lang="en-US" dirty="0" smtClean="0"/>
              <a:t> contains three properties id, name and address(dependent object) , setters and getters with </a:t>
            </a:r>
            <a:r>
              <a:rPr lang="en-US" dirty="0" err="1" smtClean="0"/>
              <a:t>displayInfo</a:t>
            </a:r>
            <a:r>
              <a:rPr lang="en-US" dirty="0" smtClean="0"/>
              <a:t>() method.</a:t>
            </a:r>
          </a:p>
          <a:p>
            <a:pPr>
              <a:buNone/>
            </a:pPr>
            <a:r>
              <a:rPr lang="en-US" b="1" dirty="0" smtClean="0"/>
              <a:t>package</a:t>
            </a:r>
            <a:r>
              <a:rPr lang="en-US" dirty="0" smtClean="0"/>
              <a:t> com;  </a:t>
            </a:r>
          </a:p>
          <a:p>
            <a:pPr>
              <a:buNone/>
            </a:pPr>
            <a:r>
              <a:rPr lang="en-US" dirty="0" smtClean="0"/>
              <a:t>  </a:t>
            </a:r>
          </a:p>
          <a:p>
            <a:pPr>
              <a:buNone/>
            </a:pPr>
            <a:r>
              <a:rPr lang="en-US" b="1" dirty="0" smtClean="0"/>
              <a:t>public</a:t>
            </a:r>
            <a:r>
              <a:rPr lang="en-US" dirty="0" smtClean="0"/>
              <a:t> </a:t>
            </a:r>
            <a:r>
              <a:rPr lang="en-US" b="1" dirty="0" smtClean="0"/>
              <a:t>class</a:t>
            </a:r>
            <a:r>
              <a:rPr lang="en-US" dirty="0" smtClean="0"/>
              <a:t> Employee {  </a:t>
            </a:r>
          </a:p>
          <a:p>
            <a:pPr>
              <a:buNone/>
            </a:pPr>
            <a:r>
              <a:rPr lang="en-US" b="1" dirty="0" smtClean="0"/>
              <a:t>private</a:t>
            </a:r>
            <a:r>
              <a:rPr lang="en-US" dirty="0" smtClean="0"/>
              <a:t> </a:t>
            </a:r>
            <a:r>
              <a:rPr lang="en-US" b="1" dirty="0" err="1" smtClean="0"/>
              <a:t>int</a:t>
            </a:r>
            <a:r>
              <a:rPr lang="en-US" dirty="0" smtClean="0"/>
              <a:t> id;  </a:t>
            </a:r>
          </a:p>
          <a:p>
            <a:pPr>
              <a:buNone/>
            </a:pPr>
            <a:r>
              <a:rPr lang="en-US" b="1" dirty="0" smtClean="0"/>
              <a:t>private</a:t>
            </a:r>
            <a:r>
              <a:rPr lang="en-US" dirty="0" smtClean="0"/>
              <a:t> String name;  </a:t>
            </a:r>
          </a:p>
          <a:p>
            <a:pPr>
              <a:buNone/>
            </a:pPr>
            <a:r>
              <a:rPr lang="en-US" b="1" dirty="0" smtClean="0"/>
              <a:t>private</a:t>
            </a:r>
            <a:r>
              <a:rPr lang="en-US" dirty="0" smtClean="0"/>
              <a:t> Address </a:t>
            </a:r>
            <a:r>
              <a:rPr lang="en-US" dirty="0" err="1" smtClean="0"/>
              <a:t>address</a:t>
            </a:r>
            <a:r>
              <a:rPr lang="en-US" dirty="0" smtClean="0"/>
              <a:t>;  </a:t>
            </a:r>
          </a:p>
          <a:p>
            <a:pPr>
              <a:buNone/>
            </a:pPr>
            <a:r>
              <a:rPr lang="en-US" dirty="0" smtClean="0"/>
              <a:t>  </a:t>
            </a:r>
          </a:p>
          <a:p>
            <a:pPr>
              <a:buNone/>
            </a:pPr>
            <a:r>
              <a:rPr lang="en-US" dirty="0" smtClean="0"/>
              <a:t>//setters and getters  </a:t>
            </a:r>
          </a:p>
          <a:p>
            <a:pPr>
              <a:buNone/>
            </a:pPr>
            <a:r>
              <a:rPr lang="en-US" dirty="0" smtClean="0"/>
              <a:t>  </a:t>
            </a:r>
          </a:p>
          <a:p>
            <a:pPr>
              <a:buNone/>
            </a:pPr>
            <a:r>
              <a:rPr lang="en-US" b="1" dirty="0" smtClean="0"/>
              <a:t>void</a:t>
            </a:r>
            <a:r>
              <a:rPr lang="en-US" dirty="0" smtClean="0"/>
              <a:t> </a:t>
            </a:r>
            <a:r>
              <a:rPr lang="en-US" dirty="0" err="1" smtClean="0"/>
              <a:t>displayInfo</a:t>
            </a:r>
            <a:r>
              <a:rPr lang="en-US" dirty="0" smtClean="0"/>
              <a:t>(){  </a:t>
            </a:r>
          </a:p>
          <a:p>
            <a:pPr>
              <a:buNone/>
            </a:pPr>
            <a:r>
              <a:rPr lang="en-US" dirty="0" smtClean="0"/>
              <a:t>    </a:t>
            </a:r>
            <a:r>
              <a:rPr lang="en-US" dirty="0" err="1" smtClean="0"/>
              <a:t>System.out.println</a:t>
            </a:r>
            <a:r>
              <a:rPr lang="en-US" dirty="0" smtClean="0"/>
              <a:t>(id+" "+name);  </a:t>
            </a:r>
          </a:p>
          <a:p>
            <a:pPr>
              <a:buNone/>
            </a:pPr>
            <a:r>
              <a:rPr lang="en-US" dirty="0" smtClean="0"/>
              <a:t>  </a:t>
            </a:r>
            <a:r>
              <a:rPr lang="en-US" dirty="0" err="1" smtClean="0"/>
              <a:t>System.out.println</a:t>
            </a:r>
            <a:r>
              <a:rPr lang="en-US" dirty="0" smtClean="0"/>
              <a:t>(address);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762000"/>
            <a:ext cx="7467600" cy="5711952"/>
          </a:xfrm>
        </p:spPr>
        <p:txBody>
          <a:bodyPr>
            <a:normAutofit fontScale="55000" lnSpcReduction="20000"/>
          </a:bodyPr>
          <a:lstStyle/>
          <a:p>
            <a:pPr>
              <a:buNone/>
            </a:pPr>
            <a:r>
              <a:rPr lang="en-US" b="1" dirty="0" err="1" smtClean="0"/>
              <a:t>applicationContext.xml</a:t>
            </a:r>
            <a:r>
              <a:rPr lang="en-US" dirty="0" err="1" smtClean="0"/>
              <a:t>The</a:t>
            </a:r>
            <a:r>
              <a:rPr lang="en-US" dirty="0" smtClean="0"/>
              <a:t> </a:t>
            </a:r>
            <a:r>
              <a:rPr lang="en-US" b="1" dirty="0" smtClean="0"/>
              <a:t>ref</a:t>
            </a:r>
            <a:r>
              <a:rPr lang="en-US" dirty="0" smtClean="0"/>
              <a:t> attribute of </a:t>
            </a:r>
            <a:r>
              <a:rPr lang="en-US" b="1" dirty="0" smtClean="0"/>
              <a:t>property</a:t>
            </a:r>
            <a:r>
              <a:rPr lang="en-US" dirty="0" smtClean="0"/>
              <a:t> elements is used to define the reference of another bean.</a:t>
            </a:r>
          </a:p>
          <a:p>
            <a:pPr>
              <a:buNone/>
            </a:pPr>
            <a:r>
              <a:rPr lang="en-US" dirty="0" smtClean="0"/>
              <a:t>&lt;?xml version="1.0" encoding="UTF-8"?&gt;  </a:t>
            </a:r>
          </a:p>
          <a:p>
            <a:pPr>
              <a:buNone/>
            </a:pPr>
            <a:r>
              <a:rPr lang="en-US" dirty="0" smtClean="0"/>
              <a:t>&lt;beans  </a:t>
            </a:r>
          </a:p>
          <a:p>
            <a:pPr>
              <a:buNone/>
            </a:pPr>
            <a:r>
              <a:rPr lang="en-US" dirty="0" smtClean="0"/>
              <a:t>    </a:t>
            </a:r>
            <a:r>
              <a:rPr lang="en-US" dirty="0" err="1" smtClean="0"/>
              <a:t>xmlns</a:t>
            </a:r>
            <a:r>
              <a:rPr lang="en-US" dirty="0" smtClean="0"/>
              <a:t>="http://www.springframework.org/schema/beans"  </a:t>
            </a:r>
          </a:p>
          <a:p>
            <a:pPr>
              <a:buNone/>
            </a:pPr>
            <a:r>
              <a:rPr lang="en-US" dirty="0" smtClean="0"/>
              <a:t>    </a:t>
            </a:r>
            <a:r>
              <a:rPr lang="en-US" dirty="0" err="1" smtClean="0"/>
              <a:t>xmlns:xsi</a:t>
            </a:r>
            <a:r>
              <a:rPr lang="en-US" dirty="0" smtClean="0"/>
              <a:t>="http://www.w3.org/2001/XMLSchema-instance"  </a:t>
            </a:r>
          </a:p>
          <a:p>
            <a:pPr>
              <a:buNone/>
            </a:pPr>
            <a:r>
              <a:rPr lang="en-US" dirty="0" smtClean="0"/>
              <a:t>    </a:t>
            </a:r>
            <a:r>
              <a:rPr lang="en-US" dirty="0" err="1" smtClean="0"/>
              <a:t>xmlns:p</a:t>
            </a:r>
            <a:r>
              <a:rPr lang="en-US" dirty="0" smtClean="0"/>
              <a:t>="http://www.springframework.org/schema/p"  </a:t>
            </a:r>
          </a:p>
          <a:p>
            <a:pPr>
              <a:buNone/>
            </a:pPr>
            <a:r>
              <a:rPr lang="en-US" dirty="0" smtClean="0"/>
              <a:t>    </a:t>
            </a:r>
            <a:r>
              <a:rPr lang="en-US" dirty="0" err="1" smtClean="0"/>
              <a:t>xsi:schemaLocation</a:t>
            </a:r>
            <a:r>
              <a:rPr lang="en-US" dirty="0" smtClean="0"/>
              <a:t>="http://www.springframework.org/schema/beans   </a:t>
            </a:r>
          </a:p>
          <a:p>
            <a:pPr>
              <a:buNone/>
            </a:pPr>
            <a:r>
              <a:rPr lang="en-US" dirty="0" smtClean="0"/>
              <a:t>http://www.springframework.org/schema/beans/spring-beans-3.0.xsd"&gt;  </a:t>
            </a:r>
          </a:p>
          <a:p>
            <a:pPr>
              <a:buNone/>
            </a:pPr>
            <a:r>
              <a:rPr lang="en-US" dirty="0" smtClean="0"/>
              <a:t>  </a:t>
            </a:r>
          </a:p>
          <a:p>
            <a:pPr>
              <a:buNone/>
            </a:pPr>
            <a:r>
              <a:rPr lang="en-US" dirty="0" smtClean="0"/>
              <a:t>&lt;bean id="address1" </a:t>
            </a:r>
            <a:r>
              <a:rPr lang="en-US" b="1" dirty="0" smtClean="0"/>
              <a:t>class</a:t>
            </a:r>
            <a:r>
              <a:rPr lang="en-US" dirty="0" smtClean="0"/>
              <a:t>="</a:t>
            </a:r>
            <a:r>
              <a:rPr lang="en-US" dirty="0" err="1" smtClean="0"/>
              <a:t>com.Address</a:t>
            </a:r>
            <a:r>
              <a:rPr lang="en-US" dirty="0" smtClean="0"/>
              <a:t>"&gt;  </a:t>
            </a:r>
          </a:p>
          <a:p>
            <a:pPr>
              <a:buNone/>
            </a:pPr>
            <a:r>
              <a:rPr lang="en-US" dirty="0" smtClean="0"/>
              <a:t>&lt;property name="addressLine1" value="51,Lohianagar"&gt;&lt;/property&gt;  </a:t>
            </a:r>
          </a:p>
          <a:p>
            <a:pPr>
              <a:buNone/>
            </a:pPr>
            <a:r>
              <a:rPr lang="en-US" dirty="0" smtClean="0"/>
              <a:t>&lt;property name="city" value="Ghaziabad"&gt;&lt;/property&gt;  </a:t>
            </a:r>
          </a:p>
          <a:p>
            <a:pPr>
              <a:buNone/>
            </a:pPr>
            <a:r>
              <a:rPr lang="en-US" dirty="0" smtClean="0"/>
              <a:t>&lt;property name="state" value="UP"&gt;&lt;/property&gt;  </a:t>
            </a:r>
          </a:p>
          <a:p>
            <a:pPr>
              <a:buNone/>
            </a:pPr>
            <a:r>
              <a:rPr lang="en-US" dirty="0" smtClean="0"/>
              <a:t>&lt;property name="country" value="India"&gt;&lt;/property&gt;  </a:t>
            </a:r>
          </a:p>
          <a:p>
            <a:pPr>
              <a:buNone/>
            </a:pPr>
            <a:r>
              <a:rPr lang="en-US" dirty="0" smtClean="0"/>
              <a:t>&lt;/bean&gt;  </a:t>
            </a:r>
          </a:p>
          <a:p>
            <a:pPr>
              <a:buNone/>
            </a:pPr>
            <a:r>
              <a:rPr lang="en-US" dirty="0" smtClean="0"/>
              <a:t>  </a:t>
            </a:r>
          </a:p>
          <a:p>
            <a:pPr>
              <a:buNone/>
            </a:pPr>
            <a:r>
              <a:rPr lang="en-US" dirty="0" smtClean="0"/>
              <a:t>&lt;bean id="</a:t>
            </a:r>
            <a:r>
              <a:rPr lang="en-US" dirty="0" err="1" smtClean="0"/>
              <a:t>obj</a:t>
            </a:r>
            <a:r>
              <a:rPr lang="en-US" dirty="0" smtClean="0"/>
              <a:t>" </a:t>
            </a:r>
            <a:r>
              <a:rPr lang="en-US" b="1" dirty="0" smtClean="0"/>
              <a:t>class</a:t>
            </a:r>
            <a:r>
              <a:rPr lang="en-US" dirty="0" smtClean="0"/>
              <a:t>="</a:t>
            </a:r>
            <a:r>
              <a:rPr lang="en-US" dirty="0" err="1" smtClean="0"/>
              <a:t>com.Employee</a:t>
            </a:r>
            <a:r>
              <a:rPr lang="en-US" dirty="0" smtClean="0"/>
              <a:t>"&gt;  </a:t>
            </a:r>
          </a:p>
          <a:p>
            <a:pPr>
              <a:buNone/>
            </a:pPr>
            <a:r>
              <a:rPr lang="en-US" dirty="0" smtClean="0"/>
              <a:t>&lt;property name="id" value="1"&gt;&lt;/property&gt;  </a:t>
            </a:r>
          </a:p>
          <a:p>
            <a:pPr>
              <a:buNone/>
            </a:pPr>
            <a:r>
              <a:rPr lang="en-US" dirty="0" smtClean="0"/>
              <a:t>&lt;property name="name" value="</a:t>
            </a:r>
            <a:r>
              <a:rPr lang="en-US" dirty="0" err="1" smtClean="0"/>
              <a:t>Sachin</a:t>
            </a:r>
            <a:r>
              <a:rPr lang="en-US" dirty="0" smtClean="0"/>
              <a:t> </a:t>
            </a:r>
            <a:r>
              <a:rPr lang="en-US" dirty="0" err="1" smtClean="0"/>
              <a:t>Yadav</a:t>
            </a:r>
            <a:r>
              <a:rPr lang="en-US" dirty="0" smtClean="0"/>
              <a:t>"&gt;&lt;/property&gt;  </a:t>
            </a:r>
          </a:p>
          <a:p>
            <a:pPr>
              <a:buNone/>
            </a:pPr>
            <a:r>
              <a:rPr lang="en-US" dirty="0" smtClean="0"/>
              <a:t>&lt;property name="address" ref="address1"&gt;&lt;/property&gt;  </a:t>
            </a:r>
          </a:p>
          <a:p>
            <a:pPr>
              <a:buNone/>
            </a:pPr>
            <a:r>
              <a:rPr lang="en-US" dirty="0" smtClean="0"/>
              <a:t>&lt;/bean&gt;  </a:t>
            </a:r>
          </a:p>
          <a:p>
            <a:pPr>
              <a:buNone/>
            </a:pPr>
            <a:r>
              <a:rPr lang="en-US" dirty="0" smtClean="0"/>
              <a:t>  </a:t>
            </a:r>
          </a:p>
          <a:p>
            <a:pPr>
              <a:buNone/>
            </a:pPr>
            <a:r>
              <a:rPr lang="en-US" dirty="0" smtClean="0"/>
              <a:t>&lt;/beans&gt;  </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pPr>
              <a:buNone/>
            </a:pPr>
            <a:r>
              <a:rPr lang="en-US" b="1" dirty="0" err="1" smtClean="0"/>
              <a:t>Test.java</a:t>
            </a:r>
            <a:r>
              <a:rPr lang="en-US" dirty="0" err="1" smtClean="0"/>
              <a:t>This</a:t>
            </a:r>
            <a:r>
              <a:rPr lang="en-US" dirty="0" smtClean="0"/>
              <a:t> class gets the bean from the applicationContext.xml file and calls the </a:t>
            </a:r>
            <a:r>
              <a:rPr lang="en-US" dirty="0" err="1" smtClean="0"/>
              <a:t>displayInfo</a:t>
            </a:r>
            <a:r>
              <a:rPr lang="en-US" dirty="0" smtClean="0"/>
              <a:t>() method.</a:t>
            </a:r>
          </a:p>
          <a:p>
            <a:pPr>
              <a:buNone/>
            </a:pPr>
            <a:r>
              <a:rPr lang="en-US" b="1" dirty="0" smtClean="0"/>
              <a:t>package</a:t>
            </a:r>
            <a:r>
              <a:rPr lang="en-US" dirty="0" smtClean="0"/>
              <a:t> com;</a:t>
            </a:r>
          </a:p>
          <a:p>
            <a:pPr>
              <a:buNone/>
            </a:pPr>
            <a:r>
              <a:rPr lang="en-US" dirty="0" smtClean="0"/>
              <a:t>  </a:t>
            </a:r>
          </a:p>
          <a:p>
            <a:pPr>
              <a:buNone/>
            </a:pPr>
            <a:r>
              <a:rPr lang="en-US" b="1" dirty="0" smtClean="0"/>
              <a:t>import</a:t>
            </a:r>
            <a:r>
              <a:rPr lang="en-US" dirty="0" smtClean="0"/>
              <a:t> </a:t>
            </a:r>
            <a:r>
              <a:rPr lang="en-US" dirty="0" err="1" smtClean="0"/>
              <a:t>org.springframework.beans.factory.BeanFactory</a:t>
            </a:r>
            <a:r>
              <a:rPr lang="en-US" dirty="0" smtClean="0"/>
              <a:t>;  </a:t>
            </a:r>
          </a:p>
          <a:p>
            <a:pPr>
              <a:buNone/>
            </a:pPr>
            <a:r>
              <a:rPr lang="en-US" b="1" dirty="0" smtClean="0"/>
              <a:t>import</a:t>
            </a:r>
            <a:r>
              <a:rPr lang="en-US" dirty="0" smtClean="0"/>
              <a:t> </a:t>
            </a:r>
            <a:r>
              <a:rPr lang="en-US" dirty="0" err="1" smtClean="0"/>
              <a:t>org.springframework.beans.factory.xml.XmlBeanFactory</a:t>
            </a:r>
            <a:r>
              <a:rPr lang="en-US" dirty="0" smtClean="0"/>
              <a:t>;  </a:t>
            </a:r>
          </a:p>
          <a:p>
            <a:pPr>
              <a:buNone/>
            </a:pPr>
            <a:r>
              <a:rPr lang="en-US" b="1" dirty="0" smtClean="0"/>
              <a:t>import</a:t>
            </a:r>
            <a:r>
              <a:rPr lang="en-US" dirty="0" smtClean="0"/>
              <a:t> </a:t>
            </a:r>
            <a:r>
              <a:rPr lang="en-US" dirty="0" err="1" smtClean="0"/>
              <a:t>org.springframework.context.ApplicationContext</a:t>
            </a:r>
            <a:r>
              <a:rPr lang="en-US" dirty="0" smtClean="0"/>
              <a:t>;  </a:t>
            </a:r>
          </a:p>
          <a:p>
            <a:pPr>
              <a:buNone/>
            </a:pPr>
            <a:r>
              <a:rPr lang="en-US" b="1" dirty="0" smtClean="0"/>
              <a:t>import</a:t>
            </a:r>
            <a:r>
              <a:rPr lang="en-US" dirty="0" smtClean="0"/>
              <a:t> org.springframework.context.support.ClassPathXmlApplicationContext;  </a:t>
            </a:r>
          </a:p>
          <a:p>
            <a:pPr>
              <a:buNone/>
            </a:pPr>
            <a:r>
              <a:rPr lang="en-US" b="1" dirty="0" smtClean="0"/>
              <a:t>import</a:t>
            </a:r>
            <a:r>
              <a:rPr lang="en-US" dirty="0" smtClean="0"/>
              <a:t> </a:t>
            </a:r>
            <a:r>
              <a:rPr lang="en-US" dirty="0" err="1" smtClean="0"/>
              <a:t>org.springframework.core.io.ClassPathResource</a:t>
            </a:r>
            <a:r>
              <a:rPr lang="en-US" dirty="0" smtClean="0"/>
              <a:t>;  </a:t>
            </a:r>
          </a:p>
          <a:p>
            <a:pPr>
              <a:buNone/>
            </a:pPr>
            <a:r>
              <a:rPr lang="en-US" b="1" dirty="0" smtClean="0"/>
              <a:t>import</a:t>
            </a:r>
            <a:r>
              <a:rPr lang="en-US" dirty="0" smtClean="0"/>
              <a:t> </a:t>
            </a:r>
            <a:r>
              <a:rPr lang="en-US" dirty="0" err="1" smtClean="0"/>
              <a:t>org.springframework.core.io.Resource</a:t>
            </a:r>
            <a:r>
              <a:rPr lang="en-US" dirty="0" smtClean="0"/>
              <a:t>;  </a:t>
            </a:r>
          </a:p>
          <a:p>
            <a:pPr>
              <a:buNone/>
            </a:pPr>
            <a:r>
              <a:rPr lang="en-US" dirty="0" smtClean="0"/>
              <a:t>  </a:t>
            </a:r>
          </a:p>
          <a:p>
            <a:pPr>
              <a:buNone/>
            </a:pPr>
            <a:r>
              <a:rPr lang="en-US" b="1" dirty="0" smtClean="0"/>
              <a:t>public</a:t>
            </a:r>
            <a:r>
              <a:rPr lang="en-US" dirty="0" smtClean="0"/>
              <a:t> </a:t>
            </a:r>
            <a:r>
              <a:rPr lang="en-US" b="1" dirty="0" smtClean="0"/>
              <a:t>class</a:t>
            </a:r>
            <a:r>
              <a:rPr lang="en-US" dirty="0" smtClean="0"/>
              <a:t> Test {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Resource r=</a:t>
            </a:r>
            <a:r>
              <a:rPr lang="en-US" b="1" dirty="0" smtClean="0"/>
              <a:t>new</a:t>
            </a:r>
            <a:r>
              <a:rPr lang="en-US" dirty="0" smtClean="0"/>
              <a:t> </a:t>
            </a:r>
            <a:r>
              <a:rPr lang="en-US" dirty="0" err="1" smtClean="0"/>
              <a:t>ClassPathResource</a:t>
            </a:r>
            <a:r>
              <a:rPr lang="en-US" dirty="0" smtClean="0"/>
              <a:t>("applicationContext.xml");  </a:t>
            </a:r>
          </a:p>
          <a:p>
            <a:pPr>
              <a:buNone/>
            </a:pPr>
            <a:r>
              <a:rPr lang="en-US" dirty="0" smtClean="0"/>
              <a:t>   </a:t>
            </a:r>
            <a:r>
              <a:rPr lang="en-US" dirty="0" err="1" smtClean="0"/>
              <a:t>BeanFactory</a:t>
            </a:r>
            <a:r>
              <a:rPr lang="en-US" dirty="0" smtClean="0"/>
              <a:t> factory=</a:t>
            </a:r>
            <a:r>
              <a:rPr lang="en-US" b="1" dirty="0" smtClean="0"/>
              <a:t>new</a:t>
            </a:r>
            <a:r>
              <a:rPr lang="en-US" dirty="0" smtClean="0"/>
              <a:t> </a:t>
            </a:r>
            <a:r>
              <a:rPr lang="en-US" dirty="0" err="1" smtClean="0"/>
              <a:t>XmlBeanFactory</a:t>
            </a:r>
            <a:r>
              <a:rPr lang="en-US" dirty="0" smtClean="0"/>
              <a:t>(r);  </a:t>
            </a:r>
          </a:p>
          <a:p>
            <a:pPr>
              <a:buNone/>
            </a:pPr>
            <a:r>
              <a:rPr lang="en-US" dirty="0" smtClean="0"/>
              <a:t>      </a:t>
            </a:r>
          </a:p>
          <a:p>
            <a:pPr>
              <a:buNone/>
            </a:pPr>
            <a:r>
              <a:rPr lang="en-US" dirty="0" smtClean="0"/>
              <a:t>    Employee e=(Employee)</a:t>
            </a:r>
            <a:r>
              <a:rPr lang="en-US" dirty="0" err="1" smtClean="0"/>
              <a:t>factory.getBean</a:t>
            </a:r>
            <a:r>
              <a:rPr lang="en-US" dirty="0" smtClean="0"/>
              <a:t>("</a:t>
            </a:r>
            <a:r>
              <a:rPr lang="en-US" dirty="0" err="1" smtClean="0"/>
              <a:t>obj</a:t>
            </a:r>
            <a:r>
              <a:rPr lang="en-US" dirty="0" smtClean="0"/>
              <a:t>");  </a:t>
            </a:r>
          </a:p>
          <a:p>
            <a:pPr>
              <a:buNone/>
            </a:pPr>
            <a:r>
              <a:rPr lang="en-US" dirty="0" smtClean="0"/>
              <a:t>    </a:t>
            </a:r>
            <a:r>
              <a:rPr lang="en-US" dirty="0" err="1" smtClean="0"/>
              <a:t>e.displayInfo</a:t>
            </a:r>
            <a:r>
              <a:rPr lang="en-US" dirty="0" smtClean="0"/>
              <a:t>();  </a:t>
            </a:r>
          </a:p>
          <a:p>
            <a:pPr>
              <a:buNone/>
            </a:pPr>
            <a:r>
              <a:rPr lang="en-US" dirty="0" smtClean="0"/>
              <a:t>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None/>
            </a:pPr>
            <a:r>
              <a:rPr lang="en-US" b="1" dirty="0" smtClean="0"/>
              <a:t>public</a:t>
            </a:r>
            <a:r>
              <a:rPr lang="en-US" dirty="0" smtClean="0"/>
              <a:t> String </a:t>
            </a:r>
            <a:r>
              <a:rPr lang="en-US" dirty="0" err="1" smtClean="0"/>
              <a:t>getCity</a:t>
            </a:r>
            <a:r>
              <a:rPr lang="en-US" dirty="0" smtClean="0"/>
              <a:t>() {  </a:t>
            </a:r>
          </a:p>
          <a:p>
            <a:pPr>
              <a:buNone/>
            </a:pPr>
            <a:r>
              <a:rPr lang="en-US" dirty="0" smtClean="0"/>
              <a:t>   </a:t>
            </a:r>
            <a:r>
              <a:rPr lang="en-US" b="1" dirty="0" smtClean="0"/>
              <a:t>return</a:t>
            </a:r>
            <a:r>
              <a:rPr lang="en-US" dirty="0" smtClean="0"/>
              <a:t> city;  </a:t>
            </a:r>
          </a:p>
          <a:p>
            <a:pPr>
              <a:buNone/>
            </a:pP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setCity</a:t>
            </a:r>
            <a:r>
              <a:rPr lang="en-US" dirty="0" smtClean="0"/>
              <a:t>(String city) {  </a:t>
            </a:r>
          </a:p>
          <a:p>
            <a:pPr>
              <a:buNone/>
            </a:pPr>
            <a:r>
              <a:rPr lang="en-US" dirty="0" smtClean="0"/>
              <a:t>    </a:t>
            </a:r>
            <a:r>
              <a:rPr lang="en-US" b="1" dirty="0" err="1" smtClean="0"/>
              <a:t>this</a:t>
            </a:r>
            <a:r>
              <a:rPr lang="en-US" dirty="0" err="1" smtClean="0"/>
              <a:t>.city</a:t>
            </a:r>
            <a:r>
              <a:rPr lang="en-US" dirty="0" smtClean="0"/>
              <a:t> = city;  </a:t>
            </a:r>
          </a:p>
          <a:p>
            <a:pPr>
              <a:buNone/>
            </a:pPr>
            <a:r>
              <a:rPr lang="en-US" dirty="0" smtClean="0"/>
              <a:t>}  </a:t>
            </a:r>
          </a:p>
          <a:p>
            <a:pPr>
              <a:buNone/>
            </a:pPr>
            <a:r>
              <a:rPr lang="en-US" b="1" dirty="0" smtClean="0"/>
              <a:t>void</a:t>
            </a:r>
            <a:r>
              <a:rPr lang="en-US" dirty="0" smtClean="0"/>
              <a:t> display(){  </a:t>
            </a:r>
          </a:p>
          <a:p>
            <a:pPr>
              <a:buNone/>
            </a:pPr>
            <a:r>
              <a:rPr lang="en-US" dirty="0" smtClean="0"/>
              <a:t>    </a:t>
            </a:r>
            <a:r>
              <a:rPr lang="en-US" dirty="0" err="1" smtClean="0"/>
              <a:t>System.out.println</a:t>
            </a:r>
            <a:r>
              <a:rPr lang="en-US" dirty="0" smtClean="0"/>
              <a:t>(id+" "+name+" "+city);  </a:t>
            </a:r>
          </a:p>
          <a:p>
            <a:pPr>
              <a:buNone/>
            </a:pPr>
            <a:r>
              <a:rPr lang="en-US" dirty="0" smtClean="0"/>
              <a:t>}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Spring Bean </a:t>
            </a:r>
            <a:r>
              <a:rPr lang="en-US" b="1" dirty="0" err="1" smtClean="0"/>
              <a:t>Autowiring</a:t>
            </a:r>
            <a:r>
              <a:rPr lang="en-US" b="1" dirty="0" smtClean="0"/>
              <a:t> – @</a:t>
            </a:r>
            <a:r>
              <a:rPr lang="en-US" b="1" dirty="0" err="1" smtClean="0"/>
              <a:t>Autowired</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In Spring framework, declaring bean dependencies in configuration files is a good practice to follow, so the Spring container is able to </a:t>
            </a:r>
            <a:r>
              <a:rPr lang="en-US" i="1" dirty="0" err="1" smtClean="0"/>
              <a:t>autowire</a:t>
            </a:r>
            <a:r>
              <a:rPr lang="en-US" dirty="0" smtClean="0"/>
              <a:t> relationships between collaborating beans. This means that it is possible to automatically let Spring resolve collaborators (other beans) for your beans by inspecting the contents of the </a:t>
            </a:r>
            <a:r>
              <a:rPr lang="en-US" dirty="0" err="1" smtClean="0">
                <a:hlinkClick r:id="rId2"/>
              </a:rPr>
              <a:t>BeanFactory</a:t>
            </a:r>
            <a:r>
              <a:rPr lang="en-US" dirty="0" smtClean="0"/>
              <a:t>. This is called </a:t>
            </a:r>
            <a:r>
              <a:rPr lang="en-US" i="1" dirty="0" smtClean="0"/>
              <a:t>spring bean </a:t>
            </a:r>
            <a:r>
              <a:rPr lang="en-US" i="1" dirty="0" err="1" smtClean="0"/>
              <a:t>autowiring</a:t>
            </a:r>
            <a:r>
              <a:rPr lang="en-US" dirty="0" smtClean="0"/>
              <a:t>.</a:t>
            </a:r>
          </a:p>
          <a:p>
            <a:r>
              <a:rPr lang="en-US" dirty="0" smtClean="0"/>
              <a:t>The </a:t>
            </a:r>
            <a:r>
              <a:rPr lang="en-US" dirty="0" err="1" smtClean="0"/>
              <a:t>autowiring</a:t>
            </a:r>
            <a:r>
              <a:rPr lang="en-US" dirty="0" smtClean="0"/>
              <a:t> functionality has four modes. These are ‘no‘, ‘</a:t>
            </a:r>
            <a:r>
              <a:rPr lang="en-US" dirty="0" err="1" smtClean="0"/>
              <a:t>byName</a:t>
            </a:r>
            <a:r>
              <a:rPr lang="en-US" dirty="0" smtClean="0"/>
              <a:t>‘, ‘</a:t>
            </a:r>
            <a:r>
              <a:rPr lang="en-US" dirty="0" err="1" smtClean="0"/>
              <a:t>byType</a:t>
            </a:r>
            <a:r>
              <a:rPr lang="en-US" dirty="0" smtClean="0"/>
              <a:t>‘ and ‘constructor‘.</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Spring bean </a:t>
            </a:r>
            <a:r>
              <a:rPr lang="en-US" b="1" dirty="0" err="1" smtClean="0"/>
              <a:t>autowire</a:t>
            </a:r>
            <a:r>
              <a:rPr lang="en-US" b="1" dirty="0" smtClean="0"/>
              <a:t> </a:t>
            </a:r>
            <a:r>
              <a:rPr lang="en-US" b="1" dirty="0" err="1" smtClean="0"/>
              <a:t>byName</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In Spring framework, </a:t>
            </a:r>
            <a:r>
              <a:rPr lang="en-US" b="1" dirty="0" smtClean="0"/>
              <a:t>bean </a:t>
            </a:r>
            <a:r>
              <a:rPr lang="en-US" b="1" dirty="0" err="1" smtClean="0"/>
              <a:t>autowiring</a:t>
            </a:r>
            <a:r>
              <a:rPr lang="en-US" b="1" dirty="0" smtClean="0"/>
              <a:t> by name</a:t>
            </a:r>
            <a:r>
              <a:rPr lang="en-US" dirty="0" smtClean="0"/>
              <a:t> allows a property to be </a:t>
            </a:r>
            <a:r>
              <a:rPr lang="en-US" dirty="0" err="1" smtClean="0"/>
              <a:t>autowired</a:t>
            </a:r>
            <a:r>
              <a:rPr lang="en-US" dirty="0" smtClean="0"/>
              <a:t> such that it will inspect the container and </a:t>
            </a:r>
            <a:r>
              <a:rPr lang="en-US" b="1" dirty="0" smtClean="0"/>
              <a:t>look for a bean named exactly the same as the property which needs to be </a:t>
            </a:r>
            <a:r>
              <a:rPr lang="en-US" b="1" dirty="0" err="1" smtClean="0"/>
              <a:t>autowired</a:t>
            </a:r>
            <a:r>
              <a:rPr lang="en-US" dirty="0" smtClean="0"/>
              <a:t>.</a:t>
            </a:r>
          </a:p>
          <a:p>
            <a:r>
              <a:rPr lang="en-US" dirty="0" smtClean="0"/>
              <a:t>For example, if you have a bean definition which is set to </a:t>
            </a:r>
            <a:r>
              <a:rPr lang="en-US" dirty="0" err="1" smtClean="0"/>
              <a:t>autowire</a:t>
            </a:r>
            <a:r>
              <a:rPr lang="en-US" dirty="0" smtClean="0"/>
              <a:t> by name, and it contains a “</a:t>
            </a:r>
            <a:r>
              <a:rPr lang="en-US" dirty="0" err="1" smtClean="0"/>
              <a:t>departmentBean</a:t>
            </a:r>
            <a:r>
              <a:rPr lang="en-US" dirty="0" smtClean="0"/>
              <a:t>” property (i.e. it has a </a:t>
            </a:r>
            <a:r>
              <a:rPr lang="en-US" dirty="0" err="1" smtClean="0"/>
              <a:t>setDepartmentBean</a:t>
            </a:r>
            <a:r>
              <a:rPr lang="en-US" dirty="0" smtClean="0"/>
              <a:t>(..) method), container will look for a bean definition named </a:t>
            </a:r>
            <a:r>
              <a:rPr lang="en-US" dirty="0" err="1" smtClean="0"/>
              <a:t>departmentBean</a:t>
            </a:r>
            <a:r>
              <a:rPr lang="en-US" dirty="0" smtClean="0"/>
              <a:t>, and if found, use it to set the property.</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b="1" dirty="0" err="1" smtClean="0"/>
              <a:t>Autowiring</a:t>
            </a:r>
            <a:r>
              <a:rPr lang="en-US" b="1" dirty="0" smtClean="0"/>
              <a:t> </a:t>
            </a:r>
            <a:r>
              <a:rPr lang="en-US" b="1" i="1" dirty="0" err="1" smtClean="0"/>
              <a:t>byName</a:t>
            </a:r>
            <a:r>
              <a:rPr lang="en-US" b="1" dirty="0" smtClean="0"/>
              <a:t> Example</a:t>
            </a:r>
          </a:p>
          <a:p>
            <a:r>
              <a:rPr lang="en-US" b="1" dirty="0" smtClean="0"/>
              <a:t>Bean definitions</a:t>
            </a:r>
          </a:p>
          <a:p>
            <a:r>
              <a:rPr lang="en-US" dirty="0" smtClean="0"/>
              <a:t>A typical bean configuration file (e.g. applicationContext.xml) will look like this: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pPr fontAlgn="base"/>
            <a:r>
              <a:rPr lang="en-US" dirty="0" smtClean="0"/>
              <a:t>applicationContext.xml&lt;?xml version="1.0" encoding="UTF-8"?&gt;</a:t>
            </a:r>
          </a:p>
          <a:p>
            <a:pPr fontAlgn="base"/>
            <a:r>
              <a:rPr lang="en-US" dirty="0" smtClean="0"/>
              <a:t>&lt;beans </a:t>
            </a:r>
            <a:r>
              <a:rPr lang="en-US" dirty="0" err="1" smtClean="0"/>
              <a:t>xmlns</a:t>
            </a:r>
            <a:r>
              <a:rPr lang="en-US" dirty="0" smtClean="0"/>
              <a:t>="</a:t>
            </a:r>
            <a:r>
              <a:rPr lang="en-US" dirty="0" smtClean="0">
                <a:hlinkClick r:id="rId2"/>
              </a:rPr>
              <a:t>http://www.springframework.org/schema/beans</a:t>
            </a:r>
            <a:r>
              <a:rPr lang="en-US" dirty="0" smtClean="0"/>
              <a:t>"</a:t>
            </a:r>
          </a:p>
          <a:p>
            <a:pPr fontAlgn="base"/>
            <a:r>
              <a:rPr lang="en-US" dirty="0" smtClean="0"/>
              <a:t>    </a:t>
            </a:r>
            <a:r>
              <a:rPr lang="en-US" dirty="0" err="1" smtClean="0"/>
              <a:t>xmlns:xsi</a:t>
            </a:r>
            <a:r>
              <a:rPr lang="en-US" dirty="0" smtClean="0"/>
              <a:t>="</a:t>
            </a:r>
            <a:r>
              <a:rPr lang="en-US" dirty="0" smtClean="0">
                <a:hlinkClick r:id="rId3"/>
              </a:rPr>
              <a:t>http://www.w3.org/2001/XMLSchema-instance</a:t>
            </a:r>
            <a:r>
              <a:rPr lang="en-US" dirty="0" smtClean="0"/>
              <a:t>"</a:t>
            </a:r>
          </a:p>
          <a:p>
            <a:pPr fontAlgn="base"/>
            <a:r>
              <a:rPr lang="en-US" dirty="0" smtClean="0"/>
              <a:t>    </a:t>
            </a:r>
            <a:r>
              <a:rPr lang="en-US" dirty="0" err="1" smtClean="0"/>
              <a:t>xmlns:context</a:t>
            </a:r>
            <a:r>
              <a:rPr lang="en-US" dirty="0" smtClean="0"/>
              <a:t>="</a:t>
            </a:r>
            <a:r>
              <a:rPr lang="en-US" dirty="0" smtClean="0">
                <a:hlinkClick r:id="rId4"/>
              </a:rPr>
              <a:t>http://www.springframework.org/schema/context</a:t>
            </a:r>
            <a:r>
              <a:rPr lang="en-US" dirty="0" smtClean="0"/>
              <a:t>"</a:t>
            </a:r>
          </a:p>
          <a:p>
            <a:pPr fontAlgn="base"/>
            <a:r>
              <a:rPr lang="en-US" dirty="0" smtClean="0"/>
              <a:t>    </a:t>
            </a:r>
            <a:r>
              <a:rPr lang="en-US" dirty="0" err="1" smtClean="0"/>
              <a:t>xsi:schemaLocation</a:t>
            </a:r>
            <a:r>
              <a:rPr lang="en-US" dirty="0" smtClean="0"/>
              <a:t>="</a:t>
            </a:r>
            <a:r>
              <a:rPr lang="en-US" dirty="0" smtClean="0">
                <a:hlinkClick r:id="rId2"/>
              </a:rPr>
              <a:t>http://www.springframework.org/schema/beans</a:t>
            </a:r>
            <a:endParaRPr lang="en-US" dirty="0" smtClean="0"/>
          </a:p>
          <a:p>
            <a:pPr fontAlgn="base"/>
            <a:r>
              <a:rPr lang="en-US" dirty="0" smtClean="0"/>
              <a:t>    </a:t>
            </a:r>
            <a:r>
              <a:rPr lang="en-US" dirty="0" smtClean="0">
                <a:hlinkClick r:id="rId5"/>
              </a:rPr>
              <a:t>http://www.springframework.org/schema/beans/spring-beans-3.0.xsd</a:t>
            </a:r>
            <a:endParaRPr lang="en-US" dirty="0" smtClean="0"/>
          </a:p>
          <a:p>
            <a:pPr fontAlgn="base"/>
            <a:r>
              <a:rPr lang="en-US" dirty="0" smtClean="0"/>
              <a:t>    </a:t>
            </a:r>
            <a:r>
              <a:rPr lang="en-US" dirty="0" smtClean="0">
                <a:hlinkClick r:id="rId4"/>
              </a:rPr>
              <a:t>http://www.springframework.org/schema/context</a:t>
            </a:r>
            <a:endParaRPr lang="en-US" dirty="0" smtClean="0"/>
          </a:p>
          <a:p>
            <a:pPr fontAlgn="base"/>
            <a:r>
              <a:rPr lang="en-US" dirty="0" smtClean="0"/>
              <a:t>    </a:t>
            </a:r>
            <a:r>
              <a:rPr lang="en-US" dirty="0" smtClean="0">
                <a:hlinkClick r:id="rId6"/>
              </a:rPr>
              <a:t>http://www.springframework.org/schema/context/spring-context-3.0.xsd</a:t>
            </a:r>
            <a:r>
              <a:rPr lang="en-US" dirty="0" smtClean="0"/>
              <a:t>"&gt;</a:t>
            </a:r>
          </a:p>
          <a:p>
            <a:pPr fontAlgn="base"/>
            <a:r>
              <a:rPr lang="en-US" dirty="0" smtClean="0"/>
              <a:t> </a:t>
            </a:r>
          </a:p>
          <a:p>
            <a:pPr fontAlgn="base"/>
            <a:r>
              <a:rPr lang="en-US" dirty="0" smtClean="0"/>
              <a:t>    &lt;</a:t>
            </a:r>
            <a:r>
              <a:rPr lang="en-US" dirty="0" err="1" smtClean="0"/>
              <a:t>context:component</a:t>
            </a:r>
            <a:r>
              <a:rPr lang="en-US" dirty="0" smtClean="0"/>
              <a:t>-scan base-package="</a:t>
            </a:r>
            <a:r>
              <a:rPr lang="en-US" dirty="0" err="1" smtClean="0"/>
              <a:t>com.howtodoinjava</a:t>
            </a:r>
            <a:r>
              <a:rPr lang="en-US" dirty="0" smtClean="0"/>
              <a:t>" /&gt;    </a:t>
            </a:r>
          </a:p>
          <a:p>
            <a:pPr fontAlgn="base"/>
            <a:r>
              <a:rPr lang="en-US" dirty="0" smtClean="0"/>
              <a:t>     </a:t>
            </a:r>
          </a:p>
          <a:p>
            <a:pPr fontAlgn="base"/>
            <a:r>
              <a:rPr lang="en-US" dirty="0" smtClean="0"/>
              <a:t>   &lt;bean id="employee" class="</a:t>
            </a:r>
            <a:r>
              <a:rPr lang="en-US" dirty="0" err="1" smtClean="0"/>
              <a:t>com.howtodoinjava.demo.beans.EmployeeBean</a:t>
            </a:r>
            <a:r>
              <a:rPr lang="en-US" dirty="0" smtClean="0"/>
              <a:t>" </a:t>
            </a:r>
            <a:r>
              <a:rPr lang="en-US" dirty="0" err="1" smtClean="0"/>
              <a:t>autowire</a:t>
            </a:r>
            <a:r>
              <a:rPr lang="en-US" dirty="0" smtClean="0"/>
              <a:t>="</a:t>
            </a:r>
            <a:r>
              <a:rPr lang="en-US" dirty="0" err="1" smtClean="0"/>
              <a:t>byName</a:t>
            </a:r>
            <a:r>
              <a:rPr lang="en-US" dirty="0" smtClean="0"/>
              <a:t>"&gt;</a:t>
            </a:r>
          </a:p>
          <a:p>
            <a:pPr fontAlgn="base"/>
            <a:r>
              <a:rPr lang="en-US" dirty="0" smtClean="0"/>
              <a:t>        &lt;property name="</a:t>
            </a:r>
            <a:r>
              <a:rPr lang="en-US" dirty="0" err="1" smtClean="0"/>
              <a:t>fullName</a:t>
            </a:r>
            <a:r>
              <a:rPr lang="en-US" dirty="0" smtClean="0"/>
              <a:t>" value="</a:t>
            </a:r>
            <a:r>
              <a:rPr lang="en-US" dirty="0" err="1" smtClean="0"/>
              <a:t>Lokesh</a:t>
            </a:r>
            <a:r>
              <a:rPr lang="en-US" dirty="0" smtClean="0"/>
              <a:t> Gupta"/&gt;</a:t>
            </a:r>
          </a:p>
          <a:p>
            <a:pPr fontAlgn="base"/>
            <a:r>
              <a:rPr lang="en-US" dirty="0" smtClean="0"/>
              <a:t>    &lt;/bean&gt;</a:t>
            </a:r>
          </a:p>
          <a:p>
            <a:pPr fontAlgn="base"/>
            <a:r>
              <a:rPr lang="en-US" dirty="0" smtClean="0"/>
              <a:t>   </a:t>
            </a:r>
          </a:p>
          <a:p>
            <a:pPr fontAlgn="base"/>
            <a:r>
              <a:rPr lang="en-US" dirty="0" smtClean="0"/>
              <a:t>    &lt;bean id="</a:t>
            </a:r>
            <a:r>
              <a:rPr lang="en-US" dirty="0" err="1" smtClean="0"/>
              <a:t>departmentBean</a:t>
            </a:r>
            <a:r>
              <a:rPr lang="en-US" dirty="0" smtClean="0"/>
              <a:t>" class="</a:t>
            </a:r>
            <a:r>
              <a:rPr lang="en-US" dirty="0" err="1" smtClean="0"/>
              <a:t>com.howtodoinjava.demo.beans.DepartmentBean</a:t>
            </a:r>
            <a:r>
              <a:rPr lang="en-US" dirty="0" smtClean="0"/>
              <a:t>" &gt;</a:t>
            </a:r>
          </a:p>
          <a:p>
            <a:pPr fontAlgn="base"/>
            <a:r>
              <a:rPr lang="en-US" dirty="0" smtClean="0"/>
              <a:t>        &lt;property name="name" value="Human Resource" /&gt;</a:t>
            </a:r>
          </a:p>
          <a:p>
            <a:pPr fontAlgn="base"/>
            <a:r>
              <a:rPr lang="en-US" dirty="0" smtClean="0"/>
              <a:t>    &lt;/bean&gt;</a:t>
            </a:r>
          </a:p>
          <a:p>
            <a:pPr fontAlgn="base"/>
            <a:r>
              <a:rPr lang="en-US" dirty="0" smtClean="0"/>
              <a:t>     </a:t>
            </a:r>
          </a:p>
          <a:p>
            <a:pPr fontAlgn="base"/>
            <a:r>
              <a:rPr lang="en-US" dirty="0" smtClean="0"/>
              <a:t>&lt;/beans&gt;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32500" lnSpcReduction="20000"/>
          </a:bodyPr>
          <a:lstStyle/>
          <a:p>
            <a:pPr fontAlgn="base"/>
            <a:r>
              <a:rPr lang="en-US" dirty="0" smtClean="0"/>
              <a:t>EmployeeBean.java</a:t>
            </a:r>
          </a:p>
          <a:p>
            <a:pPr fontAlgn="base"/>
            <a:r>
              <a:rPr lang="en-US" dirty="0" smtClean="0"/>
              <a:t>package </a:t>
            </a:r>
            <a:r>
              <a:rPr lang="en-US" dirty="0" err="1" smtClean="0"/>
              <a:t>com.howtodoinjava.demo.beans</a:t>
            </a:r>
            <a:r>
              <a:rPr lang="en-US" dirty="0" smtClean="0"/>
              <a:t>;</a:t>
            </a:r>
          </a:p>
          <a:p>
            <a:pPr fontAlgn="base"/>
            <a:r>
              <a:rPr lang="en-US" dirty="0" smtClean="0"/>
              <a:t> </a:t>
            </a:r>
          </a:p>
          <a:p>
            <a:pPr fontAlgn="base"/>
            <a:r>
              <a:rPr lang="en-US" dirty="0" smtClean="0"/>
              <a:t>public class </a:t>
            </a:r>
            <a:r>
              <a:rPr lang="en-US" dirty="0" err="1" smtClean="0"/>
              <a:t>EmployeeBean</a:t>
            </a:r>
            <a:endParaRPr lang="en-US" dirty="0" smtClean="0"/>
          </a:p>
          <a:p>
            <a:pPr fontAlgn="base"/>
            <a:r>
              <a:rPr lang="en-US" dirty="0" smtClean="0"/>
              <a:t>{</a:t>
            </a:r>
          </a:p>
          <a:p>
            <a:pPr fontAlgn="base"/>
            <a:r>
              <a:rPr lang="en-US" dirty="0" smtClean="0"/>
              <a:t>    private String </a:t>
            </a:r>
            <a:r>
              <a:rPr lang="en-US" dirty="0" err="1" smtClean="0"/>
              <a:t>fullName</a:t>
            </a:r>
            <a:r>
              <a:rPr lang="en-US" dirty="0" smtClean="0"/>
              <a:t>;</a:t>
            </a:r>
          </a:p>
          <a:p>
            <a:pPr fontAlgn="base"/>
            <a:r>
              <a:rPr lang="en-US" dirty="0" smtClean="0"/>
              <a:t>      </a:t>
            </a:r>
          </a:p>
          <a:p>
            <a:pPr fontAlgn="base"/>
            <a:r>
              <a:rPr lang="en-US" dirty="0" smtClean="0"/>
              <a:t>    private </a:t>
            </a:r>
            <a:r>
              <a:rPr lang="en-US" dirty="0" err="1" smtClean="0"/>
              <a:t>DepartmentBean</a:t>
            </a:r>
            <a:r>
              <a:rPr lang="en-US" dirty="0" smtClean="0"/>
              <a:t> </a:t>
            </a:r>
            <a:r>
              <a:rPr lang="en-US" dirty="0" err="1" smtClean="0"/>
              <a:t>departmentBean</a:t>
            </a:r>
            <a:r>
              <a:rPr lang="en-US" dirty="0" smtClean="0"/>
              <a:t>;</a:t>
            </a:r>
          </a:p>
          <a:p>
            <a:pPr fontAlgn="base"/>
            <a:r>
              <a:rPr lang="en-US" dirty="0" smtClean="0"/>
              <a:t>  </a:t>
            </a:r>
          </a:p>
          <a:p>
            <a:pPr fontAlgn="base"/>
            <a:r>
              <a:rPr lang="en-US" dirty="0" smtClean="0"/>
              <a:t>    public </a:t>
            </a:r>
            <a:r>
              <a:rPr lang="en-US" dirty="0" err="1" smtClean="0"/>
              <a:t>DepartmentBean</a:t>
            </a:r>
            <a:r>
              <a:rPr lang="en-US" dirty="0" smtClean="0"/>
              <a:t> </a:t>
            </a:r>
            <a:r>
              <a:rPr lang="en-US" dirty="0" err="1" smtClean="0"/>
              <a:t>getDepartmentBean</a:t>
            </a:r>
            <a:r>
              <a:rPr lang="en-US" dirty="0" smtClean="0"/>
              <a:t>() {</a:t>
            </a:r>
          </a:p>
          <a:p>
            <a:pPr fontAlgn="base"/>
            <a:r>
              <a:rPr lang="en-US" dirty="0" smtClean="0"/>
              <a:t>        return </a:t>
            </a:r>
            <a:r>
              <a:rPr lang="en-US" dirty="0" err="1" smtClean="0"/>
              <a:t>departmentBean</a:t>
            </a:r>
            <a:r>
              <a:rPr lang="en-US" dirty="0" smtClean="0"/>
              <a:t>;</a:t>
            </a:r>
          </a:p>
          <a:p>
            <a:pPr fontAlgn="base"/>
            <a:r>
              <a:rPr lang="en-US" dirty="0" smtClean="0"/>
              <a:t>    }</a:t>
            </a:r>
          </a:p>
          <a:p>
            <a:pPr fontAlgn="base"/>
            <a:r>
              <a:rPr lang="en-US" dirty="0" smtClean="0"/>
              <a:t>  </a:t>
            </a:r>
          </a:p>
          <a:p>
            <a:pPr fontAlgn="base"/>
            <a:r>
              <a:rPr lang="en-US" dirty="0" smtClean="0"/>
              <a:t>    public void </a:t>
            </a:r>
            <a:r>
              <a:rPr lang="en-US" dirty="0" err="1" smtClean="0"/>
              <a:t>setDepartmentBean</a:t>
            </a:r>
            <a:r>
              <a:rPr lang="en-US" dirty="0" smtClean="0"/>
              <a:t>(</a:t>
            </a:r>
            <a:r>
              <a:rPr lang="en-US" dirty="0" err="1" smtClean="0"/>
              <a:t>DepartmentBean</a:t>
            </a:r>
            <a:r>
              <a:rPr lang="en-US" dirty="0" smtClean="0"/>
              <a:t> </a:t>
            </a:r>
            <a:r>
              <a:rPr lang="en-US" dirty="0" err="1" smtClean="0"/>
              <a:t>departmentBean</a:t>
            </a:r>
            <a:r>
              <a:rPr lang="en-US" dirty="0" smtClean="0"/>
              <a:t>) {</a:t>
            </a:r>
          </a:p>
          <a:p>
            <a:pPr fontAlgn="base"/>
            <a:r>
              <a:rPr lang="en-US" dirty="0" smtClean="0"/>
              <a:t>        </a:t>
            </a:r>
            <a:r>
              <a:rPr lang="en-US" dirty="0" err="1" smtClean="0"/>
              <a:t>this.departmentBean</a:t>
            </a:r>
            <a:r>
              <a:rPr lang="en-US" dirty="0" smtClean="0"/>
              <a:t> = </a:t>
            </a:r>
            <a:r>
              <a:rPr lang="en-US" dirty="0" err="1" smtClean="0"/>
              <a:t>departmentBean</a:t>
            </a:r>
            <a:r>
              <a:rPr lang="en-US" dirty="0" smtClean="0"/>
              <a:t>;</a:t>
            </a:r>
          </a:p>
          <a:p>
            <a:pPr fontAlgn="base"/>
            <a:r>
              <a:rPr lang="en-US" dirty="0" smtClean="0"/>
              <a:t>    }</a:t>
            </a:r>
          </a:p>
          <a:p>
            <a:pPr fontAlgn="base"/>
            <a:r>
              <a:rPr lang="en-US" dirty="0" smtClean="0"/>
              <a:t>  </a:t>
            </a:r>
          </a:p>
          <a:p>
            <a:pPr fontAlgn="base"/>
            <a:r>
              <a:rPr lang="en-US" dirty="0" smtClean="0"/>
              <a:t>    public String </a:t>
            </a:r>
            <a:r>
              <a:rPr lang="en-US" dirty="0" err="1" smtClean="0"/>
              <a:t>getFullName</a:t>
            </a:r>
            <a:r>
              <a:rPr lang="en-US" dirty="0" smtClean="0"/>
              <a:t>() {</a:t>
            </a:r>
          </a:p>
          <a:p>
            <a:pPr fontAlgn="base"/>
            <a:r>
              <a:rPr lang="en-US" dirty="0" smtClean="0"/>
              <a:t>        return </a:t>
            </a:r>
            <a:r>
              <a:rPr lang="en-US" dirty="0" err="1" smtClean="0"/>
              <a:t>fullName</a:t>
            </a:r>
            <a:r>
              <a:rPr lang="en-US" dirty="0" smtClean="0"/>
              <a:t>;</a:t>
            </a:r>
          </a:p>
          <a:p>
            <a:pPr fontAlgn="base"/>
            <a:r>
              <a:rPr lang="en-US" dirty="0" smtClean="0"/>
              <a:t>    }</a:t>
            </a:r>
          </a:p>
          <a:p>
            <a:pPr fontAlgn="base"/>
            <a:r>
              <a:rPr lang="en-US" dirty="0" smtClean="0"/>
              <a:t>  </a:t>
            </a:r>
          </a:p>
          <a:p>
            <a:pPr fontAlgn="base"/>
            <a:r>
              <a:rPr lang="en-US" dirty="0" smtClean="0"/>
              <a:t>    public void </a:t>
            </a:r>
            <a:r>
              <a:rPr lang="en-US" dirty="0" err="1" smtClean="0"/>
              <a:t>setFullName</a:t>
            </a:r>
            <a:r>
              <a:rPr lang="en-US" dirty="0" smtClean="0"/>
              <a:t>(String </a:t>
            </a:r>
            <a:r>
              <a:rPr lang="en-US" dirty="0" err="1" smtClean="0"/>
              <a:t>fullName</a:t>
            </a:r>
            <a:r>
              <a:rPr lang="en-US" dirty="0" smtClean="0"/>
              <a:t>) {</a:t>
            </a:r>
          </a:p>
          <a:p>
            <a:pPr fontAlgn="base"/>
            <a:r>
              <a:rPr lang="en-US" dirty="0" smtClean="0"/>
              <a:t>        </a:t>
            </a:r>
            <a:r>
              <a:rPr lang="en-US" dirty="0" err="1" smtClean="0"/>
              <a:t>this.fullName</a:t>
            </a:r>
            <a:r>
              <a:rPr lang="en-US" dirty="0" smtClean="0"/>
              <a:t> = </a:t>
            </a:r>
            <a:r>
              <a:rPr lang="en-US" dirty="0" err="1" smtClean="0"/>
              <a:t>fullName</a:t>
            </a:r>
            <a:r>
              <a:rPr lang="en-US" dirty="0" smtClean="0"/>
              <a:t>;</a:t>
            </a:r>
          </a:p>
          <a:p>
            <a:pPr fontAlgn="base"/>
            <a:r>
              <a:rPr lang="en-US" dirty="0" smtClean="0"/>
              <a:t>    }</a:t>
            </a:r>
          </a:p>
          <a:p>
            <a:pPr fontAlgn="base"/>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err="1" smtClean="0"/>
              <a:t>Explanation:</a:t>
            </a:r>
            <a:r>
              <a:rPr lang="en-US" dirty="0" err="1" smtClean="0"/>
              <a:t>In</a:t>
            </a:r>
            <a:r>
              <a:rPr lang="en-US" dirty="0" smtClean="0"/>
              <a:t> the above example, there is a strong inter-dependency between both the classes. If there is any change in Box class then they reflects in the result of Class Volume.</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fontAlgn="base"/>
            <a:r>
              <a:rPr lang="en-US" dirty="0" smtClean="0"/>
              <a:t>DepartmentBean.java</a:t>
            </a:r>
          </a:p>
          <a:p>
            <a:pPr fontAlgn="base"/>
            <a:r>
              <a:rPr lang="en-US" dirty="0" smtClean="0"/>
              <a:t>package </a:t>
            </a:r>
            <a:r>
              <a:rPr lang="en-US" dirty="0" err="1" smtClean="0"/>
              <a:t>com.howtodoinjava.demo.beans</a:t>
            </a:r>
            <a:r>
              <a:rPr lang="en-US" dirty="0" smtClean="0"/>
              <a:t>;</a:t>
            </a:r>
          </a:p>
          <a:p>
            <a:pPr fontAlgn="base"/>
            <a:r>
              <a:rPr lang="en-US" dirty="0" smtClean="0"/>
              <a:t> </a:t>
            </a:r>
          </a:p>
          <a:p>
            <a:pPr fontAlgn="base"/>
            <a:r>
              <a:rPr lang="en-US" dirty="0" smtClean="0"/>
              <a:t>public class </a:t>
            </a:r>
            <a:r>
              <a:rPr lang="en-US" dirty="0" err="1" smtClean="0"/>
              <a:t>DepartmentBean</a:t>
            </a:r>
            <a:r>
              <a:rPr lang="en-US" dirty="0" smtClean="0"/>
              <a:t> {</a:t>
            </a:r>
          </a:p>
          <a:p>
            <a:pPr fontAlgn="base"/>
            <a:r>
              <a:rPr lang="en-US" dirty="0" smtClean="0"/>
              <a:t>    private String name;</a:t>
            </a:r>
          </a:p>
          <a:p>
            <a:pPr fontAlgn="base"/>
            <a:r>
              <a:rPr lang="en-US" dirty="0" smtClean="0"/>
              <a:t>    public String </a:t>
            </a:r>
            <a:r>
              <a:rPr lang="en-US" dirty="0" err="1" smtClean="0"/>
              <a:t>getName</a:t>
            </a:r>
            <a:r>
              <a:rPr lang="en-US" dirty="0" smtClean="0"/>
              <a:t>() {</a:t>
            </a:r>
          </a:p>
          <a:p>
            <a:pPr fontAlgn="base"/>
            <a:r>
              <a:rPr lang="en-US" dirty="0" smtClean="0"/>
              <a:t>        return name;</a:t>
            </a:r>
          </a:p>
          <a:p>
            <a:pPr fontAlgn="base"/>
            <a:r>
              <a:rPr lang="en-US" dirty="0" smtClean="0"/>
              <a:t>    }</a:t>
            </a:r>
          </a:p>
          <a:p>
            <a:pPr fontAlgn="base"/>
            <a:r>
              <a:rPr lang="en-US" dirty="0" smtClean="0"/>
              <a:t>    public void </a:t>
            </a:r>
            <a:r>
              <a:rPr lang="en-US" dirty="0" err="1" smtClean="0"/>
              <a:t>setName</a:t>
            </a:r>
            <a:r>
              <a:rPr lang="en-US" dirty="0" smtClean="0"/>
              <a:t>(String name) {</a:t>
            </a:r>
          </a:p>
          <a:p>
            <a:pPr fontAlgn="base"/>
            <a:r>
              <a:rPr lang="en-US" dirty="0" smtClean="0"/>
              <a:t>        this.name = name;</a:t>
            </a:r>
          </a:p>
          <a:p>
            <a:pPr fontAlgn="base"/>
            <a:r>
              <a:rPr lang="en-US" dirty="0" smtClean="0"/>
              <a:t>    }</a:t>
            </a:r>
          </a:p>
          <a:p>
            <a:pPr fontAlgn="base"/>
            <a:r>
              <a:rPr lang="en-US" dirty="0" smtClean="0"/>
              <a: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7500" lnSpcReduction="20000"/>
          </a:bodyPr>
          <a:lstStyle/>
          <a:p>
            <a:pPr fontAlgn="base"/>
            <a:r>
              <a:rPr lang="en-US" dirty="0" smtClean="0"/>
              <a:t>TestAutowire.java</a:t>
            </a:r>
          </a:p>
          <a:p>
            <a:pPr fontAlgn="base"/>
            <a:r>
              <a:rPr lang="en-US" dirty="0" smtClean="0"/>
              <a:t> package </a:t>
            </a:r>
            <a:r>
              <a:rPr lang="en-US" dirty="0" err="1" smtClean="0"/>
              <a:t>com.howtodoinjava.demo</a:t>
            </a:r>
            <a:r>
              <a:rPr lang="en-US" dirty="0" smtClean="0"/>
              <a:t>;</a:t>
            </a:r>
          </a:p>
          <a:p>
            <a:pPr fontAlgn="base"/>
            <a:r>
              <a:rPr lang="en-US" dirty="0" smtClean="0"/>
              <a:t> </a:t>
            </a:r>
          </a:p>
          <a:p>
            <a:pPr fontAlgn="base"/>
            <a:r>
              <a:rPr lang="en-US" dirty="0" smtClean="0"/>
              <a:t>import </a:t>
            </a:r>
            <a:r>
              <a:rPr lang="en-US" dirty="0" err="1" smtClean="0"/>
              <a:t>org.springframework.context.ApplicationContext</a:t>
            </a:r>
            <a:r>
              <a:rPr lang="en-US" dirty="0" smtClean="0"/>
              <a:t>;</a:t>
            </a:r>
          </a:p>
          <a:p>
            <a:pPr fontAlgn="base"/>
            <a:r>
              <a:rPr lang="en-US" dirty="0" smtClean="0"/>
              <a:t>import org.springframework.context.support.ClassPathXmlApplicationContext;</a:t>
            </a:r>
          </a:p>
          <a:p>
            <a:pPr fontAlgn="base"/>
            <a:r>
              <a:rPr lang="en-US" dirty="0" smtClean="0"/>
              <a:t> </a:t>
            </a:r>
          </a:p>
          <a:p>
            <a:pPr fontAlgn="base"/>
            <a:r>
              <a:rPr lang="en-US" dirty="0" smtClean="0"/>
              <a:t>import </a:t>
            </a:r>
            <a:r>
              <a:rPr lang="en-US" dirty="0" err="1" smtClean="0"/>
              <a:t>com.howtodoinjava.demo.beans.EmployeeBean</a:t>
            </a:r>
            <a:r>
              <a:rPr lang="en-US" dirty="0" smtClean="0"/>
              <a:t>;</a:t>
            </a:r>
          </a:p>
          <a:p>
            <a:pPr fontAlgn="base"/>
            <a:r>
              <a:rPr lang="en-US" dirty="0" smtClean="0"/>
              <a:t> </a:t>
            </a:r>
          </a:p>
          <a:p>
            <a:pPr fontAlgn="base"/>
            <a:r>
              <a:rPr lang="en-US" dirty="0" smtClean="0"/>
              <a:t>public class </a:t>
            </a:r>
            <a:r>
              <a:rPr lang="en-US" dirty="0" err="1" smtClean="0"/>
              <a:t>TestAutowire</a:t>
            </a:r>
            <a:r>
              <a:rPr lang="en-US" dirty="0" smtClean="0"/>
              <a:t>  {</a:t>
            </a:r>
          </a:p>
          <a:p>
            <a:pPr fontAlgn="base"/>
            <a:r>
              <a:rPr lang="en-US" dirty="0" smtClean="0"/>
              <a:t>    public static void main(String[] </a:t>
            </a:r>
            <a:r>
              <a:rPr lang="en-US" dirty="0" err="1" smtClean="0"/>
              <a:t>args</a:t>
            </a:r>
            <a:r>
              <a:rPr lang="en-US" dirty="0" smtClean="0"/>
              <a:t>) {</a:t>
            </a:r>
          </a:p>
          <a:p>
            <a:pPr fontAlgn="base"/>
            <a:r>
              <a:rPr lang="en-US" dirty="0" smtClean="0"/>
              <a:t> </a:t>
            </a:r>
          </a:p>
          <a:p>
            <a:pPr fontAlgn="base"/>
            <a:r>
              <a:rPr lang="en-US" dirty="0" smtClean="0"/>
              <a:t>        </a:t>
            </a:r>
            <a:r>
              <a:rPr lang="en-US" dirty="0" err="1" smtClean="0"/>
              <a:t>ApplicationContext</a:t>
            </a:r>
            <a:r>
              <a:rPr lang="en-US" dirty="0" smtClean="0"/>
              <a:t> context =</a:t>
            </a:r>
          </a:p>
          <a:p>
            <a:pPr fontAlgn="base"/>
            <a:r>
              <a:rPr lang="en-US" dirty="0" smtClean="0"/>
              <a:t>                  new </a:t>
            </a:r>
            <a:r>
              <a:rPr lang="en-US" dirty="0" err="1" smtClean="0"/>
              <a:t>ClassPathXmlApplicationContext</a:t>
            </a:r>
            <a:r>
              <a:rPr lang="en-US" dirty="0" smtClean="0"/>
              <a:t>(new String[] {"application-context.xml"});</a:t>
            </a:r>
          </a:p>
          <a:p>
            <a:pPr fontAlgn="base"/>
            <a:r>
              <a:rPr lang="en-US" dirty="0" smtClean="0"/>
              <a:t>           </a:t>
            </a:r>
          </a:p>
          <a:p>
            <a:pPr fontAlgn="base"/>
            <a:r>
              <a:rPr lang="en-US" dirty="0" smtClean="0"/>
              <a:t>        </a:t>
            </a:r>
            <a:r>
              <a:rPr lang="en-US" dirty="0" err="1" smtClean="0"/>
              <a:t>EmployeeBean</a:t>
            </a:r>
            <a:r>
              <a:rPr lang="en-US" dirty="0" smtClean="0"/>
              <a:t> employee = (</a:t>
            </a:r>
            <a:r>
              <a:rPr lang="en-US" dirty="0" err="1" smtClean="0"/>
              <a:t>EmployeeBean</a:t>
            </a:r>
            <a:r>
              <a:rPr lang="en-US" dirty="0" smtClean="0"/>
              <a:t>) </a:t>
            </a:r>
            <a:r>
              <a:rPr lang="en-US" dirty="0" err="1" smtClean="0"/>
              <a:t>context.getBean</a:t>
            </a:r>
            <a:r>
              <a:rPr lang="en-US" dirty="0" smtClean="0"/>
              <a:t> ("employee");</a:t>
            </a:r>
          </a:p>
          <a:p>
            <a:pPr fontAlgn="base"/>
            <a:r>
              <a:rPr lang="en-US" dirty="0" smtClean="0"/>
              <a:t> </a:t>
            </a:r>
          </a:p>
          <a:p>
            <a:pPr fontAlgn="base"/>
            <a:r>
              <a:rPr lang="en-US" dirty="0" smtClean="0"/>
              <a:t>        </a:t>
            </a:r>
            <a:r>
              <a:rPr lang="en-US" dirty="0" err="1" smtClean="0"/>
              <a:t>System.out.println</a:t>
            </a:r>
            <a:r>
              <a:rPr lang="en-US" dirty="0" smtClean="0"/>
              <a:t>(</a:t>
            </a:r>
            <a:r>
              <a:rPr lang="en-US" dirty="0" err="1" smtClean="0"/>
              <a:t>employee.getFullName</a:t>
            </a:r>
            <a:r>
              <a:rPr lang="en-US" dirty="0" smtClean="0"/>
              <a:t>());</a:t>
            </a:r>
          </a:p>
          <a:p>
            <a:pPr fontAlgn="base"/>
            <a:r>
              <a:rPr lang="en-US" dirty="0" smtClean="0"/>
              <a:t> </a:t>
            </a:r>
          </a:p>
          <a:p>
            <a:pPr fontAlgn="base"/>
            <a:r>
              <a:rPr lang="en-US" dirty="0" smtClean="0"/>
              <a:t>        </a:t>
            </a:r>
            <a:r>
              <a:rPr lang="en-US" dirty="0" err="1" smtClean="0"/>
              <a:t>System.out.println</a:t>
            </a:r>
            <a:r>
              <a:rPr lang="en-US" dirty="0" smtClean="0"/>
              <a:t>(</a:t>
            </a:r>
            <a:r>
              <a:rPr lang="en-US" dirty="0" err="1" smtClean="0"/>
              <a:t>employee.getDepartmentBean</a:t>
            </a:r>
            <a:r>
              <a:rPr lang="en-US" dirty="0" smtClean="0"/>
              <a:t>().</a:t>
            </a:r>
            <a:r>
              <a:rPr lang="en-US" dirty="0" err="1" smtClean="0"/>
              <a:t>getName</a:t>
            </a:r>
            <a:r>
              <a:rPr lang="en-US" dirty="0" smtClean="0"/>
              <a:t>());</a:t>
            </a:r>
          </a:p>
          <a:p>
            <a:pPr fontAlgn="base"/>
            <a:r>
              <a:rPr lang="en-US" dirty="0" smtClean="0"/>
              <a:t>    }</a:t>
            </a:r>
          </a:p>
          <a:p>
            <a:pPr fontAlgn="base"/>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smtClean="0"/>
              <a:t>Loose coupling : </a:t>
            </a:r>
            <a:r>
              <a:rPr lang="en-US" dirty="0" smtClean="0"/>
              <a:t>In simple words, loose coupling means they are mostly independent. If the only knowledge that class A has about class B, is what class B has exposed through its interface, then class A and class B are said to be loosely coupled. In order to over come from the problems of tight coupling between objects, spring framework uses dependency injection mechanism with the help of POJO/POJI model and through dependency injection its possible to achieve loose coupling.</a:t>
            </a:r>
            <a:br>
              <a:rPr lang="en-US" dirty="0" smtClean="0"/>
            </a:br>
            <a:r>
              <a:rPr lang="en-US" b="1" dirty="0" smtClean="0"/>
              <a:t>Example : </a:t>
            </a:r>
            <a:r>
              <a:rPr lang="en-US" dirty="0" smtClean="0"/>
              <a:t>If you change your shirt, then you are not forced to change your body – when you can do that, then you have loose coupling. When you can’t do that, then you have tight coupling. The examples of Loose coupling are Interface, JMS.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7500" lnSpcReduction="20000"/>
          </a:bodyPr>
          <a:lstStyle/>
          <a:p>
            <a:pPr fontAlgn="base"/>
            <a:r>
              <a:rPr lang="en-US" dirty="0" smtClean="0"/>
              <a:t>public interface Topic </a:t>
            </a:r>
          </a:p>
          <a:p>
            <a:pPr fontAlgn="base"/>
            <a:r>
              <a:rPr lang="en-US" dirty="0" smtClean="0"/>
              <a:t>{ </a:t>
            </a:r>
          </a:p>
          <a:p>
            <a:pPr fontAlgn="base"/>
            <a:r>
              <a:rPr lang="en-US" dirty="0" smtClean="0"/>
              <a:t>    void understand(); </a:t>
            </a:r>
          </a:p>
          <a:p>
            <a:pPr fontAlgn="base"/>
            <a:r>
              <a:rPr lang="en-US" dirty="0" smtClean="0"/>
              <a:t>} </a:t>
            </a:r>
          </a:p>
          <a:p>
            <a:pPr fontAlgn="base"/>
            <a:r>
              <a:rPr lang="en-US" dirty="0" smtClean="0"/>
              <a:t>class Topic1 implements Topic { </a:t>
            </a:r>
          </a:p>
          <a:p>
            <a:pPr fontAlgn="base"/>
            <a:r>
              <a:rPr lang="en-US" dirty="0" smtClean="0"/>
              <a:t>public void understand() </a:t>
            </a:r>
          </a:p>
          <a:p>
            <a:pPr fontAlgn="base"/>
            <a:r>
              <a:rPr lang="en-US" dirty="0" smtClean="0"/>
              <a:t>    { </a:t>
            </a:r>
          </a:p>
          <a:p>
            <a:pPr fontAlgn="base"/>
            <a:r>
              <a:rPr lang="en-US" dirty="0" smtClean="0"/>
              <a:t>        </a:t>
            </a:r>
            <a:r>
              <a:rPr lang="en-US" dirty="0" err="1" smtClean="0"/>
              <a:t>System.out.println</a:t>
            </a:r>
            <a:r>
              <a:rPr lang="en-US" dirty="0" smtClean="0"/>
              <a:t>("Got it"); </a:t>
            </a:r>
          </a:p>
          <a:p>
            <a:pPr fontAlgn="base"/>
            <a:r>
              <a:rPr lang="en-US" dirty="0" smtClean="0"/>
              <a:t>    } </a:t>
            </a:r>
          </a:p>
          <a:p>
            <a:pPr fontAlgn="base"/>
            <a:r>
              <a:rPr lang="en-US" dirty="0" smtClean="0"/>
              <a:t>} class Topic2 implements Topic { </a:t>
            </a:r>
          </a:p>
          <a:p>
            <a:pPr fontAlgn="base"/>
            <a:r>
              <a:rPr lang="en-US" dirty="0" smtClean="0"/>
              <a:t>public void </a:t>
            </a:r>
            <a:r>
              <a:rPr lang="en-US" dirty="0" err="1" smtClean="0"/>
              <a:t>unserstand</a:t>
            </a:r>
            <a:r>
              <a:rPr lang="en-US" dirty="0" smtClean="0"/>
              <a:t>() </a:t>
            </a:r>
          </a:p>
          <a:p>
            <a:pPr fontAlgn="base"/>
            <a:r>
              <a:rPr lang="en-US" dirty="0" smtClean="0"/>
              <a:t>    { </a:t>
            </a:r>
          </a:p>
          <a:p>
            <a:pPr fontAlgn="base"/>
            <a:r>
              <a:rPr lang="en-US" dirty="0" smtClean="0"/>
              <a:t>        </a:t>
            </a:r>
            <a:r>
              <a:rPr lang="en-US" dirty="0" err="1" smtClean="0"/>
              <a:t>System.out.println</a:t>
            </a:r>
            <a:r>
              <a:rPr lang="en-US" dirty="0" smtClean="0"/>
              <a:t>("understand"); </a:t>
            </a:r>
          </a:p>
          <a:p>
            <a:pPr fontAlgn="base"/>
            <a:r>
              <a:rPr lang="en-US" dirty="0" smtClean="0"/>
              <a:t>    } </a:t>
            </a:r>
          </a:p>
          <a:p>
            <a:pPr fontAlgn="base"/>
            <a:r>
              <a:rPr lang="en-US" dirty="0" smtClean="0"/>
              <a:t>} public class Subject { </a:t>
            </a:r>
          </a:p>
          <a:p>
            <a:pPr fontAlgn="base"/>
            <a:r>
              <a:rPr lang="en-US" dirty="0" smtClean="0"/>
              <a:t>public static void main(String[] </a:t>
            </a:r>
            <a:r>
              <a:rPr lang="en-US" dirty="0" err="1" smtClean="0"/>
              <a:t>args</a:t>
            </a:r>
            <a:r>
              <a:rPr lang="en-US" dirty="0" smtClean="0"/>
              <a:t>) </a:t>
            </a:r>
          </a:p>
          <a:p>
            <a:pPr fontAlgn="base"/>
            <a:r>
              <a:rPr lang="en-US" dirty="0" smtClean="0"/>
              <a:t>    { </a:t>
            </a:r>
          </a:p>
          <a:p>
            <a:pPr fontAlgn="base"/>
            <a:r>
              <a:rPr lang="en-US" dirty="0" smtClean="0"/>
              <a:t>        Topic t = new Topic1(); </a:t>
            </a:r>
          </a:p>
          <a:p>
            <a:pPr fontAlgn="base"/>
            <a:r>
              <a:rPr lang="en-US" dirty="0" smtClean="0"/>
              <a:t>        </a:t>
            </a:r>
            <a:r>
              <a:rPr lang="en-US" dirty="0" err="1" smtClean="0"/>
              <a:t>t.understand</a:t>
            </a:r>
            <a:r>
              <a:rPr lang="en-US" dirty="0" smtClean="0"/>
              <a:t>(); </a:t>
            </a:r>
          </a:p>
          <a:p>
            <a:pPr fontAlgn="base"/>
            <a:r>
              <a:rPr lang="en-US" dirty="0" smtClean="0"/>
              <a:t>    } </a:t>
            </a:r>
          </a:p>
          <a:p>
            <a:pPr fontAlgn="base"/>
            <a:r>
              <a:rPr lang="en-US" dirty="0" smtClean="0"/>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936</TotalTime>
  <Words>1799</Words>
  <Application>Microsoft Office PowerPoint</Application>
  <PresentationFormat>On-screen Show (4:3)</PresentationFormat>
  <Paragraphs>688</Paragraphs>
  <Slides>71</Slides>
  <Notes>1</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Oriel</vt:lpstr>
      <vt:lpstr>SPRING FRAMEWORK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Inversion Of Control (IOC) and Dependency Injection </vt:lpstr>
      <vt:lpstr>Slide 15</vt:lpstr>
      <vt:lpstr>Slide 16</vt:lpstr>
      <vt:lpstr>Advantages of Spring Framework </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IoC Container </vt:lpstr>
      <vt:lpstr>Difference between BeanFactory and the ApplicationContext </vt:lpstr>
      <vt:lpstr>Slide 33</vt:lpstr>
      <vt:lpstr>Slide 34</vt:lpstr>
      <vt:lpstr>Dependency Injection in Spring </vt:lpstr>
      <vt:lpstr>Slide 36</vt:lpstr>
      <vt:lpstr>Slide 37</vt:lpstr>
      <vt:lpstr>Slide 38</vt:lpstr>
      <vt:lpstr>Slide 39</vt:lpstr>
      <vt:lpstr>Slide 40</vt:lpstr>
      <vt:lpstr>Dependency Injection by Constructor Example </vt:lpstr>
      <vt:lpstr>Slide 42</vt:lpstr>
      <vt:lpstr>Slide 43</vt:lpstr>
      <vt:lpstr>Slide 44</vt:lpstr>
      <vt:lpstr>Slide 45</vt:lpstr>
      <vt:lpstr> </vt:lpstr>
      <vt:lpstr>Slide 47</vt:lpstr>
      <vt:lpstr>Constructor Injection with Dependent Object </vt:lpstr>
      <vt:lpstr>Slide 49</vt:lpstr>
      <vt:lpstr>Slide 50</vt:lpstr>
      <vt:lpstr>Slide 51</vt:lpstr>
      <vt:lpstr>Slide 52</vt:lpstr>
      <vt:lpstr>Slide 53</vt:lpstr>
      <vt:lpstr> Dependency Injection by setter method</vt:lpstr>
      <vt:lpstr>Slide 55</vt:lpstr>
      <vt:lpstr>Slide 56</vt:lpstr>
      <vt:lpstr>Slide 57</vt:lpstr>
      <vt:lpstr>Slide 58</vt:lpstr>
      <vt:lpstr>Setter Injection with Dependent Object Example </vt:lpstr>
      <vt:lpstr>Slide 60</vt:lpstr>
      <vt:lpstr>Slide 61</vt:lpstr>
      <vt:lpstr>Slide 62</vt:lpstr>
      <vt:lpstr>Slide 63</vt:lpstr>
      <vt:lpstr>Slide 64</vt:lpstr>
      <vt:lpstr>Spring Bean Autowiring – @Autowired </vt:lpstr>
      <vt:lpstr>Spring bean autowire byName </vt:lpstr>
      <vt:lpstr>Slide 67</vt:lpstr>
      <vt:lpstr>Slide 68</vt:lpstr>
      <vt:lpstr>Slide 69</vt:lpstr>
      <vt:lpstr>Slide 70</vt:lpstr>
      <vt:lpstr>Slide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c:creator>
  <cp:lastModifiedBy>m</cp:lastModifiedBy>
  <cp:revision>88</cp:revision>
  <dcterms:created xsi:type="dcterms:W3CDTF">2019-10-22T10:59:38Z</dcterms:created>
  <dcterms:modified xsi:type="dcterms:W3CDTF">2019-12-10T11:44:57Z</dcterms:modified>
</cp:coreProperties>
</file>