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226"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7FB33-D8FA-457A-BFAC-80D7C88A53A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715DB-7365-4EF5-B5DA-D1D6429B78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7FB33-D8FA-457A-BFAC-80D7C88A53A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715DB-7365-4EF5-B5DA-D1D6429B78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7FB33-D8FA-457A-BFAC-80D7C88A53A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715DB-7365-4EF5-B5DA-D1D6429B78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7FB33-D8FA-457A-BFAC-80D7C88A53A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715DB-7365-4EF5-B5DA-D1D6429B78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7FB33-D8FA-457A-BFAC-80D7C88A53AE}"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715DB-7365-4EF5-B5DA-D1D6429B78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7FB33-D8FA-457A-BFAC-80D7C88A53AE}"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715DB-7365-4EF5-B5DA-D1D6429B78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7FB33-D8FA-457A-BFAC-80D7C88A53AE}"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715DB-7365-4EF5-B5DA-D1D6429B78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7FB33-D8FA-457A-BFAC-80D7C88A53AE}"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715DB-7365-4EF5-B5DA-D1D6429B78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7FB33-D8FA-457A-BFAC-80D7C88A53AE}"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715DB-7365-4EF5-B5DA-D1D6429B78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7FB33-D8FA-457A-BFAC-80D7C88A53AE}"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715DB-7365-4EF5-B5DA-D1D6429B78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7FB33-D8FA-457A-BFAC-80D7C88A53AE}"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715DB-7365-4EF5-B5DA-D1D6429B78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7FB33-D8FA-457A-BFAC-80D7C88A53AE}" type="datetimeFigureOut">
              <a:rPr lang="en-US" smtClean="0"/>
              <a:t>12/6/2019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715DB-7365-4EF5-B5DA-D1D6429B78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atic.springframework.org/spring/docs/3.0.x/javadoc-api/org/springframework/context/ApplicationContext.html" TargetMode="External"/><Relationship Id="rId2" Type="http://schemas.openxmlformats.org/officeDocument/2006/relationships/hyperlink" Target="http://static.springframework.org/spring/docs/3.0.x/javadoc-api/org/springframework/beans/factory/BeanFactor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spring.io/spring/docs/3.0.x/spring-framework-reference/html/bea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spring.io/spring/docs/3.0.x/spring-framework-reference/html/jdbc.html" TargetMode="External"/><Relationship Id="rId7" Type="http://schemas.openxmlformats.org/officeDocument/2006/relationships/hyperlink" Target="https://docs.spring.io/spring/docs/3.0.x/spring-framework-reference/html/transaction.html" TargetMode="External"/><Relationship Id="rId2" Type="http://schemas.openxmlformats.org/officeDocument/2006/relationships/hyperlink" Target="https://docs.spring.io/spring/docs/3.0.x/spring-framework-reference/html/expressions.html" TargetMode="External"/><Relationship Id="rId1" Type="http://schemas.openxmlformats.org/officeDocument/2006/relationships/slideLayout" Target="../slideLayouts/slideLayout2.xml"/><Relationship Id="rId6" Type="http://schemas.openxmlformats.org/officeDocument/2006/relationships/hyperlink" Target="https://docs.spring.io/spring/docs/3.0.x/spring-framework-reference/html/jms.html" TargetMode="External"/><Relationship Id="rId5" Type="http://schemas.openxmlformats.org/officeDocument/2006/relationships/hyperlink" Target="https://docs.spring.io/spring/docs/3.0.x/spring-framework-reference/html/oxm.html" TargetMode="External"/><Relationship Id="rId4" Type="http://schemas.openxmlformats.org/officeDocument/2006/relationships/hyperlink" Target="https://docs.spring.io/spring/docs/3.0.x/spring-framework-reference/html/orm.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spring.io/spring/docs/3.0.x/spring-framework-reference/html/mvc.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spring.io/spring/docs/3.0.x/spring-framework-reference/html/aop.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a:t>
            </a:r>
            <a:r>
              <a:rPr lang="en-US" b="1" dirty="0" err="1"/>
              <a:t>IoC</a:t>
            </a:r>
            <a:r>
              <a:rPr lang="en-US" b="1" dirty="0"/>
              <a:t> container</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1400" dirty="0">
                <a:latin typeface="Times New Roman" pitchFamily="18" charset="0"/>
                <a:cs typeface="Times New Roman" pitchFamily="18" charset="0"/>
              </a:rPr>
              <a:t> It is a process whereby objects define their dependencies, that is, the other objects they work with, only through constructor arguments, arguments to a factory method, or properties that are set on the object instance after it is constructed or returned from a factory method. The container then </a:t>
            </a:r>
            <a:r>
              <a:rPr lang="en-US" sz="1400" i="1" dirty="0">
                <a:latin typeface="Times New Roman" pitchFamily="18" charset="0"/>
                <a:cs typeface="Times New Roman" pitchFamily="18" charset="0"/>
              </a:rPr>
              <a:t>injects</a:t>
            </a:r>
            <a:r>
              <a:rPr lang="en-US" sz="1400" dirty="0">
                <a:latin typeface="Times New Roman" pitchFamily="18" charset="0"/>
                <a:cs typeface="Times New Roman" pitchFamily="18" charset="0"/>
              </a:rPr>
              <a:t> those dependencies when it creates the bean. This process is fundamentally the inverse, hence the name </a:t>
            </a:r>
            <a:r>
              <a:rPr lang="en-US" sz="1400" i="1" dirty="0">
                <a:latin typeface="Times New Roman" pitchFamily="18" charset="0"/>
                <a:cs typeface="Times New Roman" pitchFamily="18" charset="0"/>
              </a:rPr>
              <a:t>Inversion of Control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IoC</a:t>
            </a:r>
            <a:r>
              <a:rPr lang="en-US" sz="1400" dirty="0">
                <a:latin typeface="Times New Roman" pitchFamily="18" charset="0"/>
                <a:cs typeface="Times New Roman" pitchFamily="18" charset="0"/>
              </a:rPr>
              <a:t>), of the bean itself controlling the instantiation or location of its dependencies by using direct construction of classes, or a mechanism such as the </a:t>
            </a:r>
            <a:r>
              <a:rPr lang="en-US" sz="1400" i="1" dirty="0">
                <a:latin typeface="Times New Roman" pitchFamily="18" charset="0"/>
                <a:cs typeface="Times New Roman" pitchFamily="18" charset="0"/>
              </a:rPr>
              <a:t>Service Locator</a:t>
            </a:r>
            <a:r>
              <a:rPr lang="en-US" sz="1400" dirty="0">
                <a:latin typeface="Times New Roman" pitchFamily="18" charset="0"/>
                <a:cs typeface="Times New Roman" pitchFamily="18" charset="0"/>
              </a:rPr>
              <a:t> pattern</a:t>
            </a:r>
            <a:r>
              <a:rPr lang="en-US" sz="1400" dirty="0" smtClean="0">
                <a:latin typeface="Times New Roman" pitchFamily="18" charset="0"/>
                <a:cs typeface="Times New Roman" pitchFamily="18" charset="0"/>
              </a:rPr>
              <a:t>.</a:t>
            </a:r>
          </a:p>
          <a:p>
            <a:pPr algn="just"/>
            <a:r>
              <a:rPr lang="en-US" sz="1400" b="0" i="0" dirty="0" smtClean="0">
                <a:solidFill>
                  <a:srgbClr val="000000"/>
                </a:solidFill>
                <a:latin typeface="Times New Roman" pitchFamily="18" charset="0"/>
                <a:cs typeface="Times New Roman" pitchFamily="18" charset="0"/>
              </a:rPr>
              <a:t>The </a:t>
            </a:r>
            <a:r>
              <a:rPr lang="en-US" sz="1400" dirty="0" err="1" smtClean="0">
                <a:latin typeface="Times New Roman" pitchFamily="18" charset="0"/>
                <a:cs typeface="Times New Roman" pitchFamily="18" charset="0"/>
              </a:rPr>
              <a:t>org.springframework.beans</a:t>
            </a:r>
            <a:r>
              <a:rPr lang="en-US" sz="1400" b="0" i="0" dirty="0" smtClean="0">
                <a:solidFill>
                  <a:srgbClr val="000000"/>
                </a:solidFill>
                <a:latin typeface="Times New Roman" pitchFamily="18" charset="0"/>
                <a:cs typeface="Times New Roman" pitchFamily="18" charset="0"/>
              </a:rPr>
              <a:t> and </a:t>
            </a:r>
            <a:r>
              <a:rPr lang="en-US" sz="1400" dirty="0" err="1" smtClean="0">
                <a:latin typeface="Times New Roman" pitchFamily="18" charset="0"/>
                <a:cs typeface="Times New Roman" pitchFamily="18" charset="0"/>
              </a:rPr>
              <a:t>org.springframework.context</a:t>
            </a:r>
            <a:r>
              <a:rPr lang="en-US" sz="1400" b="0" i="0" dirty="0" smtClean="0">
                <a:solidFill>
                  <a:srgbClr val="000000"/>
                </a:solidFill>
                <a:latin typeface="Times New Roman" pitchFamily="18" charset="0"/>
                <a:cs typeface="Times New Roman" pitchFamily="18" charset="0"/>
              </a:rPr>
              <a:t> packages are the basis for Spring Framework's </a:t>
            </a:r>
            <a:r>
              <a:rPr lang="en-US" sz="1400" b="0" i="0" dirty="0" err="1" smtClean="0">
                <a:solidFill>
                  <a:srgbClr val="000000"/>
                </a:solidFill>
                <a:latin typeface="Times New Roman" pitchFamily="18" charset="0"/>
                <a:cs typeface="Times New Roman" pitchFamily="18" charset="0"/>
              </a:rPr>
              <a:t>IoC</a:t>
            </a:r>
            <a:r>
              <a:rPr lang="en-US" sz="1400" b="0" i="0" dirty="0" smtClean="0">
                <a:solidFill>
                  <a:srgbClr val="000000"/>
                </a:solidFill>
                <a:latin typeface="Times New Roman" pitchFamily="18" charset="0"/>
                <a:cs typeface="Times New Roman" pitchFamily="18" charset="0"/>
              </a:rPr>
              <a:t> container. The </a:t>
            </a:r>
            <a:r>
              <a:rPr lang="en-US" sz="1400" dirty="0" err="1" smtClean="0">
                <a:latin typeface="Times New Roman" pitchFamily="18" charset="0"/>
                <a:cs typeface="Times New Roman" pitchFamily="18" charset="0"/>
                <a:hlinkClick r:id="rId2"/>
              </a:rPr>
              <a:t>BeanFactory</a:t>
            </a:r>
            <a:r>
              <a:rPr lang="en-US" sz="1400" b="0" i="0" dirty="0" smtClean="0">
                <a:solidFill>
                  <a:srgbClr val="000000"/>
                </a:solidFill>
                <a:latin typeface="Times New Roman" pitchFamily="18" charset="0"/>
                <a:cs typeface="Times New Roman" pitchFamily="18" charset="0"/>
              </a:rPr>
              <a:t> interface provides an advanced configuration mechanism capable of managing any type of object. </a:t>
            </a:r>
            <a:r>
              <a:rPr lang="en-US" sz="1400" dirty="0" err="1" smtClean="0">
                <a:latin typeface="Times New Roman" pitchFamily="18" charset="0"/>
                <a:cs typeface="Times New Roman" pitchFamily="18" charset="0"/>
                <a:hlinkClick r:id="rId3"/>
              </a:rPr>
              <a:t>ApplicationContext</a:t>
            </a:r>
            <a:r>
              <a:rPr lang="en-US" sz="1400" b="0" i="0" dirty="0" smtClean="0">
                <a:solidFill>
                  <a:srgbClr val="000000"/>
                </a:solidFill>
                <a:latin typeface="Times New Roman" pitchFamily="18" charset="0"/>
                <a:cs typeface="Times New Roman" pitchFamily="18" charset="0"/>
              </a:rPr>
              <a:t> is a sub-interface of </a:t>
            </a:r>
            <a:r>
              <a:rPr lang="en-US" sz="1400" dirty="0" err="1" smtClean="0">
                <a:latin typeface="Times New Roman" pitchFamily="18" charset="0"/>
                <a:cs typeface="Times New Roman" pitchFamily="18" charset="0"/>
              </a:rPr>
              <a:t>BeanFactory</a:t>
            </a:r>
            <a:r>
              <a:rPr lang="en-US" sz="1400" dirty="0" smtClean="0">
                <a:latin typeface="Times New Roman" pitchFamily="18" charset="0"/>
                <a:cs typeface="Times New Roman" pitchFamily="18" charset="0"/>
              </a:rPr>
              <a:t>.</a:t>
            </a:r>
            <a:r>
              <a:rPr lang="en-US" sz="1400" b="0" i="0" dirty="0" smtClean="0">
                <a:solidFill>
                  <a:srgbClr val="000000"/>
                </a:solidFill>
                <a:latin typeface="Times New Roman" pitchFamily="18" charset="0"/>
                <a:cs typeface="Times New Roman" pitchFamily="18" charset="0"/>
              </a:rPr>
              <a:t> It adds easier integration with Spring's AOP features; message resource handling (for use in internationalization), event publication; and application-layer specific contexts such as the </a:t>
            </a:r>
            <a:r>
              <a:rPr lang="en-US" sz="1400" dirty="0" err="1" smtClean="0">
                <a:latin typeface="Times New Roman" pitchFamily="18" charset="0"/>
                <a:cs typeface="Times New Roman" pitchFamily="18" charset="0"/>
              </a:rPr>
              <a:t>WebApplicationContext</a:t>
            </a:r>
            <a:r>
              <a:rPr lang="en-US" sz="1400" b="0" i="0" dirty="0" smtClean="0">
                <a:solidFill>
                  <a:srgbClr val="000000"/>
                </a:solidFill>
                <a:latin typeface="Times New Roman" pitchFamily="18" charset="0"/>
                <a:cs typeface="Times New Roman" pitchFamily="18" charset="0"/>
              </a:rPr>
              <a:t> for use in web applications</a:t>
            </a:r>
            <a:r>
              <a:rPr lang="en-US" sz="1400" b="0" i="0" dirty="0" smtClean="0">
                <a:solidFill>
                  <a:srgbClr val="000000"/>
                </a:solidFill>
                <a:latin typeface="Arial"/>
              </a:rPr>
              <a:t>.</a:t>
            </a:r>
          </a:p>
          <a:p>
            <a:pPr algn="just"/>
            <a:r>
              <a:rPr lang="en-US" sz="1400" dirty="0">
                <a:latin typeface="Times New Roman" pitchFamily="18" charset="0"/>
                <a:cs typeface="Times New Roman" pitchFamily="18" charset="0"/>
              </a:rPr>
              <a:t>In Spring, the objects that form the backbone of your application and that are managed by the Spring </a:t>
            </a:r>
            <a:r>
              <a:rPr lang="en-US" sz="1400" dirty="0" err="1">
                <a:latin typeface="Times New Roman" pitchFamily="18" charset="0"/>
                <a:cs typeface="Times New Roman" pitchFamily="18" charset="0"/>
              </a:rPr>
              <a:t>IoC</a:t>
            </a:r>
            <a:r>
              <a:rPr lang="en-US" sz="1400" dirty="0">
                <a:latin typeface="Times New Roman" pitchFamily="18" charset="0"/>
                <a:cs typeface="Times New Roman" pitchFamily="18" charset="0"/>
              </a:rPr>
              <a:t> </a:t>
            </a:r>
            <a:r>
              <a:rPr lang="en-US" sz="1400" i="1" dirty="0">
                <a:latin typeface="Times New Roman" pitchFamily="18" charset="0"/>
                <a:cs typeface="Times New Roman" pitchFamily="18" charset="0"/>
              </a:rPr>
              <a:t>container</a:t>
            </a:r>
            <a:r>
              <a:rPr lang="en-US" sz="1400" dirty="0">
                <a:latin typeface="Times New Roman" pitchFamily="18" charset="0"/>
                <a:cs typeface="Times New Roman" pitchFamily="18" charset="0"/>
              </a:rPr>
              <a:t> are called </a:t>
            </a:r>
            <a:r>
              <a:rPr lang="en-US" sz="1400" i="1" dirty="0">
                <a:latin typeface="Times New Roman" pitchFamily="18" charset="0"/>
                <a:cs typeface="Times New Roman" pitchFamily="18" charset="0"/>
              </a:rPr>
              <a:t>beans</a:t>
            </a:r>
            <a:r>
              <a:rPr lang="en-US" sz="1400" dirty="0">
                <a:latin typeface="Times New Roman" pitchFamily="18" charset="0"/>
                <a:cs typeface="Times New Roman" pitchFamily="18" charset="0"/>
              </a:rPr>
              <a:t>. A bean is an object that is instantiated, assembled, and otherwise managed by a Spring </a:t>
            </a:r>
            <a:r>
              <a:rPr lang="en-US" sz="1400" dirty="0" err="1">
                <a:latin typeface="Times New Roman" pitchFamily="18" charset="0"/>
                <a:cs typeface="Times New Roman" pitchFamily="18" charset="0"/>
              </a:rPr>
              <a:t>IoC</a:t>
            </a:r>
            <a:r>
              <a:rPr lang="en-US" sz="1400" dirty="0">
                <a:latin typeface="Times New Roman" pitchFamily="18" charset="0"/>
                <a:cs typeface="Times New Roman" pitchFamily="18" charset="0"/>
              </a:rPr>
              <a:t> container. Otherwise, a bean is simply one of many objects in your application. Beans, and the </a:t>
            </a:r>
            <a:r>
              <a:rPr lang="en-US" sz="1400" i="1" dirty="0">
                <a:latin typeface="Times New Roman" pitchFamily="18" charset="0"/>
                <a:cs typeface="Times New Roman" pitchFamily="18" charset="0"/>
              </a:rPr>
              <a:t>dependencies</a:t>
            </a:r>
            <a:r>
              <a:rPr lang="en-US" sz="1400" dirty="0">
                <a:latin typeface="Times New Roman" pitchFamily="18" charset="0"/>
                <a:cs typeface="Times New Roman" pitchFamily="18" charset="0"/>
              </a:rPr>
              <a:t> among them, are reflected in the </a:t>
            </a:r>
            <a:r>
              <a:rPr lang="en-US" sz="1400" i="1" dirty="0">
                <a:latin typeface="Times New Roman" pitchFamily="18" charset="0"/>
                <a:cs typeface="Times New Roman" pitchFamily="18" charset="0"/>
              </a:rPr>
              <a:t>configuration metadata</a:t>
            </a:r>
            <a:r>
              <a:rPr lang="en-US" sz="1400" dirty="0">
                <a:latin typeface="Times New Roman" pitchFamily="18" charset="0"/>
                <a:cs typeface="Times New Roman" pitchFamily="18" charset="0"/>
              </a:rPr>
              <a:t> used by a container.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900" dirty="0">
                <a:latin typeface="Times New Roman" pitchFamily="18" charset="0"/>
                <a:cs typeface="Times New Roman" pitchFamily="18" charset="0"/>
              </a:rPr>
              <a:t>Spring Framework is a Java platform that provides comprehensive infrastructure support for developing Java applications. Spring handles the infrastructure so you can focus on your application.</a:t>
            </a:r>
          </a:p>
          <a:p>
            <a:pPr algn="just"/>
            <a:r>
              <a:rPr lang="en-US" sz="1900" dirty="0">
                <a:latin typeface="Times New Roman" pitchFamily="18" charset="0"/>
                <a:cs typeface="Times New Roman" pitchFamily="18" charset="0"/>
              </a:rPr>
              <a:t>Spring enables you to build applications from “plain old Java objects” (POJOs) and to apply enterprise services non-invasively to POJOs. This capability applies to the Java SE programming model and to full and partial Java EE.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b="1" dirty="0"/>
              <a:t>Dependency Injection and Inversion of Control</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1400" dirty="0">
                <a:latin typeface="Times New Roman" pitchFamily="18" charset="0"/>
                <a:cs typeface="Times New Roman" pitchFamily="18" charset="0"/>
              </a:rPr>
              <a:t>Java applications -- a loose term that runs the gamut from constrained applets to n-tier server-side enterprise applications -- typically consist of objects that collaborate to form the application proper. Thus the objects in an application have </a:t>
            </a:r>
            <a:r>
              <a:rPr lang="en-US" sz="1400" i="1" dirty="0">
                <a:latin typeface="Times New Roman" pitchFamily="18" charset="0"/>
                <a:cs typeface="Times New Roman" pitchFamily="18" charset="0"/>
              </a:rPr>
              <a:t>dependencies</a:t>
            </a:r>
            <a:r>
              <a:rPr lang="en-US" sz="1400" dirty="0">
                <a:latin typeface="Times New Roman" pitchFamily="18" charset="0"/>
                <a:cs typeface="Times New Roman" pitchFamily="18" charset="0"/>
              </a:rPr>
              <a:t> on each other</a:t>
            </a:r>
            <a:r>
              <a:rPr lang="en-US" sz="1400" dirty="0" smtClean="0">
                <a:latin typeface="Times New Roman" pitchFamily="18" charset="0"/>
                <a:cs typeface="Times New Roman" pitchFamily="18" charset="0"/>
              </a:rPr>
              <a:t>.</a:t>
            </a:r>
          </a:p>
          <a:p>
            <a:pPr algn="just"/>
            <a:r>
              <a:rPr lang="en-US" sz="1400" dirty="0"/>
              <a:t>Although the Java platform provides a wealth of application development functionality, it lacks the means to organize the basic building blocks into a coherent whole, leaving that task to architects and developers. True, you can use design patterns such as </a:t>
            </a:r>
            <a:r>
              <a:rPr lang="en-US" sz="1400" i="1" dirty="0"/>
              <a:t>Factory</a:t>
            </a:r>
            <a:r>
              <a:rPr lang="en-US" sz="1400" dirty="0"/>
              <a:t>, </a:t>
            </a:r>
            <a:r>
              <a:rPr lang="en-US" sz="1400" i="1" dirty="0"/>
              <a:t>Abstract Factory</a:t>
            </a:r>
            <a:r>
              <a:rPr lang="en-US" sz="1400" dirty="0"/>
              <a:t>, </a:t>
            </a:r>
            <a:r>
              <a:rPr lang="en-US" sz="1400" i="1" dirty="0"/>
              <a:t>Builder</a:t>
            </a:r>
            <a:r>
              <a:rPr lang="en-US" sz="1400" dirty="0"/>
              <a:t>, </a:t>
            </a:r>
            <a:r>
              <a:rPr lang="en-US" sz="1400" i="1" dirty="0"/>
              <a:t>Decorator</a:t>
            </a:r>
            <a:r>
              <a:rPr lang="en-US" sz="1400" dirty="0"/>
              <a:t>, and </a:t>
            </a:r>
            <a:r>
              <a:rPr lang="en-US" sz="1400" i="1" dirty="0"/>
              <a:t>Service Locator</a:t>
            </a:r>
            <a:r>
              <a:rPr lang="en-US" sz="1400" dirty="0"/>
              <a:t> to compose the various classes and object instances that make up an application. However, these patterns are simply that: best practices given a name, with a description of what the pattern does, where to apply it, the problems it addresses, and so forth. Patterns are formalized best practices that </a:t>
            </a:r>
            <a:r>
              <a:rPr lang="en-US" sz="1400" i="1" dirty="0"/>
              <a:t>you must implement yourself</a:t>
            </a:r>
            <a:r>
              <a:rPr lang="en-US" sz="1400" dirty="0"/>
              <a:t> in your application</a:t>
            </a:r>
            <a:r>
              <a:rPr lang="en-US" sz="1400" dirty="0" smtClean="0"/>
              <a:t>.  </a:t>
            </a:r>
          </a:p>
          <a:p>
            <a:pPr algn="just"/>
            <a:r>
              <a:rPr lang="en-US" sz="1400" dirty="0"/>
              <a:t>The Spring Framework </a:t>
            </a:r>
            <a:r>
              <a:rPr lang="en-US" sz="1400" i="1" dirty="0"/>
              <a:t>Inversion of Control</a:t>
            </a:r>
            <a:r>
              <a:rPr lang="en-US" sz="1400" dirty="0"/>
              <a:t> (</a:t>
            </a:r>
            <a:r>
              <a:rPr lang="en-US" sz="1400" dirty="0" err="1"/>
              <a:t>IoC</a:t>
            </a:r>
            <a:r>
              <a:rPr lang="en-US" sz="1400" dirty="0"/>
              <a:t>) component addresses this concern by providing a formalized means of composing disparate components into a fully working application ready for use. The Spring Framework codifies formalized design patterns as first-class objects that you can integrate into your own application(s). Numerous organizations and institutions use the Spring Framework in this manner to engineer robust, </a:t>
            </a:r>
            <a:r>
              <a:rPr lang="en-US" sz="1400" i="1" dirty="0"/>
              <a:t>maintainable</a:t>
            </a:r>
            <a:r>
              <a:rPr lang="en-US" sz="1400" dirty="0"/>
              <a:t> applications.</a:t>
            </a:r>
            <a:endParaRPr lang="en-US" sz="1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1634490" y="1672431"/>
            <a:ext cx="5875020" cy="43815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400" dirty="0">
                <a:latin typeface="Times New Roman" pitchFamily="18" charset="0"/>
                <a:cs typeface="Times New Roman" pitchFamily="18" charset="0"/>
              </a:rPr>
              <a:t>The Spring Framework consists of features organized into about 20 modules. These modules are grouped into Core Container, Data Access/Integration, Web, AOP (Aspect Oriented Programming), Instrumentation, and Test, as shown in the following </a:t>
            </a:r>
            <a:r>
              <a:rPr lang="en-US" sz="1400" dirty="0" smtClean="0">
                <a:latin typeface="Times New Roman" pitchFamily="18" charset="0"/>
                <a:cs typeface="Times New Roman" pitchFamily="18" charset="0"/>
              </a:rPr>
              <a:t>diagram.</a:t>
            </a:r>
          </a:p>
          <a:p>
            <a:pPr algn="just"/>
            <a:r>
              <a:rPr lang="en-US" sz="1400" b="1" dirty="0">
                <a:latin typeface="Times New Roman" pitchFamily="18" charset="0"/>
                <a:cs typeface="Times New Roman" pitchFamily="18" charset="0"/>
              </a:rPr>
              <a:t>Core Container</a:t>
            </a:r>
          </a:p>
          <a:p>
            <a:pPr algn="just"/>
            <a:r>
              <a:rPr lang="en-US" sz="1400" dirty="0">
                <a:latin typeface="Times New Roman" pitchFamily="18" charset="0"/>
                <a:cs typeface="Times New Roman" pitchFamily="18" charset="0"/>
              </a:rPr>
              <a:t>The </a:t>
            </a:r>
            <a:r>
              <a:rPr lang="en-US" sz="1400" i="1" dirty="0">
                <a:latin typeface="Times New Roman" pitchFamily="18" charset="0"/>
                <a:cs typeface="Times New Roman" pitchFamily="18" charset="0"/>
                <a:hlinkClick r:id="rId2" tooltip="3.1 Introduction to the Spring IoC container and beans"/>
              </a:rPr>
              <a:t>Core Container</a:t>
            </a:r>
            <a:r>
              <a:rPr lang="en-US" sz="1400" dirty="0">
                <a:latin typeface="Times New Roman" pitchFamily="18" charset="0"/>
                <a:cs typeface="Times New Roman" pitchFamily="18" charset="0"/>
              </a:rPr>
              <a:t> consists of the Core, Beans, Context, and Expression Language modules.</a:t>
            </a:r>
          </a:p>
          <a:p>
            <a:pPr algn="just"/>
            <a:r>
              <a:rPr lang="en-US" sz="1400" dirty="0">
                <a:latin typeface="Times New Roman" pitchFamily="18" charset="0"/>
                <a:cs typeface="Times New Roman" pitchFamily="18" charset="0"/>
              </a:rPr>
              <a:t>The </a:t>
            </a:r>
            <a:r>
              <a:rPr lang="en-US" sz="1400" i="1" dirty="0">
                <a:latin typeface="Times New Roman" pitchFamily="18" charset="0"/>
                <a:cs typeface="Times New Roman" pitchFamily="18" charset="0"/>
                <a:hlinkClick r:id="rId2" tooltip="3.1 Introduction to the Spring IoC container and beans"/>
              </a:rPr>
              <a:t>Core and Beans</a:t>
            </a:r>
            <a:r>
              <a:rPr lang="en-US" sz="1400" dirty="0">
                <a:latin typeface="Times New Roman" pitchFamily="18" charset="0"/>
                <a:cs typeface="Times New Roman" pitchFamily="18" charset="0"/>
              </a:rPr>
              <a:t> modules provide the fundamental parts of the framework, including the </a:t>
            </a:r>
            <a:r>
              <a:rPr lang="en-US" sz="1400" dirty="0" err="1">
                <a:latin typeface="Times New Roman" pitchFamily="18" charset="0"/>
                <a:cs typeface="Times New Roman" pitchFamily="18" charset="0"/>
              </a:rPr>
              <a:t>IoC</a:t>
            </a:r>
            <a:r>
              <a:rPr lang="en-US" sz="1400" dirty="0">
                <a:latin typeface="Times New Roman" pitchFamily="18" charset="0"/>
                <a:cs typeface="Times New Roman" pitchFamily="18" charset="0"/>
              </a:rPr>
              <a:t> and Dependency Injection features. The </a:t>
            </a:r>
            <a:r>
              <a:rPr lang="en-US" sz="1400" dirty="0" err="1">
                <a:latin typeface="Times New Roman" pitchFamily="18" charset="0"/>
                <a:cs typeface="Times New Roman" pitchFamily="18" charset="0"/>
              </a:rPr>
              <a:t>BeanFactory</a:t>
            </a:r>
            <a:r>
              <a:rPr lang="en-US" sz="1400" dirty="0">
                <a:latin typeface="Times New Roman" pitchFamily="18" charset="0"/>
                <a:cs typeface="Times New Roman" pitchFamily="18" charset="0"/>
              </a:rPr>
              <a:t> is a sophisticated implementation of the factory pattern. It removes the need for programmatic singletons and allows you to decouple the configuration and specification of dependencies from your actual program logic</a:t>
            </a:r>
            <a:r>
              <a:rPr lang="en-US" sz="1400" dirty="0" smtClean="0">
                <a:latin typeface="Times New Roman" pitchFamily="18" charset="0"/>
                <a:cs typeface="Times New Roman" pitchFamily="18" charset="0"/>
              </a:rPr>
              <a:t>.</a:t>
            </a:r>
          </a:p>
          <a:p>
            <a:pPr algn="just"/>
            <a:r>
              <a:rPr lang="en-US" sz="1400" dirty="0">
                <a:latin typeface="Times New Roman" pitchFamily="18" charset="0"/>
                <a:cs typeface="Times New Roman" pitchFamily="18" charset="0"/>
              </a:rPr>
              <a:t>The </a:t>
            </a:r>
            <a:r>
              <a:rPr lang="en-US" sz="1400" i="1" dirty="0">
                <a:latin typeface="Times New Roman" pitchFamily="18" charset="0"/>
                <a:cs typeface="Times New Roman" pitchFamily="18" charset="0"/>
                <a:hlinkClick r:id="rId2" tooltip="3.13 Additional Capabilities of the ApplicationContext"/>
              </a:rPr>
              <a:t>Context</a:t>
            </a:r>
            <a:r>
              <a:rPr lang="en-US" sz="1400" dirty="0">
                <a:latin typeface="Times New Roman" pitchFamily="18" charset="0"/>
                <a:cs typeface="Times New Roman" pitchFamily="18" charset="0"/>
              </a:rPr>
              <a:t> module builds on the solid base provided by the </a:t>
            </a:r>
            <a:r>
              <a:rPr lang="en-US" sz="1400" i="1" dirty="0">
                <a:latin typeface="Times New Roman" pitchFamily="18" charset="0"/>
                <a:cs typeface="Times New Roman" pitchFamily="18" charset="0"/>
                <a:hlinkClick r:id="rId2" tooltip="3.1 Introduction to the Spring IoC container and beans"/>
              </a:rPr>
              <a:t>Core and Beans</a:t>
            </a:r>
            <a:r>
              <a:rPr lang="en-US" sz="1400" dirty="0">
                <a:latin typeface="Times New Roman" pitchFamily="18" charset="0"/>
                <a:cs typeface="Times New Roman" pitchFamily="18" charset="0"/>
              </a:rPr>
              <a:t> modules: it is a means to access objects in a framework-style manner that is similar to a JNDI registry. The Context module inherits its features from the Beans module and adds support for internationalization (using, for example, resource bundles), event-propagation, resource-loading, and the transparent creation of contexts by, for example, a </a:t>
            </a:r>
            <a:r>
              <a:rPr lang="en-US" sz="1400" dirty="0" err="1">
                <a:latin typeface="Times New Roman" pitchFamily="18" charset="0"/>
                <a:cs typeface="Times New Roman" pitchFamily="18" charset="0"/>
              </a:rPr>
              <a:t>servlet</a:t>
            </a:r>
            <a:r>
              <a:rPr lang="en-US" sz="1400" dirty="0">
                <a:latin typeface="Times New Roman" pitchFamily="18" charset="0"/>
                <a:cs typeface="Times New Roman" pitchFamily="18" charset="0"/>
              </a:rPr>
              <a:t> container. The Context module also supports Java EE features such as EJB, JMX ,and basic </a:t>
            </a:r>
            <a:r>
              <a:rPr lang="en-US" sz="1400" dirty="0" err="1">
                <a:latin typeface="Times New Roman" pitchFamily="18" charset="0"/>
                <a:cs typeface="Times New Roman" pitchFamily="18" charset="0"/>
              </a:rPr>
              <a:t>remoting</a:t>
            </a:r>
            <a:r>
              <a:rPr lang="en-US" sz="1400" dirty="0">
                <a:latin typeface="Times New Roman" pitchFamily="18" charset="0"/>
                <a:cs typeface="Times New Roman" pitchFamily="18" charset="0"/>
              </a:rPr>
              <a:t>. The </a:t>
            </a:r>
            <a:r>
              <a:rPr lang="en-US" sz="1400" dirty="0" err="1" smtClean="0">
                <a:latin typeface="Times New Roman" pitchFamily="18" charset="0"/>
                <a:cs typeface="Times New Roman" pitchFamily="18" charset="0"/>
              </a:rPr>
              <a:t>ApplicationContext</a:t>
            </a:r>
            <a:r>
              <a:rPr lang="en-US" sz="1400" dirty="0">
                <a:latin typeface="Times New Roman" pitchFamily="18" charset="0"/>
                <a:cs typeface="Times New Roman" pitchFamily="18" charset="0"/>
              </a:rPr>
              <a:t> interface is the focal point of the Context module</a:t>
            </a:r>
            <a:r>
              <a:rPr lang="en-US" sz="1400" dirty="0"/>
              <a:t>.</a:t>
            </a:r>
            <a:endParaRPr lang="en-US" sz="14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u="sng" dirty="0"/>
          </a:p>
        </p:txBody>
      </p:sp>
      <p:sp>
        <p:nvSpPr>
          <p:cNvPr id="3" name="Content Placeholder 2"/>
          <p:cNvSpPr>
            <a:spLocks noGrp="1"/>
          </p:cNvSpPr>
          <p:nvPr>
            <p:ph idx="1"/>
          </p:nvPr>
        </p:nvSpPr>
        <p:spPr/>
        <p:txBody>
          <a:bodyPr>
            <a:normAutofit/>
          </a:bodyPr>
          <a:lstStyle/>
          <a:p>
            <a:pPr algn="just"/>
            <a:r>
              <a:rPr lang="en-US" sz="1400" dirty="0">
                <a:latin typeface="Times New Roman" pitchFamily="18" charset="0"/>
                <a:cs typeface="Times New Roman" pitchFamily="18" charset="0"/>
              </a:rPr>
              <a:t>The </a:t>
            </a:r>
            <a:r>
              <a:rPr lang="en-US" sz="1400" i="1" dirty="0">
                <a:latin typeface="Times New Roman" pitchFamily="18" charset="0"/>
                <a:cs typeface="Times New Roman" pitchFamily="18" charset="0"/>
                <a:hlinkClick r:id="rId2" tooltip="6. Spring Expression Language (SpEL)"/>
              </a:rPr>
              <a:t>Expression Language</a:t>
            </a:r>
            <a:r>
              <a:rPr lang="en-US" sz="1400" dirty="0">
                <a:latin typeface="Times New Roman" pitchFamily="18" charset="0"/>
                <a:cs typeface="Times New Roman" pitchFamily="18" charset="0"/>
              </a:rPr>
              <a:t> module provides a powerful expression language for querying and manipulating an object graph at runtime. It is an extension of the unified expression language (unified EL) as specified in the JSP 2.1 specification. The language supports setting and getting property values, property assignment, method invocation, accessing the context of arrays, collections and indexers, logical and arithmetic operators, named variables, and retrieval of objects by name from Spring's </a:t>
            </a:r>
            <a:r>
              <a:rPr lang="en-US" sz="1400" dirty="0" err="1">
                <a:latin typeface="Times New Roman" pitchFamily="18" charset="0"/>
                <a:cs typeface="Times New Roman" pitchFamily="18" charset="0"/>
              </a:rPr>
              <a:t>IoC</a:t>
            </a:r>
            <a:r>
              <a:rPr lang="en-US" sz="1400" dirty="0">
                <a:latin typeface="Times New Roman" pitchFamily="18" charset="0"/>
                <a:cs typeface="Times New Roman" pitchFamily="18" charset="0"/>
              </a:rPr>
              <a:t> container. It also supports list projection and selection as well as common list aggregations</a:t>
            </a:r>
            <a:r>
              <a:rPr lang="en-US" sz="1400" dirty="0" smtClean="0">
                <a:latin typeface="Times New Roman" pitchFamily="18" charset="0"/>
                <a:cs typeface="Times New Roman" pitchFamily="18" charset="0"/>
              </a:rPr>
              <a:t>.</a:t>
            </a:r>
          </a:p>
          <a:p>
            <a:r>
              <a:rPr lang="en-US" sz="1400" b="1" dirty="0">
                <a:latin typeface="Times New Roman" pitchFamily="18" charset="0"/>
                <a:cs typeface="Times New Roman" pitchFamily="18" charset="0"/>
              </a:rPr>
              <a:t>Data Access/Integration</a:t>
            </a:r>
          </a:p>
          <a:p>
            <a:r>
              <a:rPr lang="en-US" sz="1400" dirty="0">
                <a:latin typeface="Times New Roman" pitchFamily="18" charset="0"/>
                <a:cs typeface="Times New Roman" pitchFamily="18" charset="0"/>
              </a:rPr>
              <a:t>The </a:t>
            </a:r>
            <a:r>
              <a:rPr lang="en-US" sz="1400" i="1" dirty="0">
                <a:latin typeface="Times New Roman" pitchFamily="18" charset="0"/>
                <a:cs typeface="Times New Roman" pitchFamily="18" charset="0"/>
              </a:rPr>
              <a:t>Data Access/Integration</a:t>
            </a:r>
            <a:r>
              <a:rPr lang="en-US" sz="1400" dirty="0">
                <a:latin typeface="Times New Roman" pitchFamily="18" charset="0"/>
                <a:cs typeface="Times New Roman" pitchFamily="18" charset="0"/>
              </a:rPr>
              <a:t> layer consists of the JDBC, ORM, OXM, JMS and Transaction modules.</a:t>
            </a:r>
          </a:p>
          <a:p>
            <a:r>
              <a:rPr lang="en-US" sz="1400" dirty="0">
                <a:latin typeface="Times New Roman" pitchFamily="18" charset="0"/>
                <a:cs typeface="Times New Roman" pitchFamily="18" charset="0"/>
              </a:rPr>
              <a:t>The </a:t>
            </a:r>
            <a:r>
              <a:rPr lang="en-US" sz="1400" dirty="0">
                <a:latin typeface="Times New Roman" pitchFamily="18" charset="0"/>
                <a:cs typeface="Times New Roman" pitchFamily="18" charset="0"/>
                <a:hlinkClick r:id="rId3" tooltip="12.1 Introduction to Spring Framework JDBC"/>
              </a:rPr>
              <a:t>JDBC</a:t>
            </a:r>
            <a:r>
              <a:rPr lang="en-US" sz="1400" dirty="0">
                <a:latin typeface="Times New Roman" pitchFamily="18" charset="0"/>
                <a:cs typeface="Times New Roman" pitchFamily="18" charset="0"/>
              </a:rPr>
              <a:t> module provides a JDBC-abstraction layer that removes the need to do tedious JDBC coding and parsing of database-vendor specific error codes.</a:t>
            </a:r>
          </a:p>
          <a:p>
            <a:r>
              <a:rPr lang="en-US" sz="1400" dirty="0">
                <a:latin typeface="Times New Roman" pitchFamily="18" charset="0"/>
                <a:cs typeface="Times New Roman" pitchFamily="18" charset="0"/>
              </a:rPr>
              <a:t>The </a:t>
            </a:r>
            <a:r>
              <a:rPr lang="en-US" sz="1400" i="1" dirty="0">
                <a:latin typeface="Times New Roman" pitchFamily="18" charset="0"/>
                <a:cs typeface="Times New Roman" pitchFamily="18" charset="0"/>
                <a:hlinkClick r:id="rId4" tooltip="13.1 Introduction to ORM with Spring"/>
              </a:rPr>
              <a:t>ORM</a:t>
            </a:r>
            <a:r>
              <a:rPr lang="en-US" sz="1400" dirty="0">
                <a:latin typeface="Times New Roman" pitchFamily="18" charset="0"/>
                <a:cs typeface="Times New Roman" pitchFamily="18" charset="0"/>
              </a:rPr>
              <a:t> module provides integration layers for popular object-relational mapping APIs, including </a:t>
            </a:r>
            <a:r>
              <a:rPr lang="en-US" sz="1400" dirty="0">
                <a:latin typeface="Times New Roman" pitchFamily="18" charset="0"/>
                <a:cs typeface="Times New Roman" pitchFamily="18" charset="0"/>
                <a:hlinkClick r:id="rId4" tooltip="13.5 JPA"/>
              </a:rPr>
              <a:t>JPA</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hlinkClick r:id="rId4" tooltip="13.4 JDO"/>
              </a:rPr>
              <a:t>JDO</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hlinkClick r:id="rId4" tooltip="13.3 Hibernate"/>
              </a:rPr>
              <a:t>Hibernate</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hlinkClick r:id="rId4" tooltip="13.6 iBATIS SQL Maps"/>
              </a:rPr>
              <a:t>iBatis</a:t>
            </a:r>
            <a:r>
              <a:rPr lang="en-US" sz="1400" dirty="0">
                <a:latin typeface="Times New Roman" pitchFamily="18" charset="0"/>
                <a:cs typeface="Times New Roman" pitchFamily="18" charset="0"/>
              </a:rPr>
              <a:t>. Using the ORM package you can use all of these O/R-mapping frameworks in combination with all of the other features Spring offers, such as the simple declarative transaction management feature mentioned previously.</a:t>
            </a:r>
          </a:p>
          <a:p>
            <a:r>
              <a:rPr lang="en-US" sz="1400" dirty="0">
                <a:latin typeface="Times New Roman" pitchFamily="18" charset="0"/>
                <a:cs typeface="Times New Roman" pitchFamily="18" charset="0"/>
              </a:rPr>
              <a:t>The </a:t>
            </a:r>
            <a:r>
              <a:rPr lang="en-US" sz="1400" dirty="0">
                <a:latin typeface="Times New Roman" pitchFamily="18" charset="0"/>
                <a:cs typeface="Times New Roman" pitchFamily="18" charset="0"/>
                <a:hlinkClick r:id="rId5" tooltip="14. Marshalling XML using O/X Mappers"/>
              </a:rPr>
              <a:t>OXM</a:t>
            </a:r>
            <a:r>
              <a:rPr lang="en-US" sz="1400" dirty="0">
                <a:latin typeface="Times New Roman" pitchFamily="18" charset="0"/>
                <a:cs typeface="Times New Roman" pitchFamily="18" charset="0"/>
              </a:rPr>
              <a:t> module provides an abstraction layer that supports Object/XML mapping implementations for JAXB, Castor, </a:t>
            </a:r>
            <a:r>
              <a:rPr lang="en-US" sz="1400" dirty="0" err="1">
                <a:latin typeface="Times New Roman" pitchFamily="18" charset="0"/>
                <a:cs typeface="Times New Roman" pitchFamily="18" charset="0"/>
              </a:rPr>
              <a:t>XMLBeans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JiBX</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XStream</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The Java Messaging Service (</a:t>
            </a:r>
            <a:r>
              <a:rPr lang="en-US" sz="1400" dirty="0">
                <a:latin typeface="Times New Roman" pitchFamily="18" charset="0"/>
                <a:cs typeface="Times New Roman" pitchFamily="18" charset="0"/>
                <a:hlinkClick r:id="rId6" tooltip="21. JMS (Java Message Service)"/>
              </a:rPr>
              <a:t>JMS</a:t>
            </a:r>
            <a:r>
              <a:rPr lang="en-US" sz="1400" dirty="0">
                <a:latin typeface="Times New Roman" pitchFamily="18" charset="0"/>
                <a:cs typeface="Times New Roman" pitchFamily="18" charset="0"/>
              </a:rPr>
              <a:t>) module contains features for producing and consuming messages.</a:t>
            </a:r>
          </a:p>
          <a:p>
            <a:r>
              <a:rPr lang="en-US" sz="1400" dirty="0">
                <a:latin typeface="Times New Roman" pitchFamily="18" charset="0"/>
                <a:cs typeface="Times New Roman" pitchFamily="18" charset="0"/>
              </a:rPr>
              <a:t>The </a:t>
            </a:r>
            <a:r>
              <a:rPr lang="en-US" sz="1400" dirty="0">
                <a:latin typeface="Times New Roman" pitchFamily="18" charset="0"/>
                <a:cs typeface="Times New Roman" pitchFamily="18" charset="0"/>
                <a:hlinkClick r:id="rId7" tooltip="10. Transaction Management"/>
              </a:rPr>
              <a:t>Transaction</a:t>
            </a:r>
            <a:r>
              <a:rPr lang="en-US" sz="1400" dirty="0">
                <a:latin typeface="Times New Roman" pitchFamily="18" charset="0"/>
                <a:cs typeface="Times New Roman" pitchFamily="18" charset="0"/>
              </a:rPr>
              <a:t> module supports programmatic and declarative transaction management for classes that implement special interfaces and for </a:t>
            </a:r>
            <a:r>
              <a:rPr lang="en-US" sz="1400" i="1" dirty="0">
                <a:latin typeface="Times New Roman" pitchFamily="18" charset="0"/>
                <a:cs typeface="Times New Roman" pitchFamily="18" charset="0"/>
              </a:rPr>
              <a:t>all your POJOs (plain old Java objects)</a:t>
            </a:r>
            <a:r>
              <a:rPr lang="en-US" sz="1400" dirty="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Web</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1900" dirty="0" smtClean="0">
                <a:latin typeface="Times New Roman" pitchFamily="18" charset="0"/>
                <a:cs typeface="Times New Roman" pitchFamily="18" charset="0"/>
              </a:rPr>
              <a:t>The</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Web</a:t>
            </a:r>
            <a:r>
              <a:rPr lang="en-US" sz="1900" dirty="0">
                <a:latin typeface="Times New Roman" pitchFamily="18" charset="0"/>
                <a:cs typeface="Times New Roman" pitchFamily="18" charset="0"/>
              </a:rPr>
              <a:t> layer consists of the Web, Web-</a:t>
            </a:r>
            <a:r>
              <a:rPr lang="en-US" sz="1900" dirty="0" err="1">
                <a:latin typeface="Times New Roman" pitchFamily="18" charset="0"/>
                <a:cs typeface="Times New Roman" pitchFamily="18" charset="0"/>
              </a:rPr>
              <a:t>Servlet</a:t>
            </a:r>
            <a:r>
              <a:rPr lang="en-US" sz="1900" dirty="0">
                <a:latin typeface="Times New Roman" pitchFamily="18" charset="0"/>
                <a:cs typeface="Times New Roman" pitchFamily="18" charset="0"/>
              </a:rPr>
              <a:t>, Web-Struts, and Web-</a:t>
            </a:r>
            <a:r>
              <a:rPr lang="en-US" sz="1900" dirty="0" err="1">
                <a:latin typeface="Times New Roman" pitchFamily="18" charset="0"/>
                <a:cs typeface="Times New Roman" pitchFamily="18" charset="0"/>
              </a:rPr>
              <a:t>Portlet</a:t>
            </a:r>
            <a:r>
              <a:rPr lang="en-US" sz="1900" dirty="0">
                <a:latin typeface="Times New Roman" pitchFamily="18" charset="0"/>
                <a:cs typeface="Times New Roman" pitchFamily="18" charset="0"/>
              </a:rPr>
              <a:t> modules.</a:t>
            </a:r>
          </a:p>
          <a:p>
            <a:pPr algn="just"/>
            <a:r>
              <a:rPr lang="en-US" sz="1900" dirty="0">
                <a:latin typeface="Times New Roman" pitchFamily="18" charset="0"/>
                <a:cs typeface="Times New Roman" pitchFamily="18" charset="0"/>
              </a:rPr>
              <a:t>Spring's </a:t>
            </a:r>
            <a:r>
              <a:rPr lang="en-US" sz="1900" i="1" dirty="0">
                <a:latin typeface="Times New Roman" pitchFamily="18" charset="0"/>
                <a:cs typeface="Times New Roman" pitchFamily="18" charset="0"/>
              </a:rPr>
              <a:t>Web</a:t>
            </a:r>
            <a:r>
              <a:rPr lang="en-US" sz="1900" dirty="0">
                <a:latin typeface="Times New Roman" pitchFamily="18" charset="0"/>
                <a:cs typeface="Times New Roman" pitchFamily="18" charset="0"/>
              </a:rPr>
              <a:t> module provides basic web-oriented integration features such as multipart file-upload functionality and the initialization of the </a:t>
            </a:r>
            <a:r>
              <a:rPr lang="en-US" sz="1900" dirty="0" err="1">
                <a:latin typeface="Times New Roman" pitchFamily="18" charset="0"/>
                <a:cs typeface="Times New Roman" pitchFamily="18" charset="0"/>
              </a:rPr>
              <a:t>IoC</a:t>
            </a:r>
            <a:r>
              <a:rPr lang="en-US" sz="1900" dirty="0">
                <a:latin typeface="Times New Roman" pitchFamily="18" charset="0"/>
                <a:cs typeface="Times New Roman" pitchFamily="18" charset="0"/>
              </a:rPr>
              <a:t> container using </a:t>
            </a:r>
            <a:r>
              <a:rPr lang="en-US" sz="1900" dirty="0" err="1">
                <a:latin typeface="Times New Roman" pitchFamily="18" charset="0"/>
                <a:cs typeface="Times New Roman" pitchFamily="18" charset="0"/>
              </a:rPr>
              <a:t>servlet</a:t>
            </a:r>
            <a:r>
              <a:rPr lang="en-US" sz="1900" dirty="0">
                <a:latin typeface="Times New Roman" pitchFamily="18" charset="0"/>
                <a:cs typeface="Times New Roman" pitchFamily="18" charset="0"/>
              </a:rPr>
              <a:t> listeners and a web-oriented application context. It also contains the web-related parts of Spring's </a:t>
            </a:r>
            <a:r>
              <a:rPr lang="en-US" sz="1900" dirty="0" err="1">
                <a:latin typeface="Times New Roman" pitchFamily="18" charset="0"/>
                <a:cs typeface="Times New Roman" pitchFamily="18" charset="0"/>
              </a:rPr>
              <a:t>remoting</a:t>
            </a:r>
            <a:r>
              <a:rPr lang="en-US" sz="1900" dirty="0">
                <a:latin typeface="Times New Roman" pitchFamily="18" charset="0"/>
                <a:cs typeface="Times New Roman" pitchFamily="18" charset="0"/>
              </a:rPr>
              <a:t> support.</a:t>
            </a:r>
          </a:p>
          <a:p>
            <a:pPr algn="just"/>
            <a:r>
              <a:rPr lang="en-US" sz="1900" dirty="0">
                <a:latin typeface="Times New Roman" pitchFamily="18" charset="0"/>
                <a:cs typeface="Times New Roman" pitchFamily="18" charset="0"/>
              </a:rPr>
              <a:t>The </a:t>
            </a:r>
            <a:r>
              <a:rPr lang="en-US" sz="1900" i="1" dirty="0">
                <a:latin typeface="Times New Roman" pitchFamily="18" charset="0"/>
                <a:cs typeface="Times New Roman" pitchFamily="18" charset="0"/>
              </a:rPr>
              <a:t>Web-</a:t>
            </a:r>
            <a:r>
              <a:rPr lang="en-US" sz="1900" i="1" dirty="0" err="1">
                <a:latin typeface="Times New Roman" pitchFamily="18" charset="0"/>
                <a:cs typeface="Times New Roman" pitchFamily="18" charset="0"/>
              </a:rPr>
              <a:t>Servlet</a:t>
            </a:r>
            <a:r>
              <a:rPr lang="en-US" sz="1900" dirty="0">
                <a:latin typeface="Times New Roman" pitchFamily="18" charset="0"/>
                <a:cs typeface="Times New Roman" pitchFamily="18" charset="0"/>
              </a:rPr>
              <a:t> module contains Spring's model-view-controller (</a:t>
            </a:r>
            <a:r>
              <a:rPr lang="en-US" sz="1900" i="1" dirty="0">
                <a:latin typeface="Times New Roman" pitchFamily="18" charset="0"/>
                <a:cs typeface="Times New Roman" pitchFamily="18" charset="0"/>
                <a:hlinkClick r:id="rId2" tooltip="15.1 Introduction to Spring Web MVC framework"/>
              </a:rPr>
              <a:t>MVC</a:t>
            </a:r>
            <a:r>
              <a:rPr lang="en-US" sz="1900" dirty="0">
                <a:latin typeface="Times New Roman" pitchFamily="18" charset="0"/>
                <a:cs typeface="Times New Roman" pitchFamily="18" charset="0"/>
              </a:rPr>
              <a:t>) implementation for web applications. Spring's MVC framework provides a clean separation between domain model code and web forms, and integrates with all the other features of the Spring Framework.</a:t>
            </a:r>
          </a:p>
          <a:p>
            <a:pPr algn="just"/>
            <a:r>
              <a:rPr lang="en-US" sz="1900" dirty="0">
                <a:latin typeface="Times New Roman" pitchFamily="18" charset="0"/>
                <a:cs typeface="Times New Roman" pitchFamily="18" charset="0"/>
              </a:rPr>
              <a:t>The </a:t>
            </a:r>
            <a:r>
              <a:rPr lang="en-US" sz="1900" i="1" dirty="0">
                <a:latin typeface="Times New Roman" pitchFamily="18" charset="0"/>
                <a:cs typeface="Times New Roman" pitchFamily="18" charset="0"/>
              </a:rPr>
              <a:t>Web-Struts</a:t>
            </a:r>
            <a:r>
              <a:rPr lang="en-US" sz="1900" dirty="0">
                <a:latin typeface="Times New Roman" pitchFamily="18" charset="0"/>
                <a:cs typeface="Times New Roman" pitchFamily="18" charset="0"/>
              </a:rPr>
              <a:t> module contains the support classes for integrating a classic Struts web tier within a Spring application. Note that this support is now deprecated as of Spring 3.0. Consider migrating your application to Struts 2.0 and its Spring integration or to a Spring MVC solution.</a:t>
            </a:r>
          </a:p>
          <a:p>
            <a:pPr algn="just"/>
            <a:r>
              <a:rPr lang="en-US" sz="1900" dirty="0">
                <a:latin typeface="Times New Roman" pitchFamily="18" charset="0"/>
                <a:cs typeface="Times New Roman" pitchFamily="18" charset="0"/>
              </a:rPr>
              <a:t>The </a:t>
            </a:r>
            <a:r>
              <a:rPr lang="en-US" sz="1900" i="1" dirty="0">
                <a:latin typeface="Times New Roman" pitchFamily="18" charset="0"/>
                <a:cs typeface="Times New Roman" pitchFamily="18" charset="0"/>
              </a:rPr>
              <a:t>Web-</a:t>
            </a:r>
            <a:r>
              <a:rPr lang="en-US" sz="1900" i="1" dirty="0" err="1">
                <a:latin typeface="Times New Roman" pitchFamily="18" charset="0"/>
                <a:cs typeface="Times New Roman" pitchFamily="18" charset="0"/>
              </a:rPr>
              <a:t>Portlet</a:t>
            </a:r>
            <a:r>
              <a:rPr lang="en-US" sz="1900" dirty="0">
                <a:latin typeface="Times New Roman" pitchFamily="18" charset="0"/>
                <a:cs typeface="Times New Roman" pitchFamily="18" charset="0"/>
              </a:rPr>
              <a:t> module provides the MVC implementation to be used in a </a:t>
            </a:r>
            <a:r>
              <a:rPr lang="en-US" sz="1900" dirty="0" err="1">
                <a:latin typeface="Times New Roman" pitchFamily="18" charset="0"/>
                <a:cs typeface="Times New Roman" pitchFamily="18" charset="0"/>
              </a:rPr>
              <a:t>portlet</a:t>
            </a:r>
            <a:r>
              <a:rPr lang="en-US" sz="1900" dirty="0">
                <a:latin typeface="Times New Roman" pitchFamily="18" charset="0"/>
                <a:cs typeface="Times New Roman" pitchFamily="18" charset="0"/>
              </a:rPr>
              <a:t> environment and mirrors the functionality of Web-</a:t>
            </a:r>
            <a:r>
              <a:rPr lang="en-US" sz="1900" dirty="0" err="1">
                <a:latin typeface="Times New Roman" pitchFamily="18" charset="0"/>
                <a:cs typeface="Times New Roman" pitchFamily="18" charset="0"/>
              </a:rPr>
              <a:t>Servlet</a:t>
            </a:r>
            <a:r>
              <a:rPr lang="en-US" sz="1900" dirty="0">
                <a:latin typeface="Times New Roman" pitchFamily="18" charset="0"/>
                <a:cs typeface="Times New Roman" pitchFamily="18" charset="0"/>
              </a:rPr>
              <a:t> module.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AOP and Instrumentation</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2100" dirty="0">
                <a:latin typeface="Times New Roman" pitchFamily="18" charset="0"/>
                <a:cs typeface="Times New Roman" pitchFamily="18" charset="0"/>
              </a:rPr>
              <a:t>Spring's </a:t>
            </a:r>
            <a:r>
              <a:rPr lang="en-US" sz="2100" i="1" dirty="0">
                <a:latin typeface="Times New Roman" pitchFamily="18" charset="0"/>
                <a:cs typeface="Times New Roman" pitchFamily="18" charset="0"/>
                <a:hlinkClick r:id="rId2" tooltip="7.1 Introduction"/>
              </a:rPr>
              <a:t>AOP</a:t>
            </a:r>
            <a:r>
              <a:rPr lang="en-US" sz="2100" dirty="0">
                <a:latin typeface="Times New Roman" pitchFamily="18" charset="0"/>
                <a:cs typeface="Times New Roman" pitchFamily="18" charset="0"/>
              </a:rPr>
              <a:t> module provides an </a:t>
            </a:r>
            <a:r>
              <a:rPr lang="en-US" sz="2100" i="1" dirty="0">
                <a:latin typeface="Times New Roman" pitchFamily="18" charset="0"/>
                <a:cs typeface="Times New Roman" pitchFamily="18" charset="0"/>
              </a:rPr>
              <a:t>AOP Alliance</a:t>
            </a:r>
            <a:r>
              <a:rPr lang="en-US" sz="2100" dirty="0">
                <a:latin typeface="Times New Roman" pitchFamily="18" charset="0"/>
                <a:cs typeface="Times New Roman" pitchFamily="18" charset="0"/>
              </a:rPr>
              <a:t>-compliant aspect-oriented programming implementation allowing you to define, for example, method-interceptors and </a:t>
            </a:r>
            <a:r>
              <a:rPr lang="en-US" sz="2100" dirty="0" err="1">
                <a:latin typeface="Times New Roman" pitchFamily="18" charset="0"/>
                <a:cs typeface="Times New Roman" pitchFamily="18" charset="0"/>
              </a:rPr>
              <a:t>pointcuts</a:t>
            </a:r>
            <a:r>
              <a:rPr lang="en-US" sz="2100" dirty="0">
                <a:latin typeface="Times New Roman" pitchFamily="18" charset="0"/>
                <a:cs typeface="Times New Roman" pitchFamily="18" charset="0"/>
              </a:rPr>
              <a:t> to cleanly decouple code that implements functionality that should be separated. Using source-level metadata functionality, you can also incorporate behavioral information into your code, in a manner similar to that of .NET attributes.</a:t>
            </a:r>
          </a:p>
          <a:p>
            <a:pPr algn="just"/>
            <a:r>
              <a:rPr lang="en-US" sz="2100" dirty="0">
                <a:latin typeface="Times New Roman" pitchFamily="18" charset="0"/>
                <a:cs typeface="Times New Roman" pitchFamily="18" charset="0"/>
              </a:rPr>
              <a:t>The separate </a:t>
            </a:r>
            <a:r>
              <a:rPr lang="en-US" sz="2100" i="1" dirty="0">
                <a:latin typeface="Times New Roman" pitchFamily="18" charset="0"/>
                <a:cs typeface="Times New Roman" pitchFamily="18" charset="0"/>
              </a:rPr>
              <a:t>Aspects</a:t>
            </a:r>
            <a:r>
              <a:rPr lang="en-US" sz="2100" dirty="0">
                <a:latin typeface="Times New Roman" pitchFamily="18" charset="0"/>
                <a:cs typeface="Times New Roman" pitchFamily="18" charset="0"/>
              </a:rPr>
              <a:t> module provides integration with </a:t>
            </a:r>
            <a:r>
              <a:rPr lang="en-US" sz="2100" dirty="0" err="1">
                <a:latin typeface="Times New Roman" pitchFamily="18" charset="0"/>
                <a:cs typeface="Times New Roman" pitchFamily="18" charset="0"/>
              </a:rPr>
              <a:t>AspectJ</a:t>
            </a:r>
            <a:r>
              <a:rPr lang="en-US" sz="2100" dirty="0">
                <a:latin typeface="Times New Roman" pitchFamily="18" charset="0"/>
                <a:cs typeface="Times New Roman" pitchFamily="18" charset="0"/>
              </a:rPr>
              <a:t>.</a:t>
            </a:r>
          </a:p>
          <a:p>
            <a:pPr algn="just"/>
            <a:r>
              <a:rPr lang="en-US" sz="2100" dirty="0">
                <a:latin typeface="Times New Roman" pitchFamily="18" charset="0"/>
                <a:cs typeface="Times New Roman" pitchFamily="18" charset="0"/>
              </a:rPr>
              <a:t>The </a:t>
            </a:r>
            <a:r>
              <a:rPr lang="en-US" sz="2100" i="1" dirty="0">
                <a:latin typeface="Times New Roman" pitchFamily="18" charset="0"/>
                <a:cs typeface="Times New Roman" pitchFamily="18" charset="0"/>
              </a:rPr>
              <a:t>Instrumentation</a:t>
            </a:r>
            <a:r>
              <a:rPr lang="en-US" sz="2100" dirty="0">
                <a:latin typeface="Times New Roman" pitchFamily="18" charset="0"/>
                <a:cs typeface="Times New Roman" pitchFamily="18" charset="0"/>
              </a:rPr>
              <a:t> module provides class instrumentation support and </a:t>
            </a:r>
            <a:r>
              <a:rPr lang="en-US" sz="2100" dirty="0" err="1">
                <a:latin typeface="Times New Roman" pitchFamily="18" charset="0"/>
                <a:cs typeface="Times New Roman" pitchFamily="18" charset="0"/>
              </a:rPr>
              <a:t>classloader</a:t>
            </a:r>
            <a:r>
              <a:rPr lang="en-US" sz="2100" dirty="0">
                <a:latin typeface="Times New Roman" pitchFamily="18" charset="0"/>
                <a:cs typeface="Times New Roman" pitchFamily="18" charset="0"/>
              </a:rPr>
              <a:t> implementations to be used in certain application servers.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400" b="1" dirty="0">
                <a:latin typeface="Times New Roman" pitchFamily="18" charset="0"/>
                <a:cs typeface="Times New Roman" pitchFamily="18" charset="0"/>
              </a:rPr>
              <a:t>Test</a:t>
            </a:r>
          </a:p>
          <a:p>
            <a:pPr algn="just"/>
            <a:r>
              <a:rPr lang="en-US" sz="1400" dirty="0">
                <a:latin typeface="Times New Roman" pitchFamily="18" charset="0"/>
                <a:cs typeface="Times New Roman" pitchFamily="18" charset="0"/>
              </a:rPr>
              <a:t>The </a:t>
            </a:r>
            <a:r>
              <a:rPr lang="en-US" sz="1400" i="1" dirty="0">
                <a:latin typeface="Times New Roman" pitchFamily="18" charset="0"/>
                <a:cs typeface="Times New Roman" pitchFamily="18" charset="0"/>
              </a:rPr>
              <a:t>Test</a:t>
            </a:r>
            <a:r>
              <a:rPr lang="en-US" sz="1400" dirty="0">
                <a:latin typeface="Times New Roman" pitchFamily="18" charset="0"/>
                <a:cs typeface="Times New Roman" pitchFamily="18" charset="0"/>
              </a:rPr>
              <a:t> module supports the testing of Spring components with </a:t>
            </a:r>
            <a:r>
              <a:rPr lang="en-US" sz="1400" dirty="0" err="1">
                <a:latin typeface="Times New Roman" pitchFamily="18" charset="0"/>
                <a:cs typeface="Times New Roman" pitchFamily="18" charset="0"/>
              </a:rPr>
              <a:t>JUnit</a:t>
            </a:r>
            <a:r>
              <a:rPr lang="en-US" sz="1400" dirty="0">
                <a:latin typeface="Times New Roman" pitchFamily="18" charset="0"/>
                <a:cs typeface="Times New Roman" pitchFamily="18" charset="0"/>
              </a:rPr>
              <a:t> or </a:t>
            </a:r>
            <a:r>
              <a:rPr lang="en-US" sz="1400" dirty="0" err="1">
                <a:latin typeface="Times New Roman" pitchFamily="18" charset="0"/>
                <a:cs typeface="Times New Roman" pitchFamily="18" charset="0"/>
              </a:rPr>
              <a:t>TestNG</a:t>
            </a:r>
            <a:r>
              <a:rPr lang="en-US" sz="1400" dirty="0">
                <a:latin typeface="Times New Roman" pitchFamily="18" charset="0"/>
                <a:cs typeface="Times New Roman" pitchFamily="18" charset="0"/>
              </a:rPr>
              <a:t>. It provides consistent loading of Spring </a:t>
            </a:r>
            <a:r>
              <a:rPr lang="en-US" sz="1400" dirty="0" err="1">
                <a:latin typeface="Times New Roman" pitchFamily="18" charset="0"/>
                <a:cs typeface="Times New Roman" pitchFamily="18" charset="0"/>
              </a:rPr>
              <a:t>ApplicationContexts</a:t>
            </a:r>
            <a:r>
              <a:rPr lang="en-US" sz="1400" dirty="0">
                <a:latin typeface="Times New Roman" pitchFamily="18" charset="0"/>
                <a:cs typeface="Times New Roman" pitchFamily="18" charset="0"/>
              </a:rPr>
              <a:t> and caching of those contexts. It also provides mock objects that you can use to test your code in isolation</a:t>
            </a:r>
            <a:r>
              <a:rPr lang="en-US" sz="1400" dirty="0" smtClean="0">
                <a:latin typeface="Times New Roman" pitchFamily="18" charset="0"/>
                <a:cs typeface="Times New Roman" pitchFamily="18" charset="0"/>
              </a:rPr>
              <a:t>.</a:t>
            </a:r>
          </a:p>
          <a:p>
            <a:pPr algn="just"/>
            <a:r>
              <a:rPr lang="en-US" sz="1400" dirty="0"/>
              <a:t>The building blocks described previously make Spring a logical choice in many scenarios, from applets to full-fledged enterprise applications that use Spring's transaction management functionality and web framework integration.</a:t>
            </a:r>
            <a:endParaRPr lang="en-US" sz="1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173</Words>
  <Application>Microsoft Office PowerPoint</Application>
  <PresentationFormat>On-screen Show (4:3)</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Dependency Injection and Inversion of Control </vt:lpstr>
      <vt:lpstr>MODULES</vt:lpstr>
      <vt:lpstr>Slide 5</vt:lpstr>
      <vt:lpstr>Slide 6</vt:lpstr>
      <vt:lpstr>Web </vt:lpstr>
      <vt:lpstr>AOP and Instrumentation </vt:lpstr>
      <vt:lpstr>Slide 9</vt:lpstr>
      <vt:lpstr>The IoC container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c:creator>
  <cp:lastModifiedBy>m</cp:lastModifiedBy>
  <cp:revision>16</cp:revision>
  <dcterms:created xsi:type="dcterms:W3CDTF">2019-12-06T07:57:19Z</dcterms:created>
  <dcterms:modified xsi:type="dcterms:W3CDTF">2019-12-06T09:46:11Z</dcterms:modified>
</cp:coreProperties>
</file>