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0" r:id="rId3"/>
    <p:sldMasterId id="2147483686" r:id="rId4"/>
    <p:sldMasterId id="2147483694" r:id="rId5"/>
  </p:sldMasterIdLst>
  <p:sldIdLst>
    <p:sldId id="256" r:id="rId6"/>
    <p:sldId id="258" r:id="rId7"/>
    <p:sldId id="257" r:id="rId8"/>
    <p:sldId id="277" r:id="rId9"/>
    <p:sldId id="262" r:id="rId10"/>
    <p:sldId id="281" r:id="rId11"/>
    <p:sldId id="265" r:id="rId12"/>
    <p:sldId id="283" r:id="rId13"/>
    <p:sldId id="269" r:id="rId14"/>
    <p:sldId id="27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82" r:id="rId23"/>
    <p:sldId id="266" r:id="rId24"/>
    <p:sldId id="291" r:id="rId25"/>
    <p:sldId id="293" r:id="rId26"/>
    <p:sldId id="294" r:id="rId27"/>
    <p:sldId id="295" r:id="rId28"/>
    <p:sldId id="296" r:id="rId29"/>
    <p:sldId id="298" r:id="rId30"/>
    <p:sldId id="297" r:id="rId31"/>
    <p:sldId id="299" r:id="rId32"/>
    <p:sldId id="303" r:id="rId33"/>
    <p:sldId id="300" r:id="rId34"/>
    <p:sldId id="304" r:id="rId35"/>
    <p:sldId id="305" r:id="rId36"/>
    <p:sldId id="307" r:id="rId37"/>
    <p:sldId id="306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40" r:id="rId55"/>
    <p:sldId id="339" r:id="rId56"/>
    <p:sldId id="338" r:id="rId57"/>
    <p:sldId id="337" r:id="rId58"/>
    <p:sldId id="336" r:id="rId59"/>
    <p:sldId id="335" r:id="rId60"/>
    <p:sldId id="334" r:id="rId61"/>
    <p:sldId id="333" r:id="rId62"/>
    <p:sldId id="331" r:id="rId63"/>
    <p:sldId id="330" r:id="rId64"/>
    <p:sldId id="329" r:id="rId65"/>
    <p:sldId id="328" r:id="rId66"/>
    <p:sldId id="327" r:id="rId67"/>
    <p:sldId id="326" r:id="rId68"/>
    <p:sldId id="325" r:id="rId69"/>
    <p:sldId id="275" r:id="rId70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zti ." initials="K." lastIdx="1" clrIdx="0">
    <p:extLst>
      <p:ext uri="{19B8F6BF-5375-455C-9EA6-DF929625EA0E}">
        <p15:presenceInfo xmlns:p15="http://schemas.microsoft.com/office/powerpoint/2012/main" userId="5b6f1c92b21efd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A38DD-3ECF-4001-B758-E416783AD954}" v="1313" dt="2025-04-16T10:25:09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159" autoAdjust="0"/>
  </p:normalViewPr>
  <p:slideViewPr>
    <p:cSldViewPr snapToGrid="0">
      <p:cViewPr varScale="1">
        <p:scale>
          <a:sx n="139" d="100"/>
          <a:sy n="139" d="100"/>
        </p:scale>
        <p:origin x="102" y="6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microsoft.com/office/2015/10/relationships/revisionInfo" Target="revisionInfo.xml"/><Relationship Id="rId7" Type="http://schemas.openxmlformats.org/officeDocument/2006/relationships/slide" Target="slides/slide2.xml"/><Relationship Id="rId7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3380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-3222720" y="-2215800"/>
            <a:ext cx="14556240" cy="10211040"/>
            <a:chOff x="-3222720" y="-2215800"/>
            <a:chExt cx="14556240" cy="10211040"/>
          </a:xfrm>
        </p:grpSpPr>
        <p:pic>
          <p:nvPicPr>
            <p:cNvPr id="7" name="Google Shape;10;p2"/>
            <p:cNvPicPr/>
            <p:nvPr/>
          </p:nvPicPr>
          <p:blipFill>
            <a:blip r:embed="rId3"/>
            <a:stretch/>
          </p:blipFill>
          <p:spPr>
            <a:xfrm rot="1776000">
              <a:off x="5398560" y="-990360"/>
              <a:ext cx="5655240" cy="262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Google Shape;11;p2"/>
            <p:cNvPicPr/>
            <p:nvPr/>
          </p:nvPicPr>
          <p:blipFill>
            <a:blip r:embed="rId4"/>
            <a:stretch/>
          </p:blipFill>
          <p:spPr>
            <a:xfrm rot="1180200">
              <a:off x="-2566440" y="1792800"/>
              <a:ext cx="718488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Google Shape;12;p2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9560" y="1191600"/>
            <a:ext cx="7904520" cy="203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49;p19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67" name="Google Shape;150;p19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" name="Google Shape;151;p19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3160" y="753480"/>
            <a:ext cx="4160520" cy="102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1" name="Google Shape;155;p19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72" name="Google Shape;156;p19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57;p19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58;p19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16;p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85" name="Google Shape;17;p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6" name="Google Shape;18;p3"/>
            <p:cNvGrpSpPr/>
            <p:nvPr/>
          </p:nvGrpSpPr>
          <p:grpSpPr>
            <a:xfrm>
              <a:off x="7688160" y="4376880"/>
              <a:ext cx="973800" cy="226800"/>
              <a:chOff x="7688160" y="4376880"/>
              <a:chExt cx="973800" cy="226800"/>
            </a:xfrm>
          </p:grpSpPr>
          <p:sp>
            <p:nvSpPr>
              <p:cNvPr id="87" name="Google Shape;19;p3"/>
              <p:cNvSpPr/>
              <p:nvPr/>
            </p:nvSpPr>
            <p:spPr>
              <a:xfrm>
                <a:off x="7688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8" name="Google Shape;20;p3"/>
              <p:cNvSpPr/>
              <p:nvPr/>
            </p:nvSpPr>
            <p:spPr>
              <a:xfrm>
                <a:off x="806148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9" name="Google Shape;21;p3"/>
              <p:cNvSpPr/>
              <p:nvPr/>
            </p:nvSpPr>
            <p:spPr>
              <a:xfrm>
                <a:off x="8435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90" name="Google Shape;22;p3"/>
          <p:cNvPicPr/>
          <p:nvPr/>
        </p:nvPicPr>
        <p:blipFill>
          <a:blip r:embed="rId4"/>
          <a:stretch/>
        </p:blipFill>
        <p:spPr>
          <a:xfrm rot="4174800">
            <a:off x="-2727720" y="-1291320"/>
            <a:ext cx="7575120" cy="5475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19920" y="2666880"/>
            <a:ext cx="3930840" cy="92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219920" y="1702440"/>
            <a:ext cx="1235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28480" y="539640"/>
            <a:ext cx="276012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33;p5"/>
          <p:cNvGrpSpPr/>
          <p:nvPr/>
        </p:nvGrpSpPr>
        <p:grpSpPr>
          <a:xfrm>
            <a:off x="-4289400" y="-1304280"/>
            <a:ext cx="16896600" cy="8304120"/>
            <a:chOff x="-4289400" y="-1304280"/>
            <a:chExt cx="16896600" cy="8304120"/>
          </a:xfrm>
        </p:grpSpPr>
        <p:pic>
          <p:nvPicPr>
            <p:cNvPr id="159" name="Google Shape;34;p5"/>
            <p:cNvPicPr/>
            <p:nvPr/>
          </p:nvPicPr>
          <p:blipFill>
            <a:blip r:embed="rId3"/>
            <a:stretch/>
          </p:blipFill>
          <p:spPr>
            <a:xfrm rot="19034400" flipH="1">
              <a:off x="6303240" y="70236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Google Shape;35;p5"/>
            <p:cNvPicPr/>
            <p:nvPr/>
          </p:nvPicPr>
          <p:blipFill>
            <a:blip r:embed="rId4"/>
            <a:stretch/>
          </p:blipFill>
          <p:spPr>
            <a:xfrm rot="8100000" flipH="1">
              <a:off x="-3437640" y="275760"/>
              <a:ext cx="660060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67;p9"/>
          <p:cNvGrpSpPr/>
          <p:nvPr/>
        </p:nvGrpSpPr>
        <p:grpSpPr>
          <a:xfrm>
            <a:off x="-3528360" y="-3099600"/>
            <a:ext cx="15963120" cy="11224800"/>
            <a:chOff x="-3528360" y="-3099600"/>
            <a:chExt cx="15963120" cy="11224800"/>
          </a:xfrm>
        </p:grpSpPr>
        <p:pic>
          <p:nvPicPr>
            <p:cNvPr id="188" name="Google Shape;68;p9"/>
            <p:cNvPicPr/>
            <p:nvPr/>
          </p:nvPicPr>
          <p:blipFill>
            <a:blip r:embed="rId3"/>
            <a:stretch/>
          </p:blipFill>
          <p:spPr>
            <a:xfrm rot="3430200">
              <a:off x="6535440" y="-1799640"/>
              <a:ext cx="5372280" cy="418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9" name="Google Shape;69;p9"/>
            <p:cNvPicPr/>
            <p:nvPr/>
          </p:nvPicPr>
          <p:blipFill>
            <a:blip r:embed="rId3"/>
            <a:stretch/>
          </p:blipFill>
          <p:spPr>
            <a:xfrm rot="3430200">
              <a:off x="-3001320" y="2643480"/>
              <a:ext cx="5372280" cy="4181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70520" y="944280"/>
            <a:ext cx="6402960" cy="119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eissesvagyok.infy.uk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8096" y="880024"/>
            <a:ext cx="8649930" cy="16917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5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Webes Diákplatform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828980" y="3067470"/>
            <a:ext cx="54860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A diákok közötti kommunikáció támogatására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97" name="Google Shape;273;p30"/>
          <p:cNvCxnSpPr>
            <a:cxnSpLocks/>
          </p:cNvCxnSpPr>
          <p:nvPr/>
        </p:nvCxnSpPr>
        <p:spPr>
          <a:xfrm>
            <a:off x="2512620" y="2886750"/>
            <a:ext cx="41191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71780" y="1591876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 Általános felhasználók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F84497-F03C-D414-A670-DF309E6B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29" y="2633627"/>
            <a:ext cx="5458542" cy="7998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0ABB-2A76-77B3-5300-6C5828FDC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id="{9BD9B069-6FD3-434D-A646-DF6C79AB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4" y="360528"/>
            <a:ext cx="5555152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2.1.3.1 Elérhető funkciók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2">
            <a:extLst>
              <a:ext uri="{FF2B5EF4-FFF2-40B4-BE49-F238E27FC236}">
                <a16:creationId xmlns:a16="http://schemas.microsoft.com/office/drawing/2014/main" id="{D1793CC5-3606-95D8-613B-8D6EA624CF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1443529"/>
            <a:ext cx="4876560" cy="237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Szavazatok leadása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Hozzászólások írása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Saját hozzászólások törlése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Fájlok letöltése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Keresés kulcsszóra (Enter vagy nagyító ikon)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Profilnév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/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képre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kattintás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→ chat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megnyitása</a:t>
            </a:r>
            <a:endParaRPr lang="en-US" sz="1100" b="0" strike="noStrike" spc="-1" dirty="0">
              <a:solidFill>
                <a:srgbClr val="FFFFFF"/>
              </a:solidFill>
              <a:latin typeface="Raleway" pitchFamily="2" charset="-18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42E7EF-2066-616D-80CD-D507C21A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6" y="3271016"/>
            <a:ext cx="4174828" cy="16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7C133-C824-D547-AA68-8C54CE712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A667C537-2C4B-C8A6-8F5E-6873725E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2.1.3.2 Beviteli mezők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88E3F87-CA53-D727-C134-096588500E2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Hozzászólás: kötelező szövegtartalom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Ékezetes betűk engedélyezettek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Korlátozott hosszúság (255 karakterig)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Kis- és nagybetűk használhatók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6592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97202-35D0-E739-40B5-75ED24223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>
            <a:extLst>
              <a:ext uri="{FF2B5EF4-FFF2-40B4-BE49-F238E27FC236}">
                <a16:creationId xmlns:a16="http://schemas.microsoft.com/office/drawing/2014/main" id="{C5DCADA7-5903-929A-D1E2-2777BF3A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780" y="1591876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 Diákönkormányzati tagok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076" name="Picture 4" descr="DIÁKÖNKORMÁNYZAT">
            <a:extLst>
              <a:ext uri="{FF2B5EF4-FFF2-40B4-BE49-F238E27FC236}">
                <a16:creationId xmlns:a16="http://schemas.microsoft.com/office/drawing/2014/main" id="{728813BD-A162-8488-E4DC-3ED466D8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30" y="2571750"/>
            <a:ext cx="328634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4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C34B-CA54-63B4-EC1D-D559954A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id="{20EC3235-91BD-E6CF-6EF9-92236654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4" y="360528"/>
            <a:ext cx="5555152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2.1.4.1 Extra jogosultságok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2">
            <a:extLst>
              <a:ext uri="{FF2B5EF4-FFF2-40B4-BE49-F238E27FC236}">
                <a16:creationId xmlns:a16="http://schemas.microsoft.com/office/drawing/2014/main" id="{82878543-A457-67FB-A7DA-DE8A7C4E44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1443529"/>
            <a:ext cx="4876560" cy="237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Poszt létrehozása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Szavazás indítása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Fájl feltöltés poszthoz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Hozzászólások törlése: saját + általános felhasználóét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Saját posztok törlése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Eseményposzt létrehozása időzítve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Osztály megemlítése</a:t>
            </a:r>
            <a:endParaRPr lang="en-US" sz="1100" b="0" strike="noStrike" spc="-1" dirty="0">
              <a:solidFill>
                <a:srgbClr val="FFFFFF"/>
              </a:solidFill>
              <a:latin typeface="Raleway" pitchFamily="2" charset="-18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7A71986-73EE-9A1A-7316-87DF9E86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04" y="3716542"/>
            <a:ext cx="5211392" cy="11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8E91F-88C3-1133-705F-4F1A41DAD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0D23D52B-2477-348F-B4DF-065FBF9C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2.1.4.2 Posztolás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C8907A24-5D72-7972-5373-68263DF3B09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Minden bejegyzéshez kötelező a szöveges tartalom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Fájl csatolható (</a:t>
            </a:r>
            <a:r>
              <a:rPr lang="hu-HU" sz="12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max</a:t>
            </a:r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. 2 MB / fájl)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Feltöltött fájl törölhető a piros X-szel</a:t>
            </a:r>
          </a:p>
          <a:p>
            <a:pPr algn="just"/>
            <a:r>
              <a:rPr lang="hu-HU" sz="1200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Bármilyen fájlformátum</a:t>
            </a:r>
            <a:endParaRPr lang="hu-HU" sz="1200" b="0" strike="noStrike" spc="-1" dirty="0">
              <a:solidFill>
                <a:schemeClr val="dk1"/>
              </a:solidFill>
              <a:latin typeface="Raleway" pitchFamily="2" charset="-18"/>
              <a:ea typeface="Raleway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21C1F9D-A130-6DF8-DC86-613DD6D1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1" y="2414197"/>
            <a:ext cx="3494099" cy="23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BC968-9238-598B-955A-1EE8C9E2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F6855AD-43FF-880B-FCC3-B573AD3B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2.1.4.3 Szavazás létrehozása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A5DBF92-5476-4DB2-0559-DEECC1226D6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Új opciómező automatikusan hozzáadódik, ha az utolsó nem üres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Üres opciót a rendszer automatikusan figyelmen kívül hagy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Max. 26 karakter/opció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06B3316-B408-73D9-CDA2-356D1E8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68" y="2969732"/>
            <a:ext cx="2160027" cy="19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E5D7-5BD9-5E5D-DDBD-487B72AB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47400EF-F127-7DCD-A5B7-EF185728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2.1.4.4 Esemény sáv kezelése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74864815-E2D3-374C-9B26-A2E6572F4F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Eseménynél „Igen” választás → kötelező dátumbeállítás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Dátum hiányában hibaüzenet jelenik meg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Eseményposzt éjfélkor automatikusan eltűnik a beállított napon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4817BBA-8E44-2E71-FE09-FE85EC1A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61" y="3492595"/>
            <a:ext cx="2985419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C122-564A-E360-47E4-0524C5D20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18F44379-6FAE-02DB-A583-2BD022A1164C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Chat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F2DB55A8-A7A7-5BE9-76B7-C42F2C1C66E6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spc="-1" dirty="0">
                <a:solidFill>
                  <a:schemeClr val="accent2"/>
                </a:solidFill>
                <a:latin typeface="Inter"/>
                <a:ea typeface="Inter"/>
              </a:rPr>
              <a:t>2</a:t>
            </a: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.2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6CE6E631-CBED-2070-8E07-F431C4A6608E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10870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Fejlesztői dokumentáció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</a:t>
            </a:r>
            <a:r>
              <a:rPr lang="hu-HU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3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38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39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Bevezetés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01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0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11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F8DCE-60B6-4601-D5DF-A2591F251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8B6C07C1-A4CA-C39D-21D7-87B9F8BDEF99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Közösségi média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BA95CC89-552A-74A9-D4A6-0EF951B8469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62121620-7E33-CB52-04FA-A739A27DDC70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30242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640DB-0DA2-D119-F987-3A5C68239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80D24207-6C01-5F87-E37D-034EA7E4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675907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3.1.1 A program létrejöttének indoklása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B15470C-23D3-AC25-96BC-52632A1F403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97552"/>
            <a:ext cx="5026542" cy="31350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Hiányos kommunikáció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Valódi igény diákplatformra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Diákönkormányzat és osztályközösség támogatása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Közös felület szavazásra, fájlmegosztásra, eseményekre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Meglévő rendszerek hiányosságai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Nem kifejezetten diákoknak szól (pl. Telegram)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Cél: egyszerű, hasznos funkcióközpontú rendszer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Csak regisztrált, tényleges diákok számára</a:t>
            </a:r>
          </a:p>
        </p:txBody>
      </p:sp>
    </p:spTree>
    <p:extLst>
      <p:ext uri="{BB962C8B-B14F-4D97-AF65-F5344CB8AC3E}">
        <p14:creationId xmlns:p14="http://schemas.microsoft.com/office/powerpoint/2010/main" val="228551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B4728-0F87-F52E-5F26-6C81C89D9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79D0196-ADAB-EF73-1D5B-FCECDA2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3.1.2 Használt hardver környezet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7C171EFD-C876-CBC5-DAF0-A3B06592B57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Fejlesztés főként asztali számítógépen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AMD </a:t>
            </a:r>
            <a:r>
              <a:rPr lang="hu-HU" sz="1000" dirty="0" err="1">
                <a:latin typeface="Raleway" pitchFamily="2" charset="-18"/>
              </a:rPr>
              <a:t>Ryzen</a:t>
            </a:r>
            <a:r>
              <a:rPr lang="hu-HU" sz="1000" dirty="0">
                <a:latin typeface="Raleway" pitchFamily="2" charset="-18"/>
              </a:rPr>
              <a:t> 5 7600X3D processzor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32 GB RAM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FullHD</a:t>
            </a:r>
            <a:r>
              <a:rPr lang="hu-HU" sz="1000" dirty="0">
                <a:latin typeface="Raleway" pitchFamily="2" charset="-18"/>
              </a:rPr>
              <a:t> monitor (1920×1080) 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DevTools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274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16B52-4B78-9559-B877-8754D538F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7E9D58BB-85BE-DDB5-83F1-002606C3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3.1.3 Használt szoftverek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5EA6287-95E8-7F88-7355-B489F4995E9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Fejlesztőkörnyezet: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Visual </a:t>
            </a:r>
            <a:r>
              <a:rPr lang="hu-HU" sz="1000" dirty="0" err="1">
                <a:latin typeface="Raleway" pitchFamily="2" charset="-18"/>
              </a:rPr>
              <a:t>Studio</a:t>
            </a:r>
            <a:r>
              <a:rPr lang="hu-HU" sz="1000" dirty="0">
                <a:latin typeface="Raleway" pitchFamily="2" charset="-18"/>
              </a:rPr>
              <a:t> </a:t>
            </a:r>
            <a:r>
              <a:rPr lang="hu-HU" sz="1000" dirty="0" err="1">
                <a:latin typeface="Raleway" pitchFamily="2" charset="-18"/>
              </a:rPr>
              <a:t>Code</a:t>
            </a:r>
            <a:r>
              <a:rPr lang="hu-HU" sz="1000" dirty="0">
                <a:latin typeface="Raleway" pitchFamily="2" charset="-18"/>
              </a:rPr>
              <a:t> (kódolás) 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XAMPP (lokális webszerver, adatbázis) 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phpMyAdmin</a:t>
            </a:r>
            <a:r>
              <a:rPr lang="hu-HU" sz="1000" dirty="0">
                <a:latin typeface="Raleway" pitchFamily="2" charset="-18"/>
              </a:rPr>
              <a:t> (adatbázis-kezelés) 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GitHub (biztonsági mentés)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Kiegészítő eszközök: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Google Chrome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Total </a:t>
            </a:r>
            <a:r>
              <a:rPr lang="hu-HU" sz="1000" dirty="0" err="1">
                <a:latin typeface="Raleway" pitchFamily="2" charset="-18"/>
              </a:rPr>
              <a:t>Commander</a:t>
            </a:r>
            <a:r>
              <a:rPr lang="hu-HU" sz="1000" dirty="0">
                <a:latin typeface="Raleway" pitchFamily="2" charset="-18"/>
              </a:rPr>
              <a:t> (FTP kapcsolat)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icons8</a:t>
            </a:r>
          </a:p>
        </p:txBody>
      </p:sp>
    </p:spTree>
    <p:extLst>
      <p:ext uri="{BB962C8B-B14F-4D97-AF65-F5344CB8AC3E}">
        <p14:creationId xmlns:p14="http://schemas.microsoft.com/office/powerpoint/2010/main" val="418171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65E17-7F32-136F-682E-8C5190A2E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E1B0820-8EC1-6946-FF8D-D9A31913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3.1.4 Választott nyelvek, eszközök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DEA127B8-190F-B2E0-0C83-D7A44EC9497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Frontend: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HTML – alapvető webes struktúra kialakításához elengedhetetlen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CSS – </a:t>
            </a:r>
            <a:r>
              <a:rPr lang="hu-HU" sz="1000" dirty="0" err="1">
                <a:latin typeface="Raleway" pitchFamily="2" charset="-18"/>
              </a:rPr>
              <a:t>testreszabható</a:t>
            </a:r>
            <a:r>
              <a:rPr lang="hu-HU" sz="1000" dirty="0">
                <a:latin typeface="Raleway" pitchFamily="2" charset="-18"/>
              </a:rPr>
              <a:t>, reszponzív megjelenés biztosítása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JavaScript – dinamikus elemek, eseménykezelés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Backend: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– egyszerűen integrálható HTML-lel, szerveroldali feldolgozás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hatékony relációs adatbázis-kezelés, PHP-vel jól együttműködik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.</a:t>
            </a:r>
            <a:r>
              <a:rPr lang="hu-HU" sz="1000" dirty="0" err="1">
                <a:latin typeface="Raleway" pitchFamily="2" charset="-18"/>
              </a:rPr>
              <a:t>htaccess</a:t>
            </a:r>
            <a:r>
              <a:rPr lang="hu-HU" sz="1000" dirty="0">
                <a:latin typeface="Raleway" pitchFamily="2" charset="-18"/>
              </a:rPr>
              <a:t> – URL átírás, jogosultságkezelés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Választási szempontok: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Jól dokumentált eszközök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Személyes tapasztalat, tanulmányok során már használt technológiák</a:t>
            </a:r>
          </a:p>
        </p:txBody>
      </p:sp>
    </p:spTree>
    <p:extLst>
      <p:ext uri="{BB962C8B-B14F-4D97-AF65-F5344CB8AC3E}">
        <p14:creationId xmlns:p14="http://schemas.microsoft.com/office/powerpoint/2010/main" val="392559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F88CA-C23E-E738-8655-CDF7605F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FD8C1963-2114-A372-8D87-51F2A1AE4252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Adatszerkezetek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37E130BD-D471-A6F0-4E68-B44F377D5625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3.1.5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35B824AB-9126-B4DB-28B1-88297252CFCB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46076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AD7E1-030A-EA30-0D31-055F2E2E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85F8E5B4-2F2B-C951-37E4-A9859434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3.1.5.1 Általános felépítés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A8E7199E-EEAE-E5FA-D4C6-9B1D290579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Adatbázis típusa: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relációs adatbázis, </a:t>
            </a:r>
            <a:r>
              <a:rPr lang="hu-HU" sz="1000" dirty="0" err="1">
                <a:latin typeface="Raleway" pitchFamily="2" charset="-18"/>
              </a:rPr>
              <a:t>phpMyAdmin-on</a:t>
            </a:r>
            <a:r>
              <a:rPr lang="hu-HU" sz="1000" dirty="0">
                <a:latin typeface="Raleway" pitchFamily="2" charset="-18"/>
              </a:rPr>
              <a:t> keresztül kezelve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 (táblák):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user</a:t>
            </a:r>
            <a:r>
              <a:rPr lang="hu-HU" sz="1000" dirty="0">
                <a:latin typeface="Raleway" pitchFamily="2" charset="-18"/>
              </a:rPr>
              <a:t> – felhasználói adatok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dok</a:t>
            </a:r>
            <a:r>
              <a:rPr lang="hu-HU" sz="1000" dirty="0">
                <a:latin typeface="Raleway" pitchFamily="2" charset="-18"/>
              </a:rPr>
              <a:t> – bejegyzések és azok tulajdonságai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votelog</a:t>
            </a:r>
            <a:r>
              <a:rPr lang="hu-HU" sz="1000" dirty="0">
                <a:latin typeface="Raleway" pitchFamily="2" charset="-18"/>
              </a:rPr>
              <a:t> – szavazatok tárolása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Kapcsolatok: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votelog</a:t>
            </a:r>
            <a:r>
              <a:rPr lang="hu-HU" sz="1000" dirty="0">
                <a:latin typeface="Raleway" pitchFamily="2" charset="-18"/>
              </a:rPr>
              <a:t> -&gt; </a:t>
            </a:r>
            <a:r>
              <a:rPr lang="hu-HU" sz="1000" dirty="0" err="1">
                <a:latin typeface="Raleway" pitchFamily="2" charset="-18"/>
              </a:rPr>
              <a:t>dok</a:t>
            </a:r>
            <a:endParaRPr lang="hu-HU" sz="1000" dirty="0">
              <a:latin typeface="Raleway" pitchFamily="2" charset="-18"/>
            </a:endParaRPr>
          </a:p>
          <a:p>
            <a:pPr lvl="1" algn="just"/>
            <a:r>
              <a:rPr lang="hu-HU" sz="1000" dirty="0" err="1">
                <a:latin typeface="Raleway" pitchFamily="2" charset="-18"/>
              </a:rPr>
              <a:t>user</a:t>
            </a:r>
            <a:r>
              <a:rPr lang="hu-HU" sz="1000" dirty="0">
                <a:latin typeface="Raleway" pitchFamily="2" charset="-18"/>
              </a:rPr>
              <a:t> -&gt; </a:t>
            </a:r>
            <a:r>
              <a:rPr lang="hu-HU" sz="1000" dirty="0" err="1">
                <a:latin typeface="Raleway" pitchFamily="2" charset="-18"/>
              </a:rPr>
              <a:t>dok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4583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B15BB-1F17-9301-4231-F1963AB5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FACCF54-A164-D88E-1C19-323D51F5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3.1.5.2 Táblák mezői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B962DCC-F923-A325-9CFA-7B394910E2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2332024"/>
            <a:ext cx="5026542" cy="19082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uid</a:t>
            </a:r>
            <a:r>
              <a:rPr lang="hu-HU" sz="1200" dirty="0">
                <a:latin typeface="Raleway" pitchFamily="2" charset="-18"/>
              </a:rPr>
              <a:t> – egyedi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unick</a:t>
            </a:r>
            <a:r>
              <a:rPr lang="hu-HU" sz="1200" dirty="0">
                <a:latin typeface="Raleway" pitchFamily="2" charset="-18"/>
              </a:rPr>
              <a:t> – felhasználónév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uprofkepnev</a:t>
            </a:r>
            <a:r>
              <a:rPr lang="hu-HU" sz="1200" dirty="0">
                <a:latin typeface="Raleway" pitchFamily="2" charset="-18"/>
              </a:rPr>
              <a:t> – a profilkép elmentett neve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ustatusz</a:t>
            </a:r>
            <a:r>
              <a:rPr lang="hu-HU" sz="1200" dirty="0">
                <a:latin typeface="Raleway" pitchFamily="2" charset="-18"/>
              </a:rPr>
              <a:t> – jogosultságok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B5FB7C78-6207-C6F9-9EB3-C813B32D5D97}"/>
              </a:ext>
            </a:extLst>
          </p:cNvPr>
          <p:cNvSpPr txBox="1">
            <a:spLocks/>
          </p:cNvSpPr>
          <p:nvPr/>
        </p:nvSpPr>
        <p:spPr>
          <a:xfrm>
            <a:off x="714241" y="1888078"/>
            <a:ext cx="3857759" cy="3792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600" u="sng" dirty="0" err="1">
                <a:latin typeface="Inter"/>
              </a:rPr>
              <a:t>user</a:t>
            </a:r>
            <a:r>
              <a:rPr lang="hu-HU" sz="1600" u="sng" dirty="0">
                <a:latin typeface="Inter"/>
              </a:rPr>
              <a:t> (felhasznált részei)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1C22D76-3D43-B933-6A97-7DEF1509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99" y="3588564"/>
            <a:ext cx="2461318" cy="13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7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7FF1D-9EBA-DD13-21B0-4C035A41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5999F76-4628-740A-8E40-A4A3D82D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35645"/>
            <a:ext cx="3857760" cy="4859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algn="ctr"/>
            <a:r>
              <a:rPr lang="hu-HU" sz="1600" u="sng" dirty="0" err="1">
                <a:latin typeface="Inter"/>
              </a:rPr>
              <a:t>dok</a:t>
            </a:r>
            <a:endParaRPr lang="hu-HU" sz="1600" u="sng" dirty="0"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279FEC26-3C10-D365-0F0F-E8C1D3A9BC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292535"/>
            <a:ext cx="5026542" cy="29477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did</a:t>
            </a:r>
            <a:r>
              <a:rPr lang="hu-HU" sz="1200" dirty="0">
                <a:latin typeface="Raleway" pitchFamily="2" charset="-18"/>
              </a:rPr>
              <a:t> – </a:t>
            </a:r>
            <a:r>
              <a:rPr lang="hu-HU" sz="1200" dirty="0" err="1">
                <a:latin typeface="Raleway" pitchFamily="2" charset="-18"/>
              </a:rPr>
              <a:t>primary</a:t>
            </a:r>
            <a:r>
              <a:rPr lang="hu-HU" sz="1200" dirty="0">
                <a:latin typeface="Raleway" pitchFamily="2" charset="-18"/>
              </a:rPr>
              <a:t> </a:t>
            </a:r>
            <a:r>
              <a:rPr lang="hu-HU" sz="1200" dirty="0" err="1">
                <a:latin typeface="Raleway" pitchFamily="2" charset="-18"/>
              </a:rPr>
              <a:t>key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 err="1">
                <a:latin typeface="Raleway" pitchFamily="2" charset="-18"/>
              </a:rPr>
              <a:t>dpostid</a:t>
            </a:r>
            <a:r>
              <a:rPr lang="hu-HU" sz="1200" dirty="0">
                <a:latin typeface="Raleway" pitchFamily="2" charset="-18"/>
              </a:rPr>
              <a:t> – bejegyzési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dtextid</a:t>
            </a:r>
            <a:r>
              <a:rPr lang="hu-HU" sz="1200" dirty="0">
                <a:latin typeface="Raleway" pitchFamily="2" charset="-18"/>
              </a:rPr>
              <a:t> – x bejegyzéshez tartozó komment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dtext</a:t>
            </a:r>
            <a:r>
              <a:rPr lang="hu-HU" sz="1200" dirty="0">
                <a:latin typeface="Raleway" pitchFamily="2" charset="-18"/>
              </a:rPr>
              <a:t> – begépelt szöveg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dfile</a:t>
            </a:r>
            <a:r>
              <a:rPr lang="hu-HU" sz="1200" dirty="0">
                <a:latin typeface="Raleway" pitchFamily="2" charset="-18"/>
              </a:rPr>
              <a:t> – feltöltött fájl tárolt neve(i)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dvote</a:t>
            </a:r>
            <a:r>
              <a:rPr lang="hu-HU" sz="1200" dirty="0">
                <a:latin typeface="Raleway" pitchFamily="2" charset="-18"/>
              </a:rPr>
              <a:t> – szavazati lehetőségek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devent</a:t>
            </a:r>
            <a:r>
              <a:rPr lang="hu-HU" sz="1200" dirty="0">
                <a:latin typeface="Raleway" pitchFamily="2" charset="-18"/>
              </a:rPr>
              <a:t> – „</a:t>
            </a:r>
            <a:r>
              <a:rPr lang="hu-HU" sz="1200" dirty="0" err="1">
                <a:latin typeface="Raleway" pitchFamily="2" charset="-18"/>
              </a:rPr>
              <a:t>boolean</a:t>
            </a:r>
            <a:r>
              <a:rPr lang="hu-HU" sz="1200" dirty="0">
                <a:latin typeface="Raleway" pitchFamily="2" charset="-18"/>
              </a:rPr>
              <a:t>”, Igen / Nem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deventEnd</a:t>
            </a:r>
            <a:r>
              <a:rPr lang="hu-HU" sz="1200" dirty="0">
                <a:latin typeface="Raleway" pitchFamily="2" charset="-18"/>
              </a:rPr>
              <a:t> – esemény lejárati ideje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dtime</a:t>
            </a:r>
            <a:r>
              <a:rPr lang="hu-HU" sz="1200" dirty="0">
                <a:latin typeface="Raleway" pitchFamily="2" charset="-18"/>
              </a:rPr>
              <a:t> – közzététel ideje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dstatus</a:t>
            </a:r>
            <a:r>
              <a:rPr lang="hu-HU" sz="1200" dirty="0">
                <a:latin typeface="Raleway" pitchFamily="2" charset="-18"/>
              </a:rPr>
              <a:t> – aktív / inaktív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48B8DA5-962A-3D2D-F14D-3DBE03B4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7664"/>
            <a:ext cx="9144000" cy="6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02AFD-04AD-35D0-7AC3-CDAE4CBB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C1FE9749-CFA6-6FB5-E677-3FCEE212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3857759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u="sng" dirty="0" err="1">
                <a:latin typeface="Inter"/>
              </a:rPr>
              <a:t>votelog</a:t>
            </a:r>
            <a:endParaRPr lang="fr-FR" sz="1600" b="0" u="sng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E37A479B-0D46-965F-4F71-6B63DA2BB95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vid</a:t>
            </a:r>
            <a:r>
              <a:rPr lang="hu-HU" sz="1200" dirty="0">
                <a:latin typeface="Raleway" pitchFamily="2" charset="-18"/>
              </a:rPr>
              <a:t> – </a:t>
            </a:r>
            <a:r>
              <a:rPr lang="hu-HU" sz="1200" dirty="0" err="1">
                <a:latin typeface="Raleway" pitchFamily="2" charset="-18"/>
              </a:rPr>
              <a:t>primary</a:t>
            </a:r>
            <a:r>
              <a:rPr lang="hu-HU" sz="1200" dirty="0">
                <a:latin typeface="Raleway" pitchFamily="2" charset="-18"/>
              </a:rPr>
              <a:t> </a:t>
            </a:r>
            <a:r>
              <a:rPr lang="hu-HU" sz="1200" dirty="0" err="1">
                <a:latin typeface="Raleway" pitchFamily="2" charset="-18"/>
              </a:rPr>
              <a:t>key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 err="1">
                <a:latin typeface="Raleway" pitchFamily="2" charset="-18"/>
              </a:rPr>
              <a:t>vdpostid</a:t>
            </a:r>
            <a:r>
              <a:rPr lang="hu-HU" sz="1200" dirty="0">
                <a:latin typeface="Raleway" pitchFamily="2" charset="-18"/>
              </a:rPr>
              <a:t> – szavazott bejegyzés azonosítója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vuid – felhasználói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vchoice</a:t>
            </a:r>
            <a:r>
              <a:rPr lang="hu-HU" sz="1200" dirty="0">
                <a:latin typeface="Raleway" pitchFamily="2" charset="-18"/>
              </a:rPr>
              <a:t> – szavazat szövegként</a:t>
            </a:r>
          </a:p>
          <a:p>
            <a:pPr algn="just"/>
            <a:endParaRPr lang="hu-HU" sz="1000" dirty="0">
              <a:latin typeface="Raleway" pitchFamily="2" charset="-18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1909999-5877-5BBB-C4C9-7F37AC92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6" y="3536925"/>
            <a:ext cx="4151303" cy="9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7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76424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1.1 Témaválasztás indoklása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4537439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Valós probléma megoldása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Gyakorlati, hasznos weboldal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Reális felhasználási helyzet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Szakmai fejlődés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Webfejlesztési ismeretek bővítése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Front-end és back-end gyakorlat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Csapatmunka lehetősége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Aktív munka párhuzamosan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Egymástól független, de kapcsolódó részek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Hatékony munkamegosztás</a:t>
            </a:r>
          </a:p>
        </p:txBody>
      </p:sp>
      <p:pic>
        <p:nvPicPr>
          <p:cNvPr id="20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0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0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DD655-62D7-66C4-D0C2-540885D7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8BE0CB3-8585-8D0A-358F-5B2710E3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83C3E4B9-5DE4-7B2A-534E-83FC8CF7F47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Az adatbázis táblái közötti kapcsolatok szemléltetése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Tábla és mezők közötti viszonyok ábrázolása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entitások, kapcsolatok és attribútumok kiemelése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Az ábra segíti a program adatkezelési logikájának megértését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399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4AF7C-FD0C-08AA-DC6A-17236658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B59E6693-F164-8864-6044-DB328ECE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65" y="298638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329522D0-AE45-A68C-51E5-FBAC7C1A4D85}"/>
              </a:ext>
            </a:extLst>
          </p:cNvPr>
          <p:cNvSpPr/>
          <p:nvPr/>
        </p:nvSpPr>
        <p:spPr>
          <a:xfrm>
            <a:off x="851744" y="1511895"/>
            <a:ext cx="4187769" cy="2610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000000"/>
              </a:solidFill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59019847-66D0-2F64-D58D-28B646E70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4" y="1614553"/>
            <a:ext cx="4079564" cy="25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4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FB99-9FD0-3B64-38A6-66D05FD5B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56D60CCF-24A9-E66A-7577-C542731D22E6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Algoritmusok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9C1260B3-C128-010A-524C-8860841C7D02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3.1.6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013165CE-9C22-C776-7F48-A3DBB5020994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892086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9309-909A-63B4-2C52-B311E9B05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44AE48BE-CB68-FDAA-AB7E-8F425B69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3.1.6.1 Jogosultságellenőrzés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BB1362E9-B652-C839-4600-FCFFC262652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Bejelentkezés után, az oldal betöltésekor ellenőrizzük: Jogosult-e az adott felület megtekintésére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pl. csak bejelentkezett felhasználók használhatják az oldalt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További jogosultságellenőrzések: Osztály beállítva-e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ha nem → átirányítás a profiloldalra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DÖK jogosultság ellenőrzése: Adott funkciók (pl. posztolás, szavazás indítása) csak akkor érhetők el, ha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ustatusz</a:t>
            </a:r>
            <a:r>
              <a:rPr lang="hu-HU" sz="1000" dirty="0">
                <a:latin typeface="Raleway" pitchFamily="2" charset="-18"/>
              </a:rPr>
              <a:t> mező értéke 'D’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Biztonságos megvalósítás: Backend oldali kontroll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vizsgál → adatbázis alapú ellenőrzés</a:t>
            </a:r>
          </a:p>
        </p:txBody>
      </p:sp>
      <p:pic>
        <p:nvPicPr>
          <p:cNvPr id="258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986735" y="75240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891602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E828-0798-84AE-8A98-F0025A6B5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FA6BB5D8-7448-BFFF-5F71-EBEDE1D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3.1.6.2 Fájlkezelés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B4893BD-E131-F312-4361-C4DACB84383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Fájlok feltöltése </a:t>
            </a:r>
            <a:r>
              <a:rPr lang="hu-HU" sz="1200" dirty="0" err="1">
                <a:latin typeface="Raleway" pitchFamily="2" charset="-18"/>
              </a:rPr>
              <a:t>dok-files</a:t>
            </a:r>
            <a:r>
              <a:rPr lang="hu-HU" sz="1200" dirty="0">
                <a:latin typeface="Raleway" pitchFamily="2" charset="-18"/>
              </a:rPr>
              <a:t>/ mappába történik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fájlnév ütközés elkerüléséhez egyedi név generálása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egyedi fájlnév mentése az adatbázisba (</a:t>
            </a:r>
            <a:r>
              <a:rPr lang="hu-HU" sz="1000" dirty="0" err="1">
                <a:latin typeface="Raleway" pitchFamily="2" charset="-18"/>
              </a:rPr>
              <a:t>dfile</a:t>
            </a:r>
            <a:r>
              <a:rPr lang="hu-HU" sz="1000" dirty="0">
                <a:latin typeface="Raleway" pitchFamily="2" charset="-18"/>
              </a:rPr>
              <a:t> mező)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Feltöltéskor ellenőrzések: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fájlméret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Lekéréskor: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 letöltés nem módosítja az URL-t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közvetíti a fájlt a böngésző felé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biztonsági ellenőrzés: csak létező és jogos fájl kérhető le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Megjelenítéskor: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 fájl eredeti nevét mutatja</a:t>
            </a:r>
          </a:p>
        </p:txBody>
      </p:sp>
    </p:spTree>
    <p:extLst>
      <p:ext uri="{BB962C8B-B14F-4D97-AF65-F5344CB8AC3E}">
        <p14:creationId xmlns:p14="http://schemas.microsoft.com/office/powerpoint/2010/main" val="1954203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FF37-E9E6-46A7-9AC4-2D3C9C29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493FA34-C4B6-DE3D-9E10-A649BFF4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3.1.6.3 Szavazási opciók kezelése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E9A3ADF-46A1-B358-19E6-2607E605043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Szavazás létrehozása csak DÖK tagok számára elérhető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dvote</a:t>
            </a:r>
            <a:r>
              <a:rPr lang="hu-HU" sz="1000" dirty="0">
                <a:latin typeface="Raleway" pitchFamily="2" charset="-18"/>
              </a:rPr>
              <a:t> mezőben ; karakterrel elválasztva tároljuk az opciókat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Megjelenítéskor: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explode</a:t>
            </a:r>
            <a:r>
              <a:rPr lang="hu-HU" sz="1000" dirty="0">
                <a:latin typeface="Raleway" pitchFamily="2" charset="-18"/>
              </a:rPr>
              <a:t>(';') segítségével tömbbé alakítás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szavazat leadása rádiógombokkal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Szavazat rögzítése </a:t>
            </a:r>
            <a:r>
              <a:rPr lang="hu-HU" sz="1200" dirty="0" err="1">
                <a:latin typeface="Raleway" pitchFamily="2" charset="-18"/>
              </a:rPr>
              <a:t>votelog</a:t>
            </a:r>
            <a:r>
              <a:rPr lang="hu-HU" sz="1200" dirty="0">
                <a:latin typeface="Raleway" pitchFamily="2" charset="-18"/>
              </a:rPr>
              <a:t> táblában: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vdpostid</a:t>
            </a:r>
            <a:r>
              <a:rPr lang="hu-HU" sz="1000" dirty="0">
                <a:latin typeface="Raleway" pitchFamily="2" charset="-18"/>
              </a:rPr>
              <a:t>: szavazáshoz tartozó poszt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vuid: szavazó felhasználó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vchoice</a:t>
            </a:r>
            <a:r>
              <a:rPr lang="hu-HU" sz="1000" dirty="0">
                <a:latin typeface="Raleway" pitchFamily="2" charset="-18"/>
              </a:rPr>
              <a:t>: választott opció szövege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Újraszavazás</a:t>
            </a:r>
            <a:r>
              <a:rPr lang="hu-HU" sz="1200" dirty="0">
                <a:latin typeface="Raleway" pitchFamily="2" charset="-18"/>
              </a:rPr>
              <a:t> engedélyezett</a:t>
            </a:r>
          </a:p>
        </p:txBody>
      </p:sp>
    </p:spTree>
    <p:extLst>
      <p:ext uri="{BB962C8B-B14F-4D97-AF65-F5344CB8AC3E}">
        <p14:creationId xmlns:p14="http://schemas.microsoft.com/office/powerpoint/2010/main" val="1749917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79901-3CBC-55A7-2ECA-2B2434A7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7FCDAE15-7D86-7C00-0116-A3D2FA13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3.1.6.4 Bejegyzések megkülönböztetése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AD6E05F3-90E3-F29C-C9B4-EC0EA1A6CF3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Bejegyzés ≠ Komment: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új bejegyzés: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0,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új értéket kap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komment: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&gt; 0,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megegyezik a hozzászólás eredeti bejegyzésének azonosítójával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Új bejegyzés létrehozásakor:</a:t>
            </a:r>
          </a:p>
          <a:p>
            <a:pPr lvl="1" algn="just"/>
            <a:r>
              <a:rPr lang="hu-HU" sz="800" dirty="0">
                <a:latin typeface="Raleway" pitchFamily="2" charset="-18"/>
              </a:rPr>
              <a:t>l</a:t>
            </a:r>
            <a:r>
              <a:rPr lang="hu-HU" sz="1000" dirty="0">
                <a:latin typeface="Raleway" pitchFamily="2" charset="-18"/>
              </a:rPr>
              <a:t>ekérjük az aktuális legnagyobb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értéket,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= </a:t>
            </a:r>
            <a:r>
              <a:rPr lang="hu-HU" sz="1000" dirty="0" err="1">
                <a:latin typeface="Raleway" pitchFamily="2" charset="-18"/>
              </a:rPr>
              <a:t>max</a:t>
            </a:r>
            <a:r>
              <a:rPr lang="hu-HU" sz="1000" dirty="0">
                <a:latin typeface="Raleway" pitchFamily="2" charset="-18"/>
              </a:rPr>
              <a:t> + 1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ehhez képest új bejegyzés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0, azaz saját maga a "főszöveg„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Komment esetén: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megegyezik a szülőbejegyzésével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lekérjük az aktuális legnagyobb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értéket,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</a:t>
            </a:r>
            <a:r>
              <a:rPr lang="hu-HU" sz="1000" dirty="0" err="1">
                <a:latin typeface="Raleway" pitchFamily="2" charset="-18"/>
              </a:rPr>
              <a:t>max</a:t>
            </a:r>
            <a:r>
              <a:rPr lang="hu-HU" sz="1000" dirty="0">
                <a:latin typeface="Raleway" pitchFamily="2" charset="-18"/>
              </a:rPr>
              <a:t> + 1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Keveredhetnek is a típusok (pl. szavazás + fájl)</a:t>
            </a:r>
          </a:p>
        </p:txBody>
      </p:sp>
    </p:spTree>
    <p:extLst>
      <p:ext uri="{BB962C8B-B14F-4D97-AF65-F5344CB8AC3E}">
        <p14:creationId xmlns:p14="http://schemas.microsoft.com/office/powerpoint/2010/main" val="3205133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6F547-5EAD-4C24-FA55-F7529BA06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F1BC82AA-F45C-71A5-155C-270AEC3E7E06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Tesztelés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E08C73C1-4573-D7A4-C1B6-6291EAFF9B7F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3.1.7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D2369093-E961-3443-C00C-E12E7E436442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806319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C409-B3AA-DB27-56AE-6EE25E0C6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9F69295B-1710-D2B2-45FF-45198688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3.1.7.1 Platformok és böngészők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93FEB274-660C-432A-A4FC-F5DCB0B44F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Asztali 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Windows 10, 11 (Chrome, Edge, </a:t>
            </a:r>
            <a:r>
              <a:rPr lang="hu-HU" sz="1000" dirty="0" err="1">
                <a:latin typeface="Raleway" pitchFamily="2" charset="-18"/>
              </a:rPr>
              <a:t>OperaGX</a:t>
            </a:r>
            <a:r>
              <a:rPr lang="hu-HU" sz="1000" dirty="0">
                <a:latin typeface="Raleway" pitchFamily="2" charset="-18"/>
              </a:rPr>
              <a:t>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Felbontások: 1920×1080, 1366×768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Mobilkörnyezet: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 (Chrome) 1080 x 2340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 (</a:t>
            </a:r>
            <a:r>
              <a:rPr lang="hu-HU" sz="1000" dirty="0" err="1">
                <a:latin typeface="Raleway" pitchFamily="2" charset="-18"/>
              </a:rPr>
              <a:t>Safari</a:t>
            </a:r>
            <a:r>
              <a:rPr lang="hu-HU" sz="1000" dirty="0">
                <a:latin typeface="Raleway" pitchFamily="2" charset="-18"/>
              </a:rPr>
              <a:t>) 375×667, 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 célja: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reszponzivitás</a:t>
            </a:r>
            <a:r>
              <a:rPr lang="hu-HU" sz="1000" dirty="0">
                <a:latin typeface="Raleway" pitchFamily="2" charset="-18"/>
              </a:rPr>
              <a:t> ellenőrzése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funkciók egyenletes elérhetősége minden platformon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hibamentes megjelenítés és működés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automatikusan átrendeződés kisebb képernyőn</a:t>
            </a:r>
          </a:p>
        </p:txBody>
      </p:sp>
    </p:spTree>
    <p:extLst>
      <p:ext uri="{BB962C8B-B14F-4D97-AF65-F5344CB8AC3E}">
        <p14:creationId xmlns:p14="http://schemas.microsoft.com/office/powerpoint/2010/main" val="300526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E5B03-D858-8FF8-CA0B-EDDED21A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77379F6-9477-27D4-F2CA-E4A83836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3.1.7.2 Hibakezelés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D239765-8B83-4C36-7F09-EE82C176823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Üres mezők ellenőrzése: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kötelező mezők figyelése (pl. hozzászólás)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hibajelzés üzenettel / utasítással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Nagy fájlméret: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fájlméret-korlát beállítása (2 MB)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hibaüzenet és feltöltés megszakítása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Osztályválasztás hiánya: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profiloldalra irányításfigyelmeztetés: „Az osztály kiválasztása kötelező</a:t>
            </a:r>
            <a:r>
              <a:rPr lang="hu-HU" sz="800" dirty="0">
                <a:latin typeface="Raleway" pitchFamily="2" charset="-18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383614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10BAFB-CA8F-5585-CF1B-DE3A5409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1.2 </a:t>
            </a:r>
            <a:r>
              <a:rPr lang="hu-HU" sz="3000" b="0" strike="noStrike" spc="-1" dirty="0" err="1">
                <a:solidFill>
                  <a:schemeClr val="dk1"/>
                </a:solidFill>
                <a:latin typeface="Inter"/>
                <a:ea typeface="Inter"/>
              </a:rPr>
              <a:t>Témakifejtés</a:t>
            </a:r>
            <a:endParaRPr lang="hu-HU" sz="30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DCE157E-1444-5709-2CDB-F9CC171CD7E2}"/>
              </a:ext>
            </a:extLst>
          </p:cNvPr>
          <p:cNvSpPr txBox="1"/>
          <p:nvPr/>
        </p:nvSpPr>
        <p:spPr>
          <a:xfrm>
            <a:off x="453600" y="1356852"/>
            <a:ext cx="401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u="sng" dirty="0">
                <a:latin typeface="Inter"/>
              </a:rPr>
              <a:t>Projekt célja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DC8118C-E818-6FA7-D8B0-A0C7C6779A79}"/>
              </a:ext>
            </a:extLst>
          </p:cNvPr>
          <p:cNvSpPr txBox="1"/>
          <p:nvPr/>
        </p:nvSpPr>
        <p:spPr>
          <a:xfrm>
            <a:off x="4674241" y="1308806"/>
            <a:ext cx="401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u="sng" dirty="0">
                <a:latin typeface="Inter"/>
              </a:rPr>
              <a:t>Kapcsolódás</a:t>
            </a: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42E77B1D-D8FE-B854-DCC7-869E0499BF38}"/>
              </a:ext>
            </a:extLst>
          </p:cNvPr>
          <p:cNvSpPr txBox="1">
            <a:spLocks/>
          </p:cNvSpPr>
          <p:nvPr/>
        </p:nvSpPr>
        <p:spPr>
          <a:xfrm>
            <a:off x="453600" y="1800789"/>
            <a:ext cx="4118400" cy="29829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Közösségi / fórum jellegű diákoldal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Beépített csevegőfelület diákok között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Kétirányú kommunikáció</a:t>
            </a:r>
          </a:p>
          <a:p>
            <a:pPr marL="628650" lvl="2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solidFill>
                  <a:schemeClr val="accent6"/>
                </a:solidFill>
                <a:latin typeface="Raleway" pitchFamily="2" charset="-18"/>
              </a:rPr>
              <a:t>Diákönkormányzat ↔ Diák</a:t>
            </a:r>
          </a:p>
          <a:p>
            <a:pPr marL="628650" lvl="2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solidFill>
                  <a:schemeClr val="accent6"/>
                </a:solidFill>
                <a:latin typeface="Raleway" pitchFamily="2" charset="-18"/>
              </a:rPr>
              <a:t>Diák ↔ Diák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 modul – közös projekt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Fórum / közösségi oldal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Chat rendszer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Független fejlesztés, összehangolt célok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Egymást kiegészítő funkciók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Valódi csapatmunka, nem elkülönült projektek</a:t>
            </a:r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BF9BF165-C069-793B-5C6B-CEA307BD8A46}"/>
              </a:ext>
            </a:extLst>
          </p:cNvPr>
          <p:cNvSpPr txBox="1">
            <a:spLocks/>
          </p:cNvSpPr>
          <p:nvPr/>
        </p:nvSpPr>
        <p:spPr>
          <a:xfrm>
            <a:off x="4572000" y="1800789"/>
            <a:ext cx="4118400" cy="29829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Profilnévre / képre kattintva: Chat azonnal elérhető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Bejegyzésnél osztály megjelölése → Automatikus üzenet a chatben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Értesítés a megjelölt osztálynak (rendszerüzenetként)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 rendszer összhangban kommunikál egymással</a:t>
            </a:r>
          </a:p>
        </p:txBody>
      </p:sp>
    </p:spTree>
    <p:extLst>
      <p:ext uri="{BB962C8B-B14F-4D97-AF65-F5344CB8AC3E}">
        <p14:creationId xmlns:p14="http://schemas.microsoft.com/office/powerpoint/2010/main" val="651334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8A50D-4134-8CC7-BAA1-0F5C1BAB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A01482C-ABBD-C3B2-22D9-D9A0631C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3.1.7.3 Terhelés és üres értékek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3EF2A15-4A05-7506-BFCF-7CB1AC24772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Egyszerre több felhasználó: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több párhuzamos bejelentkezés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stabil működés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Nagy méretű fájlok: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visszajelzés lassabb feltöltésnél is megtörtént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Üres adatbázis tesztelése: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nem okoz hibát, üres állapotokhoz igazított üzenetek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Gyors egymás utáni kérések: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többszöri szavazás vagy üzenetküldés gyors egymásutánban</a:t>
            </a:r>
          </a:p>
        </p:txBody>
      </p:sp>
    </p:spTree>
    <p:extLst>
      <p:ext uri="{BB962C8B-B14F-4D97-AF65-F5344CB8AC3E}">
        <p14:creationId xmlns:p14="http://schemas.microsoft.com/office/powerpoint/2010/main" val="230810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A1529-EDFC-3704-CA7C-4BBD88426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1D9333D-B910-8A81-8EC5-78D7C160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3.1.7.4 Tesztfelhasználók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7494121-567C-68D2-8022-7527CC32D4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Belépési adatok:</a:t>
            </a:r>
          </a:p>
          <a:p>
            <a:pPr lvl="1" algn="just"/>
            <a:r>
              <a:rPr lang="hu-HU" sz="1000" u="sng" dirty="0">
                <a:latin typeface="Raleway" pitchFamily="2" charset="-18"/>
              </a:rPr>
              <a:t>Mint általános felhasználó: 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Felhasználónév: teszt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Jelszó: teszt123</a:t>
            </a:r>
          </a:p>
          <a:p>
            <a:pPr lvl="1" algn="just"/>
            <a:r>
              <a:rPr lang="hu-HU" sz="1000" u="sng" dirty="0">
                <a:latin typeface="Raleway" pitchFamily="2" charset="-18"/>
              </a:rPr>
              <a:t>Mint </a:t>
            </a:r>
            <a:r>
              <a:rPr lang="hu-HU" sz="1000" u="sng" dirty="0" err="1">
                <a:latin typeface="Raleway" pitchFamily="2" charset="-18"/>
              </a:rPr>
              <a:t>Dök</a:t>
            </a:r>
            <a:r>
              <a:rPr lang="hu-HU" sz="1000" u="sng" dirty="0">
                <a:latin typeface="Raleway" pitchFamily="2" charset="-18"/>
              </a:rPr>
              <a:t> tag: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Felhasználónév: </a:t>
            </a:r>
            <a:r>
              <a:rPr lang="hu-HU" sz="1000" dirty="0" err="1">
                <a:latin typeface="Raleway" pitchFamily="2" charset="-18"/>
              </a:rPr>
              <a:t>tesztdok</a:t>
            </a:r>
            <a:endParaRPr lang="hu-HU" sz="1000" dirty="0">
              <a:latin typeface="Raleway" pitchFamily="2" charset="-18"/>
            </a:endParaRP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Jelszó: teszt123</a:t>
            </a:r>
          </a:p>
          <a:p>
            <a:pPr algn="just"/>
            <a:r>
              <a:rPr lang="hu-HU" sz="1600" dirty="0">
                <a:latin typeface="Raleway" pitchFamily="2" charset="-18"/>
              </a:rPr>
              <a:t>Tesztelhető funkciók: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hozzászólás, chat, bejegyzések és hozzászólások létrehozása</a:t>
            </a:r>
          </a:p>
        </p:txBody>
      </p:sp>
      <p:pic>
        <p:nvPicPr>
          <p:cNvPr id="21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46330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B1D41-B2DB-8052-CF91-4077478D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4094FD2-B922-8971-E8C9-5F16F9D8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3.1.8 Fejlesztési lehetőségek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50F9711-C1ED-B4B0-AEB7-E661D063D0A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Dizájnolás</a:t>
            </a:r>
            <a:r>
              <a:rPr lang="hu-HU" sz="1200" dirty="0">
                <a:latin typeface="Raleway" pitchFamily="2" charset="-18"/>
              </a:rPr>
              <a:t> és elrendezés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Esemény fül telefonos megvalósítása</a:t>
            </a: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26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48903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B4070-C4C4-8721-380B-76C658A5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ED8D122B-2EE8-5349-6B0F-22676E4B359A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Csevegő felület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B3B771B6-55A4-2418-3F44-54607B843236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93A1F26D-EF73-8DFF-42ED-2CBFC28104CC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713711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F55D-24F5-DB9C-9DE5-CCDDAE95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42EA55A5-5836-E425-AC32-3E4DC73F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675907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3.2.1 A program létrejöttének indoklása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93AF925-B59A-84DB-1F8C-DDD0F163424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97552"/>
            <a:ext cx="5026542" cy="31350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/>
              </a:rPr>
              <a:t>Új diákok osztálytársaik megtalálása még a gólya tábor vagy az első iskolai nap előtt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Közösségépítés igénye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Diákok közötti kommunikáció</a:t>
            </a:r>
            <a:endParaRPr lang="hu-HU" sz="10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Új diákok </a:t>
            </a:r>
            <a:r>
              <a:rPr lang="hu-HU" sz="1000" dirty="0" err="1">
                <a:latin typeface="Raleway"/>
              </a:rPr>
              <a:t>könyebb</a:t>
            </a:r>
            <a:r>
              <a:rPr lang="hu-HU" sz="1000" dirty="0">
                <a:latin typeface="Raleway"/>
              </a:rPr>
              <a:t> beilleszkedése</a:t>
            </a:r>
            <a:endParaRPr lang="hu-HU" sz="10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Meglévő rendszerek különbségei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Külsős programok, nem éppen az iskolai közösség megsegítésére van kitalálva</a:t>
            </a:r>
            <a:endParaRPr lang="hu-HU" sz="10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 pitchFamily="2" charset="-18"/>
              </a:rPr>
              <a:t>Cél: egyszerű, hasznos funkcióközpontú rendszer</a:t>
            </a:r>
          </a:p>
          <a:p>
            <a:pPr lvl="1" algn="just"/>
            <a:r>
              <a:rPr lang="hu-HU" sz="1000" dirty="0">
                <a:latin typeface="Raleway"/>
              </a:rPr>
              <a:t>Csak regisztrált, az iskolához kapcsolódó felhasználók számára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5795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51D37-EE8A-89CF-0E44-D7202292C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83EA491-9EB0-FF9C-422F-CE434F40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3.2.2 Használt hardver környezet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0021ABB-85E5-2987-97CC-70398C68A85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Fejlesztés főként asztali számítógépen</a:t>
            </a:r>
          </a:p>
          <a:p>
            <a:pPr lvl="1" algn="just"/>
            <a:r>
              <a:rPr lang="hu-HU" sz="1000" dirty="0">
                <a:latin typeface="Raleway"/>
              </a:rPr>
              <a:t>Iskolai számítógépek, otthoni számítógép</a:t>
            </a:r>
            <a:endParaRPr lang="hu-HU" sz="10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Különösebb hardver erőforrást nem igényelt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DevTools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13315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80EF8-70D7-59FF-CDEB-426F07DC2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9E4157C6-50A8-646B-B523-FB5361C6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3.2.3 Használt szoftverek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A48862D-664D-8648-43F0-2AC6EFF3853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Fejlesztőkörnyezet: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Visual </a:t>
            </a:r>
            <a:r>
              <a:rPr lang="hu-HU" sz="1000" dirty="0" err="1">
                <a:latin typeface="Raleway" pitchFamily="2" charset="-18"/>
              </a:rPr>
              <a:t>Studio</a:t>
            </a:r>
            <a:r>
              <a:rPr lang="hu-HU" sz="1000" dirty="0">
                <a:latin typeface="Raleway" pitchFamily="2" charset="-18"/>
              </a:rPr>
              <a:t> </a:t>
            </a:r>
            <a:r>
              <a:rPr lang="hu-HU" sz="1000" dirty="0" err="1">
                <a:latin typeface="Raleway" pitchFamily="2" charset="-18"/>
              </a:rPr>
              <a:t>Code</a:t>
            </a:r>
            <a:r>
              <a:rPr lang="hu-HU" sz="1000" dirty="0">
                <a:latin typeface="Raleway" pitchFamily="2" charset="-18"/>
              </a:rPr>
              <a:t> (kódolás) 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XAMPP (lokális webszerver, adatbázis) 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phpMyAdmin</a:t>
            </a:r>
            <a:r>
              <a:rPr lang="hu-HU" sz="1000" dirty="0">
                <a:latin typeface="Raleway" pitchFamily="2" charset="-18"/>
              </a:rPr>
              <a:t> (adatbázis-kezelés) </a:t>
            </a:r>
          </a:p>
          <a:p>
            <a:pPr lvl="1" algn="just"/>
            <a:r>
              <a:rPr lang="hu-HU" sz="1000" dirty="0">
                <a:latin typeface="Raleway"/>
              </a:rPr>
              <a:t>GitHub (verziókövetés)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Kiegészítő eszközök: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Google Chrome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Total </a:t>
            </a:r>
            <a:r>
              <a:rPr lang="hu-HU" sz="1000" dirty="0" err="1">
                <a:latin typeface="Raleway" pitchFamily="2" charset="-18"/>
              </a:rPr>
              <a:t>Commander</a:t>
            </a:r>
            <a:r>
              <a:rPr lang="hu-HU" sz="1000" dirty="0">
                <a:latin typeface="Raleway" pitchFamily="2" charset="-18"/>
              </a:rPr>
              <a:t> (FTP kapcsolat)</a:t>
            </a:r>
          </a:p>
          <a:p>
            <a:pPr lvl="1" algn="just"/>
            <a:r>
              <a:rPr lang="hu-HU" sz="1000" dirty="0">
                <a:latin typeface="Raleway"/>
              </a:rPr>
              <a:t>Icons8 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72350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5B3F-D2D4-59AC-C446-F2D9E5F22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4ABB07D-8542-5603-6592-49CC960B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3.2.4 Választott nyelvek, eszközök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B2D6331-B251-8A58-7AD2-F9EBD806D79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Frontend: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HTML – alapvető webes struktúra kialakításához elengedhetetlen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CSS – </a:t>
            </a:r>
            <a:r>
              <a:rPr lang="hu-HU" sz="1000" dirty="0" err="1">
                <a:latin typeface="Raleway" pitchFamily="2" charset="-18"/>
              </a:rPr>
              <a:t>testreszabható</a:t>
            </a:r>
            <a:r>
              <a:rPr lang="hu-HU" sz="1000" dirty="0">
                <a:latin typeface="Raleway" pitchFamily="2" charset="-18"/>
              </a:rPr>
              <a:t>, reszponzív megjelenés biztosítása</a:t>
            </a:r>
          </a:p>
          <a:p>
            <a:pPr lvl="1" algn="just"/>
            <a:r>
              <a:rPr lang="hu-HU" sz="1000" dirty="0">
                <a:latin typeface="Raleway"/>
              </a:rPr>
              <a:t>JavaScript – dinamikus elemek, csevegés ablakának </a:t>
            </a:r>
            <a:r>
              <a:rPr lang="hu-HU" sz="1000" dirty="0" err="1">
                <a:latin typeface="Raleway"/>
              </a:rPr>
              <a:t>frissitésének</a:t>
            </a:r>
            <a:r>
              <a:rPr lang="hu-HU" sz="1000" dirty="0">
                <a:latin typeface="Raleway"/>
              </a:rPr>
              <a:t>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Backend: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– egyszerűen integrálható HTML-lel, szerveroldali feldolgozás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hatékony relációs adatbázis-kezelés, PHP-vel jól együttműködik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.</a:t>
            </a:r>
            <a:r>
              <a:rPr lang="hu-HU" sz="1000" dirty="0" err="1">
                <a:latin typeface="Raleway" pitchFamily="2" charset="-18"/>
              </a:rPr>
              <a:t>htaccess</a:t>
            </a:r>
            <a:r>
              <a:rPr lang="hu-HU" sz="1000" dirty="0">
                <a:latin typeface="Raleway" pitchFamily="2" charset="-18"/>
              </a:rPr>
              <a:t> – URL átírás, jogosultságkezelés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Választási szempontok: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Jól dokumentált eszközök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Személyes tapasztalat, tanulmányok során már használt technológiák</a:t>
            </a:r>
          </a:p>
        </p:txBody>
      </p:sp>
    </p:spTree>
    <p:extLst>
      <p:ext uri="{BB962C8B-B14F-4D97-AF65-F5344CB8AC3E}">
        <p14:creationId xmlns:p14="http://schemas.microsoft.com/office/powerpoint/2010/main" val="451313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6AA29-8343-4AE9-7AF5-4B84D7CE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F68F5959-F57C-7CEB-EA30-E4F3C63E447B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Adatszerkezetek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8BE781E9-A148-93C2-F076-1D0F32E5207B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3.2.5</a:t>
            </a:r>
            <a:endParaRPr lang="fr-FR" sz="3000" spc="-1" dirty="0">
              <a:solidFill>
                <a:schemeClr val="accent2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029D93E8-E4E7-2F33-769A-87110350ED41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306518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B96A-EC85-3FAB-CA33-EA42821E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9FAF31CE-C190-EB7B-8379-BB9FF354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3.2.5.1 Általános felépítés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A023D863-8162-98FB-990E-741AF187047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Adatbázis típusa: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relációs adatbázis, </a:t>
            </a:r>
            <a:r>
              <a:rPr lang="hu-HU" sz="1000" dirty="0" err="1">
                <a:latin typeface="Raleway" pitchFamily="2" charset="-18"/>
              </a:rPr>
              <a:t>phpMyAdmin-on</a:t>
            </a:r>
            <a:r>
              <a:rPr lang="hu-HU" sz="1000" dirty="0">
                <a:latin typeface="Raleway" pitchFamily="2" charset="-18"/>
              </a:rPr>
              <a:t> keresztül kezelve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 (táblák):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user</a:t>
            </a:r>
            <a:r>
              <a:rPr lang="hu-HU" sz="1000" dirty="0">
                <a:latin typeface="Raleway" pitchFamily="2" charset="-18"/>
              </a:rPr>
              <a:t> – felhasználói adatok</a:t>
            </a:r>
          </a:p>
          <a:p>
            <a:pPr lvl="1" algn="just"/>
            <a:r>
              <a:rPr lang="hu-HU" sz="1000" dirty="0" err="1">
                <a:latin typeface="Raleway"/>
              </a:rPr>
              <a:t>friendship</a:t>
            </a:r>
            <a:r>
              <a:rPr lang="hu-HU" sz="1000" dirty="0">
                <a:latin typeface="Raleway"/>
              </a:rPr>
              <a:t> – felhasználók közötti kapcsolat tárolása</a:t>
            </a:r>
          </a:p>
          <a:p>
            <a:pPr lvl="1" algn="just"/>
            <a:r>
              <a:rPr lang="hu-HU" sz="1000" dirty="0" err="1">
                <a:latin typeface="Raleway"/>
              </a:rPr>
              <a:t>uzenetek</a:t>
            </a:r>
            <a:r>
              <a:rPr lang="hu-HU" sz="1000" dirty="0">
                <a:latin typeface="Raleway"/>
              </a:rPr>
              <a:t> – üzenetek tárolása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Kapcsolatok:</a:t>
            </a:r>
          </a:p>
          <a:p>
            <a:pPr lvl="1" algn="just"/>
            <a:r>
              <a:rPr lang="hu-HU" sz="1000" dirty="0" err="1">
                <a:latin typeface="Raleway"/>
              </a:rPr>
              <a:t>uzenetek</a:t>
            </a:r>
            <a:r>
              <a:rPr lang="hu-HU" sz="1000" dirty="0">
                <a:latin typeface="Raleway"/>
              </a:rPr>
              <a:t> -&gt; </a:t>
            </a:r>
            <a:r>
              <a:rPr lang="hu-HU" sz="1000" dirty="0" err="1">
                <a:latin typeface="Raleway"/>
              </a:rPr>
              <a:t>user</a:t>
            </a:r>
          </a:p>
          <a:p>
            <a:pPr lvl="1" algn="just"/>
            <a:r>
              <a:rPr lang="hu-HU" sz="1000" dirty="0" err="1">
                <a:latin typeface="Raleway"/>
              </a:rPr>
              <a:t>friendship</a:t>
            </a:r>
            <a:r>
              <a:rPr lang="hu-HU" sz="1000" dirty="0">
                <a:latin typeface="Raleway"/>
              </a:rPr>
              <a:t> -&gt; </a:t>
            </a:r>
            <a:r>
              <a:rPr lang="hu-HU" sz="1000" dirty="0" err="1">
                <a:latin typeface="Raleway"/>
              </a:rPr>
              <a:t>user</a:t>
            </a:r>
            <a:endParaRPr lang="hu-HU" sz="1000" dirty="0" err="1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0103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Felhasználói dokumentáció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02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4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25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08627-9C14-219D-94A2-CCF3C81A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485B6341-F11E-E5A7-125C-051B1D60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3.2.5.2 Táblák mezői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E8E1C8C-0245-9C76-9DC5-B62F26F1EB2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2332024"/>
            <a:ext cx="5026542" cy="19082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uid</a:t>
            </a:r>
            <a:r>
              <a:rPr lang="hu-HU" sz="1200" dirty="0">
                <a:latin typeface="Raleway" pitchFamily="2" charset="-18"/>
              </a:rPr>
              <a:t> – egyedi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unick</a:t>
            </a:r>
            <a:r>
              <a:rPr lang="hu-HU" sz="1200" dirty="0">
                <a:latin typeface="Raleway" pitchFamily="2" charset="-18"/>
              </a:rPr>
              <a:t> – felhasználónév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uprofkepnev</a:t>
            </a:r>
            <a:r>
              <a:rPr lang="hu-HU" sz="1200" dirty="0">
                <a:latin typeface="Raleway" pitchFamily="2" charset="-18"/>
              </a:rPr>
              <a:t> – a profilkép elmentett neve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ustatusz</a:t>
            </a:r>
            <a:r>
              <a:rPr lang="hu-HU" sz="1200" dirty="0">
                <a:latin typeface="Raleway" pitchFamily="2" charset="-18"/>
              </a:rPr>
              <a:t> – jogosultságok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9CF46A52-B1F1-2F3E-418F-C8C3F84F100C}"/>
              </a:ext>
            </a:extLst>
          </p:cNvPr>
          <p:cNvSpPr txBox="1">
            <a:spLocks/>
          </p:cNvSpPr>
          <p:nvPr/>
        </p:nvSpPr>
        <p:spPr>
          <a:xfrm>
            <a:off x="714241" y="1888078"/>
            <a:ext cx="3857759" cy="3792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600" u="sng" dirty="0" err="1">
                <a:latin typeface="Inter"/>
              </a:rPr>
              <a:t>user</a:t>
            </a:r>
            <a:r>
              <a:rPr lang="hu-HU" sz="1600" u="sng" dirty="0">
                <a:latin typeface="Inter"/>
              </a:rPr>
              <a:t> (felhasznált részei)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1AE4B0-E2DF-2D72-C537-5C44EB8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99" y="3588564"/>
            <a:ext cx="2461318" cy="13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7564C-FF49-396A-DF39-9B56FBFB1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A80A24D-2694-24B7-3CE6-62556DD7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35645"/>
            <a:ext cx="3857760" cy="4859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algn="ctr"/>
            <a:r>
              <a:rPr lang="hu-HU" sz="1600" u="sng" dirty="0" err="1">
                <a:latin typeface="Inter"/>
              </a:rPr>
              <a:t>friendship</a:t>
            </a: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D5E46FCB-BB40-FFA5-191B-6C38CD4D53D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292535"/>
            <a:ext cx="5026542" cy="29477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/>
            <a:r>
              <a:rPr lang="hu-HU" sz="1200" dirty="0">
                <a:latin typeface="Raleway"/>
              </a:rPr>
              <a:t>fid – </a:t>
            </a:r>
            <a:r>
              <a:rPr lang="hu-HU" sz="1200" dirty="0" err="1">
                <a:latin typeface="Raleway"/>
              </a:rPr>
              <a:t>primary</a:t>
            </a:r>
            <a:r>
              <a:rPr lang="hu-HU" sz="1200" dirty="0">
                <a:latin typeface="Raleway"/>
              </a:rPr>
              <a:t> </a:t>
            </a:r>
            <a:r>
              <a:rPr lang="hu-HU" sz="1200" dirty="0" err="1">
                <a:latin typeface="Raleway"/>
              </a:rPr>
              <a:t>key</a:t>
            </a:r>
            <a:endParaRPr lang="hu-HU" sz="1200" dirty="0">
              <a:latin typeface="Raleway"/>
            </a:endParaRPr>
          </a:p>
          <a:p>
            <a:pPr algn="just"/>
            <a:r>
              <a:rPr lang="hu-HU" sz="1200" dirty="0" err="1">
                <a:latin typeface="Raleway"/>
              </a:rPr>
              <a:t>fuid</a:t>
            </a:r>
            <a:r>
              <a:rPr lang="hu-HU" sz="1200" dirty="0">
                <a:latin typeface="Raleway"/>
              </a:rPr>
              <a:t> – A felhasználó azonosítója</a:t>
            </a:r>
          </a:p>
          <a:p>
            <a:pPr algn="just"/>
            <a:r>
              <a:rPr lang="hu-HU" sz="1200" dirty="0">
                <a:latin typeface="Raleway"/>
              </a:rPr>
              <a:t>ffid – B felhasználó azonosítója</a:t>
            </a:r>
          </a:p>
          <a:p>
            <a:pPr algn="just"/>
            <a:r>
              <a:rPr lang="hu-HU" sz="1200" dirty="0" err="1">
                <a:latin typeface="Raleway"/>
              </a:rPr>
              <a:t>fstatus</a:t>
            </a:r>
            <a:r>
              <a:rPr lang="hu-HU" sz="1200" dirty="0">
                <a:latin typeface="Raleway"/>
              </a:rPr>
              <a:t> – A és B felhasználó közötti kapcsolati státusz</a:t>
            </a: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4" name="Kép 3" descr="A képen szöveg, képernyőkép, szám, Betűtípus látható&#10;&#10;Lehet, hogy az AI által létrehozott tartalom helytelen.">
            <a:extLst>
              <a:ext uri="{FF2B5EF4-FFF2-40B4-BE49-F238E27FC236}">
                <a16:creationId xmlns:a16="http://schemas.microsoft.com/office/drawing/2014/main" id="{D311CA86-B0E4-B728-5405-C4624DCF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" y="2707803"/>
            <a:ext cx="1745392" cy="24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22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F0CC-7146-F03D-9CBB-D81607E2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78164A3-2C9A-137B-261D-8169209A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310646"/>
            <a:ext cx="3857759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u="sng" dirty="0" err="1">
                <a:latin typeface="Inter"/>
              </a:rPr>
              <a:t>uzenetek</a:t>
            </a:r>
            <a:endParaRPr lang="fr-FR" sz="1600" b="0" u="sng" strike="noStrike" spc="-1" dirty="0" err="1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806918B0-59EF-F306-8D83-1C46847D5DF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327533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/>
              </a:rPr>
              <a:t>uzid</a:t>
            </a:r>
            <a:r>
              <a:rPr lang="hu-HU" sz="1200" dirty="0">
                <a:latin typeface="Raleway"/>
              </a:rPr>
              <a:t>– </a:t>
            </a:r>
            <a:r>
              <a:rPr lang="hu-HU" sz="1200" dirty="0" err="1">
                <a:latin typeface="Raleway"/>
              </a:rPr>
              <a:t>primary</a:t>
            </a:r>
            <a:r>
              <a:rPr lang="hu-HU" sz="1200" dirty="0">
                <a:latin typeface="Raleway"/>
              </a:rPr>
              <a:t> </a:t>
            </a:r>
            <a:r>
              <a:rPr lang="hu-HU" sz="1200" dirty="0" err="1">
                <a:latin typeface="Raleway"/>
              </a:rPr>
              <a:t>key</a:t>
            </a:r>
            <a:endParaRPr lang="hu-HU" sz="1200" dirty="0">
              <a:latin typeface="Raleway"/>
            </a:endParaRPr>
          </a:p>
          <a:p>
            <a:pPr algn="just"/>
            <a:r>
              <a:rPr lang="hu-HU" sz="1200" dirty="0" err="1">
                <a:latin typeface="Raleway"/>
              </a:rPr>
              <a:t>uzuid</a:t>
            </a:r>
            <a:r>
              <a:rPr lang="hu-HU" sz="1200" dirty="0">
                <a:latin typeface="Raleway"/>
              </a:rPr>
              <a:t> – üzenetet küldő felhasználó azonosítója</a:t>
            </a:r>
          </a:p>
          <a:p>
            <a:pPr algn="just"/>
            <a:r>
              <a:rPr lang="hu-HU" sz="1200" dirty="0" err="1">
                <a:latin typeface="Raleway"/>
              </a:rPr>
              <a:t>uztouid</a:t>
            </a:r>
            <a:r>
              <a:rPr lang="hu-HU" sz="1200" dirty="0">
                <a:latin typeface="Raleway"/>
              </a:rPr>
              <a:t> – üzenetet fogadó felhasználó azonosítója</a:t>
            </a:r>
          </a:p>
          <a:p>
            <a:pPr algn="just"/>
            <a:r>
              <a:rPr lang="hu-HU" sz="1200" dirty="0" err="1">
                <a:latin typeface="Raleway"/>
              </a:rPr>
              <a:t>uztext</a:t>
            </a:r>
            <a:r>
              <a:rPr lang="hu-HU" sz="1200" dirty="0">
                <a:latin typeface="Raleway"/>
              </a:rPr>
              <a:t> – üzenet szöveges tartalma</a:t>
            </a:r>
          </a:p>
          <a:p>
            <a:pPr algn="just"/>
            <a:r>
              <a:rPr lang="hu-HU" sz="1200" dirty="0" err="1">
                <a:latin typeface="Raleway"/>
              </a:rPr>
              <a:t>uzdatum</a:t>
            </a:r>
            <a:r>
              <a:rPr lang="hu-HU" sz="1200" dirty="0">
                <a:latin typeface="Raleway"/>
              </a:rPr>
              <a:t> – üzenet küldésének pontos ideje</a:t>
            </a:r>
          </a:p>
          <a:p>
            <a:pPr algn="just"/>
            <a:r>
              <a:rPr lang="hu-HU" sz="1200" dirty="0" err="1">
                <a:latin typeface="Raleway"/>
              </a:rPr>
              <a:t>uzstatus</a:t>
            </a:r>
            <a:r>
              <a:rPr lang="hu-HU" sz="1200" dirty="0">
                <a:latin typeface="Raleway"/>
              </a:rPr>
              <a:t> – üzenet státusza</a:t>
            </a:r>
          </a:p>
          <a:p>
            <a:pPr algn="just"/>
            <a:r>
              <a:rPr lang="hu-HU" sz="1200" dirty="0" err="1">
                <a:latin typeface="Raleway"/>
              </a:rPr>
              <a:t>uzfile</a:t>
            </a:r>
            <a:r>
              <a:rPr lang="hu-HU" sz="1200" dirty="0">
                <a:latin typeface="Raleway"/>
              </a:rPr>
              <a:t> – üzenethez csatolt </a:t>
            </a:r>
            <a:r>
              <a:rPr lang="hu-HU" sz="1200" dirty="0" err="1">
                <a:latin typeface="Raleway"/>
              </a:rPr>
              <a:t>fálj</a:t>
            </a:r>
          </a:p>
        </p:txBody>
      </p:sp>
      <p:pic>
        <p:nvPicPr>
          <p:cNvPr id="2" name="Kép 1" descr="A képen szöveg, képernyőkép, Betűtípus, szám látható&#10;&#10;Lehet, hogy az AI által létrehozott tartalom helytelen.">
            <a:extLst>
              <a:ext uri="{FF2B5EF4-FFF2-40B4-BE49-F238E27FC236}">
                <a16:creationId xmlns:a16="http://schemas.microsoft.com/office/drawing/2014/main" id="{A0720D60-B0B9-46DE-002E-56DB2F86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2851"/>
            <a:ext cx="9144000" cy="14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67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E6E97-49E5-E7AB-FC64-8058D270A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73B9D7D-25E0-EA4F-6FCE-8067BB1F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D8C5D0CF-AC82-3B5E-E247-1CBE9ABA604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Az adatbázis táblái közötti kapcsolatok szemléltetése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Tábla és mezők közötti viszonyok ábrázolása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entitások, kapcsolatok és attribútumok kiemelése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Az ábra segíti a program adatkezelési logikájának megértését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40908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302F7-414F-2131-10AA-430C248F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F338C7A2-83F1-9393-1285-9EA5B310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65" y="298638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pic>
        <p:nvPicPr>
          <p:cNvPr id="2" name="Kép 1" descr="A képen szöveg, képernyőkép, tervezés látható&#10;&#10;Lehet, hogy az AI által létrehozott tartalom helytelen.">
            <a:extLst>
              <a:ext uri="{FF2B5EF4-FFF2-40B4-BE49-F238E27FC236}">
                <a16:creationId xmlns:a16="http://schemas.microsoft.com/office/drawing/2014/main" id="{33A049EC-DE86-A723-BF24-63C0137E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06" y="1207873"/>
            <a:ext cx="2690939" cy="31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609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20002-6A8B-A619-F157-0A29F2BA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6620DBE0-C7CD-415D-4581-34DA81DDD8AE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Algoritmusok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F302981A-BD7D-6FFD-37E1-561E35CF650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3.2.6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F76D6835-38B3-414E-311A-3233AA986739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67650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6CD1-CEF2-90EC-4A4A-4EE0522A7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6F14959-8096-D24C-5D2B-A64B6B9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3.2.6.1 Jogosultságellenőrzés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74792E2-0513-03C8-BE2B-09C1FA818F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Bejelentkezés után, az oldal betöltésekor ellenőrizzük: Jogosult-e az adott felület megtekintésére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pl. csak bejelentkezett felhasználók használhatják az oldalt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További jogosultságellenőrzések: Osztály beállítva-e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ha nem → átirányítás a profiloldalra</a:t>
            </a: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258" name="Google Shape;320;p34">
            <a:extLst>
              <a:ext uri="{FF2B5EF4-FFF2-40B4-BE49-F238E27FC236}">
                <a16:creationId xmlns:a16="http://schemas.microsoft.com/office/drawing/2014/main" id="{FC145AA0-B4F6-280B-F806-C6CDDC8E7678}"/>
              </a:ext>
            </a:extLst>
          </p:cNvPr>
          <p:cNvPicPr/>
          <p:nvPr/>
        </p:nvPicPr>
        <p:blipFill>
          <a:blip r:embed="rId2"/>
          <a:srcRect t="1392" b="1392"/>
          <a:stretch/>
        </p:blipFill>
        <p:spPr>
          <a:xfrm>
            <a:off x="5986735" y="75240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177719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A136F-519E-5490-2D05-3F66DA36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0B7FF54-99EB-7DD9-3AEF-E0EF1246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3.2.6.2 Fájlkezelés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8553DDF8-7A86-ADC8-3BD3-FB8AE51E09B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/>
              </a:rPr>
              <a:t>Fájlok feltöltése </a:t>
            </a:r>
            <a:r>
              <a:rPr lang="hu-HU" sz="1200" dirty="0" err="1">
                <a:latin typeface="Raleway"/>
              </a:rPr>
              <a:t>uz-files</a:t>
            </a:r>
            <a:r>
              <a:rPr lang="hu-HU" sz="1200" dirty="0">
                <a:latin typeface="Raleway"/>
              </a:rPr>
              <a:t>/ mappába történik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fájlnév ütközés elkerüléséhez egyedi név generálása</a:t>
            </a:r>
          </a:p>
          <a:p>
            <a:pPr lvl="1" algn="just"/>
            <a:r>
              <a:rPr lang="hu-HU" sz="1000" dirty="0">
                <a:latin typeface="Raleway"/>
              </a:rPr>
              <a:t>egyedi fájlnév mentése az adatbázisba (</a:t>
            </a:r>
            <a:r>
              <a:rPr lang="hu-HU" sz="1000" dirty="0" err="1">
                <a:latin typeface="Raleway"/>
              </a:rPr>
              <a:t>uzfile</a:t>
            </a:r>
            <a:r>
              <a:rPr lang="hu-HU" sz="1000" dirty="0">
                <a:latin typeface="Raleway"/>
              </a:rPr>
              <a:t> mező)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Feltöltéskor ellenőrzések: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fájlméret</a:t>
            </a:r>
          </a:p>
          <a:p>
            <a:pPr algn="just"/>
            <a:r>
              <a:rPr lang="hu-HU" sz="1200" dirty="0">
                <a:latin typeface="Raleway"/>
              </a:rPr>
              <a:t>Lekéréskor: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közvetíti a fájlt a böngésző felé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biztonsági ellenőrzés: csak létező és jogos fájl kérhető le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Megjelenítéskor: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 fájl eredeti nevét mutatja</a:t>
            </a:r>
          </a:p>
        </p:txBody>
      </p:sp>
    </p:spTree>
    <p:extLst>
      <p:ext uri="{BB962C8B-B14F-4D97-AF65-F5344CB8AC3E}">
        <p14:creationId xmlns:p14="http://schemas.microsoft.com/office/powerpoint/2010/main" val="1709695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1E028-DBEB-F24D-53E3-A513259F8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7BB8B7A-D1AF-0EDB-79C0-544D52C0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200" dirty="0">
                <a:latin typeface="Inter"/>
              </a:rPr>
              <a:t>3.2.6.3 Üzenet küldés</a:t>
            </a:r>
            <a:endParaRPr lang="hu-HU" sz="3200" b="0" strike="noStrike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3B4B857-B3FA-5224-977D-84B8D8588B3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/>
              </a:rPr>
              <a:t>Üzenet szövege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A csevegő felület megnyitása után a csevegő felület szöveg mezőjébe írható az elküldendő üzenet</a:t>
            </a:r>
          </a:p>
          <a:p>
            <a:pPr algn="just"/>
            <a:r>
              <a:rPr lang="hu-HU" sz="1200" dirty="0">
                <a:latin typeface="Raleway"/>
              </a:rPr>
              <a:t>Küldés gomb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800" dirty="0">
                <a:latin typeface="Raleway"/>
              </a:rPr>
              <a:t>A küldésgomb vagy Enter billentyű lenyomásával az üzenet elküldésre kerül</a:t>
            </a:r>
            <a:endParaRPr lang="hu-HU" sz="8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Üzenet adatbázisba kerülése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A küldés gomb lenyomása vagy Enter billentyű megnyomása feltölti az üzenetet és a megfelelő jellemzőket az adatbázisba</a:t>
            </a:r>
            <a:endParaRPr lang="hu-HU" sz="10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Üzenet lekérdezése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Ezután az adatbázisban lévő üzenetek a megfelelő felhasználóknál lekérdezésre és megjelenítésre kerül</a:t>
            </a:r>
          </a:p>
        </p:txBody>
      </p:sp>
    </p:spTree>
    <p:extLst>
      <p:ext uri="{BB962C8B-B14F-4D97-AF65-F5344CB8AC3E}">
        <p14:creationId xmlns:p14="http://schemas.microsoft.com/office/powerpoint/2010/main" val="21278574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947BD-3A57-95B4-3268-5FE62D09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E1B8ECEC-82B4-2E80-661B-E60FD6589D48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Tesztelés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8345483F-436E-792D-3321-88B3FEEF5D8B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3.2.7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40DCD9A5-610F-04F2-230D-67071BE58632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37179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A97B-2E3A-5B5D-983B-5B1366CD1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2C9BE21D-C36D-0883-D990-FA187F8DB99F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Közösségi média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23CCAC85-4D5B-C197-DBDA-06EA3C88318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spc="-1" dirty="0">
                <a:solidFill>
                  <a:schemeClr val="accent2"/>
                </a:solidFill>
                <a:latin typeface="Inter"/>
                <a:ea typeface="Inter"/>
              </a:rPr>
              <a:t>2</a:t>
            </a: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.1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2E561D8C-E567-20B5-9044-1DF053449F67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22706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6A940-97FB-4100-32FE-2C855F80A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08795B16-01AA-240B-4554-64A1F7E2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3.2.7.1 Platformok és böngészők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F32AA46-69DD-3E59-9668-C6B5140433A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Asztali 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Windows 10, 11 (Chrome, Edge, </a:t>
            </a:r>
            <a:r>
              <a:rPr lang="hu-HU" sz="1000" dirty="0" err="1">
                <a:latin typeface="Raleway" pitchFamily="2" charset="-18"/>
              </a:rPr>
              <a:t>OperaGX</a:t>
            </a:r>
            <a:r>
              <a:rPr lang="hu-HU" sz="1000" dirty="0">
                <a:latin typeface="Raleway" pitchFamily="2" charset="-18"/>
              </a:rPr>
              <a:t>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Felbontások: 1920×1080, 1366×768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Mobilkörnyezet: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 (Chrome) 1080 x 2340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 (</a:t>
            </a:r>
            <a:r>
              <a:rPr lang="hu-HU" sz="1000" dirty="0" err="1">
                <a:latin typeface="Raleway" pitchFamily="2" charset="-18"/>
              </a:rPr>
              <a:t>Safari</a:t>
            </a:r>
            <a:r>
              <a:rPr lang="hu-HU" sz="1000" dirty="0">
                <a:latin typeface="Raleway" pitchFamily="2" charset="-18"/>
              </a:rPr>
              <a:t>) 375×667, 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 célja: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reszponzivitás</a:t>
            </a:r>
            <a:r>
              <a:rPr lang="hu-HU" sz="1000" dirty="0">
                <a:latin typeface="Raleway" pitchFamily="2" charset="-18"/>
              </a:rPr>
              <a:t> ellenőrzése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funkciók egyenletes elérhetősége minden platformon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hibamentes megjelenítés és működés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automatikusan átrendeződés kisebb képernyőn</a:t>
            </a:r>
          </a:p>
        </p:txBody>
      </p:sp>
    </p:spTree>
    <p:extLst>
      <p:ext uri="{BB962C8B-B14F-4D97-AF65-F5344CB8AC3E}">
        <p14:creationId xmlns:p14="http://schemas.microsoft.com/office/powerpoint/2010/main" val="10446469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7087E-8033-861B-67D3-83BE09649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31D08FF-5990-656F-A15B-3A50208F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3.2.7.2 Hibakezelés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D537059-8702-E87D-AC1D-08CA11A0AC4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Üres mezők ellenőrzése: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kötelező mezők figyelése (pl. hozzászólás)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hibajelzés üzenettel / utasítással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Nagy fájlméret: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fájlméret-korlát beállítása (2 MB)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hibaüzenet és feltöltés megszakítása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Osztályválasztás hiánya: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profiloldalra irányításfigyelmeztetés: „Az osztály kiválasztása kötelező</a:t>
            </a:r>
            <a:r>
              <a:rPr lang="hu-HU" sz="800" dirty="0">
                <a:latin typeface="Raleway" pitchFamily="2" charset="-18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3527955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4DCE0-E61D-37DE-115D-8AC3D68B0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A231CF69-1F50-6E99-A240-3A3B8957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3.2.7.3 Terhelés és üres értékek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64E27A1-ECB2-DD7C-AFCB-078D70A2D0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Egyszerre több felhasználó: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több párhuzamos bejelentkezés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stabil működés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Nagy méretű fájlok: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visszajelzés lassabb feltöltésnél is megtörtént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Üres adatbázis tesztelése: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nem okoz hibát, üres állapotokhoz igazított üzenetek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Gyors egymás utáni kérések:</a:t>
            </a:r>
          </a:p>
          <a:p>
            <a:pPr lvl="1" algn="just"/>
            <a:r>
              <a:rPr lang="hu-HU" sz="1000" dirty="0">
                <a:latin typeface="Raleway"/>
              </a:rPr>
              <a:t>többszöri üzenetküldés gyors egymásutánban</a:t>
            </a:r>
          </a:p>
        </p:txBody>
      </p:sp>
    </p:spTree>
    <p:extLst>
      <p:ext uri="{BB962C8B-B14F-4D97-AF65-F5344CB8AC3E}">
        <p14:creationId xmlns:p14="http://schemas.microsoft.com/office/powerpoint/2010/main" val="41097846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33222-C2D6-2C27-D0B2-148EB6E73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FB6B6C3A-32DC-3204-7680-6C9B0D76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3.2.7.4 Tesztfelhasználók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1FFB56C-A56B-3082-4DCE-AFA5D8FA9CD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Belépési adatok:</a:t>
            </a:r>
          </a:p>
          <a:p>
            <a:pPr lvl="1" algn="just"/>
            <a:r>
              <a:rPr lang="hu-HU" sz="1000" u="sng" dirty="0">
                <a:latin typeface="Raleway" pitchFamily="2" charset="-18"/>
              </a:rPr>
              <a:t>Mint általános felhasználó: 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Felhasználónév: teszt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Jelszó: teszt123</a:t>
            </a:r>
          </a:p>
          <a:p>
            <a:pPr lvl="1" algn="just"/>
            <a:endParaRPr lang="hu-HU" sz="1000" u="sng" dirty="0">
              <a:latin typeface="Raleway" pitchFamily="2" charset="-18"/>
            </a:endParaRPr>
          </a:p>
          <a:p>
            <a:pPr algn="just"/>
            <a:r>
              <a:rPr lang="hu-HU" sz="1600" dirty="0">
                <a:latin typeface="Raleway" pitchFamily="2" charset="-18"/>
              </a:rPr>
              <a:t>Tesztelhető funkciók:</a:t>
            </a:r>
          </a:p>
          <a:p>
            <a:pPr lvl="1" algn="just"/>
            <a:r>
              <a:rPr lang="hu-HU" sz="1000" dirty="0">
                <a:latin typeface="Raleway"/>
              </a:rPr>
              <a:t>Osztálytársak megtekintése, barátok hozzáadása, barátok tiltása, csevegés</a:t>
            </a:r>
            <a:endParaRPr lang="hu-HU" sz="1000" dirty="0">
              <a:latin typeface="Raleway" pitchFamily="2" charset="-18"/>
            </a:endParaRPr>
          </a:p>
        </p:txBody>
      </p:sp>
      <p:pic>
        <p:nvPicPr>
          <p:cNvPr id="214" name="Google Shape;320;p34">
            <a:extLst>
              <a:ext uri="{FF2B5EF4-FFF2-40B4-BE49-F238E27FC236}">
                <a16:creationId xmlns:a16="http://schemas.microsoft.com/office/drawing/2014/main" id="{1A7FA144-B34F-D3D4-11C6-5068431A4E61}"/>
              </a:ext>
            </a:extLst>
          </p:cNvPr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2816162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88132-AA02-1A1D-AFBE-BDDC6A59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EC1353D-E632-830B-9960-4123FF9A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3.2.8 Fejlesztési lehetőségek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ADAE851-661B-9B17-64C6-D743D535406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/>
              </a:rPr>
              <a:t>Üzenetek megjelenítése: JavaScript ablak frissítés helyett magasabb szintű technológia például AJAX vagy </a:t>
            </a:r>
            <a:r>
              <a:rPr lang="hu-HU" sz="1200" dirty="0" err="1">
                <a:latin typeface="Raleway"/>
              </a:rPr>
              <a:t>WebSocket</a:t>
            </a:r>
            <a:r>
              <a:rPr lang="hu-HU" sz="1200" dirty="0">
                <a:latin typeface="Raleway"/>
              </a:rPr>
              <a:t> használata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Csoportok kialakítása: Bizonyos tényezők miatt a csoportok </a:t>
            </a:r>
            <a:r>
              <a:rPr lang="hu-HU" sz="1200" dirty="0" err="1">
                <a:latin typeface="Raleway"/>
              </a:rPr>
              <a:t>implmentálása</a:t>
            </a:r>
            <a:r>
              <a:rPr lang="hu-HU" sz="1200" dirty="0">
                <a:latin typeface="Raleway"/>
              </a:rPr>
              <a:t> kimaradt. Lefejlesztése ajánlott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Modernizálás: PHP helyett például modernebb technológiák használhatóak. Ez akár lehet mindössze PHP keretrendszer használata de akár egy teljes váltás például </a:t>
            </a:r>
            <a:r>
              <a:rPr lang="hu-HU" sz="1200" dirty="0" err="1">
                <a:latin typeface="Raleway"/>
              </a:rPr>
              <a:t>React</a:t>
            </a:r>
            <a:r>
              <a:rPr lang="hu-HU" sz="1200" dirty="0">
                <a:latin typeface="Raleway"/>
              </a:rPr>
              <a:t> JavaScript keretrendszerre vagy akár </a:t>
            </a:r>
            <a:r>
              <a:rPr lang="hu-HU" sz="1200" dirty="0" err="1">
                <a:latin typeface="Raleway"/>
              </a:rPr>
              <a:t>React-nativ-ra</a:t>
            </a:r>
            <a:r>
              <a:rPr lang="hu-HU" sz="1200" dirty="0">
                <a:latin typeface="Raleway"/>
              </a:rPr>
              <a:t> a telefonos élmény fokozásához</a:t>
            </a:r>
            <a:endParaRPr lang="hu-HU" sz="1200" dirty="0">
              <a:latin typeface="Raleway" pitchFamily="2" charset="-18"/>
            </a:endParaRP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266" name="Google Shape;320;p34">
            <a:extLst>
              <a:ext uri="{FF2B5EF4-FFF2-40B4-BE49-F238E27FC236}">
                <a16:creationId xmlns:a16="http://schemas.microsoft.com/office/drawing/2014/main" id="{66596F2D-3C31-BC8F-2EEE-1FC206A59E34}"/>
              </a:ext>
            </a:extLst>
          </p:cNvPr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27874170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D56A3-E66B-765D-25BA-1B9AEE56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>
            <a:extLst>
              <a:ext uri="{FF2B5EF4-FFF2-40B4-BE49-F238E27FC236}">
                <a16:creationId xmlns:a16="http://schemas.microsoft.com/office/drawing/2014/main" id="{F088E733-CB02-6D4F-2E2C-77A1BE53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Átirányítás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55" name="PlaceHolder 2">
            <a:extLst>
              <a:ext uri="{FF2B5EF4-FFF2-40B4-BE49-F238E27FC236}">
                <a16:creationId xmlns:a16="http://schemas.microsoft.com/office/drawing/2014/main" id="{F2717DDC-F150-F86E-9D8F-AC9C294E7E6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 dirty="0">
                <a:solidFill>
                  <a:srgbClr val="FFFFFF"/>
                </a:solidFill>
                <a:latin typeface="OpenSymbol"/>
              </a:rPr>
              <a:t>A weboldal az alábbi linken elérhető:</a:t>
            </a:r>
            <a:br>
              <a:rPr lang="hu-HU" sz="1600" b="0" strike="noStrike" spc="-1" dirty="0">
                <a:solidFill>
                  <a:srgbClr val="FFFFFF"/>
                </a:solidFill>
                <a:latin typeface="OpenSymbol"/>
              </a:rPr>
            </a:br>
            <a:r>
              <a:rPr lang="hu-HU" sz="1600" b="0" strike="noStrike" spc="-1" dirty="0">
                <a:solidFill>
                  <a:srgbClr val="FFFFFF"/>
                </a:solidFill>
                <a:latin typeface="OpenSymbol"/>
                <a:hlinkClick r:id="rId2"/>
              </a:rPr>
              <a:t>http://weissesvagyok.infy.uk/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80562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53744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2.1.1 Weboldal bemutatása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537440" cy="24766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Regisztráció szükséges a használathoz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Hibakezelés és visszajelzések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Fórum- és közösségi alapú működés 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rgbClr val="FFFFFF"/>
                </a:solidFill>
                <a:latin typeface="Raleway" pitchFamily="2" charset="-18"/>
              </a:rPr>
              <a:t>Privát chat gyors elérhetősége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Kétféle felhasználói szerepkör:</a:t>
            </a:r>
          </a:p>
          <a:p>
            <a:pPr marL="914400" lvl="1" algn="just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Átlagos felhasználó</a:t>
            </a:r>
          </a:p>
          <a:p>
            <a:pPr marL="914400" lvl="1" algn="just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Diákönkormányzati tag (DÖK)</a:t>
            </a:r>
          </a:p>
        </p:txBody>
      </p:sp>
      <p:pic>
        <p:nvPicPr>
          <p:cNvPr id="232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33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34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11961-EAAA-57F2-F207-9960428E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9C0152F-7002-402D-545F-82230B56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889038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2.1.2 Rendszerkövetelmények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F8317611-2A2D-CE24-A404-72D2896E4E2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Hardverigény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Internetkapcsolattal rendelkező eszköz (pl. számítógép, tablet, mobiltelefon)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Képernyőszélesség: legalább 1210 pixel, ha az eseménysávot is látni szeretnénk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Szoftverigény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Bármilyen korszerű böngésző (pl. Google Chrome, Mozilla Firefox, Microsoft Edge, </a:t>
            </a:r>
            <a:r>
              <a:rPr lang="hu-HU" sz="10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Safari</a:t>
            </a:r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)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Operációs rendszer nem kötött – Windows, </a:t>
            </a:r>
            <a:r>
              <a:rPr lang="hu-HU" sz="10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macOS</a:t>
            </a:r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, Linux, Android és iOS is támogatott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45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14239" y="752400"/>
            <a:ext cx="4764241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 Használat elkezdése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Böngészőn keresztül érhető el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Regisztráció után belépés szükséges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Profilbeállításban osztály kiválasztása kötelező</a:t>
            </a:r>
          </a:p>
          <a:p>
            <a:pPr marL="857250" lvl="1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Hiány esetén automatikus visszairányítás</a:t>
            </a:r>
          </a:p>
          <a:p>
            <a:pPr marL="857250" lvl="1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Felhasználó figyelmeztetése megjelenik</a:t>
            </a:r>
            <a:endParaRPr lang="en-US" sz="10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4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47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48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1245</Words>
  <Application>Microsoft Office PowerPoint</Application>
  <PresentationFormat>Diavetítés a képernyőre (16:9 oldalarány)</PresentationFormat>
  <Paragraphs>272</Paragraphs>
  <Slides>65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5</vt:i4>
      </vt:variant>
      <vt:variant>
        <vt:lpstr>Diacímek</vt:lpstr>
      </vt:variant>
      <vt:variant>
        <vt:i4>65</vt:i4>
      </vt:variant>
    </vt:vector>
  </HeadingPairs>
  <TitlesOfParts>
    <vt:vector size="70" baseType="lpstr"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Webes Diákplatform</vt:lpstr>
      <vt:lpstr>Bevezetés</vt:lpstr>
      <vt:lpstr>1.1 Témaválasztás indoklása</vt:lpstr>
      <vt:lpstr>1.2 Témakifejtés</vt:lpstr>
      <vt:lpstr>Felhasználói dokumentáció</vt:lpstr>
      <vt:lpstr>PowerPoint-bemutató</vt:lpstr>
      <vt:lpstr>2.1.1 Weboldal bemutatása</vt:lpstr>
      <vt:lpstr>2.1.2 Rendszerkövetelmények</vt:lpstr>
      <vt:lpstr>2.1.3 Használat elkezdése</vt:lpstr>
      <vt:lpstr>2.1.3 Általános felhasználók</vt:lpstr>
      <vt:lpstr>2.1.3.1 Elérhető funkciók</vt:lpstr>
      <vt:lpstr>2.1.3.2 Beviteli mezők</vt:lpstr>
      <vt:lpstr>2.1.4 Diákönkormányzati tagok</vt:lpstr>
      <vt:lpstr>2.1.4.1 Extra jogosultságok</vt:lpstr>
      <vt:lpstr>2.1.4.2 Posztolás</vt:lpstr>
      <vt:lpstr>2.1.4.3 Szavazás létrehozása</vt:lpstr>
      <vt:lpstr>2.1.4.4 Esemény sáv kezelése</vt:lpstr>
      <vt:lpstr>PowerPoint-bemutató</vt:lpstr>
      <vt:lpstr>Fejlesztői dokumentáció</vt:lpstr>
      <vt:lpstr>PowerPoint-bemutató</vt:lpstr>
      <vt:lpstr>3.1.1 A program létrejöttének indoklása</vt:lpstr>
      <vt:lpstr>3.1.2 Használt hardver környezet</vt:lpstr>
      <vt:lpstr>3.1.3 Használt szoftverek</vt:lpstr>
      <vt:lpstr>3.1.4 Választott nyelvek, eszközök</vt:lpstr>
      <vt:lpstr>PowerPoint-bemutató</vt:lpstr>
      <vt:lpstr>3.1.5.1 Általános felépítés</vt:lpstr>
      <vt:lpstr>3.1.5.2 Táblák mezői</vt:lpstr>
      <vt:lpstr>dok</vt:lpstr>
      <vt:lpstr>votelog</vt:lpstr>
      <vt:lpstr>3.1.5.3 Adatszerkezet ábra</vt:lpstr>
      <vt:lpstr>3.1.5.3 Adatszerkezet ábra</vt:lpstr>
      <vt:lpstr>PowerPoint-bemutató</vt:lpstr>
      <vt:lpstr>3.1.6.1 Jogosultságellenőrzés</vt:lpstr>
      <vt:lpstr>3.1.6.2 Fájlkezelés</vt:lpstr>
      <vt:lpstr>3.1.6.3 Szavazási opciók kezelése</vt:lpstr>
      <vt:lpstr>3.1.6.4 Bejegyzések megkülönböztetése</vt:lpstr>
      <vt:lpstr>PowerPoint-bemutató</vt:lpstr>
      <vt:lpstr>3.1.7.1 Platformok és böngészők</vt:lpstr>
      <vt:lpstr>3.1.7.2 Hibakezelés</vt:lpstr>
      <vt:lpstr>3.1.7.3 Terhelés és üres értékek</vt:lpstr>
      <vt:lpstr>3.1.7.4 Tesztfelhasználók</vt:lpstr>
      <vt:lpstr>3.1.8 Fejlesztési lehetőségek</vt:lpstr>
      <vt:lpstr>PowerPoint-bemutató</vt:lpstr>
      <vt:lpstr>3.2.1 A program létrejöttének indoklása</vt:lpstr>
      <vt:lpstr>3.2.2 Használt hardver környezet</vt:lpstr>
      <vt:lpstr>3.2.3 Használt szoftverek</vt:lpstr>
      <vt:lpstr>3.2.4 Választott nyelvek, eszközök</vt:lpstr>
      <vt:lpstr>PowerPoint-bemutató</vt:lpstr>
      <vt:lpstr>3.2.5.1 Általános felépítés</vt:lpstr>
      <vt:lpstr>3.2.5.2 Táblák mezői</vt:lpstr>
      <vt:lpstr>friendship</vt:lpstr>
      <vt:lpstr>uzenetek</vt:lpstr>
      <vt:lpstr>3.2.5.3 Adatszerkezet ábra</vt:lpstr>
      <vt:lpstr>3.1.5.3 Adatszerkezet ábra</vt:lpstr>
      <vt:lpstr>PowerPoint-bemutató</vt:lpstr>
      <vt:lpstr>3.2.6.1 Jogosultságellenőrzés</vt:lpstr>
      <vt:lpstr>3.2.6.2 Fájlkezelés</vt:lpstr>
      <vt:lpstr>3.2.6.3 Üzenet küldés</vt:lpstr>
      <vt:lpstr>PowerPoint-bemutató</vt:lpstr>
      <vt:lpstr>3.2.7.1 Platformok és böngészők</vt:lpstr>
      <vt:lpstr>3.2.7.2 Hibakezelés</vt:lpstr>
      <vt:lpstr>3.2.7.3 Terhelés és üres értékek</vt:lpstr>
      <vt:lpstr>3.2.7.4 Tesztfelhasználók</vt:lpstr>
      <vt:lpstr>3.2.8 Fejlesztési lehetőségek</vt:lpstr>
      <vt:lpstr>Átirányítás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Kriszti .</cp:lastModifiedBy>
  <cp:revision>224</cp:revision>
  <dcterms:modified xsi:type="dcterms:W3CDTF">2025-04-16T10:43:11Z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2025-03-31T23:08:42Z</dcterms:created>
  <dc:creator>Unknown Creator</dc:creator>
  <dc:description/>
  <dc:language>en-US</dc:language>
  <cp:lastModifiedBy>Unknown Creator</cp:lastModifiedBy>
  <dcterms:modified xsi:type="dcterms:W3CDTF">2025-03-31T23:08:42Z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20</vt:r8>
  </property>
</Properties>
</file>