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2.xml" ContentType="application/vnd.openxmlformats-officedocument.theme+xml"/>
  <Override PartName="/ppt/slideLayouts/slideLayout14.xml" ContentType="application/vnd.openxmlformats-officedocument.presentationml.slideLayout+xml"/>
  <Override PartName="/ppt/theme/theme13.xml" ContentType="application/vnd.openxmlformats-officedocument.theme+xml"/>
  <Override PartName="/ppt/slideLayouts/slideLayout15.xml" ContentType="application/vnd.openxmlformats-officedocument.presentationml.slideLayout+xml"/>
  <Override PartName="/ppt/theme/theme14.xml" ContentType="application/vnd.openxmlformats-officedocument.theme+xml"/>
  <Override PartName="/ppt/slideLayouts/slideLayout16.xml" ContentType="application/vnd.openxmlformats-officedocument.presentationml.slideLayout+xml"/>
  <Override PartName="/ppt/theme/theme15.xml" ContentType="application/vnd.openxmlformats-officedocument.theme+xml"/>
  <Override PartName="/ppt/slideLayouts/slideLayout17.xml" ContentType="application/vnd.openxmlformats-officedocument.presentationml.slideLayout+xml"/>
  <Override PartName="/ppt/theme/theme16.xml" ContentType="application/vnd.openxmlformats-officedocument.theme+xml"/>
  <Override PartName="/ppt/slideLayouts/slideLayout18.xml" ContentType="application/vnd.openxmlformats-officedocument.presentationml.slideLayout+xml"/>
  <Override PartName="/ppt/theme/theme17.xml" ContentType="application/vnd.openxmlformats-officedocument.theme+xml"/>
  <Override PartName="/ppt/slideLayouts/slideLayout19.xml" ContentType="application/vnd.openxmlformats-officedocument.presentationml.slideLayout+xml"/>
  <Override PartName="/ppt/theme/theme18.xml" ContentType="application/vnd.openxmlformats-officedocument.theme+xml"/>
  <Override PartName="/ppt/slideLayouts/slideLayout20.xml" ContentType="application/vnd.openxmlformats-officedocument.presentationml.slideLayout+xml"/>
  <Override PartName="/ppt/theme/theme19.xml" ContentType="application/vnd.openxmlformats-officedocument.theme+xml"/>
  <Override PartName="/ppt/slideLayouts/slideLayout21.xml" ContentType="application/vnd.openxmlformats-officedocument.presentationml.slideLayout+xml"/>
  <Override PartName="/ppt/theme/theme20.xml" ContentType="application/vnd.openxmlformats-officedocument.theme+xml"/>
  <Override PartName="/ppt/slideLayouts/slideLayout22.xml" ContentType="application/vnd.openxmlformats-officedocument.presentationml.slideLayout+xml"/>
  <Override PartName="/ppt/theme/theme21.xml" ContentType="application/vnd.openxmlformats-officedocument.theme+xml"/>
  <Override PartName="/ppt/slideLayouts/slideLayout23.xml" ContentType="application/vnd.openxmlformats-officedocument.presentationml.slideLayout+xml"/>
  <Override PartName="/ppt/theme/theme22.xml" ContentType="application/vnd.openxmlformats-officedocument.theme+xml"/>
  <Override PartName="/ppt/slideLayouts/slideLayout24.xml" ContentType="application/vnd.openxmlformats-officedocument.presentationml.slideLayout+xml"/>
  <Override PartName="/ppt/theme/theme23.xml" ContentType="application/vnd.openxmlformats-officedocument.theme+xml"/>
  <Override PartName="/ppt/slideLayouts/slideLayout25.xml" ContentType="application/vnd.openxmlformats-officedocument.presentationml.slideLayout+xml"/>
  <Override PartName="/ppt/theme/theme24.xml" ContentType="application/vnd.openxmlformats-officedocument.theme+xml"/>
  <Override PartName="/ppt/slideLayouts/slideLayout26.xml" ContentType="application/vnd.openxmlformats-officedocument.presentationml.slideLayout+xml"/>
  <Override PartName="/ppt/theme/theme2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80" r:id="rId16"/>
    <p:sldMasterId id="2147483682" r:id="rId17"/>
    <p:sldMasterId id="2147483684" r:id="rId18"/>
    <p:sldMasterId id="2147483686" r:id="rId19"/>
    <p:sldMasterId id="2147483690" r:id="rId20"/>
    <p:sldMasterId id="2147483692" r:id="rId21"/>
    <p:sldMasterId id="2147483694" r:id="rId22"/>
    <p:sldMasterId id="2147483696" r:id="rId23"/>
    <p:sldMasterId id="2147483698" r:id="rId24"/>
    <p:sldMasterId id="2147483700" r:id="rId25"/>
  </p:sldMasterIdLst>
  <p:sldIdLst>
    <p:sldId id="256" r:id="rId26"/>
    <p:sldId id="258" r:id="rId27"/>
    <p:sldId id="257" r:id="rId28"/>
    <p:sldId id="277" r:id="rId29"/>
    <p:sldId id="262" r:id="rId30"/>
    <p:sldId id="281" r:id="rId31"/>
    <p:sldId id="265" r:id="rId32"/>
    <p:sldId id="283" r:id="rId33"/>
    <p:sldId id="269" r:id="rId34"/>
    <p:sldId id="27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82" r:id="rId43"/>
    <p:sldId id="266" r:id="rId44"/>
    <p:sldId id="291" r:id="rId45"/>
    <p:sldId id="293" r:id="rId46"/>
    <p:sldId id="294" r:id="rId47"/>
    <p:sldId id="295" r:id="rId48"/>
    <p:sldId id="296" r:id="rId49"/>
    <p:sldId id="298" r:id="rId50"/>
    <p:sldId id="297" r:id="rId51"/>
    <p:sldId id="299" r:id="rId52"/>
    <p:sldId id="303" r:id="rId53"/>
    <p:sldId id="300" r:id="rId54"/>
    <p:sldId id="304" r:id="rId55"/>
    <p:sldId id="305" r:id="rId56"/>
    <p:sldId id="307" r:id="rId57"/>
    <p:sldId id="306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275" r:id="rId68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0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zti ." initials="K." lastIdx="1" clrIdx="0">
    <p:extLst>
      <p:ext uri="{19B8F6BF-5375-455C-9EA6-DF929625EA0E}">
        <p15:presenceInfo xmlns:p15="http://schemas.microsoft.com/office/powerpoint/2012/main" userId="5b6f1c92b21efd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5159" autoAdjust="0"/>
  </p:normalViewPr>
  <p:slideViewPr>
    <p:cSldViewPr snapToGrid="0">
      <p:cViewPr varScale="1">
        <p:scale>
          <a:sx n="139" d="100"/>
          <a:sy n="139" d="100"/>
        </p:scale>
        <p:origin x="102" y="66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17.xml"/><Relationship Id="rId47" Type="http://schemas.openxmlformats.org/officeDocument/2006/relationships/slide" Target="slides/slide22.xml"/><Relationship Id="rId63" Type="http://schemas.openxmlformats.org/officeDocument/2006/relationships/slide" Target="slides/slide38.xml"/><Relationship Id="rId68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4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slide" Target="slides/slide20.xml"/><Relationship Id="rId53" Type="http://schemas.openxmlformats.org/officeDocument/2006/relationships/slide" Target="slides/slide28.xml"/><Relationship Id="rId58" Type="http://schemas.openxmlformats.org/officeDocument/2006/relationships/slide" Target="slides/slide33.xml"/><Relationship Id="rId66" Type="http://schemas.openxmlformats.org/officeDocument/2006/relationships/slide" Target="slides/slide4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36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slide" Target="slides/slide18.xml"/><Relationship Id="rId48" Type="http://schemas.openxmlformats.org/officeDocument/2006/relationships/slide" Target="slides/slide23.xml"/><Relationship Id="rId56" Type="http://schemas.openxmlformats.org/officeDocument/2006/relationships/slide" Target="slides/slide31.xml"/><Relationship Id="rId64" Type="http://schemas.openxmlformats.org/officeDocument/2006/relationships/slide" Target="slides/slide39.xml"/><Relationship Id="rId69" Type="http://schemas.openxmlformats.org/officeDocument/2006/relationships/commentAuthors" Target="commentAuthor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6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slide" Target="slides/slide21.xml"/><Relationship Id="rId59" Type="http://schemas.openxmlformats.org/officeDocument/2006/relationships/slide" Target="slides/slide34.xml"/><Relationship Id="rId67" Type="http://schemas.openxmlformats.org/officeDocument/2006/relationships/slide" Target="slides/slide42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16.xml"/><Relationship Id="rId54" Type="http://schemas.openxmlformats.org/officeDocument/2006/relationships/slide" Target="slides/slide29.xml"/><Relationship Id="rId62" Type="http://schemas.openxmlformats.org/officeDocument/2006/relationships/slide" Target="slides/slide37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49" Type="http://schemas.openxmlformats.org/officeDocument/2006/relationships/slide" Target="slides/slide24.xml"/><Relationship Id="rId57" Type="http://schemas.openxmlformats.org/officeDocument/2006/relationships/slide" Target="slides/slide32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6.xml"/><Relationship Id="rId44" Type="http://schemas.openxmlformats.org/officeDocument/2006/relationships/slide" Target="slides/slide19.xml"/><Relationship Id="rId52" Type="http://schemas.openxmlformats.org/officeDocument/2006/relationships/slide" Target="slides/slide27.xml"/><Relationship Id="rId60" Type="http://schemas.openxmlformats.org/officeDocument/2006/relationships/slide" Target="slides/slide35.xml"/><Relationship Id="rId65" Type="http://schemas.openxmlformats.org/officeDocument/2006/relationships/slide" Target="slides/slide40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14.xml"/><Relationship Id="rId34" Type="http://schemas.openxmlformats.org/officeDocument/2006/relationships/slide" Target="slides/slide9.xml"/><Relationship Id="rId50" Type="http://schemas.openxmlformats.org/officeDocument/2006/relationships/slide" Target="slides/slide25.xml"/><Relationship Id="rId55" Type="http://schemas.openxmlformats.org/officeDocument/2006/relationships/slide" Target="slides/slide30.xml"/><Relationship Id="rId7" Type="http://schemas.openxmlformats.org/officeDocument/2006/relationships/slideMaster" Target="slideMasters/slideMaster7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49453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49453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333800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49453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49453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5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8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2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3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4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5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9;p2"/>
          <p:cNvGrpSpPr/>
          <p:nvPr/>
        </p:nvGrpSpPr>
        <p:grpSpPr>
          <a:xfrm>
            <a:off x="-3222720" y="-2215800"/>
            <a:ext cx="14556240" cy="10211040"/>
            <a:chOff x="-3222720" y="-2215800"/>
            <a:chExt cx="14556240" cy="10211040"/>
          </a:xfrm>
        </p:grpSpPr>
        <p:pic>
          <p:nvPicPr>
            <p:cNvPr id="7" name="Google Shape;10;p2"/>
            <p:cNvPicPr/>
            <p:nvPr/>
          </p:nvPicPr>
          <p:blipFill>
            <a:blip r:embed="rId3"/>
            <a:stretch/>
          </p:blipFill>
          <p:spPr>
            <a:xfrm rot="1776000">
              <a:off x="5398560" y="-990360"/>
              <a:ext cx="5655240" cy="262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Google Shape;11;p2"/>
            <p:cNvPicPr/>
            <p:nvPr/>
          </p:nvPicPr>
          <p:blipFill>
            <a:blip r:embed="rId4"/>
            <a:stretch/>
          </p:blipFill>
          <p:spPr>
            <a:xfrm rot="1180200">
              <a:off x="-2566440" y="1792800"/>
              <a:ext cx="7184880" cy="5143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Google Shape;12;p2"/>
          <p:cNvSpPr/>
          <p:nvPr/>
        </p:nvSpPr>
        <p:spPr>
          <a:xfrm>
            <a:off x="233280" y="253080"/>
            <a:ext cx="8677440" cy="46375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19560" y="1191600"/>
            <a:ext cx="7904520" cy="2031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149;p19"/>
          <p:cNvGrpSpPr/>
          <p:nvPr/>
        </p:nvGrpSpPr>
        <p:grpSpPr>
          <a:xfrm>
            <a:off x="4604040" y="-2592360"/>
            <a:ext cx="8122320" cy="8341200"/>
            <a:chOff x="4604040" y="-2592360"/>
            <a:chExt cx="8122320" cy="8341200"/>
          </a:xfrm>
        </p:grpSpPr>
        <p:pic>
          <p:nvPicPr>
            <p:cNvPr id="67" name="Google Shape;150;p19"/>
            <p:cNvPicPr/>
            <p:nvPr/>
          </p:nvPicPr>
          <p:blipFill>
            <a:blip r:embed="rId3"/>
            <a:stretch/>
          </p:blipFill>
          <p:spPr>
            <a:xfrm rot="4002000">
              <a:off x="4264920" y="361440"/>
              <a:ext cx="3810960" cy="176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8" name="Google Shape;151;p19"/>
            <p:cNvPicPr/>
            <p:nvPr/>
          </p:nvPicPr>
          <p:blipFill>
            <a:blip r:embed="rId4"/>
            <a:stretch/>
          </p:blipFill>
          <p:spPr>
            <a:xfrm rot="3430200">
              <a:off x="5469840" y="-993240"/>
              <a:ext cx="6608160" cy="5143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13160" y="753480"/>
            <a:ext cx="4160520" cy="102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827320" y="539640"/>
            <a:ext cx="2786760" cy="40640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71" name="Google Shape;155;p19"/>
          <p:cNvGrpSpPr/>
          <p:nvPr/>
        </p:nvGrpSpPr>
        <p:grpSpPr>
          <a:xfrm>
            <a:off x="226080" y="4734720"/>
            <a:ext cx="973800" cy="226800"/>
            <a:chOff x="226080" y="4734720"/>
            <a:chExt cx="973800" cy="226800"/>
          </a:xfrm>
        </p:grpSpPr>
        <p:sp>
          <p:nvSpPr>
            <p:cNvPr id="72" name="Google Shape;156;p19"/>
            <p:cNvSpPr/>
            <p:nvPr/>
          </p:nvSpPr>
          <p:spPr>
            <a:xfrm>
              <a:off x="22608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3" name="Google Shape;157;p19"/>
            <p:cNvSpPr/>
            <p:nvPr/>
          </p:nvSpPr>
          <p:spPr>
            <a:xfrm>
              <a:off x="59976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" name="Google Shape;158;p19"/>
            <p:cNvSpPr/>
            <p:nvPr/>
          </p:nvSpPr>
          <p:spPr>
            <a:xfrm>
              <a:off x="97308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76" name="Google Shape;167;p20"/>
          <p:cNvGrpSpPr/>
          <p:nvPr/>
        </p:nvGrpSpPr>
        <p:grpSpPr>
          <a:xfrm>
            <a:off x="190440" y="179280"/>
            <a:ext cx="8762760" cy="4784400"/>
            <a:chOff x="190440" y="179280"/>
            <a:chExt cx="8762760" cy="4784400"/>
          </a:xfrm>
        </p:grpSpPr>
        <p:sp>
          <p:nvSpPr>
            <p:cNvPr id="77" name="Google Shape;168;p20"/>
            <p:cNvSpPr/>
            <p:nvPr/>
          </p:nvSpPr>
          <p:spPr>
            <a:xfrm>
              <a:off x="190440" y="1792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8" name="Google Shape;169;p20"/>
            <p:cNvSpPr/>
            <p:nvPr/>
          </p:nvSpPr>
          <p:spPr>
            <a:xfrm>
              <a:off x="7073640" y="47368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9" name="Google Shape;170;p20"/>
            <p:cNvSpPr/>
            <p:nvPr/>
          </p:nvSpPr>
          <p:spPr>
            <a:xfrm>
              <a:off x="7452720" y="47368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0" name="Google Shape;171;p20"/>
            <p:cNvSpPr/>
            <p:nvPr/>
          </p:nvSpPr>
          <p:spPr>
            <a:xfrm>
              <a:off x="8726400" y="47368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81" name="Google Shape;172;p20"/>
          <p:cNvGrpSpPr/>
          <p:nvPr/>
        </p:nvGrpSpPr>
        <p:grpSpPr>
          <a:xfrm>
            <a:off x="-3037320" y="-1718640"/>
            <a:ext cx="14769000" cy="8858520"/>
            <a:chOff x="-3037320" y="-1718640"/>
            <a:chExt cx="14769000" cy="8858520"/>
          </a:xfrm>
        </p:grpSpPr>
        <p:pic>
          <p:nvPicPr>
            <p:cNvPr id="82" name="Google Shape;173;p20"/>
            <p:cNvPicPr/>
            <p:nvPr/>
          </p:nvPicPr>
          <p:blipFill>
            <a:blip r:embed="rId3"/>
            <a:stretch/>
          </p:blipFill>
          <p:spPr>
            <a:xfrm>
              <a:off x="-3037320" y="3344760"/>
              <a:ext cx="5132520" cy="3795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3" name="Google Shape;174;p20"/>
            <p:cNvPicPr/>
            <p:nvPr/>
          </p:nvPicPr>
          <p:blipFill>
            <a:blip r:embed="rId3"/>
            <a:stretch/>
          </p:blipFill>
          <p:spPr>
            <a:xfrm rot="694200">
              <a:off x="7625160" y="-1360440"/>
              <a:ext cx="3859560" cy="285408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16;p3"/>
          <p:cNvGrpSpPr/>
          <p:nvPr/>
        </p:nvGrpSpPr>
        <p:grpSpPr>
          <a:xfrm>
            <a:off x="233280" y="253080"/>
            <a:ext cx="8677440" cy="4637520"/>
            <a:chOff x="233280" y="253080"/>
            <a:chExt cx="8677440" cy="4637520"/>
          </a:xfrm>
        </p:grpSpPr>
        <p:sp>
          <p:nvSpPr>
            <p:cNvPr id="85" name="Google Shape;17;p3"/>
            <p:cNvSpPr/>
            <p:nvPr/>
          </p:nvSpPr>
          <p:spPr>
            <a:xfrm>
              <a:off x="233280" y="253080"/>
              <a:ext cx="8677440" cy="463752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86" name="Google Shape;18;p3"/>
            <p:cNvGrpSpPr/>
            <p:nvPr/>
          </p:nvGrpSpPr>
          <p:grpSpPr>
            <a:xfrm>
              <a:off x="7688160" y="4376880"/>
              <a:ext cx="973800" cy="226800"/>
              <a:chOff x="7688160" y="4376880"/>
              <a:chExt cx="973800" cy="226800"/>
            </a:xfrm>
          </p:grpSpPr>
          <p:sp>
            <p:nvSpPr>
              <p:cNvPr id="87" name="Google Shape;19;p3"/>
              <p:cNvSpPr/>
              <p:nvPr/>
            </p:nvSpPr>
            <p:spPr>
              <a:xfrm>
                <a:off x="768816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8" name="Google Shape;20;p3"/>
              <p:cNvSpPr/>
              <p:nvPr/>
            </p:nvSpPr>
            <p:spPr>
              <a:xfrm>
                <a:off x="806148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9" name="Google Shape;21;p3"/>
              <p:cNvSpPr/>
              <p:nvPr/>
            </p:nvSpPr>
            <p:spPr>
              <a:xfrm>
                <a:off x="843516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pic>
        <p:nvPicPr>
          <p:cNvPr id="90" name="Google Shape;22;p3"/>
          <p:cNvPicPr/>
          <p:nvPr/>
        </p:nvPicPr>
        <p:blipFill>
          <a:blip r:embed="rId4"/>
          <a:stretch/>
        </p:blipFill>
        <p:spPr>
          <a:xfrm rot="4174800">
            <a:off x="-2727720" y="-1291320"/>
            <a:ext cx="7575120" cy="547596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219920" y="2666880"/>
            <a:ext cx="3930840" cy="923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4219920" y="1702440"/>
            <a:ext cx="1235520" cy="64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accent2"/>
                </a:solidFill>
                <a:latin typeface="Inter"/>
                <a:ea typeface="Inter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28480" y="539640"/>
            <a:ext cx="2760120" cy="40640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0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176;p21"/>
          <p:cNvGrpSpPr/>
          <p:nvPr/>
        </p:nvGrpSpPr>
        <p:grpSpPr>
          <a:xfrm>
            <a:off x="-1981080" y="-1251000"/>
            <a:ext cx="13727160" cy="10013040"/>
            <a:chOff x="-1981080" y="-1251000"/>
            <a:chExt cx="13727160" cy="10013040"/>
          </a:xfrm>
        </p:grpSpPr>
        <p:pic>
          <p:nvPicPr>
            <p:cNvPr id="95" name="Google Shape;177;p21"/>
            <p:cNvPicPr/>
            <p:nvPr/>
          </p:nvPicPr>
          <p:blipFill>
            <a:blip r:embed="rId3"/>
            <a:stretch/>
          </p:blipFill>
          <p:spPr>
            <a:xfrm rot="8489400" flipH="1">
              <a:off x="5337000" y="4274640"/>
              <a:ext cx="6187320" cy="2873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Google Shape;178;p21"/>
            <p:cNvPicPr/>
            <p:nvPr/>
          </p:nvPicPr>
          <p:blipFill>
            <a:blip r:embed="rId4"/>
            <a:stretch/>
          </p:blipFill>
          <p:spPr>
            <a:xfrm rot="10800000" flipH="1">
              <a:off x="-1981080" y="-1251000"/>
              <a:ext cx="4247640" cy="3040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98" name="Google Shape;188;p21"/>
          <p:cNvGrpSpPr/>
          <p:nvPr/>
        </p:nvGrpSpPr>
        <p:grpSpPr>
          <a:xfrm>
            <a:off x="226080" y="312480"/>
            <a:ext cx="8665560" cy="4649040"/>
            <a:chOff x="226080" y="312480"/>
            <a:chExt cx="8665560" cy="4649040"/>
          </a:xfrm>
        </p:grpSpPr>
        <p:sp>
          <p:nvSpPr>
            <p:cNvPr id="99" name="Google Shape;189;p21"/>
            <p:cNvSpPr/>
            <p:nvPr/>
          </p:nvSpPr>
          <p:spPr>
            <a:xfrm>
              <a:off x="8664840" y="312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00" name="Google Shape;190;p21"/>
            <p:cNvGrpSpPr/>
            <p:nvPr/>
          </p:nvGrpSpPr>
          <p:grpSpPr>
            <a:xfrm>
              <a:off x="226080" y="4734720"/>
              <a:ext cx="600480" cy="226800"/>
              <a:chOff x="226080" y="4734720"/>
              <a:chExt cx="600480" cy="226800"/>
            </a:xfrm>
          </p:grpSpPr>
          <p:sp>
            <p:nvSpPr>
              <p:cNvPr id="101" name="Google Shape;191;p21"/>
              <p:cNvSpPr/>
              <p:nvPr/>
            </p:nvSpPr>
            <p:spPr>
              <a:xfrm>
                <a:off x="226080" y="473472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2" name="Google Shape;192;p21"/>
              <p:cNvSpPr/>
              <p:nvPr/>
            </p:nvSpPr>
            <p:spPr>
              <a:xfrm>
                <a:off x="599760" y="473472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104" name="Google Shape;207;p22"/>
          <p:cNvPicPr/>
          <p:nvPr/>
        </p:nvPicPr>
        <p:blipFill>
          <a:blip r:embed="rId3"/>
          <a:stretch/>
        </p:blipFill>
        <p:spPr>
          <a:xfrm rot="718800">
            <a:off x="7573680" y="2765880"/>
            <a:ext cx="58780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05" name="Google Shape;208;p22"/>
          <p:cNvGrpSpPr/>
          <p:nvPr/>
        </p:nvGrpSpPr>
        <p:grpSpPr>
          <a:xfrm>
            <a:off x="246960" y="282600"/>
            <a:ext cx="226800" cy="2989080"/>
            <a:chOff x="246960" y="282600"/>
            <a:chExt cx="226800" cy="2989080"/>
          </a:xfrm>
        </p:grpSpPr>
        <p:sp>
          <p:nvSpPr>
            <p:cNvPr id="106" name="Google Shape;209;p22"/>
            <p:cNvSpPr/>
            <p:nvPr/>
          </p:nvSpPr>
          <p:spPr>
            <a:xfrm>
              <a:off x="246960" y="28260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7" name="Google Shape;210;p22"/>
            <p:cNvSpPr/>
            <p:nvPr/>
          </p:nvSpPr>
          <p:spPr>
            <a:xfrm>
              <a:off x="246960" y="267120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8" name="Google Shape;211;p22"/>
            <p:cNvSpPr/>
            <p:nvPr/>
          </p:nvSpPr>
          <p:spPr>
            <a:xfrm>
              <a:off x="246960" y="30448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213;p23"/>
          <p:cNvGrpSpPr/>
          <p:nvPr/>
        </p:nvGrpSpPr>
        <p:grpSpPr>
          <a:xfrm>
            <a:off x="233280" y="253080"/>
            <a:ext cx="8677440" cy="4637520"/>
            <a:chOff x="233280" y="253080"/>
            <a:chExt cx="8677440" cy="4637520"/>
          </a:xfrm>
        </p:grpSpPr>
        <p:sp>
          <p:nvSpPr>
            <p:cNvPr id="110" name="Google Shape;214;p23"/>
            <p:cNvSpPr/>
            <p:nvPr/>
          </p:nvSpPr>
          <p:spPr>
            <a:xfrm>
              <a:off x="233280" y="253080"/>
              <a:ext cx="8677440" cy="463752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1" name="Google Shape;215;p23"/>
            <p:cNvSpPr/>
            <p:nvPr/>
          </p:nvSpPr>
          <p:spPr>
            <a:xfrm>
              <a:off x="525600" y="53964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12" name="Google Shape;216;p23"/>
            <p:cNvGrpSpPr/>
            <p:nvPr/>
          </p:nvGrpSpPr>
          <p:grpSpPr>
            <a:xfrm>
              <a:off x="8056800" y="4376880"/>
              <a:ext cx="600120" cy="226800"/>
              <a:chOff x="8056800" y="4376880"/>
              <a:chExt cx="600120" cy="226800"/>
            </a:xfrm>
          </p:grpSpPr>
          <p:sp>
            <p:nvSpPr>
              <p:cNvPr id="113" name="Google Shape;217;p23"/>
              <p:cNvSpPr/>
              <p:nvPr/>
            </p:nvSpPr>
            <p:spPr>
              <a:xfrm>
                <a:off x="805680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14" name="Google Shape;218;p23"/>
              <p:cNvSpPr/>
              <p:nvPr/>
            </p:nvSpPr>
            <p:spPr>
              <a:xfrm>
                <a:off x="843012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15" name="Google Shape;219;p23"/>
          <p:cNvGrpSpPr/>
          <p:nvPr/>
        </p:nvGrpSpPr>
        <p:grpSpPr>
          <a:xfrm>
            <a:off x="-2952000" y="-4698000"/>
            <a:ext cx="15645600" cy="14619600"/>
            <a:chOff x="-2952000" y="-4698000"/>
            <a:chExt cx="15645600" cy="14619600"/>
          </a:xfrm>
        </p:grpSpPr>
        <p:pic>
          <p:nvPicPr>
            <p:cNvPr id="116" name="Google Shape;220;p23"/>
            <p:cNvPicPr/>
            <p:nvPr/>
          </p:nvPicPr>
          <p:blipFill>
            <a:blip r:embed="rId3"/>
            <a:stretch/>
          </p:blipFill>
          <p:spPr>
            <a:xfrm rot="1722000" flipH="1">
              <a:off x="3128400" y="2066040"/>
              <a:ext cx="8613360" cy="6165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7" name="Google Shape;221;p23"/>
            <p:cNvPicPr/>
            <p:nvPr/>
          </p:nvPicPr>
          <p:blipFill>
            <a:blip r:embed="rId4"/>
            <a:stretch/>
          </p:blipFill>
          <p:spPr>
            <a:xfrm rot="11844000" flipH="1">
              <a:off x="-2107440" y="-3404520"/>
              <a:ext cx="9741960" cy="7138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941400" y="2678400"/>
            <a:ext cx="3492360" cy="79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accent2"/>
                </a:solidFill>
                <a:latin typeface="Inter"/>
                <a:ea typeface="Inter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2968920" y="1030680"/>
            <a:ext cx="3492360" cy="79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accent2"/>
                </a:solidFill>
                <a:latin typeface="Inter"/>
                <a:ea typeface="Inter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title"/>
          </p:nvPr>
        </p:nvSpPr>
        <p:spPr>
          <a:xfrm>
            <a:off x="4709880" y="2678400"/>
            <a:ext cx="3492360" cy="79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accent2"/>
                </a:solidFill>
                <a:latin typeface="Inter"/>
                <a:ea typeface="Inter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243;p25"/>
          <p:cNvGrpSpPr/>
          <p:nvPr/>
        </p:nvGrpSpPr>
        <p:grpSpPr>
          <a:xfrm>
            <a:off x="-2825280" y="-3157200"/>
            <a:ext cx="14284440" cy="10512360"/>
            <a:chOff x="-2825280" y="-3157200"/>
            <a:chExt cx="14284440" cy="10512360"/>
          </a:xfrm>
        </p:grpSpPr>
        <p:pic>
          <p:nvPicPr>
            <p:cNvPr id="135" name="Google Shape;244;p25"/>
            <p:cNvPicPr/>
            <p:nvPr/>
          </p:nvPicPr>
          <p:blipFill>
            <a:blip r:embed="rId3"/>
            <a:stretch/>
          </p:blipFill>
          <p:spPr>
            <a:xfrm rot="878400" flipH="1">
              <a:off x="5206680" y="2520720"/>
              <a:ext cx="5820480" cy="4166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6" name="Google Shape;245;p25"/>
            <p:cNvPicPr/>
            <p:nvPr/>
          </p:nvPicPr>
          <p:blipFill>
            <a:blip r:embed="rId4"/>
            <a:stretch/>
          </p:blipFill>
          <p:spPr>
            <a:xfrm rot="11844000" flipH="1">
              <a:off x="-2240280" y="-2260800"/>
              <a:ext cx="6748920" cy="49449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7" name="Google Shape;246;p25"/>
          <p:cNvGrpSpPr/>
          <p:nvPr/>
        </p:nvGrpSpPr>
        <p:grpSpPr>
          <a:xfrm>
            <a:off x="246960" y="1923120"/>
            <a:ext cx="226800" cy="2988720"/>
            <a:chOff x="246960" y="1923120"/>
            <a:chExt cx="226800" cy="2988720"/>
          </a:xfrm>
        </p:grpSpPr>
        <p:sp>
          <p:nvSpPr>
            <p:cNvPr id="138" name="Google Shape;247;p25"/>
            <p:cNvSpPr/>
            <p:nvPr/>
          </p:nvSpPr>
          <p:spPr>
            <a:xfrm>
              <a:off x="246960" y="19231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9" name="Google Shape;248;p25"/>
            <p:cNvSpPr/>
            <p:nvPr/>
          </p:nvSpPr>
          <p:spPr>
            <a:xfrm>
              <a:off x="246960" y="4311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0" name="Google Shape;249;p25"/>
            <p:cNvSpPr/>
            <p:nvPr/>
          </p:nvSpPr>
          <p:spPr>
            <a:xfrm>
              <a:off x="246960" y="468504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251;p26"/>
          <p:cNvGrpSpPr/>
          <p:nvPr/>
        </p:nvGrpSpPr>
        <p:grpSpPr>
          <a:xfrm>
            <a:off x="233280" y="253080"/>
            <a:ext cx="8677440" cy="4637520"/>
            <a:chOff x="233280" y="253080"/>
            <a:chExt cx="8677440" cy="4637520"/>
          </a:xfrm>
        </p:grpSpPr>
        <p:sp>
          <p:nvSpPr>
            <p:cNvPr id="142" name="Google Shape;252;p26"/>
            <p:cNvSpPr/>
            <p:nvPr/>
          </p:nvSpPr>
          <p:spPr>
            <a:xfrm>
              <a:off x="233280" y="253080"/>
              <a:ext cx="8677440" cy="463752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43" name="Google Shape;253;p26"/>
            <p:cNvGrpSpPr/>
            <p:nvPr/>
          </p:nvGrpSpPr>
          <p:grpSpPr>
            <a:xfrm>
              <a:off x="486360" y="539640"/>
              <a:ext cx="8171640" cy="4064040"/>
              <a:chOff x="486360" y="539640"/>
              <a:chExt cx="8171640" cy="4064040"/>
            </a:xfrm>
          </p:grpSpPr>
          <p:grpSp>
            <p:nvGrpSpPr>
              <p:cNvPr id="144" name="Google Shape;254;p26"/>
              <p:cNvGrpSpPr/>
              <p:nvPr/>
            </p:nvGrpSpPr>
            <p:grpSpPr>
              <a:xfrm>
                <a:off x="486360" y="4003560"/>
                <a:ext cx="226800" cy="600120"/>
                <a:chOff x="486360" y="4003560"/>
                <a:chExt cx="226800" cy="600120"/>
              </a:xfrm>
            </p:grpSpPr>
            <p:sp>
              <p:nvSpPr>
                <p:cNvPr id="145" name="Google Shape;255;p26"/>
                <p:cNvSpPr/>
                <p:nvPr/>
              </p:nvSpPr>
              <p:spPr>
                <a:xfrm rot="5400000">
                  <a:off x="486360" y="4003560"/>
                  <a:ext cx="226800" cy="226800"/>
                </a:xfrm>
                <a:prstGeom prst="rect">
                  <a:avLst/>
                </a:prstGeom>
                <a:noFill/>
                <a:ln w="9525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  <p:sp>
              <p:nvSpPr>
                <p:cNvPr id="146" name="Google Shape;256;p26"/>
                <p:cNvSpPr/>
                <p:nvPr/>
              </p:nvSpPr>
              <p:spPr>
                <a:xfrm rot="5400000">
                  <a:off x="486360" y="4376880"/>
                  <a:ext cx="226800" cy="226800"/>
                </a:xfrm>
                <a:prstGeom prst="rect">
                  <a:avLst/>
                </a:prstGeom>
                <a:noFill/>
                <a:ln w="9525">
                  <a:solidFill>
                    <a:srgbClr val="FFFFF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algn="ctr"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FFFFFF"/>
                    </a:solidFill>
                    <a:latin typeface="OpenSymbol"/>
                  </a:endParaRPr>
                </a:p>
              </p:txBody>
            </p:sp>
          </p:grpSp>
          <p:sp>
            <p:nvSpPr>
              <p:cNvPr id="147" name="Google Shape;257;p26"/>
              <p:cNvSpPr/>
              <p:nvPr/>
            </p:nvSpPr>
            <p:spPr>
              <a:xfrm rot="5400000">
                <a:off x="8431200" y="53964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148" name="Google Shape;258;p26"/>
          <p:cNvGrpSpPr/>
          <p:nvPr/>
        </p:nvGrpSpPr>
        <p:grpSpPr>
          <a:xfrm>
            <a:off x="-4637520" y="-3318840"/>
            <a:ext cx="16509240" cy="12106800"/>
            <a:chOff x="-4637520" y="-3318840"/>
            <a:chExt cx="16509240" cy="12106800"/>
          </a:xfrm>
        </p:grpSpPr>
        <p:pic>
          <p:nvPicPr>
            <p:cNvPr id="149" name="Google Shape;259;p26"/>
            <p:cNvPicPr/>
            <p:nvPr/>
          </p:nvPicPr>
          <p:blipFill>
            <a:blip r:embed="rId3"/>
            <a:stretch/>
          </p:blipFill>
          <p:spPr>
            <a:xfrm rot="4174800">
              <a:off x="6805440" y="-2152440"/>
              <a:ext cx="5000400" cy="3614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0" name="Google Shape;260;p26"/>
            <p:cNvPicPr/>
            <p:nvPr/>
          </p:nvPicPr>
          <p:blipFill>
            <a:blip r:embed="rId3"/>
            <a:stretch/>
          </p:blipFill>
          <p:spPr>
            <a:xfrm rot="4174800">
              <a:off x="-4537440" y="1544760"/>
              <a:ext cx="7575120" cy="54759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27;p4"/>
          <p:cNvGrpSpPr/>
          <p:nvPr/>
        </p:nvGrpSpPr>
        <p:grpSpPr>
          <a:xfrm>
            <a:off x="-1932120" y="-1357200"/>
            <a:ext cx="12499200" cy="7027200"/>
            <a:chOff x="-1932120" y="-1357200"/>
            <a:chExt cx="12499200" cy="7027200"/>
          </a:xfrm>
        </p:grpSpPr>
        <p:pic>
          <p:nvPicPr>
            <p:cNvPr id="152" name="Google Shape;28;p4"/>
            <p:cNvPicPr/>
            <p:nvPr/>
          </p:nvPicPr>
          <p:blipFill>
            <a:blip r:embed="rId3"/>
            <a:stretch/>
          </p:blipFill>
          <p:spPr>
            <a:xfrm rot="5400000">
              <a:off x="-2137680" y="-1151280"/>
              <a:ext cx="3403080" cy="2991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3" name="Google Shape;29;p4"/>
            <p:cNvPicPr/>
            <p:nvPr/>
          </p:nvPicPr>
          <p:blipFill>
            <a:blip r:embed="rId4"/>
            <a:stretch/>
          </p:blipFill>
          <p:spPr>
            <a:xfrm rot="20772000" flipH="1">
              <a:off x="6967800" y="3675240"/>
              <a:ext cx="3457440" cy="1605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6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33;p5"/>
          <p:cNvGrpSpPr/>
          <p:nvPr/>
        </p:nvGrpSpPr>
        <p:grpSpPr>
          <a:xfrm>
            <a:off x="-4289400" y="-1304280"/>
            <a:ext cx="16896600" cy="8304120"/>
            <a:chOff x="-4289400" y="-1304280"/>
            <a:chExt cx="16896600" cy="8304120"/>
          </a:xfrm>
        </p:grpSpPr>
        <p:pic>
          <p:nvPicPr>
            <p:cNvPr id="159" name="Google Shape;34;p5"/>
            <p:cNvPicPr/>
            <p:nvPr/>
          </p:nvPicPr>
          <p:blipFill>
            <a:blip r:embed="rId3"/>
            <a:stretch/>
          </p:blipFill>
          <p:spPr>
            <a:xfrm rot="19034400" flipH="1">
              <a:off x="6303240" y="702360"/>
              <a:ext cx="5590800" cy="42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0" name="Google Shape;35;p5"/>
            <p:cNvPicPr/>
            <p:nvPr/>
          </p:nvPicPr>
          <p:blipFill>
            <a:blip r:embed="rId4"/>
            <a:stretch/>
          </p:blipFill>
          <p:spPr>
            <a:xfrm rot="8100000" flipH="1">
              <a:off x="-3437640" y="275760"/>
              <a:ext cx="6600600" cy="5143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6;p11"/>
          <p:cNvSpPr/>
          <p:nvPr/>
        </p:nvSpPr>
        <p:spPr>
          <a:xfrm>
            <a:off x="233280" y="253080"/>
            <a:ext cx="8677440" cy="46375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9" name="Google Shape;77;p11"/>
          <p:cNvGrpSpPr/>
          <p:nvPr/>
        </p:nvGrpSpPr>
        <p:grpSpPr>
          <a:xfrm>
            <a:off x="-4971600" y="-3882240"/>
            <a:ext cx="18182160" cy="12782520"/>
            <a:chOff x="-4971600" y="-3882240"/>
            <a:chExt cx="18182160" cy="12782520"/>
          </a:xfrm>
        </p:grpSpPr>
        <p:pic>
          <p:nvPicPr>
            <p:cNvPr id="10" name="Google Shape;78;p11"/>
            <p:cNvPicPr/>
            <p:nvPr/>
          </p:nvPicPr>
          <p:blipFill>
            <a:blip r:embed="rId3"/>
            <a:stretch/>
          </p:blipFill>
          <p:spPr>
            <a:xfrm flipH="1">
              <a:off x="-4971600" y="2603160"/>
              <a:ext cx="8091000" cy="6297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" name="Google Shape;79;p11"/>
            <p:cNvPicPr/>
            <p:nvPr/>
          </p:nvPicPr>
          <p:blipFill>
            <a:blip r:embed="rId4"/>
            <a:stretch/>
          </p:blipFill>
          <p:spPr>
            <a:xfrm rot="1149000" flipH="1">
              <a:off x="6678720" y="-3064680"/>
              <a:ext cx="5850000" cy="5142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40360" y="1857960"/>
            <a:ext cx="6262920" cy="110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accent2"/>
                </a:solidFill>
                <a:latin typeface="Inter"/>
                <a:ea typeface="Inter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53;p7"/>
          <p:cNvGrpSpPr/>
          <p:nvPr/>
        </p:nvGrpSpPr>
        <p:grpSpPr>
          <a:xfrm>
            <a:off x="4604040" y="-2592360"/>
            <a:ext cx="8122320" cy="8341200"/>
            <a:chOff x="4604040" y="-2592360"/>
            <a:chExt cx="8122320" cy="8341200"/>
          </a:xfrm>
        </p:grpSpPr>
        <p:pic>
          <p:nvPicPr>
            <p:cNvPr id="177" name="Google Shape;54;p7"/>
            <p:cNvPicPr/>
            <p:nvPr/>
          </p:nvPicPr>
          <p:blipFill>
            <a:blip r:embed="rId3"/>
            <a:stretch/>
          </p:blipFill>
          <p:spPr>
            <a:xfrm rot="4002000">
              <a:off x="4264920" y="361440"/>
              <a:ext cx="3810960" cy="176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8" name="Google Shape;55;p7"/>
            <p:cNvPicPr/>
            <p:nvPr/>
          </p:nvPicPr>
          <p:blipFill>
            <a:blip r:embed="rId4"/>
            <a:stretch/>
          </p:blipFill>
          <p:spPr>
            <a:xfrm rot="3430200">
              <a:off x="5469840" y="-993240"/>
              <a:ext cx="6608160" cy="5143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13160" y="1129320"/>
            <a:ext cx="4160520" cy="64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827320" y="539640"/>
            <a:ext cx="2786760" cy="40640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181" name="Google Shape;59;p7"/>
          <p:cNvGrpSpPr/>
          <p:nvPr/>
        </p:nvGrpSpPr>
        <p:grpSpPr>
          <a:xfrm>
            <a:off x="226080" y="4734720"/>
            <a:ext cx="973800" cy="226800"/>
            <a:chOff x="226080" y="4734720"/>
            <a:chExt cx="973800" cy="226800"/>
          </a:xfrm>
        </p:grpSpPr>
        <p:sp>
          <p:nvSpPr>
            <p:cNvPr id="182" name="Google Shape;60;p7"/>
            <p:cNvSpPr/>
            <p:nvPr/>
          </p:nvSpPr>
          <p:spPr>
            <a:xfrm>
              <a:off x="22608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3" name="Google Shape;61;p7"/>
            <p:cNvSpPr/>
            <p:nvPr/>
          </p:nvSpPr>
          <p:spPr>
            <a:xfrm>
              <a:off x="59976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4" name="Google Shape;62;p7"/>
            <p:cNvSpPr/>
            <p:nvPr/>
          </p:nvSpPr>
          <p:spPr>
            <a:xfrm>
              <a:off x="97308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64;p8"/>
          <p:cNvPicPr/>
          <p:nvPr/>
        </p:nvPicPr>
        <p:blipFill>
          <a:blip r:embed="rId3"/>
          <a:stretch/>
        </p:blipFill>
        <p:spPr>
          <a:xfrm rot="20419800" flipH="1">
            <a:off x="4984200" y="1865880"/>
            <a:ext cx="7184880" cy="5143320"/>
          </a:xfrm>
          <a:prstGeom prst="rect">
            <a:avLst/>
          </a:prstGeom>
          <a:ln w="0">
            <a:noFill/>
          </a:ln>
        </p:spPr>
      </p:pic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67;p9"/>
          <p:cNvGrpSpPr/>
          <p:nvPr/>
        </p:nvGrpSpPr>
        <p:grpSpPr>
          <a:xfrm>
            <a:off x="-3528360" y="-3099600"/>
            <a:ext cx="15963120" cy="11224800"/>
            <a:chOff x="-3528360" y="-3099600"/>
            <a:chExt cx="15963120" cy="11224800"/>
          </a:xfrm>
        </p:grpSpPr>
        <p:pic>
          <p:nvPicPr>
            <p:cNvPr id="188" name="Google Shape;68;p9"/>
            <p:cNvPicPr/>
            <p:nvPr/>
          </p:nvPicPr>
          <p:blipFill>
            <a:blip r:embed="rId3"/>
            <a:stretch/>
          </p:blipFill>
          <p:spPr>
            <a:xfrm rot="3430200">
              <a:off x="6535440" y="-1799640"/>
              <a:ext cx="5372280" cy="4181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9" name="Google Shape;69;p9"/>
            <p:cNvPicPr/>
            <p:nvPr/>
          </p:nvPicPr>
          <p:blipFill>
            <a:blip r:embed="rId3"/>
            <a:stretch/>
          </p:blipFill>
          <p:spPr>
            <a:xfrm rot="3430200">
              <a:off x="-3001320" y="2643480"/>
              <a:ext cx="5372280" cy="4181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370520" y="944280"/>
            <a:ext cx="6402960" cy="119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828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93" name="PlaceHolder 2"/>
          <p:cNvSpPr>
            <a:spLocks noGrp="1"/>
          </p:cNvSpPr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title"/>
          </p:nvPr>
        </p:nvSpPr>
        <p:spPr>
          <a:xfrm>
            <a:off x="720000" y="1485720"/>
            <a:ext cx="63972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title"/>
          </p:nvPr>
        </p:nvSpPr>
        <p:spPr>
          <a:xfrm>
            <a:off x="720000" y="3071520"/>
            <a:ext cx="63972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title"/>
          </p:nvPr>
        </p:nvSpPr>
        <p:spPr>
          <a:xfrm>
            <a:off x="3395880" y="1485720"/>
            <a:ext cx="63972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title"/>
          </p:nvPr>
        </p:nvSpPr>
        <p:spPr>
          <a:xfrm>
            <a:off x="3395880" y="3071520"/>
            <a:ext cx="63972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" name="PlaceHolder 6"/>
          <p:cNvSpPr>
            <a:spLocks noGrp="1"/>
          </p:cNvSpPr>
          <p:nvPr>
            <p:ph type="title"/>
          </p:nvPr>
        </p:nvSpPr>
        <p:spPr>
          <a:xfrm>
            <a:off x="6071760" y="1485720"/>
            <a:ext cx="63972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7"/>
          <p:cNvSpPr>
            <a:spLocks noGrp="1"/>
          </p:cNvSpPr>
          <p:nvPr>
            <p:ph type="title"/>
          </p:nvPr>
        </p:nvSpPr>
        <p:spPr>
          <a:xfrm>
            <a:off x="6071760" y="3071520"/>
            <a:ext cx="63972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0" name="Google Shape;97;p13"/>
          <p:cNvGrpSpPr/>
          <p:nvPr/>
        </p:nvGrpSpPr>
        <p:grpSpPr>
          <a:xfrm>
            <a:off x="-1275120" y="-3502440"/>
            <a:ext cx="13069800" cy="10958040"/>
            <a:chOff x="-1275120" y="-3502440"/>
            <a:chExt cx="13069800" cy="10958040"/>
          </a:xfrm>
        </p:grpSpPr>
        <p:pic>
          <p:nvPicPr>
            <p:cNvPr id="21" name="Google Shape;98;p13"/>
            <p:cNvPicPr/>
            <p:nvPr/>
          </p:nvPicPr>
          <p:blipFill>
            <a:blip r:embed="rId3"/>
            <a:stretch/>
          </p:blipFill>
          <p:spPr>
            <a:xfrm>
              <a:off x="5916600" y="-3502440"/>
              <a:ext cx="5878080" cy="5143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" name="Google Shape;99;p13"/>
            <p:cNvPicPr/>
            <p:nvPr/>
          </p:nvPicPr>
          <p:blipFill>
            <a:blip r:embed="rId4"/>
            <a:stretch/>
          </p:blipFill>
          <p:spPr>
            <a:xfrm>
              <a:off x="-1275120" y="3960000"/>
              <a:ext cx="3976200" cy="349560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4" name="Google Shape;102;p14"/>
          <p:cNvGrpSpPr/>
          <p:nvPr/>
        </p:nvGrpSpPr>
        <p:grpSpPr>
          <a:xfrm>
            <a:off x="-1539720" y="-3809520"/>
            <a:ext cx="13694400" cy="11466360"/>
            <a:chOff x="-1539720" y="-3809520"/>
            <a:chExt cx="13694400" cy="11466360"/>
          </a:xfrm>
        </p:grpSpPr>
        <p:pic>
          <p:nvPicPr>
            <p:cNvPr id="25" name="Google Shape;103;p14"/>
            <p:cNvPicPr/>
            <p:nvPr/>
          </p:nvPicPr>
          <p:blipFill>
            <a:blip r:embed="rId3"/>
            <a:stretch/>
          </p:blipFill>
          <p:spPr>
            <a:xfrm>
              <a:off x="6276600" y="-3809520"/>
              <a:ext cx="5878080" cy="5143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" name="Google Shape;104;p14"/>
            <p:cNvPicPr/>
            <p:nvPr/>
          </p:nvPicPr>
          <p:blipFill>
            <a:blip r:embed="rId4"/>
            <a:stretch/>
          </p:blipFill>
          <p:spPr>
            <a:xfrm>
              <a:off x="-1539720" y="4161240"/>
              <a:ext cx="3976200" cy="34956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7" name="Google Shape;105;p14"/>
          <p:cNvGrpSpPr/>
          <p:nvPr/>
        </p:nvGrpSpPr>
        <p:grpSpPr>
          <a:xfrm>
            <a:off x="7943760" y="4745160"/>
            <a:ext cx="973800" cy="226800"/>
            <a:chOff x="7943760" y="4745160"/>
            <a:chExt cx="973800" cy="226800"/>
          </a:xfrm>
        </p:grpSpPr>
        <p:sp>
          <p:nvSpPr>
            <p:cNvPr id="28" name="Google Shape;106;p14"/>
            <p:cNvSpPr/>
            <p:nvPr/>
          </p:nvSpPr>
          <p:spPr>
            <a:xfrm>
              <a:off x="7943760" y="474516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" name="Google Shape;107;p14"/>
            <p:cNvSpPr/>
            <p:nvPr/>
          </p:nvSpPr>
          <p:spPr>
            <a:xfrm>
              <a:off x="8317080" y="474516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" name="Google Shape;108;p14"/>
            <p:cNvSpPr/>
            <p:nvPr/>
          </p:nvSpPr>
          <p:spPr>
            <a:xfrm>
              <a:off x="8690760" y="474516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110;p15"/>
          <p:cNvGrpSpPr/>
          <p:nvPr/>
        </p:nvGrpSpPr>
        <p:grpSpPr>
          <a:xfrm>
            <a:off x="-3776400" y="-1302120"/>
            <a:ext cx="16409520" cy="8310960"/>
            <a:chOff x="-3776400" y="-1302120"/>
            <a:chExt cx="16409520" cy="8310960"/>
          </a:xfrm>
        </p:grpSpPr>
        <p:pic>
          <p:nvPicPr>
            <p:cNvPr id="32" name="Google Shape;111;p15"/>
            <p:cNvPicPr/>
            <p:nvPr/>
          </p:nvPicPr>
          <p:blipFill>
            <a:blip r:embed="rId3"/>
            <a:stretch/>
          </p:blipFill>
          <p:spPr>
            <a:xfrm rot="19365000" flipH="1">
              <a:off x="6314040" y="1464480"/>
              <a:ext cx="5590800" cy="42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" name="Google Shape;112;p15"/>
            <p:cNvPicPr/>
            <p:nvPr/>
          </p:nvPicPr>
          <p:blipFill>
            <a:blip r:embed="rId3"/>
            <a:stretch/>
          </p:blipFill>
          <p:spPr>
            <a:xfrm rot="8377200" flipH="1">
              <a:off x="-3052800" y="-2160"/>
              <a:ext cx="5590800" cy="4289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5" name="Google Shape;114;p15"/>
          <p:cNvGrpSpPr/>
          <p:nvPr/>
        </p:nvGrpSpPr>
        <p:grpSpPr>
          <a:xfrm>
            <a:off x="216360" y="201960"/>
            <a:ext cx="8711280" cy="4739400"/>
            <a:chOff x="216360" y="201960"/>
            <a:chExt cx="8711280" cy="4739400"/>
          </a:xfrm>
        </p:grpSpPr>
        <p:grpSp>
          <p:nvGrpSpPr>
            <p:cNvPr id="36" name="Google Shape;115;p15"/>
            <p:cNvGrpSpPr/>
            <p:nvPr/>
          </p:nvGrpSpPr>
          <p:grpSpPr>
            <a:xfrm>
              <a:off x="216360" y="201960"/>
              <a:ext cx="600120" cy="226800"/>
              <a:chOff x="216360" y="201960"/>
              <a:chExt cx="600120" cy="226800"/>
            </a:xfrm>
          </p:grpSpPr>
          <p:sp>
            <p:nvSpPr>
              <p:cNvPr id="37" name="Google Shape;116;p15"/>
              <p:cNvSpPr/>
              <p:nvPr/>
            </p:nvSpPr>
            <p:spPr>
              <a:xfrm>
                <a:off x="216360" y="20196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8" name="Google Shape;117;p15"/>
              <p:cNvSpPr/>
              <p:nvPr/>
            </p:nvSpPr>
            <p:spPr>
              <a:xfrm>
                <a:off x="589680" y="20196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sp>
          <p:nvSpPr>
            <p:cNvPr id="39" name="Google Shape;118;p15"/>
            <p:cNvSpPr/>
            <p:nvPr/>
          </p:nvSpPr>
          <p:spPr>
            <a:xfrm>
              <a:off x="8700840" y="471456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120;p16"/>
          <p:cNvGrpSpPr/>
          <p:nvPr/>
        </p:nvGrpSpPr>
        <p:grpSpPr>
          <a:xfrm>
            <a:off x="-1984680" y="-1676160"/>
            <a:ext cx="12909600" cy="8388000"/>
            <a:chOff x="-1984680" y="-1676160"/>
            <a:chExt cx="12909600" cy="8388000"/>
          </a:xfrm>
        </p:grpSpPr>
        <p:pic>
          <p:nvPicPr>
            <p:cNvPr id="41" name="Google Shape;121;p16"/>
            <p:cNvPicPr/>
            <p:nvPr/>
          </p:nvPicPr>
          <p:blipFill>
            <a:blip r:embed="rId3"/>
            <a:stretch/>
          </p:blipFill>
          <p:spPr>
            <a:xfrm rot="1776000">
              <a:off x="6815520" y="-827640"/>
              <a:ext cx="3915720" cy="1818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" name="Google Shape;122;p16"/>
            <p:cNvPicPr/>
            <p:nvPr/>
          </p:nvPicPr>
          <p:blipFill>
            <a:blip r:embed="rId4"/>
            <a:stretch/>
          </p:blipFill>
          <p:spPr>
            <a:xfrm rot="1180200">
              <a:off x="-1603800" y="3110400"/>
              <a:ext cx="4171680" cy="2986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4" name="Google Shape;124;p16"/>
          <p:cNvGrpSpPr/>
          <p:nvPr/>
        </p:nvGrpSpPr>
        <p:grpSpPr>
          <a:xfrm>
            <a:off x="254880" y="234000"/>
            <a:ext cx="8634240" cy="3814200"/>
            <a:chOff x="254880" y="234000"/>
            <a:chExt cx="8634240" cy="3814200"/>
          </a:xfrm>
        </p:grpSpPr>
        <p:grpSp>
          <p:nvGrpSpPr>
            <p:cNvPr id="45" name="Google Shape;125;p16"/>
            <p:cNvGrpSpPr/>
            <p:nvPr/>
          </p:nvGrpSpPr>
          <p:grpSpPr>
            <a:xfrm>
              <a:off x="254880" y="234000"/>
              <a:ext cx="226800" cy="973800"/>
              <a:chOff x="254880" y="234000"/>
              <a:chExt cx="226800" cy="973800"/>
            </a:xfrm>
          </p:grpSpPr>
          <p:sp>
            <p:nvSpPr>
              <p:cNvPr id="46" name="Google Shape;126;p16"/>
              <p:cNvSpPr/>
              <p:nvPr/>
            </p:nvSpPr>
            <p:spPr>
              <a:xfrm rot="16200000">
                <a:off x="254880" y="98100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" name="Google Shape;127;p16"/>
              <p:cNvSpPr/>
              <p:nvPr/>
            </p:nvSpPr>
            <p:spPr>
              <a:xfrm rot="16200000">
                <a:off x="254880" y="60732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" name="Google Shape;128;p16"/>
              <p:cNvSpPr/>
              <p:nvPr/>
            </p:nvSpPr>
            <p:spPr>
              <a:xfrm rot="16200000">
                <a:off x="254880" y="23400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sp>
          <p:nvSpPr>
            <p:cNvPr id="49" name="Google Shape;129;p16"/>
            <p:cNvSpPr/>
            <p:nvPr/>
          </p:nvSpPr>
          <p:spPr>
            <a:xfrm rot="16200000">
              <a:off x="8662320" y="382140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131;p17"/>
          <p:cNvGrpSpPr/>
          <p:nvPr/>
        </p:nvGrpSpPr>
        <p:grpSpPr>
          <a:xfrm>
            <a:off x="-1932120" y="-1357200"/>
            <a:ext cx="12499200" cy="7027200"/>
            <a:chOff x="-1932120" y="-1357200"/>
            <a:chExt cx="12499200" cy="7027200"/>
          </a:xfrm>
        </p:grpSpPr>
        <p:pic>
          <p:nvPicPr>
            <p:cNvPr id="51" name="Google Shape;132;p17"/>
            <p:cNvPicPr/>
            <p:nvPr/>
          </p:nvPicPr>
          <p:blipFill>
            <a:blip r:embed="rId3"/>
            <a:stretch/>
          </p:blipFill>
          <p:spPr>
            <a:xfrm rot="5400000">
              <a:off x="-2137680" y="-1151280"/>
              <a:ext cx="3403080" cy="2991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2" name="Google Shape;133;p17"/>
            <p:cNvPicPr/>
            <p:nvPr/>
          </p:nvPicPr>
          <p:blipFill>
            <a:blip r:embed="rId4"/>
            <a:stretch/>
          </p:blipFill>
          <p:spPr>
            <a:xfrm rot="20772000" flipH="1">
              <a:off x="6967800" y="3675240"/>
              <a:ext cx="3457440" cy="1605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0000" y="1094040"/>
            <a:ext cx="7703640" cy="866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137;p18"/>
          <p:cNvGrpSpPr/>
          <p:nvPr/>
        </p:nvGrpSpPr>
        <p:grpSpPr>
          <a:xfrm>
            <a:off x="-3248640" y="-2554560"/>
            <a:ext cx="13380840" cy="10198800"/>
            <a:chOff x="-3248640" y="-2554560"/>
            <a:chExt cx="13380840" cy="10198800"/>
          </a:xfrm>
        </p:grpSpPr>
        <p:pic>
          <p:nvPicPr>
            <p:cNvPr id="56" name="Google Shape;138;p18"/>
            <p:cNvPicPr/>
            <p:nvPr/>
          </p:nvPicPr>
          <p:blipFill>
            <a:blip r:embed="rId3"/>
            <a:stretch/>
          </p:blipFill>
          <p:spPr>
            <a:xfrm rot="12850200" flipH="1">
              <a:off x="5789160" y="-1599480"/>
              <a:ext cx="4076280" cy="2202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" name="Google Shape;139;p18"/>
            <p:cNvPicPr/>
            <p:nvPr/>
          </p:nvPicPr>
          <p:blipFill>
            <a:blip r:embed="rId4"/>
            <a:stretch/>
          </p:blipFill>
          <p:spPr>
            <a:xfrm rot="16200000" flipH="1">
              <a:off x="6997320" y="-156600"/>
              <a:ext cx="3625200" cy="1683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Google Shape;140;p18"/>
            <p:cNvPicPr/>
            <p:nvPr/>
          </p:nvPicPr>
          <p:blipFill>
            <a:blip r:embed="rId5"/>
            <a:stretch/>
          </p:blipFill>
          <p:spPr>
            <a:xfrm rot="3030600">
              <a:off x="-2359800" y="3109320"/>
              <a:ext cx="3434760" cy="39232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9" name="Google Shape;141;p18"/>
          <p:cNvGrpSpPr/>
          <p:nvPr/>
        </p:nvGrpSpPr>
        <p:grpSpPr>
          <a:xfrm>
            <a:off x="317520" y="312480"/>
            <a:ext cx="8562600" cy="4534560"/>
            <a:chOff x="317520" y="312480"/>
            <a:chExt cx="8562600" cy="4534560"/>
          </a:xfrm>
        </p:grpSpPr>
        <p:grpSp>
          <p:nvGrpSpPr>
            <p:cNvPr id="60" name="Google Shape;142;p18"/>
            <p:cNvGrpSpPr/>
            <p:nvPr/>
          </p:nvGrpSpPr>
          <p:grpSpPr>
            <a:xfrm>
              <a:off x="8653320" y="4246920"/>
              <a:ext cx="226800" cy="600120"/>
              <a:chOff x="8653320" y="4246920"/>
              <a:chExt cx="226800" cy="600120"/>
            </a:xfrm>
          </p:grpSpPr>
          <p:sp>
            <p:nvSpPr>
              <p:cNvPr id="61" name="Google Shape;143;p18"/>
              <p:cNvSpPr/>
              <p:nvPr/>
            </p:nvSpPr>
            <p:spPr>
              <a:xfrm rot="16200000" flipH="1">
                <a:off x="8653320" y="424692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2" name="Google Shape;144;p18"/>
              <p:cNvSpPr/>
              <p:nvPr/>
            </p:nvSpPr>
            <p:spPr>
              <a:xfrm rot="16200000" flipH="1">
                <a:off x="8653320" y="462024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sp>
          <p:nvSpPr>
            <p:cNvPr id="63" name="Google Shape;145;p18"/>
            <p:cNvSpPr/>
            <p:nvPr/>
          </p:nvSpPr>
          <p:spPr>
            <a:xfrm flipH="1">
              <a:off x="317520" y="312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20000" y="1094040"/>
            <a:ext cx="7703640" cy="3509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://weissesvagyok.infy.uk/" TargetMode="Externa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258096" y="880024"/>
            <a:ext cx="8649930" cy="169172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5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Webes Diákplatform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1828980" y="3067470"/>
            <a:ext cx="5486040" cy="42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16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A diákok közötti kommunikáció támogatására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197" name="Google Shape;273;p30"/>
          <p:cNvCxnSpPr>
            <a:cxnSpLocks/>
          </p:cNvCxnSpPr>
          <p:nvPr/>
        </p:nvCxnSpPr>
        <p:spPr>
          <a:xfrm>
            <a:off x="2512620" y="2886750"/>
            <a:ext cx="411912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371780" y="1591876"/>
            <a:ext cx="6400440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2.1.3 Általános felhasználók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DF84497-F03C-D414-A670-DF309E6BD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29" y="2633627"/>
            <a:ext cx="5458542" cy="7998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0ABB-2A76-77B3-5300-6C5828FDC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>
            <a:extLst>
              <a:ext uri="{FF2B5EF4-FFF2-40B4-BE49-F238E27FC236}">
                <a16:creationId xmlns:a16="http://schemas.microsoft.com/office/drawing/2014/main" id="{9BD9B069-6FD3-434D-A646-DF6C79AB2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524" y="360528"/>
            <a:ext cx="5555152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2.1.3.1 Elérhető funkciók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21" name="PlaceHolder 2">
            <a:extLst>
              <a:ext uri="{FF2B5EF4-FFF2-40B4-BE49-F238E27FC236}">
                <a16:creationId xmlns:a16="http://schemas.microsoft.com/office/drawing/2014/main" id="{D1793CC5-3606-95D8-613B-8D6EA624CF5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33720" y="1443529"/>
            <a:ext cx="4876560" cy="2372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3198"/>
          </a:bodyPr>
          <a:lstStyle/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Szavazatok leadása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Hozzászólások írása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Saját hozzászólások törlése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Fájlok letöltése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Keresés kulcsszóra (Enter vagy nagyító ikon)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en-US" sz="1100" b="0" strike="noStrike" spc="-1" dirty="0" err="1">
                <a:solidFill>
                  <a:srgbClr val="FFFFFF"/>
                </a:solidFill>
                <a:latin typeface="Raleway" pitchFamily="2" charset="-18"/>
              </a:rPr>
              <a:t>Profilnév</a:t>
            </a:r>
            <a:r>
              <a:rPr lang="en-US" sz="1100" b="0" strike="noStrike" spc="-1" dirty="0">
                <a:solidFill>
                  <a:srgbClr val="FFFFFF"/>
                </a:solidFill>
                <a:latin typeface="Raleway" pitchFamily="2" charset="-18"/>
              </a:rPr>
              <a:t> /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aleway" pitchFamily="2" charset="-18"/>
              </a:rPr>
              <a:t>képre</a:t>
            </a:r>
            <a:r>
              <a:rPr lang="en-US" sz="1100" b="0" strike="noStrike" spc="-1" dirty="0">
                <a:solidFill>
                  <a:srgbClr val="FFFFFF"/>
                </a:solidFill>
                <a:latin typeface="Raleway" pitchFamily="2" charset="-18"/>
              </a:rPr>
              <a:t>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aleway" pitchFamily="2" charset="-18"/>
              </a:rPr>
              <a:t>kattintás</a:t>
            </a:r>
            <a:r>
              <a:rPr lang="en-US" sz="1100" b="0" strike="noStrike" spc="-1" dirty="0">
                <a:solidFill>
                  <a:srgbClr val="FFFFFF"/>
                </a:solidFill>
                <a:latin typeface="Raleway" pitchFamily="2" charset="-18"/>
              </a:rPr>
              <a:t> → chat 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Raleway" pitchFamily="2" charset="-18"/>
              </a:rPr>
              <a:t>megnyitása</a:t>
            </a:r>
            <a:endParaRPr lang="en-US" sz="1100" b="0" strike="noStrike" spc="-1" dirty="0">
              <a:solidFill>
                <a:srgbClr val="FFFFFF"/>
              </a:solidFill>
              <a:latin typeface="Raleway" pitchFamily="2" charset="-18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F42E7EF-2066-616D-80CD-D507C21A3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586" y="3271016"/>
            <a:ext cx="4174828" cy="162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38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7C133-C824-D547-AA68-8C54CE712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A667C537-2C4B-C8A6-8F5E-6873725E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512967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2.1.3.2 Beviteli mezők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588E3F87-CA53-D727-C134-096588500E2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Hozzászólás: kötelező szövegtartalom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Ékezetes betűk engedélyezettek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Korlátozott hosszúság (255 karakterig)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Kis- és nagybetűk használhatók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86592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97202-35D0-E739-40B5-75ED24223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>
            <a:extLst>
              <a:ext uri="{FF2B5EF4-FFF2-40B4-BE49-F238E27FC236}">
                <a16:creationId xmlns:a16="http://schemas.microsoft.com/office/drawing/2014/main" id="{C5DCADA7-5903-929A-D1E2-2777BF3A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780" y="1591876"/>
            <a:ext cx="6400440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2.1.4 Diákönkormányzati tagok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3076" name="Picture 4" descr="DIÁKÖNKORMÁNYZAT">
            <a:extLst>
              <a:ext uri="{FF2B5EF4-FFF2-40B4-BE49-F238E27FC236}">
                <a16:creationId xmlns:a16="http://schemas.microsoft.com/office/drawing/2014/main" id="{728813BD-A162-8488-E4DC-3ED466D89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830" y="2571750"/>
            <a:ext cx="328634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44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4C34B-CA54-63B4-EC1D-D559954A3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>
            <a:extLst>
              <a:ext uri="{FF2B5EF4-FFF2-40B4-BE49-F238E27FC236}">
                <a16:creationId xmlns:a16="http://schemas.microsoft.com/office/drawing/2014/main" id="{20EC3235-91BD-E6CF-6EF9-922366543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524" y="360528"/>
            <a:ext cx="5555152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2.1.4.1 Extra jogosultságok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21" name="PlaceHolder 2">
            <a:extLst>
              <a:ext uri="{FF2B5EF4-FFF2-40B4-BE49-F238E27FC236}">
                <a16:creationId xmlns:a16="http://schemas.microsoft.com/office/drawing/2014/main" id="{82878543-A457-67FB-A7DA-DE8A7C4E443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33720" y="1443529"/>
            <a:ext cx="4876560" cy="2372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3198"/>
          </a:bodyPr>
          <a:lstStyle/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Poszt létrehozása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Szavazás indítása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Fájl feltöltés poszthoz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Hozzászólások törlése: saját + általános felhasználóét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Saját posztok törlése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Eseményposzt létrehozása időzítve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Osztály megemlítése</a:t>
            </a:r>
            <a:endParaRPr lang="en-US" sz="1100" b="0" strike="noStrike" spc="-1" dirty="0">
              <a:solidFill>
                <a:srgbClr val="FFFFFF"/>
              </a:solidFill>
              <a:latin typeface="Raleway" pitchFamily="2" charset="-18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7A71986-73EE-9A1A-7316-87DF9E86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04" y="3716542"/>
            <a:ext cx="5211392" cy="118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96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8E91F-88C3-1133-705F-4F1A41DAD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0D23D52B-2477-348F-B4DF-065FBF9C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512967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2.1.4.2 Posztolás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C8907A24-5D72-7972-5373-68263DF3B09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Minden bejegyzéshez kötelező a szöveges tartalom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Fájl csatolható (</a:t>
            </a:r>
            <a:r>
              <a:rPr lang="hu-HU" sz="1200" b="0" strike="noStrike" spc="-1" dirty="0" err="1">
                <a:solidFill>
                  <a:schemeClr val="dk1"/>
                </a:solidFill>
                <a:latin typeface="Raleway" pitchFamily="2" charset="-18"/>
                <a:ea typeface="Raleway"/>
              </a:rPr>
              <a:t>max</a:t>
            </a:r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. 2 MB / fájl)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Feltöltött fájl törölhető a piros X-szel</a:t>
            </a:r>
          </a:p>
          <a:p>
            <a:pPr algn="just"/>
            <a:r>
              <a:rPr lang="hu-HU" sz="1200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Bármilyen fájlformátum</a:t>
            </a:r>
            <a:endParaRPr lang="hu-HU" sz="1200" b="0" strike="noStrike" spc="-1" dirty="0">
              <a:solidFill>
                <a:schemeClr val="dk1"/>
              </a:solidFill>
              <a:latin typeface="Raleway" pitchFamily="2" charset="-18"/>
              <a:ea typeface="Raleway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C21C1F9D-A130-6DF8-DC86-613DD6D1D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661" y="2414197"/>
            <a:ext cx="3494099" cy="238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1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BC968-9238-598B-955A-1EE8C9E2B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3F6855AD-43FF-880B-FCC3-B573AD3B4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512967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2.1.4.3 Szavazás létrehozása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4A5DBF92-5476-4DB2-0559-DEECC1226D6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Új opciómező automatikusan hozzáadódik, ha az utolsó nem üres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Üres opciót a rendszer automatikusan figyelmen kívül hagy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Max. 26 karakter/opció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C06B3316-B408-73D9-CDA2-356D1E8F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768" y="2969732"/>
            <a:ext cx="2160027" cy="19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60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BE5D7-5BD9-5E5D-DDBD-487B72AB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E47400EF-F127-7DCD-A5B7-EF1857287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512967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2.1.4.4 Esemény sáv kezelése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74864815-E2D3-374C-9B26-A2E6572F4F5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Eseménynél „Igen” választás → kötelező dátumbeállítás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Dátum hiányában hibaüzenet jelenik meg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Eseményposzt éjfélkor automatikusan eltűnik a beállított napon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4817BBA-8E44-2E71-FE09-FE85EC1A4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61" y="3492595"/>
            <a:ext cx="2985419" cy="98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35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6C122-564A-E360-47E4-0524C5D20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18F44379-6FAE-02DB-A583-2BD022A1164C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Chat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F2DB55A8-A7A7-5BE9-76B7-C42F2C1C66E6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spc="-1" dirty="0">
                <a:solidFill>
                  <a:schemeClr val="accent2"/>
                </a:solidFill>
                <a:latin typeface="Inter"/>
                <a:ea typeface="Inter"/>
              </a:rPr>
              <a:t>2</a:t>
            </a:r>
            <a:r>
              <a:rPr lang="hu-HU" sz="3000" spc="-1" dirty="0">
                <a:solidFill>
                  <a:schemeClr val="accent2"/>
                </a:solidFill>
                <a:latin typeface="Inter"/>
                <a:ea typeface="Inter"/>
              </a:rPr>
              <a:t>.2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6CE6E631-CBED-2070-8E07-F431C4A6608E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2108707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219560" y="2666880"/>
            <a:ext cx="3933360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4800" b="0" strike="noStrike" spc="-1" dirty="0">
                <a:solidFill>
                  <a:schemeClr val="dk1"/>
                </a:solidFill>
                <a:latin typeface="Inter"/>
                <a:ea typeface="Inter"/>
              </a:rPr>
              <a:t>Fejlesztői dokumentáció</a:t>
            </a:r>
            <a:endParaRPr lang="fr-FR" sz="4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title"/>
          </p:nvPr>
        </p:nvSpPr>
        <p:spPr>
          <a:xfrm>
            <a:off x="4219560" y="170496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 dirty="0">
                <a:solidFill>
                  <a:schemeClr val="accent2"/>
                </a:solidFill>
                <a:latin typeface="Inter"/>
                <a:ea typeface="Inter"/>
              </a:rPr>
              <a:t>0</a:t>
            </a:r>
            <a:r>
              <a:rPr lang="hu-HU" sz="3000" b="0" strike="noStrike" spc="-1" dirty="0">
                <a:solidFill>
                  <a:schemeClr val="accent2"/>
                </a:solidFill>
                <a:latin typeface="Inter"/>
                <a:ea typeface="Inter"/>
              </a:rPr>
              <a:t>3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38" name="Google Shape;330;p35"/>
          <p:cNvPicPr/>
          <p:nvPr/>
        </p:nvPicPr>
        <p:blipFill>
          <a:blip r:embed="rId2"/>
          <a:srcRect t="923" b="923"/>
          <a:stretch/>
        </p:blipFill>
        <p:spPr>
          <a:xfrm>
            <a:off x="528480" y="539640"/>
            <a:ext cx="276012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cxnSp>
        <p:nvCxnSpPr>
          <p:cNvPr id="239" name="Google Shape;331;p35"/>
          <p:cNvCxnSpPr/>
          <p:nvPr/>
        </p:nvCxnSpPr>
        <p:spPr>
          <a:xfrm>
            <a:off x="4311720" y="250776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219560" y="2666880"/>
            <a:ext cx="3933360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0" strike="noStrike" spc="-1" dirty="0">
                <a:solidFill>
                  <a:schemeClr val="dk1"/>
                </a:solidFill>
                <a:latin typeface="Inter"/>
                <a:ea typeface="Inter"/>
              </a:rPr>
              <a:t>Bevezetés</a:t>
            </a:r>
            <a:endParaRPr lang="fr-FR" sz="4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title"/>
          </p:nvPr>
        </p:nvSpPr>
        <p:spPr>
          <a:xfrm>
            <a:off x="4219560" y="170496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 dirty="0">
                <a:solidFill>
                  <a:schemeClr val="accent2"/>
                </a:solidFill>
                <a:latin typeface="Inter"/>
                <a:ea typeface="Inter"/>
              </a:rPr>
              <a:t>01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10" name="Google Shape;330;p35"/>
          <p:cNvPicPr/>
          <p:nvPr/>
        </p:nvPicPr>
        <p:blipFill>
          <a:blip r:embed="rId2"/>
          <a:srcRect t="923" b="923"/>
          <a:stretch/>
        </p:blipFill>
        <p:spPr>
          <a:xfrm>
            <a:off x="528480" y="539640"/>
            <a:ext cx="276012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cxnSp>
        <p:nvCxnSpPr>
          <p:cNvPr id="211" name="Google Shape;331;p35"/>
          <p:cNvCxnSpPr/>
          <p:nvPr/>
        </p:nvCxnSpPr>
        <p:spPr>
          <a:xfrm>
            <a:off x="4311720" y="250776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F8DCE-60B6-4601-D5DF-A2591F251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8B6C07C1-A4CA-C39D-21D7-87B9F8BDEF99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Közösségi média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BA95CC89-552A-74A9-D4A6-0EF951B8469C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3000" spc="-1" dirty="0">
                <a:solidFill>
                  <a:schemeClr val="accent2"/>
                </a:solidFill>
                <a:latin typeface="Inter"/>
                <a:ea typeface="Inter"/>
              </a:rPr>
              <a:t>3.1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62121620-7E33-CB52-04FA-A739A27DDC70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2302421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640DB-0DA2-D119-F987-3A5C68239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80D24207-6C01-5F87-E37D-034EA7E4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4675907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3.1.1 A program létrejöttének indoklása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1B15470C-23D3-AC25-96BC-52632A1F403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97552"/>
            <a:ext cx="5026542" cy="313508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Hiányos kommunikáció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Valódi igény diákplatformra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Diákönkormányzat és osztályközösség támogatása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Közös felület szavazásra, fájlmegosztásra, eseményekre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Meglévő rendszerek hiányosságai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Nem kifejezetten diákoknak szól (pl. Telegram)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Cél: egyszerű, hasznos funkcióközpontú rendszer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Csak regisztrált, tényleges diákok számára</a:t>
            </a:r>
          </a:p>
        </p:txBody>
      </p:sp>
    </p:spTree>
    <p:extLst>
      <p:ext uri="{BB962C8B-B14F-4D97-AF65-F5344CB8AC3E}">
        <p14:creationId xmlns:p14="http://schemas.microsoft.com/office/powerpoint/2010/main" val="2285515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B4728-0F87-F52E-5F26-6C81C89D9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279D0196-ADAB-EF73-1D5B-FCECDA21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3.1.2 Használt hardver környezet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7C171EFD-C876-CBC5-DAF0-A3B06592B57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Fejlesztés főként asztali számítógépen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AMD </a:t>
            </a:r>
            <a:r>
              <a:rPr lang="hu-HU" sz="1000" dirty="0" err="1">
                <a:latin typeface="Raleway" pitchFamily="2" charset="-18"/>
              </a:rPr>
              <a:t>Ryzen</a:t>
            </a:r>
            <a:r>
              <a:rPr lang="hu-HU" sz="1000" dirty="0">
                <a:latin typeface="Raleway" pitchFamily="2" charset="-18"/>
              </a:rPr>
              <a:t> 5 7600X3D processzor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32 GB RAM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FullHD</a:t>
            </a:r>
            <a:r>
              <a:rPr lang="hu-HU" sz="1000" dirty="0">
                <a:latin typeface="Raleway" pitchFamily="2" charset="-18"/>
              </a:rPr>
              <a:t> monitor (1920×1080) 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Tesztelés: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Android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iOS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DevTools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832741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16B52-4B78-9559-B877-8754D538F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7E9D58BB-85BE-DDB5-83F1-002606C34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3.1.3 Használt szoftverek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35EA6287-95E8-7F88-7355-B489F4995E9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Fejlesztőkörnyezet: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Visual </a:t>
            </a:r>
            <a:r>
              <a:rPr lang="hu-HU" sz="1000" dirty="0" err="1">
                <a:latin typeface="Raleway" pitchFamily="2" charset="-18"/>
              </a:rPr>
              <a:t>Studio</a:t>
            </a:r>
            <a:r>
              <a:rPr lang="hu-HU" sz="1000" dirty="0">
                <a:latin typeface="Raleway" pitchFamily="2" charset="-18"/>
              </a:rPr>
              <a:t> </a:t>
            </a:r>
            <a:r>
              <a:rPr lang="hu-HU" sz="1000" dirty="0" err="1">
                <a:latin typeface="Raleway" pitchFamily="2" charset="-18"/>
              </a:rPr>
              <a:t>Code</a:t>
            </a:r>
            <a:r>
              <a:rPr lang="hu-HU" sz="1000" dirty="0">
                <a:latin typeface="Raleway" pitchFamily="2" charset="-18"/>
              </a:rPr>
              <a:t> (kódolás) 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XAMPP (lokális webszerver, adatbázis) 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phpMyAdmin</a:t>
            </a:r>
            <a:r>
              <a:rPr lang="hu-HU" sz="1000" dirty="0">
                <a:latin typeface="Raleway" pitchFamily="2" charset="-18"/>
              </a:rPr>
              <a:t> (adatbázis-kezelés) 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GitHub (biztonsági mentés)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Kiegészítő eszközök: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Google Chrome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Total </a:t>
            </a:r>
            <a:r>
              <a:rPr lang="hu-HU" sz="1000" dirty="0" err="1">
                <a:latin typeface="Raleway" pitchFamily="2" charset="-18"/>
              </a:rPr>
              <a:t>Commander</a:t>
            </a:r>
            <a:r>
              <a:rPr lang="hu-HU" sz="1000" dirty="0">
                <a:latin typeface="Raleway" pitchFamily="2" charset="-18"/>
              </a:rPr>
              <a:t> (FTP kapcsolat)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icons8</a:t>
            </a:r>
          </a:p>
        </p:txBody>
      </p:sp>
    </p:spTree>
    <p:extLst>
      <p:ext uri="{BB962C8B-B14F-4D97-AF65-F5344CB8AC3E}">
        <p14:creationId xmlns:p14="http://schemas.microsoft.com/office/powerpoint/2010/main" val="4181712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65E17-7F32-136F-682E-8C5190A2E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EE1B0820-8EC1-6946-FF8D-D9A31913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3.1.4 Választott nyelvek, eszközök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DEA127B8-190F-B2E0-0C83-D7A44EC9497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Frontend: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HTML – alapvető webes struktúra kialakításához elengedhetetlen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CSS – </a:t>
            </a:r>
            <a:r>
              <a:rPr lang="hu-HU" sz="1000" dirty="0" err="1">
                <a:latin typeface="Raleway" pitchFamily="2" charset="-18"/>
              </a:rPr>
              <a:t>testreszabható</a:t>
            </a:r>
            <a:r>
              <a:rPr lang="hu-HU" sz="1000" dirty="0">
                <a:latin typeface="Raleway" pitchFamily="2" charset="-18"/>
              </a:rPr>
              <a:t>, reszponzív megjelenés biztosítása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JavaScript – dinamikus elemek, eseménykezelés megvalósítása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Backend: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PHP – egyszerűen integrálható HTML-lel, szerveroldali feldolgozás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MySQL</a:t>
            </a:r>
            <a:r>
              <a:rPr lang="hu-HU" sz="1000" dirty="0">
                <a:latin typeface="Raleway" pitchFamily="2" charset="-18"/>
              </a:rPr>
              <a:t> – hatékony relációs adatbázis-kezelés, PHP-vel jól együttműködik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.</a:t>
            </a:r>
            <a:r>
              <a:rPr lang="hu-HU" sz="1000" dirty="0" err="1">
                <a:latin typeface="Raleway" pitchFamily="2" charset="-18"/>
              </a:rPr>
              <a:t>htaccess</a:t>
            </a:r>
            <a:r>
              <a:rPr lang="hu-HU" sz="1000" dirty="0">
                <a:latin typeface="Raleway" pitchFamily="2" charset="-18"/>
              </a:rPr>
              <a:t> – URL átírás, jogosultságkezelés megvalósítása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Választási szempontok: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Jól dokumentált eszközök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Személyes tapasztalat, tanulmányok során már használt technológiák</a:t>
            </a:r>
          </a:p>
        </p:txBody>
      </p:sp>
    </p:spTree>
    <p:extLst>
      <p:ext uri="{BB962C8B-B14F-4D97-AF65-F5344CB8AC3E}">
        <p14:creationId xmlns:p14="http://schemas.microsoft.com/office/powerpoint/2010/main" val="3925590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F88CA-C23E-E738-8655-CDF7605F5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FD8C1963-2114-A372-8D87-51F2A1AE4252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Adatszerkezetek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37E130BD-D471-A6F0-4E68-B44F377D5625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3000" spc="-1" dirty="0">
                <a:solidFill>
                  <a:schemeClr val="accent2"/>
                </a:solidFill>
                <a:latin typeface="Inter"/>
                <a:ea typeface="Inter"/>
              </a:rPr>
              <a:t>3.1.5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35B824AB-9126-B4DB-28B1-88297252CFCB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1460760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AD7E1-030A-EA30-0D31-055F2E2E3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85F8E5B4-2F2B-C951-37E4-A9859434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3.1.5.1 Általános felépítés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A8E7199E-EEAE-E5FA-D4C6-9B1D2905798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Adatbázis típusa: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MySQL</a:t>
            </a:r>
            <a:r>
              <a:rPr lang="hu-HU" sz="1000" dirty="0">
                <a:latin typeface="Raleway" pitchFamily="2" charset="-18"/>
              </a:rPr>
              <a:t> – relációs adatbázis, </a:t>
            </a:r>
            <a:r>
              <a:rPr lang="hu-HU" sz="1000" dirty="0" err="1">
                <a:latin typeface="Raleway" pitchFamily="2" charset="-18"/>
              </a:rPr>
              <a:t>phpMyAdmin-on</a:t>
            </a:r>
            <a:r>
              <a:rPr lang="hu-HU" sz="1000" dirty="0">
                <a:latin typeface="Raleway" pitchFamily="2" charset="-18"/>
              </a:rPr>
              <a:t> keresztül kezelve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Főbb entitások (táblák):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user</a:t>
            </a:r>
            <a:r>
              <a:rPr lang="hu-HU" sz="1000" dirty="0">
                <a:latin typeface="Raleway" pitchFamily="2" charset="-18"/>
              </a:rPr>
              <a:t> – felhasználói adatok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dok</a:t>
            </a:r>
            <a:r>
              <a:rPr lang="hu-HU" sz="1000" dirty="0">
                <a:latin typeface="Raleway" pitchFamily="2" charset="-18"/>
              </a:rPr>
              <a:t> – bejegyzések és azok tulajdonságai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votelog</a:t>
            </a:r>
            <a:r>
              <a:rPr lang="hu-HU" sz="1000" dirty="0">
                <a:latin typeface="Raleway" pitchFamily="2" charset="-18"/>
              </a:rPr>
              <a:t> – szavazatok tárolása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Kapcsolatok: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votelog</a:t>
            </a:r>
            <a:r>
              <a:rPr lang="hu-HU" sz="1000" dirty="0">
                <a:latin typeface="Raleway" pitchFamily="2" charset="-18"/>
              </a:rPr>
              <a:t> -&gt; </a:t>
            </a:r>
            <a:r>
              <a:rPr lang="hu-HU" sz="1000" dirty="0" err="1">
                <a:latin typeface="Raleway" pitchFamily="2" charset="-18"/>
              </a:rPr>
              <a:t>dok</a:t>
            </a:r>
            <a:endParaRPr lang="hu-HU" sz="1000" dirty="0">
              <a:latin typeface="Raleway" pitchFamily="2" charset="-18"/>
            </a:endParaRPr>
          </a:p>
          <a:p>
            <a:pPr lvl="1" algn="just"/>
            <a:r>
              <a:rPr lang="hu-HU" sz="1000" dirty="0" err="1">
                <a:latin typeface="Raleway" pitchFamily="2" charset="-18"/>
              </a:rPr>
              <a:t>user</a:t>
            </a:r>
            <a:r>
              <a:rPr lang="hu-HU" sz="1000" dirty="0">
                <a:latin typeface="Raleway" pitchFamily="2" charset="-18"/>
              </a:rPr>
              <a:t> -&gt; </a:t>
            </a:r>
            <a:r>
              <a:rPr lang="hu-HU" sz="1000" dirty="0" err="1">
                <a:latin typeface="Raleway" pitchFamily="2" charset="-18"/>
              </a:rPr>
              <a:t>dok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834583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B15BB-1F17-9301-4231-F1963AB5D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3FACCF54-A164-D88E-1C19-323D51F5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3.1.5.2 Táblák mezői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4B962DCC-F923-A325-9CFA-7B394910E28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2332024"/>
            <a:ext cx="5026542" cy="190827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 err="1">
                <a:latin typeface="Raleway" pitchFamily="2" charset="-18"/>
              </a:rPr>
              <a:t>uid</a:t>
            </a:r>
            <a:r>
              <a:rPr lang="hu-HU" sz="1200" dirty="0">
                <a:latin typeface="Raleway" pitchFamily="2" charset="-18"/>
              </a:rPr>
              <a:t> – egyedi azonosító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unick</a:t>
            </a:r>
            <a:r>
              <a:rPr lang="hu-HU" sz="1200" dirty="0">
                <a:latin typeface="Raleway" pitchFamily="2" charset="-18"/>
              </a:rPr>
              <a:t> – felhasználónév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uprofkepnev</a:t>
            </a:r>
            <a:r>
              <a:rPr lang="hu-HU" sz="1200" dirty="0">
                <a:latin typeface="Raleway" pitchFamily="2" charset="-18"/>
              </a:rPr>
              <a:t> – a profilkép elmentett neve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ustatusz</a:t>
            </a:r>
            <a:r>
              <a:rPr lang="hu-HU" sz="1200" dirty="0">
                <a:latin typeface="Raleway" pitchFamily="2" charset="-18"/>
              </a:rPr>
              <a:t> – jogosultságok</a:t>
            </a: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B5FB7C78-6207-C6F9-9EB3-C813B32D5D97}"/>
              </a:ext>
            </a:extLst>
          </p:cNvPr>
          <p:cNvSpPr txBox="1">
            <a:spLocks/>
          </p:cNvSpPr>
          <p:nvPr/>
        </p:nvSpPr>
        <p:spPr>
          <a:xfrm>
            <a:off x="714241" y="1888078"/>
            <a:ext cx="3857759" cy="37928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1600" u="sng" dirty="0" err="1">
                <a:latin typeface="Inter"/>
              </a:rPr>
              <a:t>user</a:t>
            </a:r>
            <a:r>
              <a:rPr lang="hu-HU" sz="1600" u="sng" dirty="0">
                <a:latin typeface="Inter"/>
              </a:rPr>
              <a:t> (felhasznált részei)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1C22D76-3D43-B933-6A97-7DEF15095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99" y="3588564"/>
            <a:ext cx="2461318" cy="130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78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7FF1D-9EBA-DD13-21B0-4C035A414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55999F76-4628-740A-8E40-A4A3D82DF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35645"/>
            <a:ext cx="3857760" cy="48595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algn="ctr"/>
            <a:r>
              <a:rPr lang="hu-HU" sz="1600" u="sng" dirty="0" err="1">
                <a:latin typeface="Inter"/>
              </a:rPr>
              <a:t>dok</a:t>
            </a:r>
            <a:endParaRPr lang="hu-HU" sz="1600" u="sng" dirty="0"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279FEC26-3C10-D365-0F0F-E8C1D3A9BC8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292535"/>
            <a:ext cx="5026542" cy="294775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just"/>
            <a:r>
              <a:rPr lang="hu-HU" sz="1200" dirty="0" err="1">
                <a:latin typeface="Raleway" pitchFamily="2" charset="-18"/>
              </a:rPr>
              <a:t>did</a:t>
            </a:r>
            <a:r>
              <a:rPr lang="hu-HU" sz="1200" dirty="0">
                <a:latin typeface="Raleway" pitchFamily="2" charset="-18"/>
              </a:rPr>
              <a:t> – </a:t>
            </a:r>
            <a:r>
              <a:rPr lang="hu-HU" sz="1200" dirty="0" err="1">
                <a:latin typeface="Raleway" pitchFamily="2" charset="-18"/>
              </a:rPr>
              <a:t>primary</a:t>
            </a:r>
            <a:r>
              <a:rPr lang="hu-HU" sz="1200" dirty="0">
                <a:latin typeface="Raleway" pitchFamily="2" charset="-18"/>
              </a:rPr>
              <a:t> </a:t>
            </a:r>
            <a:r>
              <a:rPr lang="hu-HU" sz="1200" dirty="0" err="1">
                <a:latin typeface="Raleway" pitchFamily="2" charset="-18"/>
              </a:rPr>
              <a:t>key</a:t>
            </a:r>
            <a:endParaRPr lang="hu-HU" sz="1200" dirty="0">
              <a:latin typeface="Raleway" pitchFamily="2" charset="-18"/>
            </a:endParaRPr>
          </a:p>
          <a:p>
            <a:pPr algn="just"/>
            <a:r>
              <a:rPr lang="hu-HU" sz="1200" dirty="0" err="1">
                <a:latin typeface="Raleway" pitchFamily="2" charset="-18"/>
              </a:rPr>
              <a:t>dpostid</a:t>
            </a:r>
            <a:r>
              <a:rPr lang="hu-HU" sz="1200" dirty="0">
                <a:latin typeface="Raleway" pitchFamily="2" charset="-18"/>
              </a:rPr>
              <a:t> – bejegyzési azonosító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dtextid</a:t>
            </a:r>
            <a:r>
              <a:rPr lang="hu-HU" sz="1200" dirty="0">
                <a:latin typeface="Raleway" pitchFamily="2" charset="-18"/>
              </a:rPr>
              <a:t> – x bejegyzéshez tartozó komment azonosító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dtext</a:t>
            </a:r>
            <a:r>
              <a:rPr lang="hu-HU" sz="1200" dirty="0">
                <a:latin typeface="Raleway" pitchFamily="2" charset="-18"/>
              </a:rPr>
              <a:t> – begépelt szöveg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dfile</a:t>
            </a:r>
            <a:r>
              <a:rPr lang="hu-HU" sz="1200" dirty="0">
                <a:latin typeface="Raleway" pitchFamily="2" charset="-18"/>
              </a:rPr>
              <a:t> – feltöltött fájl tárolt neve(i)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dvote</a:t>
            </a:r>
            <a:r>
              <a:rPr lang="hu-HU" sz="1200" dirty="0">
                <a:latin typeface="Raleway" pitchFamily="2" charset="-18"/>
              </a:rPr>
              <a:t> – szavazati lehetőségek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devent</a:t>
            </a:r>
            <a:r>
              <a:rPr lang="hu-HU" sz="1200" dirty="0">
                <a:latin typeface="Raleway" pitchFamily="2" charset="-18"/>
              </a:rPr>
              <a:t> – „</a:t>
            </a:r>
            <a:r>
              <a:rPr lang="hu-HU" sz="1200" dirty="0" err="1">
                <a:latin typeface="Raleway" pitchFamily="2" charset="-18"/>
              </a:rPr>
              <a:t>boolean</a:t>
            </a:r>
            <a:r>
              <a:rPr lang="hu-HU" sz="1200" dirty="0">
                <a:latin typeface="Raleway" pitchFamily="2" charset="-18"/>
              </a:rPr>
              <a:t>”, Igen / Nem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deventEnd</a:t>
            </a:r>
            <a:r>
              <a:rPr lang="hu-HU" sz="1200" dirty="0">
                <a:latin typeface="Raleway" pitchFamily="2" charset="-18"/>
              </a:rPr>
              <a:t> – esemény lejárati ideje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dtime</a:t>
            </a:r>
            <a:r>
              <a:rPr lang="hu-HU" sz="1200" dirty="0">
                <a:latin typeface="Raleway" pitchFamily="2" charset="-18"/>
              </a:rPr>
              <a:t> – közzététel ideje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dstatus</a:t>
            </a:r>
            <a:r>
              <a:rPr lang="hu-HU" sz="1200" dirty="0">
                <a:latin typeface="Raleway" pitchFamily="2" charset="-18"/>
              </a:rPr>
              <a:t> – aktív / inaktív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48B8DA5-962A-3D2D-F14D-3DBE03B46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7664"/>
            <a:ext cx="9144000" cy="67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12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02AFD-04AD-35D0-7AC3-CDAE4CBB9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C1FE9749-CFA6-6FB5-E677-3FCEE212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3857759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1600" u="sng" dirty="0" err="1">
                <a:latin typeface="Inter"/>
              </a:rPr>
              <a:t>votelog</a:t>
            </a:r>
            <a:endParaRPr lang="fr-FR" sz="1600" b="0" u="sng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E37A479B-0D46-965F-4F71-6B63DA2BB95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 err="1">
                <a:latin typeface="Raleway" pitchFamily="2" charset="-18"/>
              </a:rPr>
              <a:t>vid</a:t>
            </a:r>
            <a:r>
              <a:rPr lang="hu-HU" sz="1200" dirty="0">
                <a:latin typeface="Raleway" pitchFamily="2" charset="-18"/>
              </a:rPr>
              <a:t> – </a:t>
            </a:r>
            <a:r>
              <a:rPr lang="hu-HU" sz="1200" dirty="0" err="1">
                <a:latin typeface="Raleway" pitchFamily="2" charset="-18"/>
              </a:rPr>
              <a:t>primary</a:t>
            </a:r>
            <a:r>
              <a:rPr lang="hu-HU" sz="1200" dirty="0">
                <a:latin typeface="Raleway" pitchFamily="2" charset="-18"/>
              </a:rPr>
              <a:t> </a:t>
            </a:r>
            <a:r>
              <a:rPr lang="hu-HU" sz="1200" dirty="0" err="1">
                <a:latin typeface="Raleway" pitchFamily="2" charset="-18"/>
              </a:rPr>
              <a:t>key</a:t>
            </a:r>
            <a:endParaRPr lang="hu-HU" sz="1200" dirty="0">
              <a:latin typeface="Raleway" pitchFamily="2" charset="-18"/>
            </a:endParaRPr>
          </a:p>
          <a:p>
            <a:pPr algn="just"/>
            <a:r>
              <a:rPr lang="hu-HU" sz="1200" dirty="0" err="1">
                <a:latin typeface="Raleway" pitchFamily="2" charset="-18"/>
              </a:rPr>
              <a:t>vdpostid</a:t>
            </a:r>
            <a:r>
              <a:rPr lang="hu-HU" sz="1200" dirty="0">
                <a:latin typeface="Raleway" pitchFamily="2" charset="-18"/>
              </a:rPr>
              <a:t> – szavazott bejegyzés azonosítója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vuid – felhasználói azonosító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vchoice</a:t>
            </a:r>
            <a:r>
              <a:rPr lang="hu-HU" sz="1200" dirty="0">
                <a:latin typeface="Raleway" pitchFamily="2" charset="-18"/>
              </a:rPr>
              <a:t> – szavazat szövegként</a:t>
            </a:r>
          </a:p>
          <a:p>
            <a:pPr algn="just"/>
            <a:endParaRPr lang="hu-HU" sz="1000" dirty="0">
              <a:latin typeface="Raleway" pitchFamily="2" charset="-18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1909999-5877-5BBB-C4C9-7F37AC92F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96" y="3536925"/>
            <a:ext cx="4151303" cy="94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7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714240" y="752400"/>
            <a:ext cx="476424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1.1 Témaválasztás indoklása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4537439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Valós probléma megoldása</a:t>
            </a:r>
          </a:p>
          <a:p>
            <a:pPr lvl="1" algn="just"/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Gyakorlati, hasznos weboldal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Reális felhasználási helyzet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Szakmai fejlődés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Webfejlesztési ismeretek bővítése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Front-end és back-end gyakorlat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Csapatmunka lehetősége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Aktív munka párhuzamosan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Egymástól független, de kapcsolódó részek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Hatékony munkamegosztás</a:t>
            </a:r>
          </a:p>
        </p:txBody>
      </p:sp>
      <p:pic>
        <p:nvPicPr>
          <p:cNvPr id="204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05" name="Google Shape;321;p34"/>
          <p:cNvGrpSpPr/>
          <p:nvPr/>
        </p:nvGrpSpPr>
        <p:grpSpPr>
          <a:xfrm>
            <a:off x="4878360" y="663480"/>
            <a:ext cx="600120" cy="226800"/>
            <a:chOff x="4878360" y="663480"/>
            <a:chExt cx="600120" cy="226800"/>
          </a:xfrm>
        </p:grpSpPr>
        <p:sp>
          <p:nvSpPr>
            <p:cNvPr id="206" name="Google Shape;322;p34"/>
            <p:cNvSpPr/>
            <p:nvPr/>
          </p:nvSpPr>
          <p:spPr>
            <a:xfrm>
              <a:off x="487836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7" name="Google Shape;323;p34"/>
            <p:cNvSpPr/>
            <p:nvPr/>
          </p:nvSpPr>
          <p:spPr>
            <a:xfrm>
              <a:off x="525168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DD655-62D7-66C4-D0C2-540885D75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D8BE0CB3-8585-8D0A-358F-5B2710E3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3.1.5.3 Adatszerkezet ábra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83C3E4B9-5DE4-7B2A-534E-83FC8CF7F47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Az adatbázis táblái közötti kapcsolatok szemléltetése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Tábla és mezők közötti viszonyok ábrázolása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Főbb entitások, kapcsolatok és attribútumok kiemelése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Az ábra segíti a program adatkezelési logikájának megértését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829399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4AF7C-FD0C-08AA-DC6A-172366587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B59E6693-F164-8864-6044-DB328ECE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65" y="298638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3.1.5.3 Adatszerkezet ábra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329522D0-AE45-A68C-51E5-FBAC7C1A4D85}"/>
              </a:ext>
            </a:extLst>
          </p:cNvPr>
          <p:cNvSpPr/>
          <p:nvPr/>
        </p:nvSpPr>
        <p:spPr>
          <a:xfrm>
            <a:off x="851744" y="1511895"/>
            <a:ext cx="4187769" cy="261022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000000"/>
              </a:solidFill>
            </a:endParaRP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59019847-66D0-2F64-D58D-28B646E70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44" y="1614553"/>
            <a:ext cx="4079564" cy="250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74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DFB99-9FD0-3B64-38A6-66D05FD5B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56D60CCF-24A9-E66A-7577-C542731D22E6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Algoritmusok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9C1260B3-C128-010A-524C-8860841C7D02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3000" spc="-1" dirty="0">
                <a:solidFill>
                  <a:schemeClr val="accent2"/>
                </a:solidFill>
                <a:latin typeface="Inter"/>
                <a:ea typeface="Inter"/>
              </a:rPr>
              <a:t>3.1.6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013165CE-9C22-C776-7F48-A3DBB5020994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38920867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D9309-909A-63B4-2C52-B311E9B05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44AE48BE-CB68-FDAA-AB7E-8F425B69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3.1.6.1 Jogosultságellenőrzés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BB1362E9-B652-C839-4600-FCFFC262652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Bejelentkezés után, az oldal betöltésekor ellenőrizzük: Jogosult-e az adott felület megtekintésére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pl. csak bejelentkezett felhasználók használhatják az oldalt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További jogosultságellenőrzések: Osztály beállítva-e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ha nem → átirányítás a profiloldalra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DÖK jogosultság ellenőrzése: Adott funkciók (pl. posztolás, szavazás indítása) csak akkor érhetők el, ha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ustatusz</a:t>
            </a:r>
            <a:r>
              <a:rPr lang="hu-HU" sz="1000" dirty="0">
                <a:latin typeface="Raleway" pitchFamily="2" charset="-18"/>
              </a:rPr>
              <a:t> mező értéke 'D’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Biztonságos megvalósítás: Backend oldali kontroll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PHP vizsgál → adatbázis alapú ellenőrzés</a:t>
            </a:r>
          </a:p>
        </p:txBody>
      </p:sp>
      <p:pic>
        <p:nvPicPr>
          <p:cNvPr id="258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986735" y="75240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38916029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E828-0798-84AE-8A98-F0025A6B5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FA6BB5D8-7448-BFFF-5F71-EBEDE1D7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3.1.6.2 Fájlkezelés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5B4893BD-E131-F312-4361-C4DACB84383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Fájlok feltöltése </a:t>
            </a:r>
            <a:r>
              <a:rPr lang="hu-HU" sz="1200" dirty="0" err="1">
                <a:latin typeface="Raleway" pitchFamily="2" charset="-18"/>
              </a:rPr>
              <a:t>dok-files</a:t>
            </a:r>
            <a:r>
              <a:rPr lang="hu-HU" sz="1200" dirty="0">
                <a:latin typeface="Raleway" pitchFamily="2" charset="-18"/>
              </a:rPr>
              <a:t>/ mappába történik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fájlnév ütközés elkerüléséhez egyedi név generálása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egyedi fájlnév mentése az adatbázisba (</a:t>
            </a:r>
            <a:r>
              <a:rPr lang="hu-HU" sz="1000" dirty="0" err="1">
                <a:latin typeface="Raleway" pitchFamily="2" charset="-18"/>
              </a:rPr>
              <a:t>dfile</a:t>
            </a:r>
            <a:r>
              <a:rPr lang="hu-HU" sz="1000" dirty="0">
                <a:latin typeface="Raleway" pitchFamily="2" charset="-18"/>
              </a:rPr>
              <a:t> mező)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Feltöltéskor ellenőrzések: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fájlméret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Lekéréskor: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 letöltés nem módosítja az URL-t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PHP közvetíti a fájlt a böngésző felé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biztonsági ellenőrzés: csak létező és jogos fájl kérhető le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Megjelenítéskor: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 fájl eredeti nevét mutatja</a:t>
            </a:r>
          </a:p>
        </p:txBody>
      </p:sp>
    </p:spTree>
    <p:extLst>
      <p:ext uri="{BB962C8B-B14F-4D97-AF65-F5344CB8AC3E}">
        <p14:creationId xmlns:p14="http://schemas.microsoft.com/office/powerpoint/2010/main" val="1954203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2FF37-E9E6-46A7-9AC4-2D3C9C293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2493FA34-C4B6-DE3D-9E10-A649BFF4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3.1.6.3 Szavazási opciók kezelése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1E9A3ADF-46A1-B358-19E6-2607E605043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Szavazás létrehozása csak DÖK tagok számára elérhető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dvote</a:t>
            </a:r>
            <a:r>
              <a:rPr lang="hu-HU" sz="1000" dirty="0">
                <a:latin typeface="Raleway" pitchFamily="2" charset="-18"/>
              </a:rPr>
              <a:t> mezőben ; karakterrel elválasztva tároljuk az opciókat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Megjelenítéskor: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explode</a:t>
            </a:r>
            <a:r>
              <a:rPr lang="hu-HU" sz="1000" dirty="0">
                <a:latin typeface="Raleway" pitchFamily="2" charset="-18"/>
              </a:rPr>
              <a:t>(';') segítségével tömbbé alakítás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szavazat leadása rádiógombokkal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Szavazat rögzítése </a:t>
            </a:r>
            <a:r>
              <a:rPr lang="hu-HU" sz="1200" dirty="0" err="1">
                <a:latin typeface="Raleway" pitchFamily="2" charset="-18"/>
              </a:rPr>
              <a:t>votelog</a:t>
            </a:r>
            <a:r>
              <a:rPr lang="hu-HU" sz="1200" dirty="0">
                <a:latin typeface="Raleway" pitchFamily="2" charset="-18"/>
              </a:rPr>
              <a:t> táblában: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vdpostid</a:t>
            </a:r>
            <a:r>
              <a:rPr lang="hu-HU" sz="1000" dirty="0">
                <a:latin typeface="Raleway" pitchFamily="2" charset="-18"/>
              </a:rPr>
              <a:t>: szavazáshoz tartozó poszt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vuid: szavazó felhasználó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vchoice</a:t>
            </a:r>
            <a:r>
              <a:rPr lang="hu-HU" sz="1000" dirty="0">
                <a:latin typeface="Raleway" pitchFamily="2" charset="-18"/>
              </a:rPr>
              <a:t>: választott opció szövege</a:t>
            </a:r>
          </a:p>
          <a:p>
            <a:pPr algn="just"/>
            <a:r>
              <a:rPr lang="hu-HU" sz="1200" dirty="0" err="1">
                <a:latin typeface="Raleway" pitchFamily="2" charset="-18"/>
              </a:rPr>
              <a:t>Újraszavazás</a:t>
            </a:r>
            <a:r>
              <a:rPr lang="hu-HU" sz="1200" dirty="0">
                <a:latin typeface="Raleway" pitchFamily="2" charset="-18"/>
              </a:rPr>
              <a:t> engedélyezett</a:t>
            </a:r>
          </a:p>
        </p:txBody>
      </p:sp>
    </p:spTree>
    <p:extLst>
      <p:ext uri="{BB962C8B-B14F-4D97-AF65-F5344CB8AC3E}">
        <p14:creationId xmlns:p14="http://schemas.microsoft.com/office/powerpoint/2010/main" val="1749917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79901-3CBC-55A7-2ECA-2B2434A78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7FCDAE15-7D86-7C00-0116-A3D2FA13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3.1.6.4 Bejegyzések megkülönböztetése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AD6E05F3-90E3-F29C-C9B4-EC0EA1A6CF31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Bejegyzés ≠ Komment: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új bejegyzés: </a:t>
            </a:r>
            <a:r>
              <a:rPr lang="hu-HU" sz="1000" dirty="0" err="1">
                <a:latin typeface="Raleway" pitchFamily="2" charset="-18"/>
              </a:rPr>
              <a:t>dtextid</a:t>
            </a:r>
            <a:r>
              <a:rPr lang="hu-HU" sz="1000" dirty="0">
                <a:latin typeface="Raleway" pitchFamily="2" charset="-18"/>
              </a:rPr>
              <a:t> = 0, </a:t>
            </a:r>
            <a:r>
              <a:rPr lang="hu-HU" sz="1000" dirty="0" err="1">
                <a:latin typeface="Raleway" pitchFamily="2" charset="-18"/>
              </a:rPr>
              <a:t>dpostid</a:t>
            </a:r>
            <a:r>
              <a:rPr lang="hu-HU" sz="1000" dirty="0">
                <a:latin typeface="Raleway" pitchFamily="2" charset="-18"/>
              </a:rPr>
              <a:t> új értéket kap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komment: </a:t>
            </a:r>
            <a:r>
              <a:rPr lang="hu-HU" sz="1000" dirty="0" err="1">
                <a:latin typeface="Raleway" pitchFamily="2" charset="-18"/>
              </a:rPr>
              <a:t>dtextid</a:t>
            </a:r>
            <a:r>
              <a:rPr lang="hu-HU" sz="1000" dirty="0">
                <a:latin typeface="Raleway" pitchFamily="2" charset="-18"/>
              </a:rPr>
              <a:t> &gt; 0, </a:t>
            </a:r>
            <a:r>
              <a:rPr lang="hu-HU" sz="1000" dirty="0" err="1">
                <a:latin typeface="Raleway" pitchFamily="2" charset="-18"/>
              </a:rPr>
              <a:t>dpostid</a:t>
            </a:r>
            <a:r>
              <a:rPr lang="hu-HU" sz="1000" dirty="0">
                <a:latin typeface="Raleway" pitchFamily="2" charset="-18"/>
              </a:rPr>
              <a:t> megegyezik a hozzászólás eredeti bejegyzésének azonosítójával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Új bejegyzés létrehozásakor:</a:t>
            </a:r>
          </a:p>
          <a:p>
            <a:pPr lvl="1" algn="just"/>
            <a:r>
              <a:rPr lang="hu-HU" sz="800" dirty="0">
                <a:latin typeface="Raleway" pitchFamily="2" charset="-18"/>
              </a:rPr>
              <a:t>l</a:t>
            </a:r>
            <a:r>
              <a:rPr lang="hu-HU" sz="1000" dirty="0">
                <a:latin typeface="Raleway" pitchFamily="2" charset="-18"/>
              </a:rPr>
              <a:t>ekérjük az aktuális legnagyobb </a:t>
            </a:r>
            <a:r>
              <a:rPr lang="hu-HU" sz="1000" dirty="0" err="1">
                <a:latin typeface="Raleway" pitchFamily="2" charset="-18"/>
              </a:rPr>
              <a:t>dpostid</a:t>
            </a:r>
            <a:r>
              <a:rPr lang="hu-HU" sz="1000" dirty="0">
                <a:latin typeface="Raleway" pitchFamily="2" charset="-18"/>
              </a:rPr>
              <a:t> értéket, </a:t>
            </a:r>
            <a:r>
              <a:rPr lang="hu-HU" sz="1000" dirty="0" err="1">
                <a:latin typeface="Raleway" pitchFamily="2" charset="-18"/>
              </a:rPr>
              <a:t>dpostid</a:t>
            </a:r>
            <a:r>
              <a:rPr lang="hu-HU" sz="1000" dirty="0">
                <a:latin typeface="Raleway" pitchFamily="2" charset="-18"/>
              </a:rPr>
              <a:t> = </a:t>
            </a:r>
            <a:r>
              <a:rPr lang="hu-HU" sz="1000" dirty="0" err="1">
                <a:latin typeface="Raleway" pitchFamily="2" charset="-18"/>
              </a:rPr>
              <a:t>max</a:t>
            </a:r>
            <a:r>
              <a:rPr lang="hu-HU" sz="1000" dirty="0">
                <a:latin typeface="Raleway" pitchFamily="2" charset="-18"/>
              </a:rPr>
              <a:t> + 1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ehhez képest új bejegyzés </a:t>
            </a:r>
            <a:r>
              <a:rPr lang="hu-HU" sz="1000" dirty="0" err="1">
                <a:latin typeface="Raleway" pitchFamily="2" charset="-18"/>
              </a:rPr>
              <a:t>dtextid</a:t>
            </a:r>
            <a:r>
              <a:rPr lang="hu-HU" sz="1000" dirty="0">
                <a:latin typeface="Raleway" pitchFamily="2" charset="-18"/>
              </a:rPr>
              <a:t> = 0, azaz saját maga a "főszöveg„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Komment esetén: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dpostid</a:t>
            </a:r>
            <a:r>
              <a:rPr lang="hu-HU" sz="1000" dirty="0">
                <a:latin typeface="Raleway" pitchFamily="2" charset="-18"/>
              </a:rPr>
              <a:t> megegyezik a szülőbejegyzésével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lekérjük az aktuális legnagyobb </a:t>
            </a:r>
            <a:r>
              <a:rPr lang="hu-HU" sz="1000" dirty="0" err="1">
                <a:latin typeface="Raleway" pitchFamily="2" charset="-18"/>
              </a:rPr>
              <a:t>dtextid</a:t>
            </a:r>
            <a:r>
              <a:rPr lang="hu-HU" sz="1000" dirty="0">
                <a:latin typeface="Raleway" pitchFamily="2" charset="-18"/>
              </a:rPr>
              <a:t> értéket, </a:t>
            </a:r>
            <a:r>
              <a:rPr lang="hu-HU" sz="1000" dirty="0" err="1">
                <a:latin typeface="Raleway" pitchFamily="2" charset="-18"/>
              </a:rPr>
              <a:t>dtextid</a:t>
            </a:r>
            <a:r>
              <a:rPr lang="hu-HU" sz="1000" dirty="0">
                <a:latin typeface="Raleway" pitchFamily="2" charset="-18"/>
              </a:rPr>
              <a:t> = </a:t>
            </a:r>
            <a:r>
              <a:rPr lang="hu-HU" sz="1000" dirty="0" err="1">
                <a:latin typeface="Raleway" pitchFamily="2" charset="-18"/>
              </a:rPr>
              <a:t>max</a:t>
            </a:r>
            <a:r>
              <a:rPr lang="hu-HU" sz="1000" dirty="0">
                <a:latin typeface="Raleway" pitchFamily="2" charset="-18"/>
              </a:rPr>
              <a:t> + 1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Keveredhetnek is a típusok (pl. szavazás + fájl)</a:t>
            </a:r>
          </a:p>
        </p:txBody>
      </p:sp>
    </p:spTree>
    <p:extLst>
      <p:ext uri="{BB962C8B-B14F-4D97-AF65-F5344CB8AC3E}">
        <p14:creationId xmlns:p14="http://schemas.microsoft.com/office/powerpoint/2010/main" val="3205133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6F547-5EAD-4C24-FA55-F7529BA06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F1BC82AA-F45C-71A5-155C-270AEC3E7E06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Tesztelés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E08C73C1-4573-D7A4-C1B6-6291EAFF9B7F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3000" spc="-1" dirty="0">
                <a:solidFill>
                  <a:schemeClr val="accent2"/>
                </a:solidFill>
                <a:latin typeface="Inter"/>
                <a:ea typeface="Inter"/>
              </a:rPr>
              <a:t>3.1.7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D2369093-E961-3443-C00C-E12E7E436442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3806319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8C409-B3AA-DB27-56AE-6EE25E0C6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9F69295B-1710-D2B2-45FF-45198688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3.1.7.1 Platformok és böngészők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93FEB274-660C-432A-A4FC-F5DCB0B44F9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Asztali környezet: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Windows 10, 11 (Chrome, Edge, </a:t>
            </a:r>
            <a:r>
              <a:rPr lang="hu-HU" sz="1000" dirty="0" err="1">
                <a:latin typeface="Raleway" pitchFamily="2" charset="-18"/>
              </a:rPr>
              <a:t>OperaGX</a:t>
            </a:r>
            <a:r>
              <a:rPr lang="hu-HU" sz="1000" dirty="0">
                <a:latin typeface="Raleway" pitchFamily="2" charset="-18"/>
              </a:rPr>
              <a:t>)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Felbontások: 1920×1080, 1366×768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Mobilkörnyezet: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Android (Chrome) 1080 x 2340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iOS (</a:t>
            </a:r>
            <a:r>
              <a:rPr lang="hu-HU" sz="1000" dirty="0" err="1">
                <a:latin typeface="Raleway" pitchFamily="2" charset="-18"/>
              </a:rPr>
              <a:t>Safari</a:t>
            </a:r>
            <a:r>
              <a:rPr lang="hu-HU" sz="1000" dirty="0">
                <a:latin typeface="Raleway" pitchFamily="2" charset="-18"/>
              </a:rPr>
              <a:t>) 375×667, 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Tesztelés célja:</a:t>
            </a:r>
          </a:p>
          <a:p>
            <a:pPr lvl="1" algn="just"/>
            <a:r>
              <a:rPr lang="hu-HU" sz="1000" dirty="0" err="1">
                <a:latin typeface="Raleway" pitchFamily="2" charset="-18"/>
              </a:rPr>
              <a:t>reszponzivitás</a:t>
            </a:r>
            <a:r>
              <a:rPr lang="hu-HU" sz="1000" dirty="0">
                <a:latin typeface="Raleway" pitchFamily="2" charset="-18"/>
              </a:rPr>
              <a:t> ellenőrzése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funkciók egyenletes elérhetősége minden platformon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hibamentes megjelenítés és működés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automatikusan átrendeződés kisebb képernyőn</a:t>
            </a:r>
          </a:p>
        </p:txBody>
      </p:sp>
    </p:spTree>
    <p:extLst>
      <p:ext uri="{BB962C8B-B14F-4D97-AF65-F5344CB8AC3E}">
        <p14:creationId xmlns:p14="http://schemas.microsoft.com/office/powerpoint/2010/main" val="3005269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E5B03-D858-8FF8-CA0B-EDDED21AD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177379F6-9477-27D4-F2CA-E4A83836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3.1.7.2 Hibakezelés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5D239765-8B83-4C36-7F09-EE82C176823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Üres mezők ellenőrzése: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kötelező mezők figyelése (pl. hozzászólás)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hibajelzés üzenettel / utasítással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Nagy fájlméret: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fájlméret-korlát beállítása (2 MB)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hibaüzenet és feltöltés megszakítása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Osztályválasztás hiánya: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profiloldalra irányításfigyelmeztetés: „Az osztály kiválasztása kötelező</a:t>
            </a:r>
            <a:r>
              <a:rPr lang="hu-HU" sz="800" dirty="0">
                <a:latin typeface="Raleway" pitchFamily="2" charset="-18"/>
              </a:rPr>
              <a:t>!”</a:t>
            </a:r>
          </a:p>
        </p:txBody>
      </p:sp>
    </p:spTree>
    <p:extLst>
      <p:ext uri="{BB962C8B-B14F-4D97-AF65-F5344CB8AC3E}">
        <p14:creationId xmlns:p14="http://schemas.microsoft.com/office/powerpoint/2010/main" val="383614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10BAFB-CA8F-5585-CF1B-DE3A5409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1.2 </a:t>
            </a:r>
            <a:r>
              <a:rPr lang="hu-HU" sz="3000" b="0" strike="noStrike" spc="-1" dirty="0" err="1">
                <a:solidFill>
                  <a:schemeClr val="dk1"/>
                </a:solidFill>
                <a:latin typeface="Inter"/>
                <a:ea typeface="Inter"/>
              </a:rPr>
              <a:t>Témakifejtés</a:t>
            </a:r>
            <a:endParaRPr lang="hu-HU" sz="300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DCE157E-1444-5709-2CDB-F9CC171CD7E2}"/>
              </a:ext>
            </a:extLst>
          </p:cNvPr>
          <p:cNvSpPr txBox="1"/>
          <p:nvPr/>
        </p:nvSpPr>
        <p:spPr>
          <a:xfrm>
            <a:off x="453600" y="1356852"/>
            <a:ext cx="401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u="sng" dirty="0">
                <a:latin typeface="Inter"/>
              </a:rPr>
              <a:t>Projekt célja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DC8118C-E818-6FA7-D8B0-A0C7C6779A79}"/>
              </a:ext>
            </a:extLst>
          </p:cNvPr>
          <p:cNvSpPr txBox="1"/>
          <p:nvPr/>
        </p:nvSpPr>
        <p:spPr>
          <a:xfrm>
            <a:off x="4674241" y="1308806"/>
            <a:ext cx="401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u="sng" dirty="0">
                <a:latin typeface="Inter"/>
              </a:rPr>
              <a:t>Kapcsolódás</a:t>
            </a:r>
          </a:p>
        </p:txBody>
      </p:sp>
      <p:sp>
        <p:nvSpPr>
          <p:cNvPr id="7" name="PlaceHolder 2">
            <a:extLst>
              <a:ext uri="{FF2B5EF4-FFF2-40B4-BE49-F238E27FC236}">
                <a16:creationId xmlns:a16="http://schemas.microsoft.com/office/drawing/2014/main" id="{42E77B1D-D8FE-B854-DCC7-869E0499BF38}"/>
              </a:ext>
            </a:extLst>
          </p:cNvPr>
          <p:cNvSpPr txBox="1">
            <a:spLocks/>
          </p:cNvSpPr>
          <p:nvPr/>
        </p:nvSpPr>
        <p:spPr>
          <a:xfrm>
            <a:off x="453600" y="1800789"/>
            <a:ext cx="4118400" cy="298295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Közösségi / fórum jellegű diákoldal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Beépített csevegőfelület diákok között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Kétirányú kommunikáció</a:t>
            </a:r>
          </a:p>
          <a:p>
            <a:pPr marL="628650" lvl="2" indent="-171450" algn="just">
              <a:buFont typeface="Arial" panose="020B0604020202020204" pitchFamily="34" charset="0"/>
              <a:buChar char="•"/>
            </a:pPr>
            <a:r>
              <a:rPr lang="hu-HU" sz="1000" dirty="0">
                <a:solidFill>
                  <a:schemeClr val="accent6"/>
                </a:solidFill>
                <a:latin typeface="Raleway" pitchFamily="2" charset="-18"/>
              </a:rPr>
              <a:t>Diákönkormányzat ↔ Diák</a:t>
            </a:r>
          </a:p>
          <a:p>
            <a:pPr marL="628650" lvl="2" indent="-171450" algn="just">
              <a:buFont typeface="Arial" panose="020B0604020202020204" pitchFamily="34" charset="0"/>
              <a:buChar char="•"/>
            </a:pPr>
            <a:r>
              <a:rPr lang="hu-HU" sz="1000" dirty="0">
                <a:solidFill>
                  <a:schemeClr val="accent6"/>
                </a:solidFill>
                <a:latin typeface="Raleway" pitchFamily="2" charset="-18"/>
              </a:rPr>
              <a:t>Diák ↔ Diák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Két modul – közös projekt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hu-HU" sz="1000" dirty="0">
                <a:latin typeface="Raleway" pitchFamily="2" charset="-18"/>
              </a:rPr>
              <a:t>Fórum / közösségi oldal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hu-HU" sz="1000" dirty="0">
                <a:latin typeface="Raleway" pitchFamily="2" charset="-18"/>
              </a:rPr>
              <a:t>Chat rendszer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Független fejlesztés, összehangolt célok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hu-HU" sz="1000" dirty="0">
                <a:latin typeface="Raleway" pitchFamily="2" charset="-18"/>
              </a:rPr>
              <a:t>Egymást kiegészítő funkciók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hu-HU" sz="1000" dirty="0">
                <a:latin typeface="Raleway" pitchFamily="2" charset="-18"/>
              </a:rPr>
              <a:t>Valódi csapatmunka, nem elkülönült projektek</a:t>
            </a:r>
          </a:p>
        </p:txBody>
      </p:sp>
      <p:sp>
        <p:nvSpPr>
          <p:cNvPr id="10" name="PlaceHolder 2">
            <a:extLst>
              <a:ext uri="{FF2B5EF4-FFF2-40B4-BE49-F238E27FC236}">
                <a16:creationId xmlns:a16="http://schemas.microsoft.com/office/drawing/2014/main" id="{BF9BF165-C069-793B-5C6B-CEA307BD8A46}"/>
              </a:ext>
            </a:extLst>
          </p:cNvPr>
          <p:cNvSpPr txBox="1">
            <a:spLocks/>
          </p:cNvSpPr>
          <p:nvPr/>
        </p:nvSpPr>
        <p:spPr>
          <a:xfrm>
            <a:off x="4572000" y="1800789"/>
            <a:ext cx="4118400" cy="298295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Profilnévre / képre kattintva: Chat azonnal elérhető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Bejegyzésnél osztály megjelölése → Automatikus üzenet a chatben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Értesítés a megjelölt osztálynak (rendszerüzenetként)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hu-HU" sz="1200" dirty="0">
                <a:latin typeface="Raleway" pitchFamily="2" charset="-18"/>
              </a:rPr>
              <a:t>Két rendszer összhangban kommunikál egymással</a:t>
            </a:r>
          </a:p>
        </p:txBody>
      </p:sp>
    </p:spTree>
    <p:extLst>
      <p:ext uri="{BB962C8B-B14F-4D97-AF65-F5344CB8AC3E}">
        <p14:creationId xmlns:p14="http://schemas.microsoft.com/office/powerpoint/2010/main" val="6513341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8A50D-4134-8CC7-BAA1-0F5C1BAB7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EA01482C-ABBD-C3B2-22D9-D9A0631C3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3.1.7.3 Terhelés és üres értékek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33EF2A15-4A05-7506-BFCF-7CB1AC24772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Egyszerre több felhasználó: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több párhuzamos bejelentkezés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stabil működés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Nagy méretű fájlok: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visszajelzés lassabb feltöltésnél is megtörtént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Üres adatbázis tesztelése: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nem okoz hibát, üres állapotokhoz igazított üzenetek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Gyors egymás utáni kérések: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többszöri szavazás vagy üzenetküldés gyors egymásutánban</a:t>
            </a:r>
          </a:p>
        </p:txBody>
      </p:sp>
    </p:spTree>
    <p:extLst>
      <p:ext uri="{BB962C8B-B14F-4D97-AF65-F5344CB8AC3E}">
        <p14:creationId xmlns:p14="http://schemas.microsoft.com/office/powerpoint/2010/main" val="23081012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A1529-EDFC-3704-CA7C-4BBD88426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D1D9333D-B910-8A81-8EC5-78D7C1605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3.1.7.4 Tesztfelhasználók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47494121-567C-68D2-8022-7527CC32D48E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>
                <a:latin typeface="Raleway" pitchFamily="2" charset="-18"/>
              </a:rPr>
              <a:t>Belépési adatok:</a:t>
            </a:r>
          </a:p>
          <a:p>
            <a:pPr lvl="1" algn="just"/>
            <a:r>
              <a:rPr lang="hu-HU" sz="1000" u="sng" dirty="0">
                <a:latin typeface="Raleway" pitchFamily="2" charset="-18"/>
              </a:rPr>
              <a:t>Mint általános felhasználó: </a:t>
            </a:r>
          </a:p>
          <a:p>
            <a:pPr marL="457200" lvl="1" indent="0" algn="just">
              <a:buNone/>
            </a:pPr>
            <a:r>
              <a:rPr lang="hu-HU" sz="1000" dirty="0">
                <a:latin typeface="Raleway" pitchFamily="2" charset="-18"/>
              </a:rPr>
              <a:t>       Felhasználónév: teszt</a:t>
            </a:r>
          </a:p>
          <a:p>
            <a:pPr marL="457200" lvl="1" indent="0" algn="just">
              <a:buNone/>
            </a:pPr>
            <a:r>
              <a:rPr lang="hu-HU" sz="1000" dirty="0">
                <a:latin typeface="Raleway" pitchFamily="2" charset="-18"/>
              </a:rPr>
              <a:t>       Jelszó: teszt123</a:t>
            </a:r>
          </a:p>
          <a:p>
            <a:pPr lvl="1" algn="just"/>
            <a:r>
              <a:rPr lang="hu-HU" sz="1000" u="sng" dirty="0">
                <a:latin typeface="Raleway" pitchFamily="2" charset="-18"/>
              </a:rPr>
              <a:t>Mint </a:t>
            </a:r>
            <a:r>
              <a:rPr lang="hu-HU" sz="1000" u="sng" dirty="0" err="1">
                <a:latin typeface="Raleway" pitchFamily="2" charset="-18"/>
              </a:rPr>
              <a:t>Dök</a:t>
            </a:r>
            <a:r>
              <a:rPr lang="hu-HU" sz="1000" u="sng" dirty="0">
                <a:latin typeface="Raleway" pitchFamily="2" charset="-18"/>
              </a:rPr>
              <a:t> tag:</a:t>
            </a:r>
          </a:p>
          <a:p>
            <a:pPr marL="457200" lvl="1" indent="0" algn="just">
              <a:buNone/>
            </a:pPr>
            <a:r>
              <a:rPr lang="hu-HU" sz="1000" dirty="0">
                <a:latin typeface="Raleway" pitchFamily="2" charset="-18"/>
              </a:rPr>
              <a:t>       Felhasználónév: </a:t>
            </a:r>
            <a:r>
              <a:rPr lang="hu-HU" sz="1000" dirty="0" err="1">
                <a:latin typeface="Raleway" pitchFamily="2" charset="-18"/>
              </a:rPr>
              <a:t>tesztdok</a:t>
            </a:r>
            <a:endParaRPr lang="hu-HU" sz="1000" dirty="0">
              <a:latin typeface="Raleway" pitchFamily="2" charset="-18"/>
            </a:endParaRPr>
          </a:p>
          <a:p>
            <a:pPr marL="457200" lvl="1" indent="0" algn="just">
              <a:buNone/>
            </a:pPr>
            <a:r>
              <a:rPr lang="hu-HU" sz="1000" dirty="0">
                <a:latin typeface="Raleway" pitchFamily="2" charset="-18"/>
              </a:rPr>
              <a:t>       Jelszó: teszt123</a:t>
            </a:r>
          </a:p>
          <a:p>
            <a:pPr algn="just"/>
            <a:r>
              <a:rPr lang="hu-HU" sz="1600" dirty="0">
                <a:latin typeface="Raleway" pitchFamily="2" charset="-18"/>
              </a:rPr>
              <a:t>Tesztelhető funkciók:</a:t>
            </a:r>
          </a:p>
          <a:p>
            <a:pPr lvl="1" algn="just"/>
            <a:r>
              <a:rPr lang="hu-HU" sz="1000" dirty="0">
                <a:latin typeface="Raleway" pitchFamily="2" charset="-18"/>
              </a:rPr>
              <a:t>hozzászólás, chat, bejegyzések és hozzászólások létrehozása</a:t>
            </a:r>
          </a:p>
        </p:txBody>
      </p:sp>
      <p:pic>
        <p:nvPicPr>
          <p:cNvPr id="214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1463300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B1D41-B2DB-8052-CF91-4077478D1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24094FD2-B922-8971-E8C9-5F16F9D8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6724713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200" dirty="0">
                <a:latin typeface="Inter"/>
              </a:rPr>
              <a:t>3.1.8 Fejlesztési lehetőségek</a:t>
            </a:r>
            <a:endParaRPr lang="fr-FR" sz="3000" b="0" strike="noStrike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450F9711-C1ED-B4B0-AEB7-E661D063D0A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852602"/>
            <a:ext cx="5026542" cy="274689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dirty="0" err="1">
                <a:latin typeface="Raleway" pitchFamily="2" charset="-18"/>
              </a:rPr>
              <a:t>Dizájnolás</a:t>
            </a:r>
            <a:r>
              <a:rPr lang="hu-HU" sz="1200" dirty="0">
                <a:latin typeface="Raleway" pitchFamily="2" charset="-18"/>
              </a:rPr>
              <a:t> és elrendezés</a:t>
            </a:r>
          </a:p>
          <a:p>
            <a:pPr algn="just"/>
            <a:r>
              <a:rPr lang="hu-HU" sz="1200" dirty="0">
                <a:latin typeface="Raleway" pitchFamily="2" charset="-18"/>
              </a:rPr>
              <a:t>Esemény fül telefonos megvalósítása</a:t>
            </a:r>
          </a:p>
          <a:p>
            <a:pPr algn="just"/>
            <a:endParaRPr lang="hu-HU" sz="1200" dirty="0">
              <a:latin typeface="Raleway" pitchFamily="2" charset="-18"/>
            </a:endParaRPr>
          </a:p>
        </p:txBody>
      </p:sp>
      <p:pic>
        <p:nvPicPr>
          <p:cNvPr id="266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</p:spTree>
    <p:extLst>
      <p:ext uri="{BB962C8B-B14F-4D97-AF65-F5344CB8AC3E}">
        <p14:creationId xmlns:p14="http://schemas.microsoft.com/office/powerpoint/2010/main" val="48903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D56A3-E66B-765D-25BA-1B9AEE567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>
            <a:extLst>
              <a:ext uri="{FF2B5EF4-FFF2-40B4-BE49-F238E27FC236}">
                <a16:creationId xmlns:a16="http://schemas.microsoft.com/office/drawing/2014/main" id="{F088E733-CB02-6D4F-2E2C-77A1BE53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42840"/>
            <a:ext cx="6400440" cy="119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4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Átirányítás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55" name="PlaceHolder 2">
            <a:extLst>
              <a:ext uri="{FF2B5EF4-FFF2-40B4-BE49-F238E27FC236}">
                <a16:creationId xmlns:a16="http://schemas.microsoft.com/office/drawing/2014/main" id="{F2717DDC-F150-F86E-9D8F-AC9C294E7E6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33720" y="2371680"/>
            <a:ext cx="487656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76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1600" b="0" strike="noStrike" spc="-1" dirty="0">
                <a:solidFill>
                  <a:srgbClr val="FFFFFF"/>
                </a:solidFill>
                <a:latin typeface="OpenSymbol"/>
              </a:rPr>
              <a:t>A weboldal az alábbi linken elérhető:</a:t>
            </a:r>
            <a:br>
              <a:rPr lang="hu-HU" sz="1600" b="0" strike="noStrike" spc="-1" dirty="0">
                <a:solidFill>
                  <a:srgbClr val="FFFFFF"/>
                </a:solidFill>
                <a:latin typeface="OpenSymbol"/>
              </a:rPr>
            </a:br>
            <a:r>
              <a:rPr lang="hu-HU" sz="1600" b="0" strike="noStrike" spc="-1" dirty="0">
                <a:solidFill>
                  <a:srgbClr val="FFFFFF"/>
                </a:solidFill>
                <a:latin typeface="OpenSymbol"/>
                <a:hlinkClick r:id="rId2"/>
              </a:rPr>
              <a:t>http://weissesvagyok.infy.uk/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380562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219560" y="2666880"/>
            <a:ext cx="3933360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4800" b="0" strike="noStrike" spc="-1" dirty="0">
                <a:solidFill>
                  <a:schemeClr val="dk1"/>
                </a:solidFill>
                <a:latin typeface="Inter"/>
                <a:ea typeface="Inter"/>
              </a:rPr>
              <a:t>Felhasználói dokumentáció</a:t>
            </a:r>
            <a:endParaRPr lang="fr-FR" sz="4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title"/>
          </p:nvPr>
        </p:nvSpPr>
        <p:spPr>
          <a:xfrm>
            <a:off x="4219560" y="170496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 dirty="0">
                <a:solidFill>
                  <a:schemeClr val="accent2"/>
                </a:solidFill>
                <a:latin typeface="Inter"/>
                <a:ea typeface="Inter"/>
              </a:rPr>
              <a:t>02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24" name="Google Shape;330;p35"/>
          <p:cNvPicPr/>
          <p:nvPr/>
        </p:nvPicPr>
        <p:blipFill>
          <a:blip r:embed="rId2"/>
          <a:srcRect t="923" b="923"/>
          <a:stretch/>
        </p:blipFill>
        <p:spPr>
          <a:xfrm>
            <a:off x="528480" y="539640"/>
            <a:ext cx="276012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cxnSp>
        <p:nvCxnSpPr>
          <p:cNvPr id="225" name="Google Shape;331;p35"/>
          <p:cNvCxnSpPr/>
          <p:nvPr/>
        </p:nvCxnSpPr>
        <p:spPr>
          <a:xfrm>
            <a:off x="4311720" y="250776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FA97B-2E3A-5B5D-983B-5B1366CD1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>
            <a:extLst>
              <a:ext uri="{FF2B5EF4-FFF2-40B4-BE49-F238E27FC236}">
                <a16:creationId xmlns:a16="http://schemas.microsoft.com/office/drawing/2014/main" id="{2C9BE21D-C36D-0883-D990-FA187F8DB99F}"/>
              </a:ext>
            </a:extLst>
          </p:cNvPr>
          <p:cNvSpPr txBox="1">
            <a:spLocks/>
          </p:cNvSpPr>
          <p:nvPr/>
        </p:nvSpPr>
        <p:spPr>
          <a:xfrm>
            <a:off x="2610765" y="2730510"/>
            <a:ext cx="4422552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hu-HU" sz="4800" dirty="0">
                <a:latin typeface="Inter"/>
              </a:rPr>
              <a:t>Közösségi média</a:t>
            </a:r>
            <a:endParaRPr lang="fr-FR" sz="4800" spc="-1" dirty="0">
              <a:solidFill>
                <a:schemeClr val="dk1"/>
              </a:solidFill>
              <a:latin typeface="Inter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23CCAC85-4D5B-C197-DBDA-06EA3C88318C}"/>
              </a:ext>
            </a:extLst>
          </p:cNvPr>
          <p:cNvSpPr txBox="1">
            <a:spLocks/>
          </p:cNvSpPr>
          <p:nvPr/>
        </p:nvSpPr>
        <p:spPr>
          <a:xfrm>
            <a:off x="2610765" y="176859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spc="-1" dirty="0">
                <a:solidFill>
                  <a:schemeClr val="accent2"/>
                </a:solidFill>
                <a:latin typeface="Inter"/>
                <a:ea typeface="Inter"/>
              </a:rPr>
              <a:t>2</a:t>
            </a:r>
            <a:r>
              <a:rPr lang="hu-HU" sz="3000" spc="-1" dirty="0">
                <a:solidFill>
                  <a:schemeClr val="accent2"/>
                </a:solidFill>
                <a:latin typeface="Inter"/>
                <a:ea typeface="Inter"/>
              </a:rPr>
              <a:t>.1</a:t>
            </a:r>
            <a:endParaRPr lang="fr-FR" sz="3000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9" name="Google Shape;331;p35">
            <a:extLst>
              <a:ext uri="{FF2B5EF4-FFF2-40B4-BE49-F238E27FC236}">
                <a16:creationId xmlns:a16="http://schemas.microsoft.com/office/drawing/2014/main" id="{2E561D8C-E567-20B5-9044-1DF053449F67}"/>
              </a:ext>
            </a:extLst>
          </p:cNvPr>
          <p:cNvCxnSpPr/>
          <p:nvPr/>
        </p:nvCxnSpPr>
        <p:spPr>
          <a:xfrm>
            <a:off x="2702925" y="257139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22270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714240" y="752400"/>
            <a:ext cx="453744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2.1.1 Weboldal bemutatása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714240" y="1914480"/>
            <a:ext cx="4537440" cy="24766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00050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Regisztráció szükséges a használathoz</a:t>
            </a:r>
          </a:p>
          <a:p>
            <a:pPr marL="400050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Hibakezelés és visszajelzések</a:t>
            </a:r>
          </a:p>
          <a:p>
            <a:pPr marL="400050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Fórum- és közösségi alapú működés </a:t>
            </a:r>
          </a:p>
          <a:p>
            <a:pPr marL="400050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rgbClr val="FFFFFF"/>
                </a:solidFill>
                <a:latin typeface="Raleway" pitchFamily="2" charset="-18"/>
              </a:rPr>
              <a:t>Privát chat gyors elérhetősége</a:t>
            </a:r>
          </a:p>
          <a:p>
            <a:pPr marL="400050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Kétféle felhasználói szerepkör:</a:t>
            </a:r>
          </a:p>
          <a:p>
            <a:pPr marL="914400" lvl="1" algn="just">
              <a:lnSpc>
                <a:spcPct val="10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hu-HU" sz="10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Átlagos felhasználó</a:t>
            </a:r>
          </a:p>
          <a:p>
            <a:pPr marL="914400" lvl="1" algn="just">
              <a:lnSpc>
                <a:spcPct val="10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hu-HU" sz="10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Diákönkormányzati tag (DÖK)</a:t>
            </a:r>
          </a:p>
        </p:txBody>
      </p:sp>
      <p:pic>
        <p:nvPicPr>
          <p:cNvPr id="232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33" name="Google Shape;321;p34"/>
          <p:cNvGrpSpPr/>
          <p:nvPr/>
        </p:nvGrpSpPr>
        <p:grpSpPr>
          <a:xfrm>
            <a:off x="4878360" y="663480"/>
            <a:ext cx="600120" cy="226800"/>
            <a:chOff x="4878360" y="663480"/>
            <a:chExt cx="600120" cy="226800"/>
          </a:xfrm>
        </p:grpSpPr>
        <p:sp>
          <p:nvSpPr>
            <p:cNvPr id="234" name="Google Shape;322;p34"/>
            <p:cNvSpPr/>
            <p:nvPr/>
          </p:nvSpPr>
          <p:spPr>
            <a:xfrm>
              <a:off x="487836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35" name="Google Shape;323;p34"/>
            <p:cNvSpPr/>
            <p:nvPr/>
          </p:nvSpPr>
          <p:spPr>
            <a:xfrm>
              <a:off x="525168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11961-EAAA-57F2-F207-9960428E0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>
            <a:extLst>
              <a:ext uri="{FF2B5EF4-FFF2-40B4-BE49-F238E27FC236}">
                <a16:creationId xmlns:a16="http://schemas.microsoft.com/office/drawing/2014/main" id="{59C0152F-7002-402D-545F-82230B568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40" y="752400"/>
            <a:ext cx="4889038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2.1.2 Rendszerkövetelmények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3" name="PlaceHolder 2">
            <a:extLst>
              <a:ext uri="{FF2B5EF4-FFF2-40B4-BE49-F238E27FC236}">
                <a16:creationId xmlns:a16="http://schemas.microsoft.com/office/drawing/2014/main" id="{F8317611-2A2D-CE24-A404-72D2896E4E2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4240" y="1914479"/>
            <a:ext cx="5026542" cy="25655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Hardverigény</a:t>
            </a:r>
          </a:p>
          <a:p>
            <a:pPr lvl="1" algn="just"/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Internetkapcsolattal rendelkező eszköz (pl. számítógép, tablet, mobiltelefon)</a:t>
            </a:r>
          </a:p>
          <a:p>
            <a:pPr lvl="1" algn="just"/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Képernyőszélesség: legalább 1210 pixel, ha az eseménysávot is látni szeretnénk</a:t>
            </a:r>
          </a:p>
          <a:p>
            <a:pPr algn="just"/>
            <a:r>
              <a:rPr lang="hu-HU" sz="12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Szoftverigény</a:t>
            </a:r>
          </a:p>
          <a:p>
            <a:pPr lvl="1" algn="just"/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Bármilyen korszerű böngésző (pl. Google Chrome, Mozilla Firefox, Microsoft Edge, </a:t>
            </a:r>
            <a:r>
              <a:rPr lang="hu-HU" sz="1000" b="0" strike="noStrike" spc="-1" dirty="0" err="1">
                <a:solidFill>
                  <a:schemeClr val="dk1"/>
                </a:solidFill>
                <a:latin typeface="Raleway" pitchFamily="2" charset="-18"/>
                <a:ea typeface="Raleway"/>
              </a:rPr>
              <a:t>Safari</a:t>
            </a:r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)</a:t>
            </a:r>
          </a:p>
          <a:p>
            <a:pPr lvl="1" algn="just"/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Operációs rendszer nem kötött – Windows, </a:t>
            </a:r>
            <a:r>
              <a:rPr lang="hu-HU" sz="1000" b="0" strike="noStrike" spc="-1" dirty="0" err="1">
                <a:solidFill>
                  <a:schemeClr val="dk1"/>
                </a:solidFill>
                <a:latin typeface="Raleway" pitchFamily="2" charset="-18"/>
                <a:ea typeface="Raleway"/>
              </a:rPr>
              <a:t>macOS</a:t>
            </a:r>
            <a:r>
              <a:rPr lang="hu-HU" sz="1000" b="0" strike="noStrike" spc="-1" dirty="0">
                <a:solidFill>
                  <a:schemeClr val="dk1"/>
                </a:solidFill>
                <a:latin typeface="Raleway" pitchFamily="2" charset="-18"/>
                <a:ea typeface="Raleway"/>
              </a:rPr>
              <a:t>, Linux, Android és iOS is támogatott</a:t>
            </a:r>
            <a:endParaRPr lang="hu-HU" sz="1000" dirty="0">
              <a:latin typeface="Raleway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1151457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714239" y="752400"/>
            <a:ext cx="4764241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hu-HU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2.1.3 Használat elkezdése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ubTitle"/>
          </p:nvPr>
        </p:nvSpPr>
        <p:spPr>
          <a:xfrm>
            <a:off x="714240" y="1914480"/>
            <a:ext cx="4161960" cy="210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00050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Böngészőn keresztül érhető el</a:t>
            </a:r>
          </a:p>
          <a:p>
            <a:pPr marL="400050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Regisztráció után belépés szükséges</a:t>
            </a:r>
          </a:p>
          <a:p>
            <a:pPr marL="400050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2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Profilbeállításban osztály kiválasztása kötelező</a:t>
            </a:r>
          </a:p>
          <a:p>
            <a:pPr marL="857250" lvl="1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0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Hiány esetén automatikus visszairányítás</a:t>
            </a:r>
          </a:p>
          <a:p>
            <a:pPr marL="857250" lvl="1" indent="-171450" algn="just">
              <a:lnSpc>
                <a:spcPct val="100000"/>
              </a:lnSpc>
              <a:tabLst>
                <a:tab pos="0" algn="l"/>
              </a:tabLst>
            </a:pPr>
            <a:r>
              <a:rPr lang="hu-HU" sz="1000" b="0" strike="noStrike" spc="-1" dirty="0">
                <a:solidFill>
                  <a:schemeClr val="dk1"/>
                </a:solidFill>
                <a:latin typeface="Raleway"/>
                <a:ea typeface="Raleway"/>
              </a:rPr>
              <a:t>Felhasználó figyelmeztetése megjelenik</a:t>
            </a:r>
            <a:endParaRPr lang="en-US" sz="10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246" name="Google Shape;320;p34"/>
          <p:cNvPicPr/>
          <p:nvPr/>
        </p:nvPicPr>
        <p:blipFill>
          <a:blip r:embed="rId2"/>
          <a:srcRect t="1392" b="1392"/>
          <a:stretch/>
        </p:blipFill>
        <p:spPr>
          <a:xfrm>
            <a:off x="5827320" y="539640"/>
            <a:ext cx="2786760" cy="4064040"/>
          </a:xfrm>
          <a:prstGeom prst="rect">
            <a:avLst/>
          </a:prstGeom>
          <a:ln w="9525">
            <a:solidFill>
              <a:srgbClr val="FFFFFF"/>
            </a:solidFill>
            <a:round/>
          </a:ln>
        </p:spPr>
      </p:pic>
      <p:grpSp>
        <p:nvGrpSpPr>
          <p:cNvPr id="247" name="Google Shape;321;p34"/>
          <p:cNvGrpSpPr/>
          <p:nvPr/>
        </p:nvGrpSpPr>
        <p:grpSpPr>
          <a:xfrm>
            <a:off x="4878360" y="663480"/>
            <a:ext cx="600120" cy="226800"/>
            <a:chOff x="4878360" y="663480"/>
            <a:chExt cx="600120" cy="226800"/>
          </a:xfrm>
        </p:grpSpPr>
        <p:sp>
          <p:nvSpPr>
            <p:cNvPr id="248" name="Google Shape;322;p34"/>
            <p:cNvSpPr/>
            <p:nvPr/>
          </p:nvSpPr>
          <p:spPr>
            <a:xfrm>
              <a:off x="487836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49" name="Google Shape;323;p34"/>
            <p:cNvSpPr/>
            <p:nvPr/>
          </p:nvSpPr>
          <p:spPr>
            <a:xfrm>
              <a:off x="525168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</TotalTime>
  <Words>1245</Words>
  <Application>Microsoft Office PowerPoint</Application>
  <PresentationFormat>Diavetítés a képernyőre (16:9 oldalarány)</PresentationFormat>
  <Paragraphs>272</Paragraphs>
  <Slides>43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25</vt:i4>
      </vt:variant>
      <vt:variant>
        <vt:lpstr>Diacímek</vt:lpstr>
      </vt:variant>
      <vt:variant>
        <vt:i4>43</vt:i4>
      </vt:variant>
    </vt:vector>
  </HeadingPairs>
  <TitlesOfParts>
    <vt:vector size="74" baseType="lpstr">
      <vt:lpstr>Arial</vt:lpstr>
      <vt:lpstr>Inter</vt:lpstr>
      <vt:lpstr>OpenSymbol</vt:lpstr>
      <vt:lpstr>Raleway</vt:lpstr>
      <vt:lpstr>Symbol</vt:lpstr>
      <vt:lpstr>Wingdings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Slidesgo Final Pages</vt:lpstr>
      <vt:lpstr>Slidesgo Final Pages</vt:lpstr>
      <vt:lpstr>Webes Diákplatform</vt:lpstr>
      <vt:lpstr>Bevezetés</vt:lpstr>
      <vt:lpstr>1.1 Témaválasztás indoklása</vt:lpstr>
      <vt:lpstr>1.2 Témakifejtés</vt:lpstr>
      <vt:lpstr>Felhasználói dokumentáció</vt:lpstr>
      <vt:lpstr>PowerPoint-bemutató</vt:lpstr>
      <vt:lpstr>2.1.1 Weboldal bemutatása</vt:lpstr>
      <vt:lpstr>2.1.2 Rendszerkövetelmények</vt:lpstr>
      <vt:lpstr>2.1.3 Használat elkezdése</vt:lpstr>
      <vt:lpstr>2.1.3 Általános felhasználók</vt:lpstr>
      <vt:lpstr>2.1.3.1 Elérhető funkciók</vt:lpstr>
      <vt:lpstr>2.1.3.2 Beviteli mezők</vt:lpstr>
      <vt:lpstr>2.1.4 Diákönkormányzati tagok</vt:lpstr>
      <vt:lpstr>2.1.4.1 Extra jogosultságok</vt:lpstr>
      <vt:lpstr>2.1.4.2 Posztolás</vt:lpstr>
      <vt:lpstr>2.1.4.3 Szavazás létrehozása</vt:lpstr>
      <vt:lpstr>2.1.4.4 Esemény sáv kezelése</vt:lpstr>
      <vt:lpstr>PowerPoint-bemutató</vt:lpstr>
      <vt:lpstr>Fejlesztői dokumentáció</vt:lpstr>
      <vt:lpstr>PowerPoint-bemutató</vt:lpstr>
      <vt:lpstr>3.1.1 A program létrejöttének indoklása</vt:lpstr>
      <vt:lpstr>3.1.2 Használt hardver környezet</vt:lpstr>
      <vt:lpstr>3.1.3 Használt szoftverek</vt:lpstr>
      <vt:lpstr>3.1.4 Választott nyelvek, eszközök</vt:lpstr>
      <vt:lpstr>PowerPoint-bemutató</vt:lpstr>
      <vt:lpstr>3.1.5.1 Általános felépítés</vt:lpstr>
      <vt:lpstr>3.1.5.2 Táblák mezői</vt:lpstr>
      <vt:lpstr>dok</vt:lpstr>
      <vt:lpstr>votelog</vt:lpstr>
      <vt:lpstr>3.1.5.3 Adatszerkezet ábra</vt:lpstr>
      <vt:lpstr>3.1.5.3 Adatszerkezet ábra</vt:lpstr>
      <vt:lpstr>PowerPoint-bemutató</vt:lpstr>
      <vt:lpstr>3.1.6.1 Jogosultságellenőrzés</vt:lpstr>
      <vt:lpstr>3.1.6.2 Fájlkezelés</vt:lpstr>
      <vt:lpstr>3.1.6.3 Szavazási opciók kezelése</vt:lpstr>
      <vt:lpstr>3.1.6.4 Bejegyzések megkülönböztetése</vt:lpstr>
      <vt:lpstr>PowerPoint-bemutató</vt:lpstr>
      <vt:lpstr>3.1.7.1 Platformok és böngészők</vt:lpstr>
      <vt:lpstr>3.1.7.2 Hibakezelés</vt:lpstr>
      <vt:lpstr>3.1.7.3 Terhelés és üres értékek</vt:lpstr>
      <vt:lpstr>3.1.7.4 Tesztfelhasználók</vt:lpstr>
      <vt:lpstr>3.1.8 Fejlesztési lehetőségek</vt:lpstr>
      <vt:lpstr>Átirányítás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Kriszti .</cp:lastModifiedBy>
  <cp:revision>10</cp:revision>
  <dcterms:modified xsi:type="dcterms:W3CDTF">2025-04-16T06:15:27Z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2025-03-31T23:08:42Z</dcterms:created>
  <dc:creator>Unknown Creator</dc:creator>
  <dc:description/>
  <dc:language>en-US</dc:language>
  <cp:lastModifiedBy>Unknown Creator</cp:lastModifiedBy>
  <dcterms:modified xsi:type="dcterms:W3CDTF">2025-03-31T23:08:42Z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20</vt:r8>
  </property>
</Properties>
</file>