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49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s://bit.ly/3A1uf1Q" TargetMode="Externa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3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04" name="Google Shape;207;p22"/>
          <p:cNvPicPr/>
          <p:nvPr/>
        </p:nvPicPr>
        <p:blipFill>
          <a:blip r:embed="rId3"/>
          <a:stretch/>
        </p:blipFill>
        <p:spPr>
          <a:xfrm rot="718800">
            <a:off x="7573680" y="2765880"/>
            <a:ext cx="58780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05" name="Google Shape;208;p22"/>
          <p:cNvGrpSpPr/>
          <p:nvPr/>
        </p:nvGrpSpPr>
        <p:grpSpPr>
          <a:xfrm>
            <a:off x="246960" y="282600"/>
            <a:ext cx="226800" cy="2989080"/>
            <a:chOff x="246960" y="282600"/>
            <a:chExt cx="226800" cy="2989080"/>
          </a:xfrm>
        </p:grpSpPr>
        <p:sp>
          <p:nvSpPr>
            <p:cNvPr id="106" name="Google Shape;209;p22"/>
            <p:cNvSpPr/>
            <p:nvPr/>
          </p:nvSpPr>
          <p:spPr>
            <a:xfrm>
              <a:off x="246960" y="2826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10;p22"/>
            <p:cNvSpPr/>
            <p:nvPr/>
          </p:nvSpPr>
          <p:spPr>
            <a:xfrm>
              <a:off x="246960" y="26712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" name="Google Shape;211;p22"/>
            <p:cNvSpPr/>
            <p:nvPr/>
          </p:nvSpPr>
          <p:spPr>
            <a:xfrm>
              <a:off x="246960" y="3044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213;p2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10" name="Google Shape;214;p2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" name="Google Shape;215;p23"/>
            <p:cNvSpPr/>
            <p:nvPr/>
          </p:nvSpPr>
          <p:spPr>
            <a:xfrm>
              <a:off x="525600" y="5396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12" name="Google Shape;216;p23"/>
            <p:cNvGrpSpPr/>
            <p:nvPr/>
          </p:nvGrpSpPr>
          <p:grpSpPr>
            <a:xfrm>
              <a:off x="8056800" y="4376880"/>
              <a:ext cx="600120" cy="226800"/>
              <a:chOff x="8056800" y="4376880"/>
              <a:chExt cx="600120" cy="226800"/>
            </a:xfrm>
          </p:grpSpPr>
          <p:sp>
            <p:nvSpPr>
              <p:cNvPr id="113" name="Google Shape;217;p23"/>
              <p:cNvSpPr/>
              <p:nvPr/>
            </p:nvSpPr>
            <p:spPr>
              <a:xfrm>
                <a:off x="805680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18;p23"/>
              <p:cNvSpPr/>
              <p:nvPr/>
            </p:nvSpPr>
            <p:spPr>
              <a:xfrm>
                <a:off x="843012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5" name="Google Shape;219;p23"/>
          <p:cNvGrpSpPr/>
          <p:nvPr/>
        </p:nvGrpSpPr>
        <p:grpSpPr>
          <a:xfrm>
            <a:off x="-2952000" y="-4698000"/>
            <a:ext cx="15645600" cy="14619600"/>
            <a:chOff x="-2952000" y="-4698000"/>
            <a:chExt cx="15645600" cy="14619600"/>
          </a:xfrm>
        </p:grpSpPr>
        <p:pic>
          <p:nvPicPr>
            <p:cNvPr id="116" name="Google Shape;220;p23"/>
            <p:cNvPicPr/>
            <p:nvPr/>
          </p:nvPicPr>
          <p:blipFill>
            <a:blip r:embed="rId3"/>
            <a:stretch/>
          </p:blipFill>
          <p:spPr>
            <a:xfrm rot="1722000" flipH="1">
              <a:off x="3128400" y="2066040"/>
              <a:ext cx="8613360" cy="616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221;p23"/>
            <p:cNvPicPr/>
            <p:nvPr/>
          </p:nvPicPr>
          <p:blipFill>
            <a:blip r:embed="rId4"/>
            <a:stretch/>
          </p:blipFill>
          <p:spPr>
            <a:xfrm rot="11844000" flipH="1">
              <a:off x="-2107440" y="-3404520"/>
              <a:ext cx="9741960" cy="7138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4140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2968920" y="10306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70988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29;p24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22" name="Google Shape;230;p24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23" name="Google Shape;231;p24"/>
            <p:cNvGrpSpPr/>
            <p:nvPr/>
          </p:nvGrpSpPr>
          <p:grpSpPr>
            <a:xfrm>
              <a:off x="486360" y="539640"/>
              <a:ext cx="8171640" cy="4064040"/>
              <a:chOff x="486360" y="539640"/>
              <a:chExt cx="8171640" cy="4064040"/>
            </a:xfrm>
          </p:grpSpPr>
          <p:grpSp>
            <p:nvGrpSpPr>
              <p:cNvPr id="124" name="Google Shape;232;p24"/>
              <p:cNvGrpSpPr/>
              <p:nvPr/>
            </p:nvGrpSpPr>
            <p:grpSpPr>
              <a:xfrm>
                <a:off x="486360" y="4003560"/>
                <a:ext cx="226800" cy="600120"/>
                <a:chOff x="486360" y="4003560"/>
                <a:chExt cx="226800" cy="600120"/>
              </a:xfrm>
            </p:grpSpPr>
            <p:sp>
              <p:nvSpPr>
                <p:cNvPr id="125" name="Google Shape;233;p24"/>
                <p:cNvSpPr/>
                <p:nvPr/>
              </p:nvSpPr>
              <p:spPr>
                <a:xfrm rot="5400000">
                  <a:off x="486360" y="400356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126" name="Google Shape;234;p24"/>
                <p:cNvSpPr/>
                <p:nvPr/>
              </p:nvSpPr>
              <p:spPr>
                <a:xfrm rot="5400000">
                  <a:off x="486360" y="437688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127" name="Google Shape;235;p24"/>
              <p:cNvSpPr/>
              <p:nvPr/>
            </p:nvSpPr>
            <p:spPr>
              <a:xfrm rot="5400000">
                <a:off x="8431200" y="5396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28" name="Google Shape;236;p24"/>
          <p:cNvGrpSpPr/>
          <p:nvPr/>
        </p:nvGrpSpPr>
        <p:grpSpPr>
          <a:xfrm>
            <a:off x="-4537440" y="-2250000"/>
            <a:ext cx="16677000" cy="9447840"/>
            <a:chOff x="-4537440" y="-2250000"/>
            <a:chExt cx="16677000" cy="9447840"/>
          </a:xfrm>
        </p:grpSpPr>
        <p:pic>
          <p:nvPicPr>
            <p:cNvPr id="129" name="Google Shape;237;p24"/>
            <p:cNvPicPr/>
            <p:nvPr/>
          </p:nvPicPr>
          <p:blipFill>
            <a:blip r:embed="rId3"/>
            <a:stretch/>
          </p:blipFill>
          <p:spPr>
            <a:xfrm rot="18900000" flipH="1">
              <a:off x="-3782520" y="-489600"/>
              <a:ext cx="7076880" cy="506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Google Shape;238;p24"/>
            <p:cNvPicPr/>
            <p:nvPr/>
          </p:nvPicPr>
          <p:blipFill>
            <a:blip r:embed="rId3"/>
            <a:stretch/>
          </p:blipFill>
          <p:spPr>
            <a:xfrm rot="15579000">
              <a:off x="5477400" y="732600"/>
              <a:ext cx="7072920" cy="5062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Google Shape;241;p24"/>
          <p:cNvSpPr/>
          <p:nvPr/>
        </p:nvSpPr>
        <p:spPr>
          <a:xfrm>
            <a:off x="2099160" y="4050000"/>
            <a:ext cx="4945320" cy="55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strike="noStrike" spc="-1">
                <a:solidFill>
                  <a:schemeClr val="dk1"/>
                </a:solidFill>
                <a:latin typeface="Raleway"/>
                <a:ea typeface="Raleway"/>
              </a:rPr>
              <a:t>CREDITS:</a:t>
            </a: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 This presentation template was created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Raleway"/>
                <a:ea typeface="Raleway"/>
                <a:hlinkClick r:id="rId4"/>
              </a:rPr>
              <a:t>Slidesgo</a:t>
            </a: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, and includes icons,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Raleway"/>
                <a:ea typeface="Raleway"/>
                <a:hlinkClick r:id="rId5"/>
              </a:rPr>
              <a:t>Freepik</a:t>
            </a:r>
            <a:r>
              <a:rPr lang="en" sz="1200" b="0" u="sng" strike="noStrike" spc="-1">
                <a:solidFill>
                  <a:schemeClr val="dk1"/>
                </a:solidFill>
                <a:uFillTx/>
                <a:latin typeface="Raleway"/>
                <a:ea typeface="Raleway"/>
              </a:rPr>
              <a:t> 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43;p25"/>
          <p:cNvGrpSpPr/>
          <p:nvPr/>
        </p:nvGrpSpPr>
        <p:grpSpPr>
          <a:xfrm>
            <a:off x="-2825280" y="-3157200"/>
            <a:ext cx="14284440" cy="10512360"/>
            <a:chOff x="-2825280" y="-3157200"/>
            <a:chExt cx="14284440" cy="10512360"/>
          </a:xfrm>
        </p:grpSpPr>
        <p:pic>
          <p:nvPicPr>
            <p:cNvPr id="135" name="Google Shape;244;p25"/>
            <p:cNvPicPr/>
            <p:nvPr/>
          </p:nvPicPr>
          <p:blipFill>
            <a:blip r:embed="rId3"/>
            <a:stretch/>
          </p:blipFill>
          <p:spPr>
            <a:xfrm rot="878400" flipH="1">
              <a:off x="5206680" y="2520720"/>
              <a:ext cx="5820480" cy="416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45;p25"/>
            <p:cNvPicPr/>
            <p:nvPr/>
          </p:nvPicPr>
          <p:blipFill>
            <a:blip r:embed="rId4"/>
            <a:stretch/>
          </p:blipFill>
          <p:spPr>
            <a:xfrm rot="11844000" flipH="1">
              <a:off x="-2240280" y="-2260800"/>
              <a:ext cx="6748920" cy="4944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7" name="Google Shape;246;p25"/>
          <p:cNvGrpSpPr/>
          <p:nvPr/>
        </p:nvGrpSpPr>
        <p:grpSpPr>
          <a:xfrm>
            <a:off x="246960" y="1923120"/>
            <a:ext cx="226800" cy="2988720"/>
            <a:chOff x="246960" y="1923120"/>
            <a:chExt cx="226800" cy="2988720"/>
          </a:xfrm>
        </p:grpSpPr>
        <p:sp>
          <p:nvSpPr>
            <p:cNvPr id="138" name="Google Shape;247;p25"/>
            <p:cNvSpPr/>
            <p:nvPr/>
          </p:nvSpPr>
          <p:spPr>
            <a:xfrm>
              <a:off x="246960" y="19231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248;p25"/>
            <p:cNvSpPr/>
            <p:nvPr/>
          </p:nvSpPr>
          <p:spPr>
            <a:xfrm>
              <a:off x="246960" y="4311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249;p25"/>
            <p:cNvSpPr/>
            <p:nvPr/>
          </p:nvSpPr>
          <p:spPr>
            <a:xfrm>
              <a:off x="246960" y="46850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51;p26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42" name="Google Shape;252;p26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43" name="Google Shape;253;p26"/>
            <p:cNvGrpSpPr/>
            <p:nvPr/>
          </p:nvGrpSpPr>
          <p:grpSpPr>
            <a:xfrm>
              <a:off x="486360" y="539640"/>
              <a:ext cx="8171640" cy="4064040"/>
              <a:chOff x="486360" y="539640"/>
              <a:chExt cx="8171640" cy="4064040"/>
            </a:xfrm>
          </p:grpSpPr>
          <p:grpSp>
            <p:nvGrpSpPr>
              <p:cNvPr id="144" name="Google Shape;254;p26"/>
              <p:cNvGrpSpPr/>
              <p:nvPr/>
            </p:nvGrpSpPr>
            <p:grpSpPr>
              <a:xfrm>
                <a:off x="486360" y="4003560"/>
                <a:ext cx="226800" cy="600120"/>
                <a:chOff x="486360" y="4003560"/>
                <a:chExt cx="226800" cy="600120"/>
              </a:xfrm>
            </p:grpSpPr>
            <p:sp>
              <p:nvSpPr>
                <p:cNvPr id="145" name="Google Shape;255;p26"/>
                <p:cNvSpPr/>
                <p:nvPr/>
              </p:nvSpPr>
              <p:spPr>
                <a:xfrm rot="5400000">
                  <a:off x="486360" y="400356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146" name="Google Shape;256;p26"/>
                <p:cNvSpPr/>
                <p:nvPr/>
              </p:nvSpPr>
              <p:spPr>
                <a:xfrm rot="5400000">
                  <a:off x="486360" y="437688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147" name="Google Shape;257;p26"/>
              <p:cNvSpPr/>
              <p:nvPr/>
            </p:nvSpPr>
            <p:spPr>
              <a:xfrm rot="5400000">
                <a:off x="8431200" y="5396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48" name="Google Shape;258;p26"/>
          <p:cNvGrpSpPr/>
          <p:nvPr/>
        </p:nvGrpSpPr>
        <p:grpSpPr>
          <a:xfrm>
            <a:off x="-4637520" y="-3318840"/>
            <a:ext cx="16509240" cy="12106800"/>
            <a:chOff x="-4637520" y="-3318840"/>
            <a:chExt cx="16509240" cy="12106800"/>
          </a:xfrm>
        </p:grpSpPr>
        <p:pic>
          <p:nvPicPr>
            <p:cNvPr id="149" name="Google Shape;259;p26"/>
            <p:cNvPicPr/>
            <p:nvPr/>
          </p:nvPicPr>
          <p:blipFill>
            <a:blip r:embed="rId3"/>
            <a:stretch/>
          </p:blipFill>
          <p:spPr>
            <a:xfrm rot="4174800">
              <a:off x="6805440" y="-2152440"/>
              <a:ext cx="5000400" cy="361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60;p26"/>
            <p:cNvPicPr/>
            <p:nvPr/>
          </p:nvPicPr>
          <p:blipFill>
            <a:blip r:embed="rId3"/>
            <a:stretch/>
          </p:blipFill>
          <p:spPr>
            <a:xfrm rot="4174800">
              <a:off x="-4537440" y="1544760"/>
              <a:ext cx="7575120" cy="5475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7;p4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152" name="Google Shape;28;p4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29;p4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11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" name="Google Shape;77;p11"/>
          <p:cNvGrpSpPr/>
          <p:nvPr/>
        </p:nvGrpSpPr>
        <p:grpSpPr>
          <a:xfrm>
            <a:off x="-4971600" y="-3882240"/>
            <a:ext cx="18182160" cy="12782520"/>
            <a:chOff x="-4971600" y="-3882240"/>
            <a:chExt cx="18182160" cy="12782520"/>
          </a:xfrm>
        </p:grpSpPr>
        <p:pic>
          <p:nvPicPr>
            <p:cNvPr id="10" name="Google Shape;78;p11"/>
            <p:cNvPicPr/>
            <p:nvPr/>
          </p:nvPicPr>
          <p:blipFill>
            <a:blip r:embed="rId3"/>
            <a:stretch/>
          </p:blipFill>
          <p:spPr>
            <a:xfrm flipH="1">
              <a:off x="-4971600" y="2603160"/>
              <a:ext cx="8091000" cy="629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Google Shape;79;p11"/>
            <p:cNvPicPr/>
            <p:nvPr/>
          </p:nvPicPr>
          <p:blipFill>
            <a:blip r:embed="rId4"/>
            <a:stretch/>
          </p:blipFill>
          <p:spPr>
            <a:xfrm rot="1149000" flipH="1">
              <a:off x="6678720" y="-3064680"/>
              <a:ext cx="5850000" cy="5142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360" y="1857960"/>
            <a:ext cx="62629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6" name="Google Shape;43;p6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167" name="Google Shape;44;p6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45;p6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46;p6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0" name="Google Shape;47;p6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171" name="Google Shape;48;p6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172" name="Google Shape;49;p6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3" name="Google Shape;50;p6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74" name="Google Shape;51;p6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828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9380" y="880024"/>
            <a:ext cx="790524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Weboldal Dokumentáció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Részletes leírás a funkciókról és a felhasználói élményről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Funkciók és lehetőségek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A weboldal számos interaktív funkciót kínál a felhasználóknak. Ezek közé tartozik a blogbejegyzések létrehozása, ahol a felhasználók szabadon kifejezhetik nézeteiket. Emellett lehetőség van szavazások lebonyolítására, amely hozzájárul a közösség véleményének méréséhez, valamint fájlok feltöltésére, amelyek gazdagítják a bejegyzéseket.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68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Interaktív elemek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03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Hozzászólások és válaszok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 weboldalon minden blogbejegyzéshez hozzászólásokat lehet fűzni, lehetővé téve a felhasználók számára, hogy megosszák gondolataikat a bejegyzésekről. A válaszok funkció lehetőséget ad a diskurzus folytatására, így bárki fórumozóként bekapcsolódhat a beszélgetésbe.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Szavazás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 szavazási funkció lehetővé teszi a felhasználók számára, hogy kifejezzék tetszésüket a különböző bejegyzések iránt. Ez a funkció nemcsak az interakciót fokozza, hanem hozzájárul a tartalom népszerűségének méréséhez is, így a legjobban teljesítő bejegyzések kiemeléséhez.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Fájl feltöltés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A felhasználók számára lehetőség nyílik fájlok feltöltésére a blogbejegyzésekhez. Ez a funkció lehetővé teszi a képek, dokumentumok és egyéb fájlok megosztását, ami gazdagabbá és informatívabbá teszi a bejegyzéseket.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Esemény fül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04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52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53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Üzenetek rögzítése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Az esemény fül lehetővé teszi, hogy a felhasználók üzeneteket rögzítsenek, így elősegítve a fontos információk megosztását. Csak azok a felhasználók, akiknek jogosultságuk van új bejegyzések készítésére, tudják rögzíteni a pinelt üzeneteket.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Hozzáférési korlátozások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A weboldalon található esemény fül csak azok számára elérhető, akik jogosultak bejegyzéseket készíteni. Ez biztosítja, hogy a tartalom minősége és megbízhatósága mindig fennmaradjon, miközben a felhasználók számára egyértelmű korlátozásokat állítunk fel a közlés során.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58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59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60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1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Időszakos üzenetek kezelése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Az üzenetek időszakos kezelése biztosítja, hogy a bejegyzések lejárati dátummal rendelkezzenek. Ez a funkció lehetővé teszi a felhasználók számára, hogy meghatározzák az üzenetek aktív időtartamát, amely után azok automatikusan eltűnnek, megkönnyítve a fórum karbantartását.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Következtetések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Ez a weboldal egy interaktív platformot kínál, amely gazdag felhasználói élményt biztosít a közönség számára. A funkciók, mint a szavazás, fájl feltöltés és hozzászólások, lehetőséget adnak a közösségi interakcióra, míg az esemény fül segít a fontos események és információk nyomon követésében.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6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6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Ez a dokumentáció részletes információkat nyújt a weboldal céljairól, funkcióiról és felhasználói élményéről, valamint a fejlesztői nézőpontról.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49431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2352600" y="1943280"/>
            <a:ext cx="4447800" cy="117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Do you have any questions?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2" name="Google Shape;657;p50"/>
          <p:cNvSpPr/>
          <p:nvPr/>
        </p:nvSpPr>
        <p:spPr>
          <a:xfrm>
            <a:off x="2095560" y="3724200"/>
            <a:ext cx="4943160" cy="37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85760" rIns="870823080" bIns="185760" anchor="t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273" name="Google Shape;658;p50"/>
          <p:cNvCxnSpPr/>
          <p:nvPr/>
        </p:nvCxnSpPr>
        <p:spPr>
          <a:xfrm>
            <a:off x="2931840" y="1762200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274" name="Google Shape;659;p50"/>
          <p:cNvSpPr/>
          <p:nvPr/>
        </p:nvSpPr>
        <p:spPr>
          <a:xfrm>
            <a:off x="3725280" y="3242520"/>
            <a:ext cx="345240" cy="345600"/>
          </a:xfrm>
          <a:custGeom>
            <a:avLst/>
            <a:gdLst>
              <a:gd name="textAreaLeft" fmla="*/ 0 w 345240"/>
              <a:gd name="textAreaRight" fmla="*/ 345600 w 345240"/>
              <a:gd name="textAreaTop" fmla="*/ 0 h 345600"/>
              <a:gd name="textAreaBottom" fmla="*/ 345960 h 345600"/>
            </a:gdLst>
            <a:ahLst/>
            <a:cxnLst/>
            <a:rect l="textAreaLeft" t="textAreaTop" r="textAreaRight" b="textAreaBottom"/>
            <a:pathLst>
              <a:path w="10860" h="10872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75" name="Google Shape;660;p50"/>
          <p:cNvGrpSpPr/>
          <p:nvPr/>
        </p:nvGrpSpPr>
        <p:grpSpPr>
          <a:xfrm>
            <a:off x="4174920" y="3242880"/>
            <a:ext cx="345600" cy="345240"/>
            <a:chOff x="4174920" y="3242880"/>
            <a:chExt cx="345600" cy="345240"/>
          </a:xfrm>
        </p:grpSpPr>
        <p:sp>
          <p:nvSpPr>
            <p:cNvPr id="276" name="Google Shape;661;p50"/>
            <p:cNvSpPr/>
            <p:nvPr/>
          </p:nvSpPr>
          <p:spPr>
            <a:xfrm>
              <a:off x="4174920" y="3242880"/>
              <a:ext cx="345600" cy="345240"/>
            </a:xfrm>
            <a:custGeom>
              <a:avLst/>
              <a:gdLst>
                <a:gd name="textAreaLeft" fmla="*/ 0 w 345600"/>
                <a:gd name="textAreaRight" fmla="*/ 345960 w 345600"/>
                <a:gd name="textAreaTop" fmla="*/ 0 h 345240"/>
                <a:gd name="textAreaBottom" fmla="*/ 345600 h 345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662;p50"/>
            <p:cNvSpPr/>
            <p:nvPr/>
          </p:nvSpPr>
          <p:spPr>
            <a:xfrm>
              <a:off x="4239720" y="3308040"/>
              <a:ext cx="214920" cy="214920"/>
            </a:xfrm>
            <a:custGeom>
              <a:avLst/>
              <a:gdLst>
                <a:gd name="textAreaLeft" fmla="*/ 0 w 214920"/>
                <a:gd name="textAreaRight" fmla="*/ 215280 w 21492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663;p50"/>
            <p:cNvSpPr/>
            <p:nvPr/>
          </p:nvSpPr>
          <p:spPr>
            <a:xfrm>
              <a:off x="4289760" y="3359160"/>
              <a:ext cx="114480" cy="11232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112320"/>
                <a:gd name="textAreaBottom" fmla="*/ 112680 h 11232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160" bIns="56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664;p50"/>
            <p:cNvSpPr/>
            <p:nvPr/>
          </p:nvSpPr>
          <p:spPr>
            <a:xfrm>
              <a:off x="4390920" y="3335760"/>
              <a:ext cx="29160" cy="2880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8800"/>
                <a:gd name="textAreaBottom" fmla="*/ 29160 h 2880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400" bIns="14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0" name="Google Shape;665;p50"/>
          <p:cNvGrpSpPr/>
          <p:nvPr/>
        </p:nvGrpSpPr>
        <p:grpSpPr>
          <a:xfrm>
            <a:off x="4623840" y="3242880"/>
            <a:ext cx="345600" cy="345240"/>
            <a:chOff x="4623840" y="3242880"/>
            <a:chExt cx="345600" cy="345240"/>
          </a:xfrm>
        </p:grpSpPr>
        <p:sp>
          <p:nvSpPr>
            <p:cNvPr id="281" name="Google Shape;666;p50"/>
            <p:cNvSpPr/>
            <p:nvPr/>
          </p:nvSpPr>
          <p:spPr>
            <a:xfrm>
              <a:off x="4623840" y="3242880"/>
              <a:ext cx="345600" cy="345240"/>
            </a:xfrm>
            <a:custGeom>
              <a:avLst/>
              <a:gdLst>
                <a:gd name="textAreaLeft" fmla="*/ 0 w 345600"/>
                <a:gd name="textAreaRight" fmla="*/ 345960 w 345600"/>
                <a:gd name="textAreaTop" fmla="*/ 0 h 345240"/>
                <a:gd name="textAreaBottom" fmla="*/ 345600 h 345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667;p50"/>
            <p:cNvSpPr/>
            <p:nvPr/>
          </p:nvSpPr>
          <p:spPr>
            <a:xfrm>
              <a:off x="4703400" y="3381120"/>
              <a:ext cx="47520" cy="1202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120240"/>
                <a:gd name="textAreaBottom" fmla="*/ 120600 h 12024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120" bIns="60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668;p50"/>
            <p:cNvSpPr/>
            <p:nvPr/>
          </p:nvSpPr>
          <p:spPr>
            <a:xfrm>
              <a:off x="4696200" y="331560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360" bIns="27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669;p50"/>
            <p:cNvSpPr/>
            <p:nvPr/>
          </p:nvSpPr>
          <p:spPr>
            <a:xfrm>
              <a:off x="4776120" y="3381120"/>
              <a:ext cx="127800" cy="12024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120240"/>
                <a:gd name="textAreaBottom" fmla="*/ 120600 h 12024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120" bIns="60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5" name="Google Shape;670;p50"/>
          <p:cNvGrpSpPr/>
          <p:nvPr/>
        </p:nvGrpSpPr>
        <p:grpSpPr>
          <a:xfrm>
            <a:off x="5073120" y="3242880"/>
            <a:ext cx="345240" cy="345240"/>
            <a:chOff x="5073120" y="3242880"/>
            <a:chExt cx="345240" cy="345240"/>
          </a:xfrm>
        </p:grpSpPr>
        <p:sp>
          <p:nvSpPr>
            <p:cNvPr id="286" name="Google Shape;671;p50"/>
            <p:cNvSpPr/>
            <p:nvPr/>
          </p:nvSpPr>
          <p:spPr>
            <a:xfrm>
              <a:off x="5073120" y="3242880"/>
              <a:ext cx="345240" cy="345240"/>
            </a:xfrm>
            <a:custGeom>
              <a:avLst/>
              <a:gdLst>
                <a:gd name="textAreaLeft" fmla="*/ 0 w 345240"/>
                <a:gd name="textAreaRight" fmla="*/ 345600 w 345240"/>
                <a:gd name="textAreaTop" fmla="*/ 0 h 345240"/>
                <a:gd name="textAreaBottom" fmla="*/ 345600 h 345240"/>
              </a:gdLst>
              <a:ahLst/>
              <a:cxnLst/>
              <a:rect l="textAreaLeft" t="textAreaTop" r="textAreaRight" b="textAreaBottom"/>
              <a:pathLst>
                <a:path w="10859" h="1086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672;p50"/>
            <p:cNvSpPr/>
            <p:nvPr/>
          </p:nvSpPr>
          <p:spPr>
            <a:xfrm>
              <a:off x="5113800" y="3315600"/>
              <a:ext cx="262440" cy="199800"/>
            </a:xfrm>
            <a:custGeom>
              <a:avLst/>
              <a:gdLst>
                <a:gd name="textAreaLeft" fmla="*/ 0 w 262440"/>
                <a:gd name="textAreaRight" fmla="*/ 262800 w 262440"/>
                <a:gd name="textAreaTop" fmla="*/ 0 h 199800"/>
                <a:gd name="textAreaBottom" fmla="*/ 200160 h 199800"/>
              </a:gdLst>
              <a:ahLst/>
              <a:cxnLst/>
              <a:rect l="textAreaLeft" t="textAreaTop" r="textAreaRight" b="textAreaBottom"/>
              <a:pathLst>
                <a:path w="8252" h="6285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673;p50"/>
            <p:cNvSpPr/>
            <p:nvPr/>
          </p:nvSpPr>
          <p:spPr>
            <a:xfrm>
              <a:off x="5203800" y="3360600"/>
              <a:ext cx="105120" cy="11016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110160"/>
                <a:gd name="textAreaBottom" fmla="*/ 110520 h 110160"/>
              </a:gdLst>
              <a:ahLst/>
              <a:cxnLst/>
              <a:rect l="textAreaLeft" t="textAreaTop" r="textAreaRight" b="textAreaBottom"/>
              <a:pathLst>
                <a:path w="3311" h="3472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080" bIns="55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Célok és célközönség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A weboldal célja, hogy egy interaktív fórumot biztosítson, ahol a felhasználók korlátozott hozzáféréssel rendelkező bejegyzéseket készíthetnek, illetve bármi féle korlátozás nélkül szavazhatnak és kommentelhetnek. A célközönség közé tartoznak azok a felhasználók, akik szeretnének információt kapni az iskola által rendezett eseményekről.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1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1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Weboldal bemutatása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Ez a weboldal az iskolai diákönkormányzat munkáját segíti elő az információk áramoltatásában, így az általános felhasználók is könnyedén információhoz juthatnak. Különböző funkciók, mint a hozzászólások, szavazások és fájlok feltöltése teszik interaktívvá az élményt.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Felhasználói tapasztalat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 felhasználók egyszerűen navigálhatnak a weboldalon, könnyedén hozzászólhatnak a bejegyzésekhez, szavazhatnak azok népszerűsítésére és feltölthetik saját fájljaikat. A weboldal dizájnja intuitív, így a felhasználók gyorsan megtalálják a keresett információkat.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418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Program és funkciók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Felhasználói nézőpont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 felhasználók számára a weboldal fő funkciója a blogbejegyzések olvasása, a hozzászólások írása és a szavazás lehetősége. A felhasználók közvetlen kapcsolatba léphetnek a tartalommal, így aktívan részt vehetnek a fórum életében.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Fejlesztői nézőpont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A weboldal mögötti programozás lehetővé teszi a dinamikus tartalom létrehozását és kezelését. A funkciók, mint a bejegyzések pinelése és időzített törlése, ügyes SQL lekérdezéseken és backend logikán alapulnak, amelyek biztosítják a gördülékeny működést.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593</Words>
  <Application>Microsoft Office PowerPoint</Application>
  <PresentationFormat>Diavetítés a képernyőre (16:9 oldalarány)</PresentationFormat>
  <Paragraphs>41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27</vt:i4>
      </vt:variant>
      <vt:variant>
        <vt:lpstr>Diacímek</vt:lpstr>
      </vt:variant>
      <vt:variant>
        <vt:i4>20</vt:i4>
      </vt:variant>
    </vt:vector>
  </HeadingPairs>
  <TitlesOfParts>
    <vt:vector size="53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Weboldal Dokumentáció</vt:lpstr>
      <vt:lpstr>Bevezetés</vt:lpstr>
      <vt:lpstr>Bevezetés</vt:lpstr>
      <vt:lpstr>Célok és célközönség</vt:lpstr>
      <vt:lpstr>Weboldal bemutatása</vt:lpstr>
      <vt:lpstr>Felhasználói tapasztalat</vt:lpstr>
      <vt:lpstr>Program és funkciók</vt:lpstr>
      <vt:lpstr>Felhasználói nézőpont</vt:lpstr>
      <vt:lpstr>Fejlesztői nézőpont</vt:lpstr>
      <vt:lpstr>Funkciók és lehetőségek</vt:lpstr>
      <vt:lpstr>Interaktív elemek</vt:lpstr>
      <vt:lpstr>Hozzászólások és válaszok</vt:lpstr>
      <vt:lpstr>Szavazás</vt:lpstr>
      <vt:lpstr>Fájl feltöltés</vt:lpstr>
      <vt:lpstr>Esemény fül</vt:lpstr>
      <vt:lpstr>Üzenetek rögzítése</vt:lpstr>
      <vt:lpstr>Hozzáférési korlátozások</vt:lpstr>
      <vt:lpstr>Időszakos üzenetek kezelése</vt:lpstr>
      <vt:lpstr>Következtetések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2</cp:revision>
  <dcterms:modified xsi:type="dcterms:W3CDTF">2025-03-31T23:13:20Z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