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68" r:id="rId4"/>
    <p:sldId id="269" r:id="rId5"/>
    <p:sldId id="258" r:id="rId6"/>
    <p:sldId id="276" r:id="rId7"/>
    <p:sldId id="259" r:id="rId8"/>
    <p:sldId id="270" r:id="rId9"/>
    <p:sldId id="263" r:id="rId10"/>
    <p:sldId id="264" r:id="rId11"/>
    <p:sldId id="265" r:id="rId12"/>
    <p:sldId id="277" r:id="rId13"/>
    <p:sldId id="288" r:id="rId14"/>
    <p:sldId id="278" r:id="rId15"/>
    <p:sldId id="279" r:id="rId16"/>
    <p:sldId id="280" r:id="rId17"/>
    <p:sldId id="281" r:id="rId18"/>
    <p:sldId id="282" r:id="rId19"/>
    <p:sldId id="289" r:id="rId20"/>
    <p:sldId id="283" r:id="rId21"/>
    <p:sldId id="290" r:id="rId22"/>
    <p:sldId id="284" r:id="rId23"/>
    <p:sldId id="285" r:id="rId24"/>
    <p:sldId id="291" r:id="rId25"/>
    <p:sldId id="286" r:id="rId26"/>
    <p:sldId id="271" r:id="rId27"/>
    <p:sldId id="29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8" autoAdjust="0"/>
    <p:restoredTop sz="94322" autoAdjust="0"/>
  </p:normalViewPr>
  <p:slideViewPr>
    <p:cSldViewPr snapToGrid="0">
      <p:cViewPr varScale="1">
        <p:scale>
          <a:sx n="68" d="100"/>
          <a:sy n="68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2EF8-CDAE-4DC1-B9D6-43B42DC46F15}" type="datetimeFigureOut">
              <a:rPr lang="pl-PL" smtClean="0"/>
              <a:t>07.04.2022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A9A0-32A3-4251-96E6-FBB26163E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003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A9A0-32A3-4251-96E6-FBB26163E12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51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A9A0-32A3-4251-96E6-FBB26163E124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90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CB90E-3266-498C-8154-F799E63955A5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80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C60-34B4-4CF8-B6CB-C9E20BCFF8B6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0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906C-DFBF-4AE7-8B6D-B22FBC791872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7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D5D4-B938-4270-83B1-2C0DF0D669A2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79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8A21-329E-4A54-AF5F-70B1B29A85E6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72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41B3-5877-4DB0-9B83-33B0B0A5CA51}" type="datetime1">
              <a:rPr lang="pl-PL" smtClean="0"/>
              <a:t>07.04.2022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0C51-A1BA-442D-9FC3-CC76F4302E90}" type="datetime1">
              <a:rPr lang="pl-PL" smtClean="0"/>
              <a:t>07.04.2022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1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030-3044-4E0A-BB09-B9995511582C}" type="datetime1">
              <a:rPr lang="pl-PL" smtClean="0"/>
              <a:t>07.04.2022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77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51D4-7AA7-4026-BF45-96281D0B1286}" type="datetime1">
              <a:rPr lang="pl-PL" smtClean="0"/>
              <a:t>07.04.2022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3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873C-4CB4-4816-9835-E503C5B177A8}" type="datetime1">
              <a:rPr lang="pl-PL" smtClean="0"/>
              <a:t>07.04.2022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8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4152-1F96-4A6A-8655-7265F07103C8}" type="datetime1">
              <a:rPr lang="pl-PL" smtClean="0"/>
              <a:t>07.04.2022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1152-FB4B-4DD8-90E5-193DBC555871}" type="datetime1">
              <a:rPr lang="pl-PL" smtClean="0"/>
              <a:t>07.04.2022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55ED-9C6F-4092-AEAE-623002D9D2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lch775/storely.git" TargetMode="External"/><Relationship Id="rId2" Type="http://schemas.openxmlformats.org/officeDocument/2006/relationships/hyperlink" Target="https://github.com/DominikAndrzej/storely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>
              <a:lumMod val="20000"/>
              <a:lumOff val="80000"/>
            </a:schemeClr>
          </a:fgClr>
          <a:bgClr>
            <a:srgbClr val="1953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9600" b="1" dirty="0">
                <a:latin typeface="Montserrat" panose="00000500000000000000" pitchFamily="2" charset="-18"/>
              </a:rPr>
              <a:t>STORELY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b="1" dirty="0"/>
              <a:t>SYSTEM EWIDENCJI ZAREJESTROWANYCH ZASOBÓW RZECZOWYCH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B3C148-1101-463D-A422-2A29BFF0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66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51000" y="588692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ZALETY SYSTEMU STORELY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51000" y="1914255"/>
            <a:ext cx="11243400" cy="3680145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pl-PL" sz="3500" dirty="0"/>
              <a:t>Wykorzystanie nowoczesnych technologii w procesie tworzenia </a:t>
            </a:r>
          </a:p>
          <a:p>
            <a:r>
              <a:rPr lang="pl-PL" sz="3500" dirty="0"/>
              <a:t>Intuicyjna obsługa</a:t>
            </a:r>
          </a:p>
          <a:p>
            <a:r>
              <a:rPr lang="pl-PL" sz="3500" dirty="0"/>
              <a:t>Możliwość prostej rozbudowy o dodatkowe moduły</a:t>
            </a:r>
          </a:p>
          <a:p>
            <a:r>
              <a:rPr lang="pl-PL" sz="3500" dirty="0"/>
              <a:t>Niska cena w porównaniu do konkurencyjnych rozwiązań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DED3E703-6532-4D46-BA45-D1CEC5247B58}"/>
              </a:ext>
            </a:extLst>
          </p:cNvPr>
          <p:cNvSpPr txBox="1">
            <a:spLocks/>
          </p:cNvSpPr>
          <p:nvPr/>
        </p:nvSpPr>
        <p:spPr>
          <a:xfrm>
            <a:off x="838200" y="4494040"/>
            <a:ext cx="10515600" cy="2032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713710-D06B-4FCF-AA71-3E73F710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416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2800" y="2130314"/>
            <a:ext cx="9446400" cy="2800800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Przykład praktycznego użycia systemu STORELY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A92EF01-22ED-4148-8D3B-4B6C4341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52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0B17F-EF48-4CBB-BEFF-E3D5CA91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80" y="734604"/>
            <a:ext cx="11648141" cy="1325563"/>
          </a:xfrm>
        </p:spPr>
        <p:txBody>
          <a:bodyPr>
            <a:normAutofit/>
          </a:bodyPr>
          <a:lstStyle/>
          <a:p>
            <a:r>
              <a:rPr lang="pl-PL" sz="3600" b="1" dirty="0">
                <a:solidFill>
                  <a:srgbClr val="1953FF"/>
                </a:solidFill>
                <a:latin typeface="Montserrat" panose="00000500000000000000" pitchFamily="2" charset="-18"/>
              </a:rPr>
              <a:t>Firma budowlana zatrudniająca ok. 50 pracowników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CDA13C-403C-4CD7-8A9B-7E02569D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30" y="26316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3600" dirty="0"/>
              <a:t>Firma posiada magazyn w postaci kontenera stojącego przy placu budowy. W kontenerze znajduje się sprzęt, którego na co dzień używają pracownicy. 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Np. materiały budowlane (opakowania śrub, worki cementu itd.), butelki wody. 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758E7FA-77CC-4BE2-8AC2-FD20C81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8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730781" y="96985"/>
            <a:ext cx="10730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Widok w aplikacji administratora prezentuje się w następujący sposób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1" y="724337"/>
            <a:ext cx="11588378" cy="59462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D3C2F433-56AE-43E3-9A44-DEF115BC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21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0381" y="1100304"/>
            <a:ext cx="6111736" cy="5815106"/>
          </a:xfrm>
        </p:spPr>
        <p:txBody>
          <a:bodyPr/>
          <a:lstStyle/>
          <a:p>
            <a:pPr marL="0" indent="0">
              <a:buNone/>
            </a:pPr>
            <a:r>
              <a:rPr lang="pl-PL" sz="2400" b="1" dirty="0">
                <a:solidFill>
                  <a:srgbClr val="1953FF"/>
                </a:solidFill>
                <a:latin typeface="Montserrat" panose="00000500000000000000" pitchFamily="2" charset="-18"/>
              </a:rPr>
              <a:t>Pracownik</a:t>
            </a:r>
            <a:r>
              <a:rPr lang="pl-PL" dirty="0"/>
              <a:t> przed rozpoczęciem pracy sprawdza w aplikacji pracownika na swoim smartfonie, czy wszystko czego będzie dzisiaj potrzebował jest na magazynie.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248609" y="4189161"/>
            <a:ext cx="5955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Najpierw loguje się, a następnie przegląda zasoby znajdujące się w magazynie</a:t>
            </a:r>
          </a:p>
        </p:txBody>
      </p:sp>
      <p:grpSp>
        <p:nvGrpSpPr>
          <p:cNvPr id="23" name="Grupa 22"/>
          <p:cNvGrpSpPr/>
          <p:nvPr/>
        </p:nvGrpSpPr>
        <p:grpSpPr>
          <a:xfrm>
            <a:off x="6360345" y="1236756"/>
            <a:ext cx="2262089" cy="4337400"/>
            <a:chOff x="2998635" y="1735903"/>
            <a:chExt cx="2262089" cy="4337400"/>
          </a:xfrm>
        </p:grpSpPr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8635" y="1735903"/>
              <a:ext cx="2262089" cy="4337400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2111" y="2154101"/>
              <a:ext cx="1912921" cy="3378897"/>
            </a:xfrm>
            <a:prstGeom prst="rect">
              <a:avLst/>
            </a:prstGeom>
          </p:spPr>
        </p:pic>
      </p:grpSp>
      <p:sp>
        <p:nvSpPr>
          <p:cNvPr id="17" name="Strzałka w prawo 16"/>
          <p:cNvSpPr/>
          <p:nvPr/>
        </p:nvSpPr>
        <p:spPr>
          <a:xfrm>
            <a:off x="8753333" y="3098129"/>
            <a:ext cx="652333" cy="614654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upa 26"/>
          <p:cNvGrpSpPr/>
          <p:nvPr/>
        </p:nvGrpSpPr>
        <p:grpSpPr>
          <a:xfrm>
            <a:off x="9502267" y="1204346"/>
            <a:ext cx="2262089" cy="4337400"/>
            <a:chOff x="6802113" y="1735903"/>
            <a:chExt cx="2262089" cy="4337400"/>
          </a:xfrm>
        </p:grpSpPr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2113" y="1735903"/>
              <a:ext cx="2262089" cy="4337400"/>
            </a:xfrm>
            <a:prstGeom prst="rect">
              <a:avLst/>
            </a:prstGeom>
          </p:spPr>
        </p:pic>
        <p:pic>
          <p:nvPicPr>
            <p:cNvPr id="26" name="Obraz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3010" y="2130774"/>
              <a:ext cx="2000293" cy="3425550"/>
            </a:xfrm>
            <a:prstGeom prst="rect">
              <a:avLst/>
            </a:prstGeom>
          </p:spPr>
        </p:pic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1F268D-BC5E-408A-B309-DE69A6CA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96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/>
          <p:cNvSpPr txBox="1">
            <a:spLocks noGrp="1"/>
          </p:cNvSpPr>
          <p:nvPr>
            <p:ph idx="1"/>
          </p:nvPr>
        </p:nvSpPr>
        <p:spPr>
          <a:xfrm>
            <a:off x="312957" y="509372"/>
            <a:ext cx="3674166" cy="487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l-PL" dirty="0"/>
              <a:t>Kiedy już znajduje się w magazynie, bierze po kolei wkrętarkę, nóż do cięcia płyt </a:t>
            </a:r>
            <a:r>
              <a:rPr lang="pl-PL" dirty="0" err="1"/>
              <a:t>regipsowych</a:t>
            </a:r>
            <a:r>
              <a:rPr lang="pl-PL" dirty="0"/>
              <a:t>, paczkę wkrętów i butelkę wody. </a:t>
            </a:r>
          </a:p>
          <a:p>
            <a:pPr marL="0" indent="0">
              <a:buNone/>
            </a:pPr>
            <a:r>
              <a:rPr lang="pl-PL" dirty="0"/>
              <a:t>Klika przycisk </a:t>
            </a:r>
            <a:r>
              <a:rPr lang="pl-PL" b="1" dirty="0">
                <a:solidFill>
                  <a:srgbClr val="1953FF"/>
                </a:solidFill>
              </a:rPr>
              <a:t>Skanuj</a:t>
            </a:r>
            <a:r>
              <a:rPr lang="pl-PL" dirty="0"/>
              <a:t> i  pobiera każdy z przedmiotów, skanując umieszczony na nim kod i potwierdzając pobranie.</a:t>
            </a:r>
          </a:p>
        </p:txBody>
      </p:sp>
      <p:sp>
        <p:nvSpPr>
          <p:cNvPr id="21" name="pole tekstowe 20"/>
          <p:cNvSpPr txBox="1"/>
          <p:nvPr/>
        </p:nvSpPr>
        <p:spPr>
          <a:xfrm>
            <a:off x="265202" y="5607266"/>
            <a:ext cx="7078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System samodzielnie wykrywa, czy dany przedmiot jest zwracany czy pobierany</a:t>
            </a:r>
          </a:p>
        </p:txBody>
      </p:sp>
      <p:grpSp>
        <p:nvGrpSpPr>
          <p:cNvPr id="12" name="Grupa 11"/>
          <p:cNvGrpSpPr>
            <a:grpSpLocks noChangeAspect="1"/>
          </p:cNvGrpSpPr>
          <p:nvPr/>
        </p:nvGrpSpPr>
        <p:grpSpPr>
          <a:xfrm>
            <a:off x="9717208" y="848145"/>
            <a:ext cx="2262089" cy="4337400"/>
            <a:chOff x="6740560" y="1335934"/>
            <a:chExt cx="2262089" cy="4337400"/>
          </a:xfrm>
        </p:grpSpPr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560" y="1335934"/>
              <a:ext cx="2262089" cy="4337400"/>
            </a:xfrm>
            <a:prstGeom prst="rect">
              <a:avLst/>
            </a:prstGeom>
          </p:spPr>
        </p:pic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4386" y="1744980"/>
              <a:ext cx="1961506" cy="3464718"/>
            </a:xfrm>
            <a:prstGeom prst="rect">
              <a:avLst/>
            </a:prstGeom>
          </p:spPr>
        </p:pic>
      </p:grpSp>
      <p:grpSp>
        <p:nvGrpSpPr>
          <p:cNvPr id="2" name="Grupa 1"/>
          <p:cNvGrpSpPr>
            <a:grpSpLocks noChangeAspect="1"/>
          </p:cNvGrpSpPr>
          <p:nvPr/>
        </p:nvGrpSpPr>
        <p:grpSpPr>
          <a:xfrm>
            <a:off x="6972969" y="848145"/>
            <a:ext cx="2262089" cy="4337400"/>
            <a:chOff x="2766901" y="1407821"/>
            <a:chExt cx="2262089" cy="4337400"/>
          </a:xfrm>
        </p:grpSpPr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6901" y="1407821"/>
              <a:ext cx="2262089" cy="4337400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4088" y="1816867"/>
              <a:ext cx="1948605" cy="3441929"/>
            </a:xfrm>
            <a:prstGeom prst="rect">
              <a:avLst/>
            </a:prstGeom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8456" y="2484576"/>
              <a:ext cx="1500749" cy="1500749"/>
            </a:xfrm>
            <a:prstGeom prst="rect">
              <a:avLst/>
            </a:prstGeom>
          </p:spPr>
        </p:pic>
      </p:grpSp>
      <p:grpSp>
        <p:nvGrpSpPr>
          <p:cNvPr id="14" name="Grupa 13"/>
          <p:cNvGrpSpPr/>
          <p:nvPr/>
        </p:nvGrpSpPr>
        <p:grpSpPr>
          <a:xfrm>
            <a:off x="4120243" y="962297"/>
            <a:ext cx="2262089" cy="4337400"/>
            <a:chOff x="6802113" y="1735903"/>
            <a:chExt cx="2262089" cy="4337400"/>
          </a:xfrm>
        </p:grpSpPr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2113" y="1735903"/>
              <a:ext cx="2262089" cy="4337400"/>
            </a:xfrm>
            <a:prstGeom prst="rect">
              <a:avLst/>
            </a:prstGeom>
          </p:spPr>
        </p:pic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10" y="2130774"/>
              <a:ext cx="2000293" cy="3425550"/>
            </a:xfrm>
            <a:prstGeom prst="rect">
              <a:avLst/>
            </a:prstGeom>
          </p:spPr>
        </p:pic>
      </p:grpSp>
      <p:sp>
        <p:nvSpPr>
          <p:cNvPr id="18" name="Strzałka w prawo 17"/>
          <p:cNvSpPr>
            <a:spLocks/>
          </p:cNvSpPr>
          <p:nvPr/>
        </p:nvSpPr>
        <p:spPr>
          <a:xfrm rot="20008949">
            <a:off x="5936746" y="3729952"/>
            <a:ext cx="1027059" cy="283053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Strzałka w prawo 18"/>
          <p:cNvSpPr>
            <a:spLocks/>
          </p:cNvSpPr>
          <p:nvPr/>
        </p:nvSpPr>
        <p:spPr>
          <a:xfrm rot="20008949">
            <a:off x="8684489" y="3661074"/>
            <a:ext cx="1129587" cy="318217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Strzałka zawracania 19"/>
          <p:cNvSpPr>
            <a:spLocks noChangeAspect="1"/>
          </p:cNvSpPr>
          <p:nvPr/>
        </p:nvSpPr>
        <p:spPr>
          <a:xfrm rot="10800000">
            <a:off x="7890640" y="4537442"/>
            <a:ext cx="3079459" cy="1044765"/>
          </a:xfrm>
          <a:prstGeom prst="uturnArrow">
            <a:avLst>
              <a:gd name="adj1" fmla="val 12629"/>
              <a:gd name="adj2" fmla="val 12695"/>
              <a:gd name="adj3" fmla="val 13693"/>
              <a:gd name="adj4" fmla="val 43750"/>
              <a:gd name="adj5" fmla="val 33449"/>
            </a:avLst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05604E2-7A52-49D3-8D50-5DBF114A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12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058" y="1078609"/>
            <a:ext cx="7543800" cy="1165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>
                <a:solidFill>
                  <a:srgbClr val="1953FF"/>
                </a:solidFill>
              </a:rPr>
              <a:t>Pracownik</a:t>
            </a:r>
            <a:r>
              <a:rPr lang="pl-PL" dirty="0"/>
              <a:t> kończy skanować i wraca w aplikacji do </a:t>
            </a:r>
            <a:r>
              <a:rPr lang="pl-PL" b="1" dirty="0">
                <a:solidFill>
                  <a:srgbClr val="1953FF"/>
                </a:solidFill>
              </a:rPr>
              <a:t>Ekranu Magazynu</a:t>
            </a:r>
            <a:r>
              <a:rPr lang="pl-PL" dirty="0"/>
              <a:t>. Tam przechodzi do zakładki </a:t>
            </a:r>
            <a:r>
              <a:rPr lang="pl-PL" b="1" dirty="0">
                <a:solidFill>
                  <a:srgbClr val="1953FF"/>
                </a:solidFill>
              </a:rPr>
              <a:t>Moje Pobrania </a:t>
            </a:r>
            <a:r>
              <a:rPr lang="pl-PL" dirty="0"/>
              <a:t>i widzi co pobrał i kiedy dany zasób powinien zwrócić do magazynu. </a:t>
            </a: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365996" y="3711576"/>
            <a:ext cx="7358149" cy="11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 prawej od zasobów zwrotnych widać czas jaki został do końca terminu zwrotu.</a:t>
            </a:r>
          </a:p>
        </p:txBody>
      </p:sp>
      <p:grpSp>
        <p:nvGrpSpPr>
          <p:cNvPr id="2" name="Grupa 1"/>
          <p:cNvGrpSpPr>
            <a:grpSpLocks noChangeAspect="1"/>
          </p:cNvGrpSpPr>
          <p:nvPr/>
        </p:nvGrpSpPr>
        <p:grpSpPr>
          <a:xfrm>
            <a:off x="8382000" y="148445"/>
            <a:ext cx="3415952" cy="6530496"/>
            <a:chOff x="4792747" y="1506189"/>
            <a:chExt cx="2266950" cy="4333875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747" y="1506189"/>
              <a:ext cx="2266950" cy="4333875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1050" y="1864800"/>
              <a:ext cx="1944343" cy="3434400"/>
            </a:xfrm>
            <a:prstGeom prst="rect">
              <a:avLst/>
            </a:prstGeom>
          </p:spPr>
        </p:pic>
      </p:grp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9664D2-FEDC-4332-8C73-D4A23445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39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822" y="186821"/>
            <a:ext cx="12702540" cy="5827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</a:t>
            </a:r>
            <a:r>
              <a:rPr lang="pl-PL" b="1" dirty="0">
                <a:solidFill>
                  <a:srgbClr val="1953FF"/>
                </a:solidFill>
              </a:rPr>
              <a:t>Aplikacji Administratora</a:t>
            </a:r>
            <a:r>
              <a:rPr lang="pl-PL" dirty="0"/>
              <a:t>, w zakładce </a:t>
            </a:r>
            <a:r>
              <a:rPr lang="pl-PL" b="1" dirty="0">
                <a:solidFill>
                  <a:srgbClr val="1953FF"/>
                </a:solidFill>
              </a:rPr>
              <a:t>Pobrania</a:t>
            </a:r>
            <a:r>
              <a:rPr lang="pl-PL" dirty="0"/>
              <a:t> widać wszystkie pobrania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54" y="819808"/>
            <a:ext cx="10898909" cy="5872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062ED5A-A372-4404-8FC0-EC82FCD4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10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966" y="78827"/>
            <a:ext cx="12022140" cy="729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>
                <a:solidFill>
                  <a:srgbClr val="1953FF"/>
                </a:solidFill>
              </a:rPr>
              <a:t>          </a:t>
            </a:r>
            <a:r>
              <a:rPr lang="pl-PL" b="1" dirty="0">
                <a:solidFill>
                  <a:srgbClr val="1953FF"/>
                </a:solidFill>
              </a:rPr>
              <a:t>Administrator</a:t>
            </a:r>
            <a:r>
              <a:rPr lang="pl-PL" dirty="0"/>
              <a:t> ma dostęp do szczegółowych informacji o danym zasobie. </a:t>
            </a:r>
          </a:p>
          <a:p>
            <a:pPr marL="0" indent="0">
              <a:buNone/>
            </a:pPr>
            <a:r>
              <a:rPr lang="pl-PL" sz="2400" dirty="0"/>
              <a:t>      </a:t>
            </a:r>
            <a:endParaRPr lang="pl-PL" sz="1800" dirty="0"/>
          </a:p>
        </p:txBody>
      </p:sp>
      <p:sp>
        <p:nvSpPr>
          <p:cNvPr id="12" name="Symbol zastępczy zawartości 2"/>
          <p:cNvSpPr txBox="1">
            <a:spLocks/>
          </p:cNvSpPr>
          <p:nvPr/>
        </p:nvSpPr>
        <p:spPr>
          <a:xfrm>
            <a:off x="753185" y="522024"/>
            <a:ext cx="10515600" cy="729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7" y="886588"/>
            <a:ext cx="10869358" cy="57763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pole tekstowe 4"/>
          <p:cNvSpPr txBox="1"/>
          <p:nvPr/>
        </p:nvSpPr>
        <p:spPr>
          <a:xfrm>
            <a:off x="570750" y="563422"/>
            <a:ext cx="25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Zasób zwrotny: </a:t>
            </a:r>
          </a:p>
          <a:p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94A3C9D2-C9CB-48EE-A61F-F7AEEF06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7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3" y="1126040"/>
            <a:ext cx="10803677" cy="564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ymbol zastępczy zawartości 2"/>
          <p:cNvSpPr>
            <a:spLocks noGrp="1"/>
          </p:cNvSpPr>
          <p:nvPr>
            <p:ph idx="1"/>
          </p:nvPr>
        </p:nvSpPr>
        <p:spPr>
          <a:xfrm>
            <a:off x="110357" y="0"/>
            <a:ext cx="12391697" cy="652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/>
              <a:t>Przycisk </a:t>
            </a:r>
            <a:r>
              <a:rPr lang="pl-PL" b="1" dirty="0">
                <a:solidFill>
                  <a:srgbClr val="1953FF"/>
                </a:solidFill>
              </a:rPr>
              <a:t>Ostatnie Pobrania </a:t>
            </a:r>
            <a:r>
              <a:rPr lang="pl-PL" dirty="0"/>
              <a:t>przekierowuje do zakładki </a:t>
            </a:r>
            <a:r>
              <a:rPr lang="pl-PL" b="1" dirty="0">
                <a:solidFill>
                  <a:srgbClr val="1953FF"/>
                </a:solidFill>
              </a:rPr>
              <a:t>Pobrania</a:t>
            </a:r>
            <a:r>
              <a:rPr lang="pl-PL" dirty="0"/>
              <a:t> z już wyszukanym danym zasobem 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 flipH="1">
            <a:off x="10799379" y="3949262"/>
            <a:ext cx="1158767" cy="2325414"/>
          </a:xfrm>
          <a:prstGeom prst="straightConnector1">
            <a:avLst/>
          </a:prstGeom>
          <a:ln w="63500">
            <a:solidFill>
              <a:srgbClr val="195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657460" y="802874"/>
            <a:ext cx="25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Zasób bezzwrotny: </a:t>
            </a:r>
          </a:p>
          <a:p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7662D4A8-F929-4617-BF68-6715C47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87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24229C-84A9-4AE2-AC46-857DB697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0" y="329125"/>
            <a:ext cx="10515600" cy="1062795"/>
          </a:xfrm>
        </p:spPr>
        <p:txBody>
          <a:bodyPr>
            <a:normAutofit/>
          </a:bodyPr>
          <a:lstStyle/>
          <a:p>
            <a:r>
              <a:rPr lang="pl-PL" sz="4800" b="1" dirty="0">
                <a:solidFill>
                  <a:srgbClr val="1953FF"/>
                </a:solidFill>
                <a:latin typeface="Montserrat" panose="00000500000000000000" pitchFamily="2" charset="-18"/>
              </a:rPr>
              <a:t>Spis treści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15000" y="1391920"/>
            <a:ext cx="8026080" cy="5293757"/>
          </a:xfrm>
          <a:prstGeom prst="rect">
            <a:avLst/>
          </a:prstGeom>
          <a:noFill/>
        </p:spPr>
        <p:txBody>
          <a:bodyPr wrap="square" numCol="1" spcCol="1800000" rtlCol="0">
            <a:spAutoFit/>
          </a:bodyPr>
          <a:lstStyle/>
          <a:p>
            <a:pPr algn="just">
              <a:buClr>
                <a:srgbClr val="1953FF"/>
              </a:buClr>
            </a:pPr>
            <a:r>
              <a:rPr lang="pl-PL" sz="3200" dirty="0"/>
              <a:t>Co to jest </a:t>
            </a:r>
            <a:r>
              <a:rPr lang="pl-PL" sz="3200" dirty="0" err="1"/>
              <a:t>storely</a:t>
            </a:r>
            <a:endParaRPr lang="pl-PL" sz="3200" dirty="0"/>
          </a:p>
          <a:p>
            <a:pPr algn="just">
              <a:buClr>
                <a:srgbClr val="1953FF"/>
              </a:buClr>
            </a:pPr>
            <a:r>
              <a:rPr lang="pl-PL" sz="3200" dirty="0"/>
              <a:t>Cel 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Schemat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Opis elementów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Opis kont użytkowników 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Zasoby zwrotne - bezzwrotne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Dla kogo jest </a:t>
            </a:r>
            <a:r>
              <a:rPr lang="pl-PL" sz="3200" dirty="0" err="1"/>
              <a:t>storely</a:t>
            </a:r>
            <a:endParaRPr lang="pl-PL" sz="3200" dirty="0"/>
          </a:p>
          <a:p>
            <a:pPr algn="just">
              <a:buClr>
                <a:srgbClr val="1953FF"/>
              </a:buClr>
            </a:pPr>
            <a:r>
              <a:rPr lang="pl-PL" sz="3200" dirty="0"/>
              <a:t>Zalety systemu </a:t>
            </a:r>
            <a:r>
              <a:rPr lang="pl-PL" sz="3200" dirty="0" err="1"/>
              <a:t>storely</a:t>
            </a:r>
            <a:r>
              <a:rPr lang="pl-PL" sz="3200" dirty="0"/>
              <a:t> </a:t>
            </a:r>
          </a:p>
          <a:p>
            <a:pPr algn="just">
              <a:buClr>
                <a:srgbClr val="1953FF"/>
              </a:buClr>
            </a:pPr>
            <a:r>
              <a:rPr lang="pl-PL" sz="3200" dirty="0"/>
              <a:t>Przykład praktycznego użycia systemu </a:t>
            </a:r>
            <a:r>
              <a:rPr lang="pl-PL" sz="3200" dirty="0" err="1"/>
              <a:t>storely</a:t>
            </a:r>
            <a:endParaRPr lang="pl-PL" sz="3200" dirty="0"/>
          </a:p>
          <a:p>
            <a:pPr algn="just">
              <a:buClr>
                <a:srgbClr val="1953FF"/>
              </a:buClr>
            </a:pPr>
            <a:r>
              <a:rPr lang="pl-PL" sz="3200" dirty="0"/>
              <a:t>Odnośniki</a:t>
            </a:r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9174480" y="1391920"/>
            <a:ext cx="8026080" cy="5016758"/>
          </a:xfrm>
          <a:prstGeom prst="rect">
            <a:avLst/>
          </a:prstGeom>
          <a:noFill/>
        </p:spPr>
        <p:txBody>
          <a:bodyPr wrap="square" numCol="1" spcCol="1800000" rtlCol="0">
            <a:spAutoFit/>
          </a:bodyPr>
          <a:lstStyle/>
          <a:p>
            <a:r>
              <a:rPr lang="pl-PL" sz="3200" dirty="0"/>
              <a:t>  str. 3</a:t>
            </a:r>
          </a:p>
          <a:p>
            <a:r>
              <a:rPr lang="pl-PL" sz="3200" dirty="0"/>
              <a:t>  str. 4</a:t>
            </a:r>
          </a:p>
          <a:p>
            <a:r>
              <a:rPr lang="pl-PL" sz="3200" dirty="0"/>
              <a:t>  str. 5</a:t>
            </a:r>
          </a:p>
          <a:p>
            <a:r>
              <a:rPr lang="pl-PL" sz="3200" dirty="0"/>
              <a:t>  str. 6</a:t>
            </a:r>
          </a:p>
          <a:p>
            <a:r>
              <a:rPr lang="pl-PL" sz="3200" dirty="0"/>
              <a:t>  str. 7</a:t>
            </a:r>
          </a:p>
          <a:p>
            <a:r>
              <a:rPr lang="pl-PL" sz="3200" dirty="0"/>
              <a:t>  str. 8</a:t>
            </a:r>
          </a:p>
          <a:p>
            <a:r>
              <a:rPr lang="pl-PL" sz="3200" dirty="0"/>
              <a:t>  str. 9</a:t>
            </a:r>
          </a:p>
          <a:p>
            <a:r>
              <a:rPr lang="pl-PL" sz="3200" dirty="0"/>
              <a:t>  str. 10 </a:t>
            </a:r>
          </a:p>
          <a:p>
            <a:r>
              <a:rPr lang="pl-PL" sz="3200" dirty="0"/>
              <a:t>  str. 11 - 25</a:t>
            </a:r>
          </a:p>
          <a:p>
            <a:r>
              <a:rPr lang="pl-PL" sz="3200" dirty="0"/>
              <a:t>  str. 26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89300F5-6BB1-48DB-A9D5-5CDFAF8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4410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8600" y="58271"/>
            <a:ext cx="11605260" cy="129689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Jak widzimy w zakładce </a:t>
            </a:r>
            <a:r>
              <a:rPr lang="pl-PL" b="1" dirty="0">
                <a:solidFill>
                  <a:srgbClr val="1953FF"/>
                </a:solidFill>
              </a:rPr>
              <a:t>Deficyt </a:t>
            </a:r>
            <a:r>
              <a:rPr lang="pl-PL" dirty="0"/>
              <a:t>w magazynie zaczyna brakować butelek wody. 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2" y="706718"/>
            <a:ext cx="10868596" cy="5873325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272AB9-894A-4020-9477-07196978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83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03859" y="138655"/>
            <a:ext cx="11132819" cy="12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l-PL" b="1" dirty="0">
                <a:solidFill>
                  <a:srgbClr val="1953FF"/>
                </a:solidFill>
              </a:rPr>
              <a:t>Administrator</a:t>
            </a:r>
            <a:r>
              <a:rPr lang="pl-PL" dirty="0"/>
              <a:t> zleca jednemu z </a:t>
            </a:r>
            <a:r>
              <a:rPr lang="pl-PL" b="1" dirty="0">
                <a:solidFill>
                  <a:srgbClr val="1953FF"/>
                </a:solidFill>
              </a:rPr>
              <a:t>Magazynierów</a:t>
            </a:r>
            <a:r>
              <a:rPr lang="pl-PL" dirty="0"/>
              <a:t>, zakup 350 butelek wody.</a:t>
            </a:r>
            <a:br>
              <a:rPr lang="pl-PL" dirty="0"/>
            </a:br>
            <a:r>
              <a:rPr lang="pl-PL" dirty="0"/>
              <a:t>W zakładce </a:t>
            </a:r>
            <a:r>
              <a:rPr lang="pl-PL" b="1" dirty="0">
                <a:solidFill>
                  <a:srgbClr val="1953FF"/>
                </a:solidFill>
              </a:rPr>
              <a:t>Pracownicy</a:t>
            </a:r>
            <a:r>
              <a:rPr lang="pl-PL" dirty="0"/>
              <a:t> znajduje się informacja, kto jest </a:t>
            </a:r>
            <a:r>
              <a:rPr lang="pl-PL" b="1" dirty="0">
                <a:solidFill>
                  <a:srgbClr val="1953FF"/>
                </a:solidFill>
              </a:rPr>
              <a:t>Magazynierem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25" y="1152555"/>
            <a:ext cx="10296504" cy="5563555"/>
          </a:xfrm>
          <a:prstGeom prst="rect">
            <a:avLst/>
          </a:prstGeom>
        </p:spPr>
      </p:pic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403859" y="519874"/>
            <a:ext cx="11132819" cy="129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400" b="1" dirty="0">
              <a:solidFill>
                <a:srgbClr val="1953FF"/>
              </a:solidFill>
              <a:latin typeface="Montserrat" panose="00000500000000000000" pitchFamily="2" charset="-18"/>
            </a:endParaRPr>
          </a:p>
        </p:txBody>
      </p:sp>
      <p:cxnSp>
        <p:nvCxnSpPr>
          <p:cNvPr id="3" name="Łącznik prosty ze strzałką 2"/>
          <p:cNvCxnSpPr/>
          <p:nvPr/>
        </p:nvCxnSpPr>
        <p:spPr>
          <a:xfrm flipH="1">
            <a:off x="10835642" y="2065283"/>
            <a:ext cx="701036" cy="1097017"/>
          </a:xfrm>
          <a:prstGeom prst="straightConnector1">
            <a:avLst/>
          </a:prstGeom>
          <a:ln w="44450">
            <a:solidFill>
              <a:srgbClr val="195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4143DAFA-02CF-4640-84D7-5F8CF9E2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87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" y="1162843"/>
            <a:ext cx="6120475" cy="1332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dirty="0">
                <a:solidFill>
                  <a:srgbClr val="1953FF"/>
                </a:solidFill>
              </a:rPr>
              <a:t>Magazynier</a:t>
            </a:r>
            <a:r>
              <a:rPr lang="pl-PL" dirty="0"/>
              <a:t> kupuje butelki wody i udaje się do magazynu. Tam skanuje kod kreskowy na jednej z butelek i </a:t>
            </a:r>
            <a:r>
              <a:rPr lang="pl-PL" b="1" dirty="0">
                <a:solidFill>
                  <a:srgbClr val="1953FF"/>
                </a:solidFill>
              </a:rPr>
              <a:t>za jednym razem </a:t>
            </a:r>
            <a:r>
              <a:rPr lang="pl-PL" dirty="0"/>
              <a:t>rejestruje wszystkie 350 butelek.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8889504" y="2879843"/>
            <a:ext cx="589693" cy="614654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upa 4"/>
          <p:cNvGrpSpPr/>
          <p:nvPr/>
        </p:nvGrpSpPr>
        <p:grpSpPr>
          <a:xfrm>
            <a:off x="6454960" y="1137351"/>
            <a:ext cx="2266950" cy="4333875"/>
            <a:chOff x="2751128" y="1375674"/>
            <a:chExt cx="2266950" cy="4333875"/>
          </a:xfrm>
        </p:grpSpPr>
        <p:pic>
          <p:nvPicPr>
            <p:cNvPr id="2" name="Obraz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128" y="1375674"/>
              <a:ext cx="2266950" cy="4333875"/>
            </a:xfrm>
            <a:prstGeom prst="rect">
              <a:avLst/>
            </a:prstGeom>
          </p:spPr>
        </p:pic>
        <p:pic>
          <p:nvPicPr>
            <p:cNvPr id="15" name="Obraz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2697" y="1746439"/>
              <a:ext cx="1943812" cy="3433464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8953" y="2707718"/>
              <a:ext cx="1425342" cy="885494"/>
            </a:xfrm>
            <a:prstGeom prst="rect">
              <a:avLst/>
            </a:prstGeom>
          </p:spPr>
        </p:pic>
      </p:grpSp>
      <p:grpSp>
        <p:nvGrpSpPr>
          <p:cNvPr id="4" name="Grupa 3"/>
          <p:cNvGrpSpPr/>
          <p:nvPr/>
        </p:nvGrpSpPr>
        <p:grpSpPr>
          <a:xfrm>
            <a:off x="9598134" y="1216792"/>
            <a:ext cx="2266950" cy="4333875"/>
            <a:chOff x="7068049" y="1375674"/>
            <a:chExt cx="2266950" cy="4333875"/>
          </a:xfrm>
        </p:grpSpPr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8049" y="1375674"/>
              <a:ext cx="2266950" cy="4333875"/>
            </a:xfrm>
            <a:prstGeom prst="rect">
              <a:avLst/>
            </a:prstGeom>
          </p:spPr>
        </p:pic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9618" y="1746439"/>
              <a:ext cx="1943812" cy="3433464"/>
            </a:xfrm>
            <a:prstGeom prst="rect">
              <a:avLst/>
            </a:prstGeom>
          </p:spPr>
        </p:pic>
      </p:grpSp>
      <p:sp>
        <p:nvSpPr>
          <p:cNvPr id="17" name="Symbol zastępczy zawartości 2"/>
          <p:cNvSpPr txBox="1">
            <a:spLocks/>
          </p:cNvSpPr>
          <p:nvPr/>
        </p:nvSpPr>
        <p:spPr>
          <a:xfrm>
            <a:off x="211031" y="3852283"/>
            <a:ext cx="6243929" cy="133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Jako, że zasób o tym kodzie kreskowym już istnieje w systemie, wystarczy podać ilość nowych obiektów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7B6E60-965D-4424-8438-0BD082D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537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12" y="108720"/>
            <a:ext cx="12237788" cy="587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Dla </a:t>
            </a:r>
            <a:r>
              <a:rPr lang="pl-PL" b="1" dirty="0">
                <a:solidFill>
                  <a:srgbClr val="1953FF"/>
                </a:solidFill>
              </a:rPr>
              <a:t>zasobów zwrotnych </a:t>
            </a:r>
            <a:r>
              <a:rPr lang="pl-PL" dirty="0"/>
              <a:t>rejestrowanie odbywa się osobno dla każdego przedmiotu.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48" y="1390537"/>
            <a:ext cx="2457333" cy="4697843"/>
          </a:xfrm>
          <a:prstGeom prst="rect">
            <a:avLst/>
          </a:prstGeom>
        </p:spPr>
      </p:pic>
      <p:sp>
        <p:nvSpPr>
          <p:cNvPr id="14" name="Strzałka w prawo 13"/>
          <p:cNvSpPr/>
          <p:nvPr/>
        </p:nvSpPr>
        <p:spPr>
          <a:xfrm>
            <a:off x="5438785" y="3225217"/>
            <a:ext cx="1206890" cy="609806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5" name="Grupa 14"/>
          <p:cNvGrpSpPr>
            <a:grpSpLocks noChangeAspect="1"/>
          </p:cNvGrpSpPr>
          <p:nvPr/>
        </p:nvGrpSpPr>
        <p:grpSpPr>
          <a:xfrm>
            <a:off x="2759780" y="1486102"/>
            <a:ext cx="2457333" cy="4697843"/>
            <a:chOff x="1663065" y="1277302"/>
            <a:chExt cx="2266950" cy="4333875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065" y="1277302"/>
              <a:ext cx="2266950" cy="4333875"/>
            </a:xfrm>
            <a:prstGeom prst="rect">
              <a:avLst/>
            </a:prstGeom>
          </p:spPr>
        </p:pic>
        <p:pic>
          <p:nvPicPr>
            <p:cNvPr id="17" name="Obraz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8440" y="1670399"/>
              <a:ext cx="1925840" cy="3401718"/>
            </a:xfrm>
            <a:prstGeom prst="rect">
              <a:avLst/>
            </a:prstGeom>
          </p:spPr>
        </p:pic>
        <p:pic>
          <p:nvPicPr>
            <p:cNvPr id="18" name="Obraz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4210" y="2306776"/>
              <a:ext cx="1500749" cy="1500749"/>
            </a:xfrm>
            <a:prstGeom prst="rect">
              <a:avLst/>
            </a:prstGeom>
          </p:spPr>
        </p:pic>
      </p:grpSp>
      <p:pic>
        <p:nvPicPr>
          <p:cNvPr id="20" name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145" y="1792800"/>
            <a:ext cx="2140598" cy="3781056"/>
          </a:xfrm>
          <a:prstGeom prst="rect">
            <a:avLst/>
          </a:prstGeom>
        </p:spPr>
      </p:pic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9F2BC80F-B0A1-4093-B448-87A8C1C7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38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350452" y="139200"/>
            <a:ext cx="12398400" cy="587216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Rejestrowanie jeszcze nie zarejestrowanych </a:t>
            </a:r>
            <a:r>
              <a:rPr lang="pl-PL" b="1" dirty="0">
                <a:solidFill>
                  <a:srgbClr val="1953FF"/>
                </a:solidFill>
              </a:rPr>
              <a:t>zasobów bezzwrotnych:</a:t>
            </a:r>
            <a:endParaRPr lang="pl-PL" dirty="0"/>
          </a:p>
        </p:txBody>
      </p:sp>
      <p:grpSp>
        <p:nvGrpSpPr>
          <p:cNvPr id="6" name="Grupa 5"/>
          <p:cNvGrpSpPr>
            <a:grpSpLocks noChangeAspect="1"/>
          </p:cNvGrpSpPr>
          <p:nvPr/>
        </p:nvGrpSpPr>
        <p:grpSpPr>
          <a:xfrm>
            <a:off x="2690937" y="1328447"/>
            <a:ext cx="2528112" cy="4833155"/>
            <a:chOff x="1663065" y="1277302"/>
            <a:chExt cx="2266950" cy="4333875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065" y="1277302"/>
              <a:ext cx="2266950" cy="4333875"/>
            </a:xfrm>
            <a:prstGeom prst="rect">
              <a:avLst/>
            </a:prstGeom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8440" y="1670399"/>
              <a:ext cx="1925840" cy="3401718"/>
            </a:xfrm>
            <a:prstGeom prst="rect">
              <a:avLst/>
            </a:prstGeom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4210" y="2306776"/>
              <a:ext cx="1500749" cy="1500749"/>
            </a:xfrm>
            <a:prstGeom prst="rect">
              <a:avLst/>
            </a:prstGeom>
          </p:spPr>
        </p:pic>
      </p:grpSp>
      <p:grpSp>
        <p:nvGrpSpPr>
          <p:cNvPr id="2" name="Grupa 1"/>
          <p:cNvGrpSpPr>
            <a:grpSpLocks noChangeAspect="1"/>
          </p:cNvGrpSpPr>
          <p:nvPr/>
        </p:nvGrpSpPr>
        <p:grpSpPr>
          <a:xfrm>
            <a:off x="6835817" y="1232882"/>
            <a:ext cx="2528112" cy="4833155"/>
            <a:chOff x="6867348" y="1390537"/>
            <a:chExt cx="2266950" cy="433387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7348" y="1390537"/>
              <a:ext cx="2266950" cy="4333875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6000" y="1777927"/>
              <a:ext cx="1928305" cy="3406073"/>
            </a:xfrm>
            <a:prstGeom prst="rect">
              <a:avLst/>
            </a:prstGeom>
          </p:spPr>
        </p:pic>
      </p:grpSp>
      <p:sp>
        <p:nvSpPr>
          <p:cNvPr id="11" name="Strzałka w prawo 10"/>
          <p:cNvSpPr/>
          <p:nvPr/>
        </p:nvSpPr>
        <p:spPr>
          <a:xfrm>
            <a:off x="5481981" y="3256807"/>
            <a:ext cx="1103237" cy="614654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D5DBFB4-226C-4DDE-9663-33EBEBCB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174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9358" y="143857"/>
            <a:ext cx="11303400" cy="558529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 zakończeniu pracy </a:t>
            </a:r>
            <a:r>
              <a:rPr lang="pl-PL" sz="2400" b="1" dirty="0">
                <a:solidFill>
                  <a:srgbClr val="1953FF"/>
                </a:solidFill>
                <a:latin typeface="Montserrat" panose="00000500000000000000" pitchFamily="2" charset="-18"/>
              </a:rPr>
              <a:t>Pracownik</a:t>
            </a:r>
            <a:r>
              <a:rPr lang="pl-PL" dirty="0"/>
              <a:t> udaje się do magazynu i zwraca wkrętarkę oraz nóż. Skanuje po kolei oba przedmioty i potwierdza zwrot. </a:t>
            </a:r>
          </a:p>
        </p:txBody>
      </p:sp>
      <p:grpSp>
        <p:nvGrpSpPr>
          <p:cNvPr id="2" name="Grupa 1"/>
          <p:cNvGrpSpPr/>
          <p:nvPr/>
        </p:nvGrpSpPr>
        <p:grpSpPr>
          <a:xfrm>
            <a:off x="2379279" y="1395274"/>
            <a:ext cx="2266950" cy="4333875"/>
            <a:chOff x="1663065" y="1277302"/>
            <a:chExt cx="2266950" cy="4333875"/>
          </a:xfrm>
        </p:grpSpPr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3065" y="1277302"/>
              <a:ext cx="2266950" cy="4333875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8440" y="1670399"/>
              <a:ext cx="1925840" cy="3401718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4210" y="2306776"/>
              <a:ext cx="1500749" cy="1500749"/>
            </a:xfrm>
            <a:prstGeom prst="rect">
              <a:avLst/>
            </a:prstGeom>
          </p:spPr>
        </p:pic>
      </p:grp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79" y="1322292"/>
            <a:ext cx="2266950" cy="4333875"/>
          </a:xfrm>
          <a:prstGeom prst="rect">
            <a:avLst/>
          </a:prstGeom>
        </p:spPr>
      </p:pic>
      <p:sp>
        <p:nvSpPr>
          <p:cNvPr id="14" name="Strzałka w prawo 13"/>
          <p:cNvSpPr/>
          <p:nvPr/>
        </p:nvSpPr>
        <p:spPr>
          <a:xfrm>
            <a:off x="5060372" y="2858180"/>
            <a:ext cx="1754241" cy="1025391"/>
          </a:xfrm>
          <a:prstGeom prst="right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trzałka zawracania 15"/>
          <p:cNvSpPr/>
          <p:nvPr/>
        </p:nvSpPr>
        <p:spPr>
          <a:xfrm rot="10800000">
            <a:off x="3512754" y="5802121"/>
            <a:ext cx="4799460" cy="401797"/>
          </a:xfrm>
          <a:prstGeom prst="uturnArrow">
            <a:avLst/>
          </a:prstGeom>
          <a:solidFill>
            <a:srgbClr val="19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120" y="1700784"/>
            <a:ext cx="1940512" cy="3427634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69F068-7E01-467B-B46A-DE3FD1DE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90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94854" y="136525"/>
            <a:ext cx="1140229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Repozytorium projektu:</a:t>
            </a:r>
            <a:br>
              <a:rPr lang="pl-PL" sz="2400" dirty="0">
                <a:latin typeface="Montserrat" panose="00000500000000000000"/>
              </a:rPr>
            </a:br>
            <a:r>
              <a:rPr lang="pl-PL" sz="2000" b="1" dirty="0">
                <a:solidFill>
                  <a:srgbClr val="1953FF"/>
                </a:solidFill>
                <a:latin typeface="Montserrat" panose="00000500000000000000"/>
                <a:hlinkClick r:id="rId2"/>
              </a:rPr>
              <a:t>https://github.com/DominikAndrzej/storely.git</a:t>
            </a:r>
            <a:endParaRPr lang="pl-PL" sz="2000" b="1" dirty="0">
              <a:solidFill>
                <a:srgbClr val="1953FF"/>
              </a:solidFill>
              <a:latin typeface="Montserrat" panose="00000500000000000000"/>
            </a:endParaRPr>
          </a:p>
          <a:p>
            <a:br>
              <a:rPr lang="pl-PL" sz="3200" b="1" dirty="0">
                <a:solidFill>
                  <a:srgbClr val="1953FF"/>
                </a:solidFill>
                <a:latin typeface="Montserrat" panose="00000500000000000000"/>
              </a:rPr>
            </a:br>
            <a:br>
              <a:rPr lang="pl-PL" sz="3200" b="1" dirty="0">
                <a:solidFill>
                  <a:srgbClr val="1953FF"/>
                </a:solidFill>
                <a:latin typeface="Montserrat" panose="00000500000000000000"/>
              </a:rPr>
            </a:br>
            <a:endParaRPr lang="pl-PL" sz="3200" b="1" dirty="0">
              <a:solidFill>
                <a:srgbClr val="1953FF"/>
              </a:solidFill>
              <a:latin typeface="Montserrat" panose="00000500000000000000"/>
            </a:endParaRPr>
          </a:p>
          <a:p>
            <a:endParaRPr lang="pl-PL" sz="3200" dirty="0"/>
          </a:p>
          <a:p>
            <a:endParaRPr lang="pl-PL" sz="3200" dirty="0"/>
          </a:p>
          <a:p>
            <a:endParaRPr lang="pl-PL" sz="2800" dirty="0"/>
          </a:p>
          <a:p>
            <a:r>
              <a:rPr lang="pl-PL" sz="2800" dirty="0"/>
              <a:t>W repozytorium:</a:t>
            </a:r>
            <a:br>
              <a:rPr lang="pl-PL" sz="2400" dirty="0"/>
            </a:br>
            <a:r>
              <a:rPr lang="pl-PL" sz="2400" dirty="0"/>
              <a:t>Dokumentacja API znajduje się w pliku </a:t>
            </a:r>
            <a:r>
              <a:rPr lang="pl-PL" sz="2400" b="1" dirty="0">
                <a:solidFill>
                  <a:srgbClr val="1953FF"/>
                </a:solidFill>
                <a:latin typeface="Montserrat" panose="00000500000000000000"/>
              </a:rPr>
              <a:t>API Contract.md</a:t>
            </a:r>
          </a:p>
          <a:p>
            <a:endParaRPr lang="pl-PL" sz="2400" b="1" dirty="0">
              <a:solidFill>
                <a:srgbClr val="1953FF"/>
              </a:solidFill>
              <a:latin typeface="Montserrat" panose="00000500000000000000"/>
            </a:endParaRPr>
          </a:p>
          <a:p>
            <a:r>
              <a:rPr lang="pl-PL" sz="2400" dirty="0"/>
              <a:t>Pełny Design </a:t>
            </a:r>
            <a:r>
              <a:rPr lang="pl-PL" sz="2400" dirty="0">
                <a:latin typeface="Montserrat" panose="00000500000000000000"/>
              </a:rPr>
              <a:t>Aplikacji Administratora i Pracownika </a:t>
            </a:r>
            <a:r>
              <a:rPr lang="pl-PL" sz="2400" dirty="0"/>
              <a:t>w folderze </a:t>
            </a:r>
            <a:r>
              <a:rPr lang="pl-PL" sz="2400" b="1" dirty="0" err="1">
                <a:solidFill>
                  <a:srgbClr val="1953FF"/>
                </a:solidFill>
                <a:latin typeface="Montserrat" panose="00000500000000000000"/>
              </a:rPr>
              <a:t>files</a:t>
            </a:r>
            <a:r>
              <a:rPr lang="pl-PL" sz="2400" b="1" dirty="0">
                <a:solidFill>
                  <a:srgbClr val="1953FF"/>
                </a:solidFill>
                <a:latin typeface="Montserrat" panose="00000500000000000000"/>
              </a:rPr>
              <a:t>/Design</a:t>
            </a:r>
          </a:p>
          <a:p>
            <a:r>
              <a:rPr lang="pl-PL" sz="2800" b="1" dirty="0">
                <a:solidFill>
                  <a:srgbClr val="1953FF"/>
                </a:solidFill>
                <a:latin typeface="Montserrat" panose="00000500000000000000"/>
              </a:rPr>
              <a:t> </a:t>
            </a:r>
          </a:p>
          <a:p>
            <a:r>
              <a:rPr lang="pl-PL" sz="2000" dirty="0"/>
              <a:t>Repozytorium zostało skopiowane z oryginalnej lokalizacji (</a:t>
            </a:r>
            <a:r>
              <a:rPr lang="pl-PL" sz="2000" b="1" dirty="0">
                <a:solidFill>
                  <a:srgbClr val="1953FF"/>
                </a:solidFill>
                <a:latin typeface="Montserrat" panose="00000500000000000000"/>
                <a:hlinkClick r:id="rId3"/>
              </a:rPr>
              <a:t>https://github.com/michalch775/storely.git</a:t>
            </a:r>
            <a:r>
              <a:rPr lang="pl-PL" sz="2000" dirty="0"/>
              <a:t>). Jest to kopia aktualnego stanu pracy na dzień zgłoszenia projektu do olimpiady, ponieważ projekt w oryginalnej lokalizacji jest nadal rozwijany.</a:t>
            </a:r>
            <a:endParaRPr lang="pl-PL" sz="4000" dirty="0"/>
          </a:p>
          <a:p>
            <a:endParaRPr lang="pl-PL" sz="3200" b="1" dirty="0">
              <a:solidFill>
                <a:srgbClr val="1953FF"/>
              </a:solidFill>
              <a:latin typeface="Montserrat" panose="0000050000000000000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112520" y="-3642043"/>
            <a:ext cx="10515600" cy="1325563"/>
          </a:xfrm>
        </p:spPr>
        <p:txBody>
          <a:bodyPr/>
          <a:lstStyle/>
          <a:p>
            <a:r>
              <a:rPr lang="pl-PL" dirty="0"/>
              <a:t>Odnośniki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9DE8B1B-5370-43D9-9ECB-2C0D53C608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87" y="136525"/>
            <a:ext cx="3872767" cy="3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62480" y="2453125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Dziękujemy za uwagę</a:t>
            </a: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456600" y="4686325"/>
            <a:ext cx="10515600" cy="211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b="1" dirty="0">
                <a:solidFill>
                  <a:srgbClr val="1953FF"/>
                </a:solidFill>
                <a:latin typeface="Montserrat" panose="00000500000000000000" pitchFamily="2" charset="-18"/>
              </a:rPr>
              <a:t>Autorzy:</a:t>
            </a:r>
          </a:p>
          <a:p>
            <a:pPr>
              <a:lnSpc>
                <a:spcPct val="100000"/>
              </a:lnSpc>
            </a:pPr>
            <a:r>
              <a:rPr lang="pl-PL" sz="2800" dirty="0">
                <a:latin typeface="+mn-lt"/>
              </a:rPr>
              <a:t>Dominik </a:t>
            </a:r>
            <a:r>
              <a:rPr lang="pl-PL" sz="2800" dirty="0" err="1">
                <a:latin typeface="+mn-lt"/>
              </a:rPr>
              <a:t>Świtlik</a:t>
            </a:r>
            <a:endParaRPr lang="pl-PL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pl-PL" sz="2800" dirty="0">
                <a:latin typeface="+mn-lt"/>
              </a:rPr>
              <a:t>Michał </a:t>
            </a:r>
            <a:r>
              <a:rPr lang="pl-PL" sz="2800" dirty="0" err="1">
                <a:latin typeface="+mn-lt"/>
              </a:rPr>
              <a:t>Ćhruścielski</a:t>
            </a:r>
            <a:endParaRPr lang="pl-PL" sz="2800" dirty="0">
              <a:latin typeface="+mn-lt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CE35DAC-F00B-4B17-98B5-6100054E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52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718" y="2109009"/>
            <a:ext cx="11332564" cy="424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900" dirty="0"/>
              <a:t>Aplikacja </a:t>
            </a:r>
            <a:r>
              <a:rPr lang="pl-PL" sz="3900" b="1" dirty="0" err="1">
                <a:solidFill>
                  <a:srgbClr val="1953FF"/>
                </a:solidFill>
                <a:latin typeface="Montserrat" panose="00000500000000000000"/>
              </a:rPr>
              <a:t>Storely</a:t>
            </a:r>
            <a:r>
              <a:rPr lang="pl-PL" sz="3900" dirty="0"/>
              <a:t> jest systemem ewidencji zarejestrowanych zasobów rzeczowych (surowców, narzędzi, produktów, itp.), przeznaczonym dla małych i średnich przedsiębiorstw.</a:t>
            </a:r>
          </a:p>
          <a:p>
            <a:pPr marL="0" indent="0">
              <a:buNone/>
            </a:pPr>
            <a:endParaRPr lang="pl-PL" sz="3900" dirty="0"/>
          </a:p>
          <a:p>
            <a:pPr marL="0" indent="0">
              <a:buNone/>
            </a:pPr>
            <a:r>
              <a:rPr lang="pl-PL" sz="3900" dirty="0"/>
              <a:t>Ale w jaki jest jej </a:t>
            </a:r>
            <a:r>
              <a:rPr lang="pl-PL" sz="3900" b="1" dirty="0">
                <a:solidFill>
                  <a:srgbClr val="1953FF"/>
                </a:solidFill>
              </a:rPr>
              <a:t>cel</a:t>
            </a:r>
            <a:r>
              <a:rPr lang="pl-PL" sz="3900" dirty="0"/>
              <a:t>, w jaki sposób działa i jak można ją wykorzystać?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5A24229C-84A9-4AE2-AC46-857DB697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18" y="518158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b="1" dirty="0">
                <a:solidFill>
                  <a:srgbClr val="1953FF"/>
                </a:solidFill>
                <a:latin typeface="Montserrat" panose="00000500000000000000" pitchFamily="2" charset="-18"/>
              </a:rPr>
              <a:t>CO TO JEST STORELY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07EFD7C5-C3A6-4384-BFA3-83F4A89A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54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CEL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W wielu małych i średnich przedsiębiorstwach, w których pracownicy korzystają z zasobów firmy, sprawę kontroli przepływu </a:t>
            </a:r>
            <a:r>
              <a:rPr lang="pl-PL" sz="2600" b="1" dirty="0">
                <a:solidFill>
                  <a:srgbClr val="1953FF"/>
                </a:solidFill>
              </a:rPr>
              <a:t>zasobów rzeczowych </a:t>
            </a:r>
            <a:r>
              <a:rPr lang="pl-PL" dirty="0"/>
              <a:t>rozwiązuje się za pomocą papierowej księgi ewidencji i zwykłego ustnego zgłoszenia pobrania danej rzeczy z magazynu. </a:t>
            </a:r>
          </a:p>
          <a:p>
            <a:pPr marL="0" indent="0">
              <a:buNone/>
            </a:pPr>
            <a:r>
              <a:rPr lang="pl-PL" dirty="0"/>
              <a:t>Potrzebny jest </a:t>
            </a:r>
            <a:r>
              <a:rPr lang="pl-PL" b="1" dirty="0">
                <a:solidFill>
                  <a:srgbClr val="1953FF"/>
                </a:solidFill>
              </a:rPr>
              <a:t>system</a:t>
            </a:r>
            <a:r>
              <a:rPr lang="pl-PL" dirty="0"/>
              <a:t>, który usprawni kontrolę, zniweluje problemy przy pobieraniu i oddawaniu zasobów przez pracowników oraz będzie informował o ilości, terminach pobrań i zwrotu zasobów.</a:t>
            </a:r>
          </a:p>
          <a:p>
            <a:pPr marL="0" indent="0">
              <a:buNone/>
            </a:pPr>
            <a:r>
              <a:rPr lang="pl-PL" dirty="0"/>
              <a:t>Istnieją już takie systemy, ale są one kosztowne i przeznaczone głównie dla dużych przedsiębiorstw (np. Narzędziownia czy </a:t>
            </a:r>
            <a:r>
              <a:rPr lang="pl-PL" dirty="0" err="1"/>
              <a:t>wapro</a:t>
            </a:r>
            <a:r>
              <a:rPr lang="pl-PL" dirty="0"/>
              <a:t> MAG). </a:t>
            </a:r>
          </a:p>
          <a:p>
            <a:pPr marL="0" indent="0">
              <a:buNone/>
            </a:pPr>
            <a:r>
              <a:rPr lang="pl-PL" dirty="0"/>
              <a:t>Stąd pomysł na </a:t>
            </a:r>
            <a:r>
              <a:rPr lang="pl-PL" b="1" dirty="0">
                <a:solidFill>
                  <a:srgbClr val="1953FF"/>
                </a:solidFill>
              </a:rPr>
              <a:t>prostą, intuicyjną i innowacyjną technologicznie </a:t>
            </a:r>
            <a:r>
              <a:rPr lang="pl-PL" dirty="0"/>
              <a:t>aplikację </a:t>
            </a:r>
            <a:r>
              <a:rPr lang="pl-PL" b="1" dirty="0" err="1">
                <a:solidFill>
                  <a:srgbClr val="1953FF"/>
                </a:solidFill>
                <a:latin typeface="Montserrat" panose="00000500000000000000" pitchFamily="2" charset="-18"/>
              </a:rPr>
              <a:t>Storely</a:t>
            </a:r>
            <a:r>
              <a:rPr lang="pl-PL" dirty="0"/>
              <a:t>. Ma ona ułatwić zarządzanie zasobami rzeczowymi w małych i średnich przedsiębiorstwach.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3BEA2A-8355-480D-95F9-E0BDBA57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96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9716" y="271315"/>
            <a:ext cx="1163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1953FF"/>
                </a:solidFill>
                <a:latin typeface="Montserrat" panose="00000500000000000000" pitchFamily="2" charset="-18"/>
              </a:rPr>
              <a:t>Storely</a:t>
            </a:r>
            <a:r>
              <a:rPr lang="pl-PL" sz="2800" dirty="0"/>
              <a:t> składa się z trzech elementów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FB871FF-0ADF-42CE-95EF-18202878E979}"/>
              </a:ext>
            </a:extLst>
          </p:cNvPr>
          <p:cNvSpPr txBox="1"/>
          <p:nvPr/>
        </p:nvSpPr>
        <p:spPr>
          <a:xfrm>
            <a:off x="387466" y="5977582"/>
            <a:ext cx="32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Aplikacja Pracownika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8268A0F-F326-41C6-90AA-E04443F25B09}"/>
              </a:ext>
            </a:extLst>
          </p:cNvPr>
          <p:cNvSpPr txBox="1"/>
          <p:nvPr/>
        </p:nvSpPr>
        <p:spPr>
          <a:xfrm>
            <a:off x="8382678" y="597758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Aplikacja Administratora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9" y="1381437"/>
            <a:ext cx="2266950" cy="43338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8" y="1771664"/>
            <a:ext cx="1926305" cy="3402538"/>
          </a:xfrm>
          <a:prstGeom prst="rect">
            <a:avLst/>
          </a:prstGeom>
        </p:spPr>
      </p:pic>
      <p:sp>
        <p:nvSpPr>
          <p:cNvPr id="8" name="Chmurka 7"/>
          <p:cNvSpPr/>
          <p:nvPr/>
        </p:nvSpPr>
        <p:spPr>
          <a:xfrm>
            <a:off x="3957822" y="1102042"/>
            <a:ext cx="3159888" cy="1909823"/>
          </a:xfrm>
          <a:prstGeom prst="cloud">
            <a:avLst/>
          </a:prstGeom>
          <a:solidFill>
            <a:srgbClr val="1953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b="1" dirty="0">
                <a:latin typeface="Montserrat" panose="00000500000000000000" pitchFamily="2" charset="-18"/>
              </a:rPr>
              <a:t>CHMURA</a:t>
            </a:r>
          </a:p>
          <a:p>
            <a:pPr algn="ctr"/>
            <a:r>
              <a:rPr lang="pl-PL" sz="2800" b="1" dirty="0">
                <a:latin typeface="Montserrat" panose="00000500000000000000" pitchFamily="2" charset="-18"/>
              </a:rPr>
              <a:t>STORELY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028" y="2753760"/>
            <a:ext cx="3825700" cy="2961552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278" y="2845555"/>
            <a:ext cx="3607200" cy="1908620"/>
          </a:xfrm>
          <a:prstGeom prst="rect">
            <a:avLst/>
          </a:prstGeom>
        </p:spPr>
      </p:pic>
      <p:sp>
        <p:nvSpPr>
          <p:cNvPr id="29" name="Strzałka w lewo i prawo 28"/>
          <p:cNvSpPr/>
          <p:nvPr/>
        </p:nvSpPr>
        <p:spPr>
          <a:xfrm rot="19442580">
            <a:off x="2982506" y="3384190"/>
            <a:ext cx="1634400" cy="498026"/>
          </a:xfrm>
          <a:prstGeom prst="leftRightArrow">
            <a:avLst/>
          </a:prstGeom>
          <a:solidFill>
            <a:srgbClr val="195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Strzałka w lewo i prawo 29"/>
          <p:cNvSpPr/>
          <p:nvPr/>
        </p:nvSpPr>
        <p:spPr>
          <a:xfrm rot="2219658">
            <a:off x="6241178" y="3355311"/>
            <a:ext cx="1634400" cy="498026"/>
          </a:xfrm>
          <a:prstGeom prst="leftRightArrow">
            <a:avLst/>
          </a:prstGeom>
          <a:solidFill>
            <a:srgbClr val="1953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3E59C9AB-2BA2-4165-8C1A-5FFBED98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1416"/>
            <a:ext cx="10515600" cy="1325563"/>
          </a:xfrm>
        </p:spPr>
        <p:txBody>
          <a:bodyPr/>
          <a:lstStyle/>
          <a:p>
            <a:r>
              <a:rPr lang="pl-PL" dirty="0"/>
              <a:t>SCHEMAT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099D2D11-B075-48F7-9141-8006F3A3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69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07878" y="436232"/>
            <a:ext cx="11632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1953FF"/>
                </a:solidFill>
                <a:latin typeface="Montserrat" panose="00000500000000000000" pitchFamily="2" charset="-18"/>
              </a:rPr>
              <a:t>Aplikacja Pracownika </a:t>
            </a:r>
          </a:p>
          <a:p>
            <a:r>
              <a:rPr lang="pl-PL" sz="3200" dirty="0"/>
              <a:t>	Pracownicy za jej pomocą skanują kod kreskowy/QR znajdujący się na pobieranym zasobie. Informacja o pobraniu zostaje wysłana do Chmury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51866" y="2449130"/>
            <a:ext cx="116322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1953FF"/>
                </a:solidFill>
                <a:latin typeface="Montserrat" panose="00000500000000000000" pitchFamily="2" charset="-18"/>
              </a:rPr>
              <a:t>Chmura </a:t>
            </a:r>
            <a:r>
              <a:rPr lang="pl-PL" sz="3200" b="1" dirty="0" err="1">
                <a:solidFill>
                  <a:srgbClr val="1953FF"/>
                </a:solidFill>
                <a:latin typeface="Montserrat" panose="00000500000000000000" pitchFamily="2" charset="-18"/>
              </a:rPr>
              <a:t>Storely</a:t>
            </a:r>
            <a:endParaRPr lang="pl-PL" sz="3200" b="1" dirty="0">
              <a:solidFill>
                <a:srgbClr val="1953FF"/>
              </a:solidFill>
              <a:latin typeface="Montserrat" panose="00000500000000000000" pitchFamily="2" charset="-18"/>
            </a:endParaRPr>
          </a:p>
          <a:p>
            <a:r>
              <a:rPr lang="pl-PL" sz="3200" dirty="0"/>
              <a:t>	Przetwarza wiadomość i zapisuje do systemu informacje o pobraniu zasobu (co zostało pobrane, kiedy, przez kogo, czy dany zasób należy zwrócić, a jak tak to w jakim terminie).</a:t>
            </a:r>
            <a:br>
              <a:rPr lang="pl-PL" sz="2800" dirty="0"/>
            </a:br>
            <a:endParaRPr lang="pl-PL" sz="28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1866" y="4620644"/>
            <a:ext cx="11632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1953FF"/>
                </a:solidFill>
                <a:latin typeface="Montserrat" panose="00000500000000000000" pitchFamily="2" charset="-18"/>
              </a:rPr>
              <a:t>Aplikacja Administratora</a:t>
            </a:r>
          </a:p>
          <a:p>
            <a:r>
              <a:rPr lang="pl-PL" sz="3200" dirty="0"/>
              <a:t>	 Dane zostają pobrane przez aplikacje administratora i przedstawione na ekranie w postaci wykresów i list.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D4A68AA-7A41-40D7-9359-D27671E5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8" y="-1325563"/>
            <a:ext cx="10515600" cy="1325563"/>
          </a:xfrm>
        </p:spPr>
        <p:txBody>
          <a:bodyPr/>
          <a:lstStyle/>
          <a:p>
            <a:r>
              <a:rPr lang="pl-PL" dirty="0"/>
              <a:t>OPIS ELEMENTÓW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FE8090-2480-4697-A277-16CA786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12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92914" y="181957"/>
            <a:ext cx="118990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W systemie istnieją trzy poziomy dostępu podzielone na użytkowników</a:t>
            </a:r>
          </a:p>
          <a:p>
            <a:endParaRPr lang="pl-PL" sz="2000" dirty="0"/>
          </a:p>
          <a:p>
            <a:r>
              <a:rPr lang="pl-PL" sz="2800" b="1" dirty="0">
                <a:solidFill>
                  <a:srgbClr val="1953FF"/>
                </a:solidFill>
                <a:latin typeface="Montserrat" panose="00000500000000000000" pitchFamily="2" charset="-18"/>
              </a:rPr>
              <a:t>Pracownik</a:t>
            </a:r>
            <a:r>
              <a:rPr lang="pl-PL" sz="2800" b="1" dirty="0"/>
              <a:t> </a:t>
            </a:r>
            <a:r>
              <a:rPr lang="pl-PL" sz="2800" dirty="0"/>
              <a:t>korzysta z aplikacji mobilnej. Może pobierać i zwracać zasoby, oraz ma dostęp do informacji jakie zasoby są aktualnie dla niego dostępne, a także jakie zasoby ma pobrane.</a:t>
            </a:r>
          </a:p>
          <a:p>
            <a:endParaRPr lang="pl-PL" sz="2800" dirty="0">
              <a:solidFill>
                <a:srgbClr val="1953FF"/>
              </a:solidFill>
              <a:latin typeface="Montserrat" panose="00000500000000000000" pitchFamily="2" charset="-18"/>
            </a:endParaRPr>
          </a:p>
          <a:p>
            <a:r>
              <a:rPr lang="pl-PL" sz="2800" b="1" dirty="0">
                <a:solidFill>
                  <a:srgbClr val="1953FF"/>
                </a:solidFill>
                <a:latin typeface="Montserrat" panose="00000500000000000000" pitchFamily="2" charset="-18"/>
              </a:rPr>
              <a:t>Administrator</a:t>
            </a:r>
            <a:r>
              <a:rPr lang="pl-PL" sz="2800" dirty="0">
                <a:solidFill>
                  <a:srgbClr val="1953FF"/>
                </a:solidFill>
                <a:latin typeface="Montserrat" panose="00000500000000000000" pitchFamily="2" charset="-18"/>
              </a:rPr>
              <a:t> </a:t>
            </a:r>
            <a:r>
              <a:rPr lang="pl-PL" sz="2800" dirty="0"/>
              <a:t>korzysta z aplikacji administratora. Ma on dostęp do wszystkich informacji o zasobach, może grupować pracowników i przyznawać im uprawnienia do konkretnych zasobów, może generować nowe kody QR potrzebne do rejestracji zasobów, a także może przydzielać funkcje magazyniera.</a:t>
            </a:r>
          </a:p>
          <a:p>
            <a:endParaRPr lang="pl-PL" sz="2800" b="1" dirty="0">
              <a:solidFill>
                <a:srgbClr val="1953FF"/>
              </a:solidFill>
              <a:latin typeface="Montserrat" panose="00000500000000000000" pitchFamily="2" charset="-18"/>
            </a:endParaRPr>
          </a:p>
          <a:p>
            <a:r>
              <a:rPr lang="pl-PL" sz="2800" b="1" dirty="0">
                <a:solidFill>
                  <a:srgbClr val="1953FF"/>
                </a:solidFill>
                <a:latin typeface="Montserrat" panose="00000500000000000000" pitchFamily="2" charset="-18"/>
              </a:rPr>
              <a:t>Magazynier </a:t>
            </a:r>
            <a:r>
              <a:rPr lang="pl-PL" sz="2800" dirty="0"/>
              <a:t>korzysta z aplikacji mobilnej, dzięki której rejestruje nowe zasoby, skanując je i wpisując wszystkie wymagane dane. </a:t>
            </a:r>
          </a:p>
          <a:p>
            <a:endParaRPr lang="pl-PL" sz="2800" dirty="0"/>
          </a:p>
          <a:p>
            <a:r>
              <a:rPr lang="pl-PL" sz="2800" dirty="0"/>
              <a:t>Funkcje w ramach aplikacji mogą być łączone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471CE0-5F83-4898-A172-74A125A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1640" y="0"/>
            <a:ext cx="1017872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OPIS UŻYTKOWNIKÓW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E428582-751F-46B6-BC48-98C88D5E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24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79253" y="100642"/>
            <a:ext cx="11300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Montserrat" panose="00000500000000000000" pitchFamily="2" charset="-18"/>
              </a:rPr>
              <a:t>System obsługuje dwa rodzaje zasobów</a:t>
            </a:r>
          </a:p>
          <a:p>
            <a:r>
              <a:rPr lang="pl-PL" sz="2000" b="1" dirty="0">
                <a:solidFill>
                  <a:srgbClr val="1953FF"/>
                </a:solidFill>
                <a:latin typeface="Montserrat" panose="00000500000000000000" pitchFamily="2" charset="-18"/>
              </a:rPr>
              <a:t>Zwrotne</a:t>
            </a:r>
            <a:r>
              <a:rPr lang="pl-PL" sz="2000" b="1" i="1" dirty="0">
                <a:latin typeface="Montserrat" panose="00000500000000000000" pitchFamily="2" charset="-18"/>
              </a:rPr>
              <a:t> </a:t>
            </a:r>
            <a:r>
              <a:rPr lang="pl-PL" sz="2000" dirty="0"/>
              <a:t>– to są zasoby, które pracownik wypożycza na czas wykonywanych prac, po czym je zwraca</a:t>
            </a:r>
          </a:p>
          <a:p>
            <a:r>
              <a:rPr lang="pl-PL" sz="2000" b="1" dirty="0">
                <a:solidFill>
                  <a:srgbClr val="1953FF"/>
                </a:solidFill>
                <a:latin typeface="Montserrat" panose="00000500000000000000" pitchFamily="2" charset="-18"/>
              </a:rPr>
              <a:t>Bezzwrotne</a:t>
            </a:r>
            <a:r>
              <a:rPr lang="pl-PL" sz="2000" dirty="0"/>
              <a:t> – to te zasoby, które pracownik wykorzystuje przy pracy i te które kupowane są hurtowo.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826267" y="1376373"/>
            <a:ext cx="344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ZWROTNE</a:t>
            </a:r>
            <a:r>
              <a:rPr lang="pl-PL" sz="2000" dirty="0"/>
              <a:t>, m.in.: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narzędzia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pojazdy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sprzęt komputerowy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6923403" y="1376372"/>
            <a:ext cx="344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BEZZWROTNE</a:t>
            </a:r>
            <a:r>
              <a:rPr lang="pl-PL" sz="2000" dirty="0"/>
              <a:t>, m.in.: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napoje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materiały eksploatacyjne</a:t>
            </a:r>
          </a:p>
          <a:p>
            <a:pPr marL="285750" indent="-285750">
              <a:buClr>
                <a:srgbClr val="1953FF"/>
              </a:buClr>
              <a:buFont typeface="Arial" panose="020B0604020202020204" pitchFamily="34" charset="0"/>
              <a:buChar char="•"/>
            </a:pPr>
            <a:r>
              <a:rPr lang="pl-PL" sz="2000" dirty="0"/>
              <a:t>ubranie robocze</a:t>
            </a:r>
          </a:p>
        </p:txBody>
      </p:sp>
      <p:sp>
        <p:nvSpPr>
          <p:cNvPr id="7" name="Prostokąt 6"/>
          <p:cNvSpPr/>
          <p:nvPr/>
        </p:nvSpPr>
        <p:spPr>
          <a:xfrm>
            <a:off x="272573" y="2836769"/>
            <a:ext cx="1130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Zasoby </a:t>
            </a:r>
            <a:r>
              <a:rPr lang="pl-PL" sz="2400" b="1" dirty="0">
                <a:solidFill>
                  <a:srgbClr val="1953FF"/>
                </a:solidFill>
              </a:rPr>
              <a:t>zwrotne</a:t>
            </a:r>
            <a:r>
              <a:rPr lang="pl-PL" sz="2400" dirty="0"/>
              <a:t> rejestrowane są za pomocą wygenerowanych przez administratora </a:t>
            </a:r>
            <a:r>
              <a:rPr lang="pl-PL" sz="2400" b="1" dirty="0">
                <a:solidFill>
                  <a:srgbClr val="1953FF"/>
                </a:solidFill>
              </a:rPr>
              <a:t>kodów QR</a:t>
            </a:r>
            <a:r>
              <a:rPr lang="pl-PL" sz="2400" dirty="0"/>
              <a:t>, wydrukowanych i naklejonych na poszczególne zasoby. Każdy zasób zwrotny jest opisany za pomocą takich danych jak: </a:t>
            </a:r>
            <a:r>
              <a:rPr lang="pl-PL" sz="2400" i="1" dirty="0"/>
              <a:t>nazwa, model, data zarejestrowania, opis, grupy dla których jest dostępny, historia </a:t>
            </a:r>
            <a:r>
              <a:rPr lang="pl-PL" sz="2400" i="1" dirty="0" err="1"/>
              <a:t>wypożyczeń</a:t>
            </a:r>
            <a:r>
              <a:rPr lang="pl-PL" sz="2400" i="1" dirty="0"/>
              <a:t>, itp</a:t>
            </a:r>
            <a:r>
              <a:rPr lang="pl-PL" sz="2400" dirty="0"/>
              <a:t>.</a:t>
            </a:r>
          </a:p>
          <a:p>
            <a:endParaRPr lang="pl-PL" sz="2400" dirty="0"/>
          </a:p>
          <a:p>
            <a:r>
              <a:rPr lang="pl-PL" sz="2400" dirty="0"/>
              <a:t>Zasoby </a:t>
            </a:r>
            <a:r>
              <a:rPr lang="pl-PL" sz="2400" b="1" dirty="0">
                <a:solidFill>
                  <a:srgbClr val="1953FF"/>
                </a:solidFill>
              </a:rPr>
              <a:t>bezzwrotne</a:t>
            </a:r>
            <a:r>
              <a:rPr lang="pl-PL" sz="2400" dirty="0"/>
              <a:t> rejestrowane są za pomocą znajdujących się na nich </a:t>
            </a:r>
            <a:r>
              <a:rPr lang="pl-PL" sz="2400" b="1" dirty="0">
                <a:solidFill>
                  <a:srgbClr val="1953FF"/>
                </a:solidFill>
              </a:rPr>
              <a:t>kodów kreskowych</a:t>
            </a:r>
            <a:r>
              <a:rPr lang="pl-PL" sz="2400" dirty="0"/>
              <a:t>. Każdy zasób bezzwrotny jest opisany za pomocą takich danych jak: </a:t>
            </a:r>
            <a:r>
              <a:rPr lang="pl-PL" sz="2400" i="1" dirty="0"/>
              <a:t>nazwa, model, ilość na magazynie, ilość krytyczna, ostatnia dostawa, kategoria, opis, ostatnie pobrania, ilość pobrań w ciągu dnia, średnia ilość pobrań w tygodniu i miesiącu, grupy dla których jest dostępny</a:t>
            </a:r>
            <a:r>
              <a:rPr lang="pl-PL" sz="2400" dirty="0"/>
              <a:t>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11480" y="-1745055"/>
            <a:ext cx="10515600" cy="1325563"/>
          </a:xfrm>
        </p:spPr>
        <p:txBody>
          <a:bodyPr/>
          <a:lstStyle/>
          <a:p>
            <a:r>
              <a:rPr lang="pl-PL" dirty="0"/>
              <a:t>Zasoby Zwrotne - Bezzwrotne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32657CA-80F7-46D0-80FC-6F4CE4C2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3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29137" y="365220"/>
            <a:ext cx="10515600" cy="1325563"/>
          </a:xfrm>
        </p:spPr>
        <p:txBody>
          <a:bodyPr/>
          <a:lstStyle/>
          <a:p>
            <a:r>
              <a:rPr lang="pl-PL" b="1" dirty="0">
                <a:solidFill>
                  <a:srgbClr val="1953FF"/>
                </a:solidFill>
                <a:latin typeface="Montserrat" panose="00000500000000000000" pitchFamily="2" charset="-18"/>
              </a:rPr>
              <a:t>DLA KOGO JEST STORELY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Jak już zostało wspomniane, </a:t>
            </a:r>
            <a:r>
              <a:rPr lang="pl-PL" sz="2400" b="1" dirty="0" err="1">
                <a:solidFill>
                  <a:srgbClr val="1953FF"/>
                </a:solidFill>
                <a:latin typeface="Montserrat" panose="00000500000000000000" pitchFamily="2" charset="-18"/>
              </a:rPr>
              <a:t>Storely</a:t>
            </a:r>
            <a:r>
              <a:rPr lang="pl-PL" dirty="0"/>
              <a:t> jest systemem stworzonym dla małych i średnich przedsiębiorstw, które potrzebują usprawnić zarządzanie zasobami rzeczowymi. </a:t>
            </a:r>
          </a:p>
          <a:p>
            <a:pPr marL="0" indent="0">
              <a:buNone/>
            </a:pPr>
            <a:r>
              <a:rPr lang="pl-PL" dirty="0"/>
              <a:t>Jedynym co jest potrzebne, żeby wdrożyć system są pracownicy, zasoby oznaczone kodami kreskowymi bądź QR, a także osoba, która przyjmie rolę administratora systemu. </a:t>
            </a:r>
          </a:p>
          <a:p>
            <a:pPr marL="0" indent="0">
              <a:buNone/>
            </a:pPr>
            <a:r>
              <a:rPr lang="pl-PL" dirty="0"/>
              <a:t>Dystrybucja produktu ma być realizowana poprzez abonament, wykupiony u producenta na stronie internetowej.</a:t>
            </a:r>
          </a:p>
          <a:p>
            <a:pPr marL="0" indent="0">
              <a:buNone/>
            </a:pPr>
            <a:r>
              <a:rPr lang="pl-PL" sz="2400" b="1" dirty="0" err="1">
                <a:solidFill>
                  <a:srgbClr val="1953FF"/>
                </a:solidFill>
                <a:latin typeface="Montserrat" panose="00000500000000000000" pitchFamily="2" charset="-18"/>
              </a:rPr>
              <a:t>Storely</a:t>
            </a:r>
            <a:r>
              <a:rPr lang="pl-PL" dirty="0"/>
              <a:t> jest na tyle uniwersalny, że idealnie znajdzie zastosowanie w działalności wielu firm z różnych branż.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0A6123-C7FD-4211-B02E-3E59186A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55ED-9C6F-4092-AEAE-623002D9D29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94488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1214</Words>
  <Application>Microsoft Office PowerPoint</Application>
  <PresentationFormat>Panoramiczny</PresentationFormat>
  <Paragraphs>151</Paragraphs>
  <Slides>27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Motyw pakietu Office</vt:lpstr>
      <vt:lpstr>STORELY</vt:lpstr>
      <vt:lpstr>Spis treści</vt:lpstr>
      <vt:lpstr>CO TO JEST STORELY</vt:lpstr>
      <vt:lpstr>CEL </vt:lpstr>
      <vt:lpstr>SCHEMAT</vt:lpstr>
      <vt:lpstr>OPIS ELEMENTÓW</vt:lpstr>
      <vt:lpstr>OPIS UŻYTKOWNIKÓW </vt:lpstr>
      <vt:lpstr>Zasoby Zwrotne - Bezzwrotne</vt:lpstr>
      <vt:lpstr>DLA KOGO JEST STORELY</vt:lpstr>
      <vt:lpstr>ZALETY SYSTEMU STORELY</vt:lpstr>
      <vt:lpstr>Przykład praktycznego użycia systemu STORELY</vt:lpstr>
      <vt:lpstr>Firma budowlana zatrudniająca ok. 50 pracowników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Odnośniki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STORELY</dc:title>
  <dc:creator>Konto Microsoft</dc:creator>
  <cp:lastModifiedBy>DominikSsj2@DOM.SCI.EDU.PL</cp:lastModifiedBy>
  <cp:revision>90</cp:revision>
  <dcterms:created xsi:type="dcterms:W3CDTF">2022-03-29T19:04:15Z</dcterms:created>
  <dcterms:modified xsi:type="dcterms:W3CDTF">2022-04-07T08:29:20Z</dcterms:modified>
</cp:coreProperties>
</file>