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836" r:id="rId2"/>
    <p:sldId id="837" r:id="rId3"/>
    <p:sldId id="838" r:id="rId4"/>
    <p:sldId id="839" r:id="rId5"/>
    <p:sldId id="842" r:id="rId6"/>
    <p:sldId id="843" r:id="rId7"/>
    <p:sldId id="840" r:id="rId8"/>
    <p:sldId id="841" r:id="rId9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0955" autoAdjust="0"/>
  </p:normalViewPr>
  <p:slideViewPr>
    <p:cSldViewPr>
      <p:cViewPr>
        <p:scale>
          <a:sx n="75" d="100"/>
          <a:sy n="75" d="100"/>
        </p:scale>
        <p:origin x="-1188" y="-168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05.06.2018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576000">
              <a:buClrTx/>
              <a:defRPr sz="1800"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4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loy/cpu-vs-gpu/blob/master/cpu_vs_gpu.pdf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force.com/hardware/desktop-gpus/geforce-gtx-titan-x/specifications" TargetMode="External"/><Relationship Id="rId4" Type="http://schemas.openxmlformats.org/officeDocument/2006/relationships/hyperlink" Target="https://ark.intel.com/products/91317/Intel-Xeon-Processor-E5-2699-v4-55M-Cache-2_20-GH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nvidia.com/cuda/cuda-c-programming-guide/index.html" TargetMode="External"/><Relationship Id="rId4" Type="http://schemas.openxmlformats.org/officeDocument/2006/relationships/hyperlink" Target="https://developer.nvidia.com/cuda-zo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Blockpraktikum Modern Computer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Aufgabensteller: Dr. Gordon </a:t>
            </a:r>
            <a:r>
              <a:rPr lang="de-DE" dirty="0" err="1" smtClean="0"/>
              <a:t>Cichon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smtClean="0"/>
              <a:t>Datum: </a:t>
            </a:r>
            <a:r>
              <a:rPr lang="de-DE" dirty="0" err="1" smtClean="0"/>
              <a:t>xx</a:t>
            </a:r>
            <a:r>
              <a:rPr lang="de-DE" dirty="0" smtClean="0"/>
              <a:t>. Juli 2018 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General-purpose computing </a:t>
            </a:r>
            <a:br>
              <a:rPr lang="en-US" dirty="0" smtClean="0"/>
            </a:br>
            <a:r>
              <a:rPr lang="en-US" dirty="0" smtClean="0"/>
              <a:t>on GPU (GPGPU)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Bitzer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vs. </a:t>
            </a:r>
            <a:r>
              <a:rPr lang="de-DE" dirty="0" smtClean="0"/>
              <a:t>CPU, theoretische Maximalwerte: </a:t>
            </a:r>
            <a:endParaRPr lang="de-DE" dirty="0" smtClean="0"/>
          </a:p>
          <a:p>
            <a:pPr lvl="1"/>
            <a:r>
              <a:rPr lang="de-DE" dirty="0" smtClean="0"/>
              <a:t>GLOPs: ca. 6,5x</a:t>
            </a:r>
          </a:p>
          <a:p>
            <a:pPr lvl="1"/>
            <a:r>
              <a:rPr lang="de-DE" dirty="0" smtClean="0"/>
              <a:t>Leistungsaufnahme: ca. 1,7x</a:t>
            </a:r>
          </a:p>
          <a:p>
            <a:pPr lvl="1"/>
            <a:r>
              <a:rPr lang="de-DE" dirty="0" smtClean="0"/>
              <a:t>Effizienz: ca. 3,8x</a:t>
            </a:r>
          </a:p>
          <a:p>
            <a:pPr lvl="1"/>
            <a:r>
              <a:rPr lang="de-DE" dirty="0" smtClean="0"/>
              <a:t>Bandbreite: ca. 4,3x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236" y="2642719"/>
            <a:ext cx="5688632" cy="343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82960" y="573116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de-DE" sz="1000" dirty="0" smtClean="0">
                <a:hlinkClick r:id="rId3"/>
              </a:rPr>
              <a:t>https://github.com/mgalloy/cpu-vs-gpu/blob/master/cpu_vs_gpu.pdf</a:t>
            </a:r>
            <a:endParaRPr lang="de-DE" sz="1000" dirty="0" smtClean="0"/>
          </a:p>
          <a:p>
            <a:r>
              <a:rPr lang="de-DE" sz="1000" dirty="0" smtClean="0">
                <a:hlinkClick r:id="rId4"/>
              </a:rPr>
              <a:t>https://ark.intel.com/products/91317/Intel-Xeon-Processor-E5-2699-v4-55M-Cache-2_20-GHz</a:t>
            </a:r>
            <a:endParaRPr lang="de-DE" sz="1000" dirty="0" smtClean="0"/>
          </a:p>
          <a:p>
            <a:r>
              <a:rPr lang="de-DE" sz="1000" dirty="0" smtClean="0">
                <a:hlinkClick r:id="rId5"/>
              </a:rPr>
              <a:t>https://www.geforce.com/hardware/desktop-gpus/geforce-gtx-titan-x/specifications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7570936" y="5029587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Max. 145 Watt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7704348" y="2674655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Max. 250 Watt</a:t>
            </a:r>
            <a:endParaRPr lang="de-DE" sz="1000" dirty="0"/>
          </a:p>
        </p:txBody>
      </p:sp>
    </p:spTree>
    <p:extLst>
      <p:ext uri="{BB962C8B-B14F-4D97-AF65-F5344CB8AC3E}">
        <p14:creationId xmlns=""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en-US" sz="1000" dirty="0" smtClean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Architektur:</a:t>
            </a:r>
          </a:p>
          <a:p>
            <a:pPr lvl="1"/>
            <a:r>
              <a:rPr lang="de-DE" dirty="0" smtClean="0"/>
              <a:t>Wenige Kerne mit hoher </a:t>
            </a:r>
            <a:r>
              <a:rPr lang="de-DE" dirty="0" err="1" smtClean="0"/>
              <a:t>single-thread</a:t>
            </a:r>
            <a:r>
              <a:rPr lang="de-DE" dirty="0" smtClean="0"/>
              <a:t> </a:t>
            </a:r>
            <a:r>
              <a:rPr lang="de-DE" dirty="0" smtClean="0"/>
              <a:t>Leistung durch komplizierte Logik</a:t>
            </a:r>
            <a:endParaRPr lang="de-DE" dirty="0" smtClean="0"/>
          </a:p>
          <a:p>
            <a:pPr lvl="1"/>
            <a:r>
              <a:rPr lang="de-DE" dirty="0" smtClean="0"/>
              <a:t>Wenige Register, aber große, hierarchisch organisierte Caches</a:t>
            </a:r>
          </a:p>
          <a:p>
            <a:pPr lvl="1"/>
            <a:r>
              <a:rPr lang="de-DE" dirty="0" smtClean="0"/>
              <a:t>Ziel: geringe Latenz, schnelle Abarbeitung serieller Tasks</a:t>
            </a:r>
          </a:p>
          <a:p>
            <a:pPr lvl="1"/>
            <a:endParaRPr lang="de-DE" dirty="0"/>
          </a:p>
        </p:txBody>
      </p:sp>
      <p:pic>
        <p:nvPicPr>
          <p:cNvPr id="2050" name="Picture 2" descr="C:\Users\Dominik\Desktop\Paper_Bilder\img3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80424"/>
            <a:ext cx="5040560" cy="3175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ominik\Desktop\Paper_Bilder\img3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85308"/>
            <a:ext cx="4439020" cy="49520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en-US" sz="1000" dirty="0" smtClean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pic>
        <p:nvPicPr>
          <p:cNvPr id="3075" name="Picture 3" descr="C:\Users\Dominik\Desktop\Paper_Bilder\img3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32956"/>
            <a:ext cx="3795568" cy="2981709"/>
          </a:xfrm>
          <a:prstGeom prst="rect">
            <a:avLst/>
          </a:prstGeom>
          <a:noFill/>
        </p:spPr>
      </p:pic>
      <p:sp>
        <p:nvSpPr>
          <p:cNvPr id="14" name="Rechteck 13"/>
          <p:cNvSpPr/>
          <p:nvPr/>
        </p:nvSpPr>
        <p:spPr bwMode="auto">
          <a:xfrm>
            <a:off x="863588" y="3086101"/>
            <a:ext cx="388950" cy="130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6012160" y="1304764"/>
            <a:ext cx="2988332" cy="4932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077" name="Picture 5" descr="Datei:Magnifying-glas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604" y="3140968"/>
            <a:ext cx="1224136" cy="1253382"/>
          </a:xfrm>
          <a:prstGeom prst="rect">
            <a:avLst/>
          </a:prstGeom>
          <a:noFill/>
        </p:spPr>
      </p:pic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GPU Architektur:</a:t>
            </a:r>
          </a:p>
          <a:p>
            <a:pPr lvl="1"/>
            <a:r>
              <a:rPr lang="de-DE" dirty="0" smtClean="0"/>
              <a:t>Viele Kerne mit geringer </a:t>
            </a:r>
            <a:r>
              <a:rPr lang="de-DE" dirty="0" err="1" smtClean="0"/>
              <a:t>single-thread</a:t>
            </a:r>
            <a:r>
              <a:rPr lang="de-DE" dirty="0" smtClean="0"/>
              <a:t> Leistung</a:t>
            </a:r>
          </a:p>
          <a:p>
            <a:pPr lvl="1"/>
            <a:r>
              <a:rPr lang="de-DE" dirty="0" smtClean="0"/>
              <a:t>Viele Register, kleinere Caches</a:t>
            </a:r>
          </a:p>
          <a:p>
            <a:pPr lvl="1"/>
            <a:r>
              <a:rPr lang="de-DE" dirty="0" smtClean="0"/>
              <a:t>Ziel: hoher Durchsatz großer Anzahl von </a:t>
            </a:r>
            <a:br>
              <a:rPr lang="de-DE" dirty="0" smtClean="0"/>
            </a:br>
            <a:r>
              <a:rPr lang="de-DE" dirty="0" smtClean="0"/>
              <a:t>ähnlichen Berechnungen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Beschleunigung bei stark</a:t>
            </a:r>
            <a:br>
              <a:rPr lang="de-DE" dirty="0" smtClean="0"/>
            </a:br>
            <a:r>
              <a:rPr lang="de-DE" dirty="0" smtClean="0"/>
              <a:t>parallelisierbaren Aufgaben</a:t>
            </a:r>
          </a:p>
          <a:p>
            <a:r>
              <a:rPr lang="de-DE" dirty="0" smtClean="0"/>
              <a:t>Einfache Skalierung durch </a:t>
            </a:r>
            <a:br>
              <a:rPr lang="de-DE" dirty="0" smtClean="0"/>
            </a:br>
            <a:r>
              <a:rPr lang="de-DE" dirty="0" smtClean="0"/>
              <a:t>Hinzufügen von Cores oder GPUs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pic>
        <p:nvPicPr>
          <p:cNvPr id="2050" name="Picture 2" descr="https://developer.nvidia.com/sites/default/files/akamai/computeworks/images/cuda-info-perf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84976" cy="3147950"/>
          </a:xfrm>
          <a:prstGeom prst="rect">
            <a:avLst/>
          </a:prstGeom>
          <a:noFill/>
        </p:spPr>
      </p:pic>
      <p:pic>
        <p:nvPicPr>
          <p:cNvPr id="2052" name="Picture 4" descr="Automatic Scalability."/>
          <p:cNvPicPr>
            <a:picLocks noChangeAspect="1" noChangeArrowheads="1"/>
          </p:cNvPicPr>
          <p:nvPr/>
        </p:nvPicPr>
        <p:blipFill>
          <a:blip r:embed="rId3" cstate="print"/>
          <a:srcRect l="13513"/>
          <a:stretch>
            <a:fillRect/>
          </a:stretch>
        </p:blipFill>
        <p:spPr bwMode="auto">
          <a:xfrm>
            <a:off x="5184068" y="1296256"/>
            <a:ext cx="2995725" cy="270030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348928" y="5671420"/>
            <a:ext cx="572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Quellen</a:t>
            </a:r>
            <a:r>
              <a:rPr lang="de-DE" sz="1000" dirty="0" smtClean="0"/>
              <a:t>: 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>
                <a:hlinkClick r:id="rId4"/>
              </a:rPr>
              <a:t>https</a:t>
            </a:r>
            <a:r>
              <a:rPr lang="de-DE" sz="1000" dirty="0" smtClean="0">
                <a:hlinkClick r:id="rId4"/>
              </a:rPr>
              <a:t>://</a:t>
            </a:r>
            <a:r>
              <a:rPr lang="de-DE" sz="1000" dirty="0" smtClean="0">
                <a:hlinkClick r:id="rId4"/>
              </a:rPr>
              <a:t>developer.nvidia.com/cuda-zone</a:t>
            </a:r>
            <a:endParaRPr lang="de-DE" sz="1000" dirty="0" smtClean="0"/>
          </a:p>
          <a:p>
            <a:r>
              <a:rPr lang="de-DE" sz="1000" dirty="0" smtClean="0">
                <a:hlinkClick r:id="rId5"/>
              </a:rPr>
              <a:t>https://</a:t>
            </a:r>
            <a:r>
              <a:rPr lang="de-DE" sz="1000" dirty="0" smtClean="0">
                <a:hlinkClick r:id="rId5"/>
              </a:rPr>
              <a:t>docs.nvidia.com/cuda/cuda-c-programming-guide/index.html</a:t>
            </a:r>
            <a:endParaRPr lang="de-DE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GPGPU: Nutzung der Unified </a:t>
            </a:r>
            <a:r>
              <a:rPr lang="de-DE" dirty="0" err="1" smtClean="0"/>
              <a:t>Shader</a:t>
            </a:r>
            <a:r>
              <a:rPr lang="de-DE" dirty="0" smtClean="0"/>
              <a:t> für beliebige Berechnungen</a:t>
            </a:r>
          </a:p>
          <a:p>
            <a:endParaRPr lang="de-DE" dirty="0" smtClean="0"/>
          </a:p>
          <a:p>
            <a:r>
              <a:rPr lang="de-DE" dirty="0" smtClean="0"/>
              <a:t>Bisheriger Code kann nicht einfach auf GPU ausgeführt werden</a:t>
            </a:r>
          </a:p>
          <a:p>
            <a:pPr lvl="1"/>
            <a:r>
              <a:rPr lang="de-DE" dirty="0" smtClean="0"/>
              <a:t>Anderer Befehlssatz: Code muss mit Compilern für GPU übersetzt werden</a:t>
            </a:r>
          </a:p>
          <a:p>
            <a:pPr lvl="1"/>
            <a:r>
              <a:rPr lang="de-DE" dirty="0" smtClean="0"/>
              <a:t>Architekturunterschiede: e.g. Code muss auf hohe Parallelität, anderes Layout des Speichers angepasst werden</a:t>
            </a:r>
          </a:p>
          <a:p>
            <a:endParaRPr lang="de-DE" dirty="0" smtClean="0"/>
          </a:p>
          <a:p>
            <a:r>
              <a:rPr lang="de-DE" dirty="0" smtClean="0"/>
              <a:t>Wie kann man beliebigen Code auf GPU ausführen?</a:t>
            </a:r>
          </a:p>
          <a:p>
            <a:r>
              <a:rPr lang="de-DE" dirty="0" smtClean="0"/>
              <a:t>Wie hängen Code und GPU-Architektur zusammen?</a:t>
            </a:r>
          </a:p>
          <a:p>
            <a:endParaRPr lang="de-DE" dirty="0" smtClean="0"/>
          </a:p>
          <a:p>
            <a:r>
              <a:rPr lang="de-DE" dirty="0" smtClean="0"/>
              <a:t>GPGPU-APIs </a:t>
            </a:r>
            <a:r>
              <a:rPr lang="de-DE" dirty="0" smtClean="0"/>
              <a:t>(e.g. CUDA, </a:t>
            </a:r>
            <a:r>
              <a:rPr lang="de-DE" dirty="0" err="1" smtClean="0"/>
              <a:t>OpenCL</a:t>
            </a:r>
            <a:r>
              <a:rPr lang="de-DE" dirty="0" smtClean="0"/>
              <a:t>) helfen durch Abstraktion, auf GPUs zuzugreifen und bestehenden Code leichter zu migrieren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Hintergrund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2960" y="6038936"/>
            <a:ext cx="822148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00" dirty="0" smtClean="0"/>
              <a:t>Quellen: </a:t>
            </a:r>
            <a:br>
              <a:rPr lang="de-DE" sz="1000" dirty="0" smtClean="0"/>
            </a:br>
            <a:r>
              <a:rPr lang="en-US" sz="1000" dirty="0" smtClean="0"/>
              <a:t> P. Jonathan and T. Josh: A Comparison of Modern GPU and CPU Architectures: And the Common Convergence of Both, 2011</a:t>
            </a:r>
            <a:endParaRPr lang="de-DE" sz="10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 von Registern und Caches im Vergleich</a:t>
            </a:r>
            <a:endParaRPr lang="de-DE" dirty="0"/>
          </a:p>
        </p:txBody>
      </p:sp>
      <p:pic>
        <p:nvPicPr>
          <p:cNvPr id="1026" name="Picture 2" descr="C:\Users\Dominik\Desktop\Paper_Bilder\img3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3744416" cy="4281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Bildschirmpräsentation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Praesentation_lmu_aktuell</vt:lpstr>
      <vt:lpstr>General-purpose computing  on GPU (GPGPU)</vt:lpstr>
      <vt:lpstr>Motivation und Hintergrund</vt:lpstr>
      <vt:lpstr>Motivation und Hintergrund</vt:lpstr>
      <vt:lpstr>Motivation und Hintergrund</vt:lpstr>
      <vt:lpstr>Motivation und Hintergrund</vt:lpstr>
      <vt:lpstr>Herausforderung</vt:lpstr>
      <vt:lpstr>Backup</vt:lpstr>
      <vt:lpstr>Motivation und Hintergrund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Windows-Benutzer</cp:lastModifiedBy>
  <cp:revision>3416</cp:revision>
  <cp:lastPrinted>2002-10-09T14:32:30Z</cp:lastPrinted>
  <dcterms:created xsi:type="dcterms:W3CDTF">2003-07-21T12:00:07Z</dcterms:created>
  <dcterms:modified xsi:type="dcterms:W3CDTF">2018-06-05T15:33:43Z</dcterms:modified>
</cp:coreProperties>
</file>