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840" r:id="rId2"/>
    <p:sldId id="836" r:id="rId3"/>
    <p:sldId id="837" r:id="rId4"/>
    <p:sldId id="838" r:id="rId5"/>
    <p:sldId id="839" r:id="rId6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394" autoAdjust="0"/>
  </p:normalViewPr>
  <p:slideViewPr>
    <p:cSldViewPr>
      <p:cViewPr>
        <p:scale>
          <a:sx n="80" d="100"/>
          <a:sy n="80" d="100"/>
        </p:scale>
        <p:origin x="990" y="-13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17.06.2018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Espace réservé du numéro de diapositiv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‹N°›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576000">
              <a:buClrTx/>
              <a:defRPr sz="1800"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‹N°›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‹N°›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336650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4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gif"/><Relationship Id="rId2" Type="http://schemas.openxmlformats.org/officeDocument/2006/relationships/hyperlink" Target="https://github.com/mgalloy/cpu-vs-gpu/blob/master/cpu_vs_gpu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lloy/cpu-vs-gpu/blob/master/cpu_vs_gpu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force.com/hardware/desktop-gpus/geforce-gtx-titan-x/specifications" TargetMode="External"/><Relationship Id="rId4" Type="http://schemas.openxmlformats.org/officeDocument/2006/relationships/hyperlink" Target="https://ark.intel.com/products/91317/Intel-Xeon-Processor-E5-2699-v4-55M-Cache-2_20-GHz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EC3891-AB86-4AD7-8E53-DACDC7654906}"/>
              </a:ext>
            </a:extLst>
          </p:cNvPr>
          <p:cNvSpPr/>
          <p:nvPr/>
        </p:nvSpPr>
        <p:spPr bwMode="auto">
          <a:xfrm>
            <a:off x="0" y="6291324"/>
            <a:ext cx="9546570" cy="5884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840D0-5210-48A9-985F-4710DB7F0E9D}"/>
              </a:ext>
            </a:extLst>
          </p:cNvPr>
          <p:cNvSpPr/>
          <p:nvPr/>
        </p:nvSpPr>
        <p:spPr bwMode="auto">
          <a:xfrm>
            <a:off x="3149049" y="4237835"/>
            <a:ext cx="5815439" cy="22515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Erste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Ergebnisse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50E218-BA0B-489E-B59E-F153CCED3CA0}"/>
              </a:ext>
            </a:extLst>
          </p:cNvPr>
          <p:cNvSpPr/>
          <p:nvPr/>
        </p:nvSpPr>
        <p:spPr bwMode="auto">
          <a:xfrm>
            <a:off x="143508" y="4237835"/>
            <a:ext cx="2748834" cy="22515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Projektidee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82691-E209-45F7-BA33-E0D30FFFF991}"/>
              </a:ext>
            </a:extLst>
          </p:cNvPr>
          <p:cNvSpPr/>
          <p:nvPr/>
        </p:nvSpPr>
        <p:spPr bwMode="auto">
          <a:xfrm>
            <a:off x="2836250" y="1340768"/>
            <a:ext cx="6128238" cy="26968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Herausforderung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CA96B8-D80B-4AE0-95AC-B7A6744EE01A}"/>
              </a:ext>
            </a:extLst>
          </p:cNvPr>
          <p:cNvSpPr/>
          <p:nvPr/>
        </p:nvSpPr>
        <p:spPr bwMode="auto">
          <a:xfrm>
            <a:off x="143508" y="1340768"/>
            <a:ext cx="2412268" cy="27003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Motivation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B05E3F6-E972-4F66-BC9C-4479144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computing </a:t>
            </a:r>
            <a:br>
              <a:rPr lang="en-US" dirty="0"/>
            </a:br>
            <a:r>
              <a:rPr lang="en-US" dirty="0"/>
              <a:t>on GPU (GPGPU)</a:t>
            </a: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588FB6C6-59E4-4887-8F29-F514E894D333}"/>
              </a:ext>
            </a:extLst>
          </p:cNvPr>
          <p:cNvSpPr txBox="1"/>
          <p:nvPr/>
        </p:nvSpPr>
        <p:spPr>
          <a:xfrm>
            <a:off x="143508" y="6331386"/>
            <a:ext cx="8509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>
                <a:hlinkClick r:id="rId2"/>
              </a:rPr>
              <a:t>https://github.com/mgalloy/cpu-vs-gpu/blob/master/cpu_vs_gpu.pdf</a:t>
            </a:r>
            <a:endParaRPr lang="de-DE" sz="1000" dirty="0"/>
          </a:p>
          <a:p>
            <a:r>
              <a:rPr lang="en-US" sz="1000" dirty="0"/>
              <a:t>P. Jonathan and T. Josh: A Comparison of Modern GPU and CPU Architectures: And the Common Convergence of Both, 2011</a:t>
            </a:r>
            <a:endParaRPr lang="de-DE" sz="1000" dirty="0"/>
          </a:p>
        </p:txBody>
      </p:sp>
      <p:pic>
        <p:nvPicPr>
          <p:cNvPr id="9" name="Picture 2" descr="C:\Users\Dominik\Desktop\Paper_Bilder\img315.jpg">
            <a:extLst>
              <a:ext uri="{FF2B5EF4-FFF2-40B4-BE49-F238E27FC236}">
                <a16:creationId xmlns:a16="http://schemas.microsoft.com/office/drawing/2014/main" id="{4F1ADF43-E18F-43EC-B446-42D54CF1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342" y="1612068"/>
            <a:ext cx="3748747" cy="2361869"/>
          </a:xfrm>
          <a:prstGeom prst="rect">
            <a:avLst/>
          </a:prstGeom>
          <a:noFill/>
        </p:spPr>
      </p:pic>
      <p:pic>
        <p:nvPicPr>
          <p:cNvPr id="10" name="Picture 2" descr="C:\Users\Dominik\Desktop\Paper_Bilder\img311.jpg">
            <a:extLst>
              <a:ext uri="{FF2B5EF4-FFF2-40B4-BE49-F238E27FC236}">
                <a16:creationId xmlns:a16="http://schemas.microsoft.com/office/drawing/2014/main" id="{0E5A8A02-3195-43B5-B45B-E069AEF84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32919"/>
          <a:stretch/>
        </p:blipFill>
        <p:spPr bwMode="auto">
          <a:xfrm>
            <a:off x="7488324" y="1612067"/>
            <a:ext cx="1404156" cy="2335141"/>
          </a:xfrm>
          <a:prstGeom prst="rect">
            <a:avLst/>
          </a:prstGeom>
          <a:noFill/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55917840-53EE-4B35-9C75-EFC748EE9D1B}"/>
              </a:ext>
            </a:extLst>
          </p:cNvPr>
          <p:cNvGrpSpPr/>
          <p:nvPr/>
        </p:nvGrpSpPr>
        <p:grpSpPr>
          <a:xfrm>
            <a:off x="216424" y="1604665"/>
            <a:ext cx="2339352" cy="2369273"/>
            <a:chOff x="2045370" y="1347759"/>
            <a:chExt cx="2339352" cy="236927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120F76-797A-452C-BA3D-6C9C418CB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l="52549" r="-1" b="5730"/>
            <a:stretch/>
          </p:blipFill>
          <p:spPr bwMode="auto">
            <a:xfrm>
              <a:off x="2411760" y="1347759"/>
              <a:ext cx="1972962" cy="2369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C4BE09F-9A04-4020-900C-4725E08A90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r="91188" b="8700"/>
            <a:stretch/>
          </p:blipFill>
          <p:spPr bwMode="auto">
            <a:xfrm>
              <a:off x="2045370" y="1347759"/>
              <a:ext cx="366390" cy="2294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Flèche : double flèche horizontale 13">
            <a:extLst>
              <a:ext uri="{FF2B5EF4-FFF2-40B4-BE49-F238E27FC236}">
                <a16:creationId xmlns:a16="http://schemas.microsoft.com/office/drawing/2014/main" id="{36A875FF-0966-4CBC-B277-7DA5C31C9D4A}"/>
              </a:ext>
            </a:extLst>
          </p:cNvPr>
          <p:cNvSpPr/>
          <p:nvPr/>
        </p:nvSpPr>
        <p:spPr bwMode="auto">
          <a:xfrm>
            <a:off x="6641089" y="2564905"/>
            <a:ext cx="775227" cy="504056"/>
          </a:xfrm>
          <a:prstGeom prst="leftRightArrow">
            <a:avLst>
              <a:gd name="adj1" fmla="val 37343"/>
              <a:gd name="adj2" fmla="val 39453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47C09EAA-4114-4065-9EA4-F3A6D923DF24}"/>
              </a:ext>
            </a:extLst>
          </p:cNvPr>
          <p:cNvSpPr/>
          <p:nvPr/>
        </p:nvSpPr>
        <p:spPr bwMode="auto">
          <a:xfrm rot="407489">
            <a:off x="6724535" y="2276873"/>
            <a:ext cx="619077" cy="1037333"/>
          </a:xfrm>
          <a:prstGeom prst="lightningBolt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026" name="Picture 2" descr="Bildergebnis fÃ¼r netflix prize">
            <a:extLst>
              <a:ext uri="{FF2B5EF4-FFF2-40B4-BE49-F238E27FC236}">
                <a16:creationId xmlns:a16="http://schemas.microsoft.com/office/drawing/2014/main" id="{D0924FA4-5165-4FE7-BE9C-AE01D8C12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5" r="21175"/>
          <a:stretch/>
        </p:blipFill>
        <p:spPr bwMode="auto">
          <a:xfrm>
            <a:off x="1511660" y="4329100"/>
            <a:ext cx="972108" cy="11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relation formula">
            <a:extLst>
              <a:ext uri="{FF2B5EF4-FFF2-40B4-BE49-F238E27FC236}">
                <a16:creationId xmlns:a16="http://schemas.microsoft.com/office/drawing/2014/main" id="{CB2EB090-1335-4556-952F-5FEB5582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8" y="5517232"/>
            <a:ext cx="2419366" cy="8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47DEC6-25D0-4627-8AF1-32598FA85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1900" y="4653136"/>
            <a:ext cx="4788532" cy="16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57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Blockpraktikum Modern Computer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Aufgabensteller: Dr. Gordon </a:t>
            </a:r>
            <a:r>
              <a:rPr lang="de-DE" dirty="0" err="1"/>
              <a:t>Cichon</a:t>
            </a:r>
            <a:r>
              <a:rPr lang="de-DE" dirty="0"/>
              <a:t> </a:t>
            </a:r>
          </a:p>
          <a:p>
            <a:r>
              <a:rPr lang="de-DE" dirty="0"/>
              <a:t>Datum: </a:t>
            </a:r>
            <a:r>
              <a:rPr lang="de-DE" dirty="0" err="1"/>
              <a:t>xx</a:t>
            </a:r>
            <a:r>
              <a:rPr lang="de-DE" dirty="0"/>
              <a:t>. Juli 2018 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General-purpose computing </a:t>
            </a:r>
            <a:br>
              <a:rPr lang="en-US" dirty="0"/>
            </a:br>
            <a:r>
              <a:rPr lang="en-US" dirty="0"/>
              <a:t>on GPU (GPGPU)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Dominik </a:t>
            </a:r>
            <a:r>
              <a:rPr lang="de-DE" dirty="0" err="1"/>
              <a:t>Bitzer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Hintergrund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GPU vs. CPU: </a:t>
            </a:r>
          </a:p>
          <a:p>
            <a:pPr lvl="1"/>
            <a:r>
              <a:rPr lang="de-DE" dirty="0"/>
              <a:t>GLOPs: ca. 6,5x</a:t>
            </a:r>
          </a:p>
          <a:p>
            <a:pPr lvl="1"/>
            <a:r>
              <a:rPr lang="de-DE" dirty="0"/>
              <a:t>Bandbreite: ca. 4,3x</a:t>
            </a:r>
          </a:p>
          <a:p>
            <a:pPr lvl="1"/>
            <a:r>
              <a:rPr lang="de-DE" dirty="0"/>
              <a:t>Leistungsaufnahme: ca. 1,7x</a:t>
            </a:r>
          </a:p>
          <a:p>
            <a:pPr lvl="1"/>
            <a:r>
              <a:rPr lang="de-DE" dirty="0"/>
              <a:t>Effizienz: ca. 3,8x</a:t>
            </a:r>
            <a:br>
              <a:rPr lang="de-DE" dirty="0"/>
            </a:br>
            <a:r>
              <a:rPr lang="de-DE" dirty="0"/>
              <a:t>(GFLOP / Watt)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1236" y="2726638"/>
            <a:ext cx="5688632" cy="34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82960" y="5731160"/>
            <a:ext cx="572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3"/>
              </a:rPr>
              <a:t>https://github.com/mgalloy/cpu-vs-gpu/blob/master/cpu_vs_gpu.pdf</a:t>
            </a:r>
            <a:endParaRPr lang="de-DE" sz="1000" dirty="0"/>
          </a:p>
          <a:p>
            <a:r>
              <a:rPr lang="de-DE" sz="1000" dirty="0">
                <a:hlinkClick r:id="rId4"/>
              </a:rPr>
              <a:t>https://ark.intel.com/products/91317/Intel-Xeon-Processor-E5-2699-v4-55M-Cache-2_20-GHz</a:t>
            </a:r>
            <a:endParaRPr lang="de-DE" sz="1000" dirty="0"/>
          </a:p>
          <a:p>
            <a:r>
              <a:rPr lang="de-DE" sz="1000" dirty="0">
                <a:hlinkClick r:id="rId5"/>
              </a:rPr>
              <a:t>https://www.geforce.com/hardware/desktop-gpus/geforce-gtx-titan-x/specifications</a:t>
            </a:r>
            <a:endParaRPr lang="de-DE" sz="1000" dirty="0"/>
          </a:p>
        </p:txBody>
      </p:sp>
      <p:sp>
        <p:nvSpPr>
          <p:cNvPr id="8" name="Textfeld 7"/>
          <p:cNvSpPr txBox="1"/>
          <p:nvPr/>
        </p:nvSpPr>
        <p:spPr>
          <a:xfrm>
            <a:off x="7570936" y="5029587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Max. 145 Watt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704348" y="2674655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Max. 250 Watt</a:t>
            </a: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Hintergrund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en-US" sz="1000" dirty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CPU Architektur:</a:t>
            </a:r>
          </a:p>
          <a:p>
            <a:pPr lvl="1"/>
            <a:r>
              <a:rPr lang="de-DE" dirty="0"/>
              <a:t>Wenige Kerne mit hoher </a:t>
            </a:r>
            <a:r>
              <a:rPr lang="de-DE" dirty="0" err="1"/>
              <a:t>single-thread</a:t>
            </a:r>
            <a:r>
              <a:rPr lang="de-DE" dirty="0"/>
              <a:t> Leistung</a:t>
            </a:r>
          </a:p>
          <a:p>
            <a:pPr lvl="1"/>
            <a:r>
              <a:rPr lang="de-DE" dirty="0"/>
              <a:t>Wenige Register, aber große, hierarchisch organisierte Caches</a:t>
            </a:r>
          </a:p>
          <a:p>
            <a:pPr lvl="1"/>
            <a:r>
              <a:rPr lang="de-DE" dirty="0"/>
              <a:t>Ziel: geringe Latenz, schnelle Abarbeitung serieller Tasks</a:t>
            </a:r>
          </a:p>
          <a:p>
            <a:pPr lvl="1"/>
            <a:endParaRPr lang="de-DE" dirty="0"/>
          </a:p>
        </p:txBody>
      </p:sp>
      <p:pic>
        <p:nvPicPr>
          <p:cNvPr id="2050" name="Picture 2" descr="C:\Users\Dominik\Desktop\Paper_Bilder\img3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80424"/>
            <a:ext cx="5040560" cy="3175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inik\Desktop\Paper_Bilder\img3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85308"/>
            <a:ext cx="4439020" cy="495200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Hintergrund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en-US" sz="1000" dirty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77778" y="1340768"/>
            <a:ext cx="8666222" cy="4900641"/>
          </a:xfrm>
        </p:spPr>
        <p:txBody>
          <a:bodyPr/>
          <a:lstStyle/>
          <a:p>
            <a:r>
              <a:rPr lang="de-DE" dirty="0"/>
              <a:t>GPU Architektur:</a:t>
            </a:r>
          </a:p>
          <a:p>
            <a:pPr lvl="1"/>
            <a:r>
              <a:rPr lang="de-DE" dirty="0"/>
              <a:t>Viele Kerne mit geringer </a:t>
            </a:r>
            <a:r>
              <a:rPr lang="de-DE" dirty="0" err="1"/>
              <a:t>single-thread</a:t>
            </a:r>
            <a:r>
              <a:rPr lang="de-DE" dirty="0"/>
              <a:t> Leistung</a:t>
            </a:r>
          </a:p>
          <a:p>
            <a:pPr lvl="1"/>
            <a:r>
              <a:rPr lang="de-DE" dirty="0"/>
              <a:t>Viele Register, kleinere Caches</a:t>
            </a:r>
          </a:p>
          <a:p>
            <a:pPr lvl="1"/>
            <a:r>
              <a:rPr lang="de-DE" dirty="0"/>
              <a:t>Ziel: hoher Durchsatz ähnlicher Berechnungen</a:t>
            </a:r>
          </a:p>
          <a:p>
            <a:pPr lvl="1"/>
            <a:endParaRPr lang="de-DE" dirty="0"/>
          </a:p>
        </p:txBody>
      </p:sp>
      <p:pic>
        <p:nvPicPr>
          <p:cNvPr id="3075" name="Picture 3" descr="C:\Users\Dominik\Desktop\Paper_Bilder\img3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32956"/>
            <a:ext cx="3795568" cy="2981709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/>
        </p:nvSpPr>
        <p:spPr bwMode="auto">
          <a:xfrm>
            <a:off x="863588" y="3086101"/>
            <a:ext cx="388950" cy="1304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6012160" y="1304764"/>
            <a:ext cx="2988332" cy="4932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3077" name="Picture 5" descr="Datei:Magnifying-glass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604" y="3140968"/>
            <a:ext cx="1224136" cy="1253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180</Words>
  <Application>Microsoft Office PowerPoint</Application>
  <PresentationFormat>Affichage à l'écran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LMU CompatilFact</vt:lpstr>
      <vt:lpstr>LMU SabonNext Demi</vt:lpstr>
      <vt:lpstr>Times</vt:lpstr>
      <vt:lpstr>Praesentation_lmu_aktuell</vt:lpstr>
      <vt:lpstr>General-purpose computing  on GPU (GPGPU)</vt:lpstr>
      <vt:lpstr>General-purpose computing  on GPU (GPGPU)</vt:lpstr>
      <vt:lpstr>Motivation und Hintergrund</vt:lpstr>
      <vt:lpstr>Motivation und Hintergrund</vt:lpstr>
      <vt:lpstr>Motivation und Hintergrund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Nikistar</cp:lastModifiedBy>
  <cp:revision>3402</cp:revision>
  <cp:lastPrinted>2002-10-09T14:32:30Z</cp:lastPrinted>
  <dcterms:created xsi:type="dcterms:W3CDTF">2003-07-21T12:00:07Z</dcterms:created>
  <dcterms:modified xsi:type="dcterms:W3CDTF">2018-06-17T22:37:29Z</dcterms:modified>
</cp:coreProperties>
</file>