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7"/>
  </p:notesMasterIdLst>
  <p:handoutMasterIdLst>
    <p:handoutMasterId r:id="rId18"/>
  </p:handoutMasterIdLst>
  <p:sldIdLst>
    <p:sldId id="836" r:id="rId2"/>
    <p:sldId id="837" r:id="rId3"/>
    <p:sldId id="838" r:id="rId4"/>
    <p:sldId id="839" r:id="rId5"/>
    <p:sldId id="848" r:id="rId6"/>
    <p:sldId id="842" r:id="rId7"/>
    <p:sldId id="849" r:id="rId8"/>
    <p:sldId id="850" r:id="rId9"/>
    <p:sldId id="847" r:id="rId10"/>
    <p:sldId id="845" r:id="rId11"/>
    <p:sldId id="846" r:id="rId12"/>
    <p:sldId id="843" r:id="rId13"/>
    <p:sldId id="844" r:id="rId14"/>
    <p:sldId id="841" r:id="rId15"/>
    <p:sldId id="840" r:id="rId16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>
          <p15:clr>
            <a:srgbClr val="A4A3A4"/>
          </p15:clr>
        </p15:guide>
        <p15:guide id="2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CCCCFF"/>
    <a:srgbClr val="FFFFCC"/>
    <a:srgbClr val="CCFFCC"/>
    <a:srgbClr val="006C30"/>
    <a:srgbClr val="DDDDDD"/>
    <a:srgbClr val="FF9999"/>
    <a:srgbClr val="FFCC99"/>
    <a:srgbClr val="F38A7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6416" autoAdjust="0"/>
  </p:normalViewPr>
  <p:slideViewPr>
    <p:cSldViewPr>
      <p:cViewPr varScale="1">
        <p:scale>
          <a:sx n="108" d="100"/>
          <a:sy n="108" d="100"/>
        </p:scale>
        <p:origin x="1566" y="102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31.07.2018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0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4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Vortragstitel (Titel der Arbeit) durch Klicken hinzufügen</a:t>
            </a:r>
          </a:p>
        </p:txBody>
      </p:sp>
      <p:sp>
        <p:nvSpPr>
          <p:cNvPr id="5" name="Espace réservé du numéro de diapositiv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en-US"/>
              <a:t>General-purpose computing on GPU (Bitzer)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/>
              <a:t>Name des Vortragenden durch Klicken hinzufügen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 marL="576000">
              <a:buClrTx/>
              <a:defRPr sz="1800"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en-US"/>
              <a:t>General-purpose computing on GPU (Bitzer)</a:t>
            </a:r>
            <a:endParaRPr lang="de-D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88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6336" y="336650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5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8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en-US"/>
              <a:t>General-purpose computing on GPU (Bitzer)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4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4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.edu/pasi/files/2011/07/Lecture4.pd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yu-cds.github.io/python-numba/05-cuda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isterx.ca/Mandelbrot_Set/M_Set-IMAGES_&amp;_WALLPAPER.html" TargetMode="External"/><Relationship Id="rId4" Type="http://schemas.openxmlformats.org/officeDocument/2006/relationships/hyperlink" Target="https://devblogs.nvidia.com/introduction-cuda-dynamic-parallelis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jpeg"/><Relationship Id="rId7" Type="http://schemas.openxmlformats.org/officeDocument/2006/relationships/image" Target="../media/image10.gif"/><Relationship Id="rId2" Type="http://schemas.openxmlformats.org/officeDocument/2006/relationships/hyperlink" Target="https://github.com/mgalloy/cpu-vs-gpu/blob/master/cpu_vs_gpu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4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galloy/cpu-vs-gpu/blob/master/cpu_vs_gpu.pdf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force.com/hardware/desktop-gpus/geforce-gtx-titan-x/specifications" TargetMode="External"/><Relationship Id="rId4" Type="http://schemas.openxmlformats.org/officeDocument/2006/relationships/hyperlink" Target="https://ark.intel.com/products/91317/Intel-Xeon-Processor-E5-2699-v4-55M-Cache-2_20-GHz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netflix-inc/netflix-prize-data" TargetMode="External"/><Relationship Id="rId5" Type="http://schemas.openxmlformats.org/officeDocument/2006/relationships/hyperlink" Target="https://www.mathsisfun.com/data/correlation.html" TargetMode="External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nvidia.com/even-easier-introduction-cuda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nvidia.com/even-easier-introduction-cuda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nvidia.com/how-optimize-data-transfers-cuda-cc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 dirty="0"/>
              <a:t>Blockpraktikum Modern Computer Architecture</a:t>
            </a:r>
          </a:p>
          <a:p>
            <a:r>
              <a:rPr lang="de-DE" noProof="0" dirty="0"/>
              <a:t>Aufgabensteller: Dr. Gordon Cichon </a:t>
            </a:r>
          </a:p>
          <a:p>
            <a:r>
              <a:rPr lang="de-DE" noProof="0" dirty="0"/>
              <a:t>Datum: 01. August 2018 </a:t>
            </a:r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General-</a:t>
            </a:r>
            <a:r>
              <a:rPr lang="de-DE" noProof="0" dirty="0" err="1"/>
              <a:t>purpose</a:t>
            </a:r>
            <a:r>
              <a:rPr lang="de-DE" noProof="0" dirty="0"/>
              <a:t> </a:t>
            </a:r>
            <a:r>
              <a:rPr lang="de-DE" noProof="0" dirty="0" err="1"/>
              <a:t>computing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on GPU (GPGPU)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noProof="0" dirty="0"/>
              <a:t>Dominik Bitzer</a:t>
            </a:r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883EF-36AA-4B44-9429-3D0AE332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GPGPU Herausforderungen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CE0D6B-551A-425A-9EEA-767C7147C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Alle CUDA Threads in Wrap (Teil von Block) arbeiten Instruktionen gleichzeitig ab</a:t>
            </a:r>
          </a:p>
          <a:p>
            <a:pPr marL="0" indent="0">
              <a:buNone/>
            </a:pPr>
            <a:r>
              <a:rPr lang="de-DE" dirty="0"/>
              <a:t>Jeder Thread geht jeden Zweig durch (Branch </a:t>
            </a:r>
            <a:r>
              <a:rPr lang="de-DE" dirty="0" err="1"/>
              <a:t>Divergence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A9A3B0-C4E5-4076-9F99-3D9415A3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00C02D-FDDA-4E22-AE44-26743E671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General-purpose computing on GPU (Bitzer)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73DA575-FCD1-4CED-81B9-BD4A2C068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314236"/>
            <a:ext cx="6192688" cy="336299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382E51F-651A-479E-935D-BB6104A9B611}"/>
              </a:ext>
            </a:extLst>
          </p:cNvPr>
          <p:cNvSpPr txBox="1"/>
          <p:nvPr/>
        </p:nvSpPr>
        <p:spPr>
          <a:xfrm>
            <a:off x="382960" y="5734476"/>
            <a:ext cx="5724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Quellen: </a:t>
            </a:r>
            <a:br>
              <a:rPr lang="de-DE" sz="1000" dirty="0"/>
            </a:br>
            <a:r>
              <a:rPr lang="de-DE" sz="1000" dirty="0">
                <a:hlinkClick r:id="rId3"/>
              </a:rPr>
              <a:t>https://www.bu.edu/pasi/files/2011/07/Lecture4.pdf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12579507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883EF-36AA-4B44-9429-3D0AE332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GPGPU Herausforderungen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CE0D6B-551A-425A-9EEA-767C7147C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Caches von GPU-Prozessoren sehr klein, häufige Cache-</a:t>
            </a:r>
            <a:r>
              <a:rPr lang="de-DE" dirty="0" err="1"/>
              <a:t>Misses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Optimierung, explizites Laden von Daten aus (GPU-) Global Memory in schnelleren „</a:t>
            </a:r>
            <a:r>
              <a:rPr lang="de-DE" dirty="0" err="1"/>
              <a:t>Shared</a:t>
            </a:r>
            <a:r>
              <a:rPr lang="de-DE" dirty="0"/>
              <a:t> Memory“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A9A3B0-C4E5-4076-9F99-3D9415A3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00C02D-FDDA-4E22-AE44-26743E671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General-purpose computing on GPU (Bitzer)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8E2D477-B78E-4FF8-9DA2-455F5E514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52" y="2650714"/>
            <a:ext cx="2763920" cy="308376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8F72859-FC9D-410A-A8BB-6C0F76EBDBEA}"/>
              </a:ext>
            </a:extLst>
          </p:cNvPr>
          <p:cNvSpPr txBox="1"/>
          <p:nvPr/>
        </p:nvSpPr>
        <p:spPr>
          <a:xfrm>
            <a:off x="382960" y="5734476"/>
            <a:ext cx="5724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Quellen: </a:t>
            </a:r>
            <a:br>
              <a:rPr lang="de-DE" sz="1000" dirty="0"/>
            </a:br>
            <a:r>
              <a:rPr lang="de-DE" sz="1000" dirty="0">
                <a:hlinkClick r:id="rId3"/>
              </a:rPr>
              <a:t>https://nyu-cds.github.io/python-numba/05-cuda/</a:t>
            </a:r>
            <a:endParaRPr lang="de-DE" sz="10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9A9B50-06FA-4271-9DAB-881B7790A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264" y="2336414"/>
            <a:ext cx="3274675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769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0148D-F393-4309-9C89-D7E4DB15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GPGPU Herausforderungen</a:t>
            </a:r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4F52E4-355A-484D-94B3-376F16FA1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2BCBE7-0F42-4817-9529-96461E28D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General-purpose computing on GPU (Bitzer)</a:t>
            </a:r>
            <a:endParaRPr lang="de-DE" dirty="0"/>
          </a:p>
        </p:txBody>
      </p:sp>
      <p:pic>
        <p:nvPicPr>
          <p:cNvPr id="4098" name="Picture 2" descr="http://www.misterx.ca/Mandelbrot_Set/Mandelbrot_Set-5-SEAHORSE_TAIL-large.jpg">
            <a:extLst>
              <a:ext uri="{FF2B5EF4-FFF2-40B4-BE49-F238E27FC236}">
                <a16:creationId xmlns:a16="http://schemas.microsoft.com/office/drawing/2014/main" id="{FF6A9F88-76F3-43AA-A057-F05D94911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50509"/>
            <a:ext cx="3375266" cy="253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526D259-B756-43FF-82C2-D1F25D122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Aufteilung eines Problems auf große Anzahl Threads</a:t>
            </a:r>
          </a:p>
          <a:p>
            <a:pPr marL="0" indent="0">
              <a:buNone/>
            </a:pPr>
            <a:r>
              <a:rPr lang="de-DE" dirty="0"/>
              <a:t>Gleichmäßige Aufteilung von Rechenlast z.B. bei Simulationen schwer</a:t>
            </a:r>
          </a:p>
          <a:p>
            <a:pPr marL="0" indent="0">
              <a:buNone/>
            </a:pPr>
            <a:r>
              <a:rPr lang="de-DE" dirty="0"/>
              <a:t>Verbesserung der Auslastung z.B. durch „Dynamic </a:t>
            </a:r>
            <a:r>
              <a:rPr lang="de-DE" dirty="0" err="1"/>
              <a:t>Parallelism</a:t>
            </a:r>
            <a:r>
              <a:rPr lang="de-DE" dirty="0"/>
              <a:t>“</a:t>
            </a:r>
          </a:p>
        </p:txBody>
      </p:sp>
      <p:pic>
        <p:nvPicPr>
          <p:cNvPr id="11" name="Inhaltsplatzhalter 6">
            <a:extLst>
              <a:ext uri="{FF2B5EF4-FFF2-40B4-BE49-F238E27FC236}">
                <a16:creationId xmlns:a16="http://schemas.microsoft.com/office/drawing/2014/main" id="{25739C26-9727-4149-AF64-1CA58CA2B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6955" y="2648838"/>
            <a:ext cx="4545685" cy="327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2D256DE-52CB-4F39-82B2-2812656DE679}"/>
              </a:ext>
            </a:extLst>
          </p:cNvPr>
          <p:cNvSpPr txBox="1"/>
          <p:nvPr/>
        </p:nvSpPr>
        <p:spPr>
          <a:xfrm>
            <a:off x="382960" y="5827330"/>
            <a:ext cx="5724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Quellen: </a:t>
            </a:r>
            <a:br>
              <a:rPr lang="de-DE" sz="1000" dirty="0"/>
            </a:br>
            <a:r>
              <a:rPr lang="de-DE" sz="1000" dirty="0">
                <a:hlinkClick r:id="rId4"/>
              </a:rPr>
              <a:t>https://devblogs.nvidia.com/introduction-cuda-dynamic-parallelism/</a:t>
            </a:r>
            <a:endParaRPr lang="de-DE" sz="1000" dirty="0"/>
          </a:p>
          <a:p>
            <a:r>
              <a:rPr lang="de-DE" sz="1000" dirty="0">
                <a:hlinkClick r:id="rId5"/>
              </a:rPr>
              <a:t>http://www.misterx.ca/Mandelbrot_Set/M_Set-IMAGES_&amp;_WALLPAPER.html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77093948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1007C-5197-47F6-A4B7-D65635C8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Ergebnisse der Berechnungen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E2532A-A059-4C83-888B-DEB8F3E1A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Maximale gefundene Korrelation (0,37):</a:t>
            </a:r>
            <a:br>
              <a:rPr lang="de-DE" dirty="0"/>
            </a:b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Favorite</a:t>
            </a:r>
            <a:r>
              <a:rPr lang="de-DE" dirty="0"/>
              <a:t> </a:t>
            </a:r>
            <a:r>
              <a:rPr lang="de-DE" dirty="0" err="1"/>
              <a:t>Brunette</a:t>
            </a:r>
            <a:r>
              <a:rPr lang="de-DE" dirty="0"/>
              <a:t> (1947 American </a:t>
            </a:r>
            <a:r>
              <a:rPr lang="de-DE" dirty="0" err="1"/>
              <a:t>romantic</a:t>
            </a:r>
            <a:r>
              <a:rPr lang="de-DE" dirty="0"/>
              <a:t> </a:t>
            </a:r>
            <a:r>
              <a:rPr lang="de-DE" dirty="0" err="1"/>
              <a:t>comedy</a:t>
            </a:r>
            <a:r>
              <a:rPr lang="de-DE" dirty="0"/>
              <a:t>) und</a:t>
            </a:r>
            <a:br>
              <a:rPr lang="de-DE" dirty="0"/>
            </a:br>
            <a:r>
              <a:rPr lang="de-DE" dirty="0"/>
              <a:t>The Lemon Drop Kid (1951 </a:t>
            </a:r>
            <a:r>
              <a:rPr lang="de-DE" dirty="0" err="1"/>
              <a:t>comedy</a:t>
            </a:r>
            <a:r>
              <a:rPr lang="de-DE" dirty="0"/>
              <a:t> film)</a:t>
            </a:r>
          </a:p>
          <a:p>
            <a:pPr marL="0" indent="0">
              <a:buNone/>
            </a:pPr>
            <a:r>
              <a:rPr lang="de-DE" dirty="0"/>
              <a:t>Minimale gefundene Korrelation (-0,124):</a:t>
            </a:r>
          </a:p>
          <a:p>
            <a:pPr marL="0" indent="0">
              <a:buNone/>
            </a:pPr>
            <a:r>
              <a:rPr lang="de-DE" dirty="0"/>
              <a:t>Was das Herz begehrt (mit Jack Nicholson) und</a:t>
            </a:r>
            <a:br>
              <a:rPr lang="de-DE" dirty="0"/>
            </a:br>
            <a:r>
              <a:rPr lang="de-DE" dirty="0"/>
              <a:t>Aqua Teen Hunger Force (Cartoon-Serie)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78A22A-9BB1-44ED-8C05-0C1A67999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F6CECE-F7A9-4195-80D7-D7B8B1B9B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General-purpose computing on GPU (Bitzer)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2C7146D-9BDD-4616-AE5D-4626B2775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17" y="1052736"/>
            <a:ext cx="1612559" cy="253402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D19152E-21B9-411C-9C4D-C7884DCB6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62" y="3687478"/>
            <a:ext cx="8373644" cy="265784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BEBC186-CED5-446C-9496-F57894780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084" y="2168860"/>
            <a:ext cx="17335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1966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>
            <a:extLst>
              <a:ext uri="{FF2B5EF4-FFF2-40B4-BE49-F238E27FC236}">
                <a16:creationId xmlns:a16="http://schemas.microsoft.com/office/drawing/2014/main" id="{F5986089-B32C-4236-850F-3C79C8004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8730BE-FB4E-4B26-9F22-C03F036C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Blitzvortrag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F0C5CCA-4B50-47CE-9168-6703576DD1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00495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7EC3891-AB86-4AD7-8E53-DACDC7654906}"/>
              </a:ext>
            </a:extLst>
          </p:cNvPr>
          <p:cNvSpPr/>
          <p:nvPr/>
        </p:nvSpPr>
        <p:spPr bwMode="auto">
          <a:xfrm>
            <a:off x="0" y="6291324"/>
            <a:ext cx="9546570" cy="58849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E840D0-5210-48A9-985F-4710DB7F0E9D}"/>
              </a:ext>
            </a:extLst>
          </p:cNvPr>
          <p:cNvSpPr/>
          <p:nvPr/>
        </p:nvSpPr>
        <p:spPr bwMode="auto">
          <a:xfrm>
            <a:off x="3149049" y="4237835"/>
            <a:ext cx="5815439" cy="225150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Erste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Ergebnisse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50E218-BA0B-489E-B59E-F153CCED3CA0}"/>
              </a:ext>
            </a:extLst>
          </p:cNvPr>
          <p:cNvSpPr/>
          <p:nvPr/>
        </p:nvSpPr>
        <p:spPr bwMode="auto">
          <a:xfrm>
            <a:off x="143508" y="4237835"/>
            <a:ext cx="2748834" cy="225150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Projektidee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682691-E209-45F7-BA33-E0D30FFFF991}"/>
              </a:ext>
            </a:extLst>
          </p:cNvPr>
          <p:cNvSpPr/>
          <p:nvPr/>
        </p:nvSpPr>
        <p:spPr bwMode="auto">
          <a:xfrm>
            <a:off x="2836250" y="1340768"/>
            <a:ext cx="6128238" cy="269680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Herausforderung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CA96B8-D80B-4AE0-95AC-B7A6744EE01A}"/>
              </a:ext>
            </a:extLst>
          </p:cNvPr>
          <p:cNvSpPr/>
          <p:nvPr/>
        </p:nvSpPr>
        <p:spPr bwMode="auto">
          <a:xfrm>
            <a:off x="143508" y="1340768"/>
            <a:ext cx="2412268" cy="270030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Motivation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1B05E3F6-E972-4F66-BC9C-4479144C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General-</a:t>
            </a:r>
            <a:r>
              <a:rPr lang="de-DE" noProof="0" dirty="0" err="1"/>
              <a:t>purpose</a:t>
            </a:r>
            <a:r>
              <a:rPr lang="de-DE" noProof="0" dirty="0"/>
              <a:t> </a:t>
            </a:r>
            <a:r>
              <a:rPr lang="de-DE" noProof="0" dirty="0" err="1"/>
              <a:t>computing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on GPU (GPGPU)</a:t>
            </a: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588FB6C6-59E4-4887-8F29-F514E894D333}"/>
              </a:ext>
            </a:extLst>
          </p:cNvPr>
          <p:cNvSpPr txBox="1"/>
          <p:nvPr/>
        </p:nvSpPr>
        <p:spPr>
          <a:xfrm>
            <a:off x="143508" y="6331386"/>
            <a:ext cx="8509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>
                <a:hlinkClick r:id="rId2"/>
              </a:rPr>
              <a:t>https://github.com/mgalloy/cpu-vs-gpu/blob/master/cpu_vs_gpu.pdf</a:t>
            </a:r>
            <a:endParaRPr lang="de-DE" sz="1000" dirty="0"/>
          </a:p>
          <a:p>
            <a:r>
              <a:rPr lang="en-US" sz="1000" dirty="0"/>
              <a:t>P. Jonathan and T. Josh: A Comparison of Modern GPU and CPU Architectures: And the Common Convergence of Both, 2011</a:t>
            </a:r>
            <a:endParaRPr lang="de-DE" sz="1000" dirty="0"/>
          </a:p>
        </p:txBody>
      </p:sp>
      <p:pic>
        <p:nvPicPr>
          <p:cNvPr id="9" name="Picture 2" descr="C:\Users\Dominik\Desktop\Paper_Bilder\img315.jpg">
            <a:extLst>
              <a:ext uri="{FF2B5EF4-FFF2-40B4-BE49-F238E27FC236}">
                <a16:creationId xmlns:a16="http://schemas.microsoft.com/office/drawing/2014/main" id="{4F1ADF43-E18F-43EC-B446-42D54CF16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2342" y="1612068"/>
            <a:ext cx="3748747" cy="2361869"/>
          </a:xfrm>
          <a:prstGeom prst="rect">
            <a:avLst/>
          </a:prstGeom>
          <a:noFill/>
        </p:spPr>
      </p:pic>
      <p:pic>
        <p:nvPicPr>
          <p:cNvPr id="10" name="Picture 2" descr="C:\Users\Dominik\Desktop\Paper_Bilder\img311.jpg">
            <a:extLst>
              <a:ext uri="{FF2B5EF4-FFF2-40B4-BE49-F238E27FC236}">
                <a16:creationId xmlns:a16="http://schemas.microsoft.com/office/drawing/2014/main" id="{0E5A8A02-3195-43B5-B45B-E069AEF847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32919"/>
          <a:stretch/>
        </p:blipFill>
        <p:spPr bwMode="auto">
          <a:xfrm>
            <a:off x="7488324" y="1612067"/>
            <a:ext cx="1404156" cy="2335141"/>
          </a:xfrm>
          <a:prstGeom prst="rect">
            <a:avLst/>
          </a:prstGeom>
          <a:noFill/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55917840-53EE-4B35-9C75-EFC748EE9D1B}"/>
              </a:ext>
            </a:extLst>
          </p:cNvPr>
          <p:cNvGrpSpPr/>
          <p:nvPr/>
        </p:nvGrpSpPr>
        <p:grpSpPr>
          <a:xfrm>
            <a:off x="216424" y="1604665"/>
            <a:ext cx="2339352" cy="2369273"/>
            <a:chOff x="2045370" y="1347759"/>
            <a:chExt cx="2339352" cy="2369273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0120F76-797A-452C-BA3D-6C9C418CB6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/>
            <a:srcRect l="52549" r="-1" b="5730"/>
            <a:stretch/>
          </p:blipFill>
          <p:spPr bwMode="auto">
            <a:xfrm>
              <a:off x="2411760" y="1347759"/>
              <a:ext cx="1972962" cy="2369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C4BE09F-9A04-4020-900C-4725E08A90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/>
            <a:srcRect r="91188" b="8700"/>
            <a:stretch/>
          </p:blipFill>
          <p:spPr bwMode="auto">
            <a:xfrm>
              <a:off x="2045370" y="1347759"/>
              <a:ext cx="366390" cy="2294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4" name="Flèche : double flèche horizontale 13">
            <a:extLst>
              <a:ext uri="{FF2B5EF4-FFF2-40B4-BE49-F238E27FC236}">
                <a16:creationId xmlns:a16="http://schemas.microsoft.com/office/drawing/2014/main" id="{36A875FF-0966-4CBC-B277-7DA5C31C9D4A}"/>
              </a:ext>
            </a:extLst>
          </p:cNvPr>
          <p:cNvSpPr/>
          <p:nvPr/>
        </p:nvSpPr>
        <p:spPr bwMode="auto">
          <a:xfrm>
            <a:off x="6641089" y="2564905"/>
            <a:ext cx="775227" cy="504056"/>
          </a:xfrm>
          <a:prstGeom prst="leftRightArrow">
            <a:avLst>
              <a:gd name="adj1" fmla="val 37343"/>
              <a:gd name="adj2" fmla="val 39453"/>
            </a:avLst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5" name="Éclair 14">
            <a:extLst>
              <a:ext uri="{FF2B5EF4-FFF2-40B4-BE49-F238E27FC236}">
                <a16:creationId xmlns:a16="http://schemas.microsoft.com/office/drawing/2014/main" id="{47C09EAA-4114-4065-9EA4-F3A6D923DF24}"/>
              </a:ext>
            </a:extLst>
          </p:cNvPr>
          <p:cNvSpPr/>
          <p:nvPr/>
        </p:nvSpPr>
        <p:spPr bwMode="auto">
          <a:xfrm rot="407489">
            <a:off x="6724535" y="2276873"/>
            <a:ext cx="619077" cy="1037333"/>
          </a:xfrm>
          <a:prstGeom prst="lightningBolt">
            <a:avLst/>
          </a:prstGeom>
          <a:solidFill>
            <a:srgbClr val="FFFF00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1026" name="Picture 2" descr="Bildergebnis fÃ¼r netflix prize">
            <a:extLst>
              <a:ext uri="{FF2B5EF4-FFF2-40B4-BE49-F238E27FC236}">
                <a16:creationId xmlns:a16="http://schemas.microsoft.com/office/drawing/2014/main" id="{D0924FA4-5165-4FE7-BE9C-AE01D8C125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5" r="21175"/>
          <a:stretch/>
        </p:blipFill>
        <p:spPr bwMode="auto">
          <a:xfrm>
            <a:off x="1511660" y="4329100"/>
            <a:ext cx="972108" cy="112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rrelation formula">
            <a:extLst>
              <a:ext uri="{FF2B5EF4-FFF2-40B4-BE49-F238E27FC236}">
                <a16:creationId xmlns:a16="http://schemas.microsoft.com/office/drawing/2014/main" id="{CB2EB090-1335-4556-952F-5FEB55829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48" y="5517232"/>
            <a:ext cx="2419366" cy="89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947DEC6-25D0-4627-8AF1-32598FA852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1900" y="4653136"/>
            <a:ext cx="4788532" cy="1683748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D74F663-1AF1-4F05-AAB9-5F44C6C66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General-purpose computing on GPU (Bitzer)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80C4E8-24F2-4284-A3E8-C11EA0288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82857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 und Hintergrund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GPU vs. CPU: </a:t>
            </a:r>
          </a:p>
          <a:p>
            <a:pPr lvl="1"/>
            <a:r>
              <a:rPr lang="de-DE" noProof="0" dirty="0"/>
              <a:t>GLOPs: ca. 6,5x</a:t>
            </a:r>
          </a:p>
          <a:p>
            <a:pPr lvl="1"/>
            <a:r>
              <a:rPr lang="de-DE" noProof="0" dirty="0"/>
              <a:t>Bandbreite: ca. 4,3x</a:t>
            </a:r>
          </a:p>
          <a:p>
            <a:pPr lvl="1"/>
            <a:r>
              <a:rPr lang="de-DE" noProof="0" dirty="0"/>
              <a:t>Leistungsaufnahme: ca. 1,7x</a:t>
            </a:r>
          </a:p>
          <a:p>
            <a:pPr lvl="1"/>
            <a:r>
              <a:rPr lang="de-DE" noProof="0" dirty="0"/>
              <a:t>Effizienz: ca. 3,8x</a:t>
            </a:r>
            <a:br>
              <a:rPr lang="de-DE" noProof="0" dirty="0"/>
            </a:br>
            <a:r>
              <a:rPr lang="de-DE" noProof="0" dirty="0"/>
              <a:t>(GFLOP / Watt)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General-purpose computing on GPU (Bitzer)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1236" y="2726638"/>
            <a:ext cx="5688632" cy="343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feld 6"/>
          <p:cNvSpPr txBox="1"/>
          <p:nvPr/>
        </p:nvSpPr>
        <p:spPr>
          <a:xfrm>
            <a:off x="382960" y="5731160"/>
            <a:ext cx="5724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Quellen: </a:t>
            </a:r>
            <a:br>
              <a:rPr lang="de-DE" sz="1000" dirty="0"/>
            </a:br>
            <a:r>
              <a:rPr lang="de-DE" sz="1000" dirty="0">
                <a:hlinkClick r:id="rId3"/>
              </a:rPr>
              <a:t>https://github.com/mgalloy/cpu-vs-gpu/blob/master/cpu_vs_gpu.pdf</a:t>
            </a:r>
            <a:endParaRPr lang="de-DE" sz="1000" dirty="0"/>
          </a:p>
          <a:p>
            <a:r>
              <a:rPr lang="de-DE" sz="1000" dirty="0">
                <a:hlinkClick r:id="rId4"/>
              </a:rPr>
              <a:t>https://ark.intel.com/products/91317/Intel-Xeon-Processor-E5-2699-v4-55M-Cache-2_20-GHz</a:t>
            </a:r>
            <a:endParaRPr lang="de-DE" sz="1000" dirty="0"/>
          </a:p>
          <a:p>
            <a:r>
              <a:rPr lang="de-DE" sz="1000" dirty="0">
                <a:hlinkClick r:id="rId5"/>
              </a:rPr>
              <a:t>https://www.geforce.com/hardware/desktop-gpus/geforce-gtx-titan-x/specifications</a:t>
            </a:r>
            <a:endParaRPr lang="de-DE" sz="1000" dirty="0"/>
          </a:p>
        </p:txBody>
      </p:sp>
      <p:sp>
        <p:nvSpPr>
          <p:cNvPr id="8" name="Textfeld 7"/>
          <p:cNvSpPr txBox="1"/>
          <p:nvPr/>
        </p:nvSpPr>
        <p:spPr>
          <a:xfrm>
            <a:off x="7570936" y="5029587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Max. 145 Watt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704348" y="2674655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Max. 250 Watt</a:t>
            </a:r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 und Hintergrund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General-purpose computing on GPU (Bitzer)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82960" y="6038936"/>
            <a:ext cx="822148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de-DE" sz="1000" dirty="0"/>
              <a:t>Quellen: </a:t>
            </a:r>
            <a:br>
              <a:rPr lang="de-DE" sz="1000" dirty="0"/>
            </a:br>
            <a:r>
              <a:rPr lang="en-US" sz="1000" dirty="0"/>
              <a:t> P. Jonathan and T. Josh: A Comparison of Modern GPU and CPU Architectures: And the Common Convergence of Both, 2011</a:t>
            </a:r>
            <a:endParaRPr lang="de-DE" sz="1000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CPU Architektur:</a:t>
            </a:r>
          </a:p>
          <a:p>
            <a:pPr lvl="1"/>
            <a:r>
              <a:rPr lang="de-DE" noProof="0" dirty="0"/>
              <a:t>Wenige Kerne mit hoher single-thread Leistung</a:t>
            </a:r>
          </a:p>
          <a:p>
            <a:pPr lvl="1"/>
            <a:r>
              <a:rPr lang="de-DE" noProof="0" dirty="0"/>
              <a:t>Wenige Register, aber große, hierarchisch organisierte Caches</a:t>
            </a:r>
          </a:p>
          <a:p>
            <a:pPr lvl="1"/>
            <a:r>
              <a:rPr lang="de-DE" noProof="0" dirty="0"/>
              <a:t>Ziel: geringe Latenz, schnelle Abarbeitung serieller Tasks</a:t>
            </a:r>
          </a:p>
          <a:p>
            <a:pPr lvl="1"/>
            <a:endParaRPr lang="de-DE" noProof="0" dirty="0"/>
          </a:p>
        </p:txBody>
      </p:sp>
      <p:pic>
        <p:nvPicPr>
          <p:cNvPr id="2050" name="Picture 2" descr="C:\Users\Dominik\Desktop\Paper_Bilder\img3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880424"/>
            <a:ext cx="5040560" cy="3175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ominik\Desktop\Paper_Bilder\img3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285308"/>
            <a:ext cx="4439020" cy="495200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 und Hintergrund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General-purpose computing on GPU (Bitzer)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82960" y="6038936"/>
            <a:ext cx="822148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de-DE" sz="1000" dirty="0"/>
              <a:t>Quellen: </a:t>
            </a:r>
            <a:br>
              <a:rPr lang="de-DE" sz="1000" dirty="0"/>
            </a:br>
            <a:r>
              <a:rPr lang="en-US" sz="1000" dirty="0"/>
              <a:t> P. Jonathan and T. Josh: A Comparison of Modern GPU and CPU Architectures: And the Common Convergence of Both, 2011</a:t>
            </a:r>
            <a:endParaRPr lang="de-DE" sz="1000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477778" y="1340768"/>
            <a:ext cx="8666222" cy="4900641"/>
          </a:xfrm>
        </p:spPr>
        <p:txBody>
          <a:bodyPr/>
          <a:lstStyle/>
          <a:p>
            <a:r>
              <a:rPr lang="de-DE" noProof="0" dirty="0"/>
              <a:t>GPU Architektur:</a:t>
            </a:r>
          </a:p>
          <a:p>
            <a:pPr lvl="1"/>
            <a:r>
              <a:rPr lang="de-DE" noProof="0" dirty="0"/>
              <a:t>Viele Kerne mit geringer single-thread Leistung</a:t>
            </a:r>
          </a:p>
          <a:p>
            <a:pPr lvl="1"/>
            <a:r>
              <a:rPr lang="de-DE" noProof="0" dirty="0"/>
              <a:t>Viele Register, kleinere Caches</a:t>
            </a:r>
          </a:p>
          <a:p>
            <a:pPr lvl="1"/>
            <a:r>
              <a:rPr lang="de-DE" noProof="0" dirty="0"/>
              <a:t>Ziel: hoher Durchsatz ähnlicher Berechnungen</a:t>
            </a:r>
          </a:p>
          <a:p>
            <a:pPr lvl="1"/>
            <a:endParaRPr lang="de-DE" noProof="0" dirty="0"/>
          </a:p>
        </p:txBody>
      </p:sp>
      <p:pic>
        <p:nvPicPr>
          <p:cNvPr id="3075" name="Picture 3" descr="C:\Users\Dominik\Desktop\Paper_Bilder\img3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032956"/>
            <a:ext cx="3795568" cy="2981709"/>
          </a:xfrm>
          <a:prstGeom prst="rect">
            <a:avLst/>
          </a:prstGeom>
          <a:noFill/>
        </p:spPr>
      </p:pic>
      <p:sp>
        <p:nvSpPr>
          <p:cNvPr id="14" name="Rechteck 13"/>
          <p:cNvSpPr/>
          <p:nvPr/>
        </p:nvSpPr>
        <p:spPr bwMode="auto">
          <a:xfrm>
            <a:off x="863588" y="3086101"/>
            <a:ext cx="388950" cy="13049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6012160" y="1304764"/>
            <a:ext cx="2988332" cy="49325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3077" name="Picture 5" descr="Datei:Magnifying-glass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7604" y="3140968"/>
            <a:ext cx="1224136" cy="12533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53248-E294-4DD8-9C86-D8514244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Projekt: Netflix Korrelationen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95BB9-6752-4010-AEE3-CAD556881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Netflix Price: öffentlicher Datamining Wettbewerb</a:t>
            </a:r>
          </a:p>
          <a:p>
            <a:r>
              <a:rPr lang="de-DE" dirty="0"/>
              <a:t>&gt;100 Mio. Bewertungen von 17.000 Filmen durch ca. 500.000 Nutzer</a:t>
            </a:r>
          </a:p>
          <a:p>
            <a:r>
              <a:rPr lang="de-DE" dirty="0"/>
              <a:t>Idee: Korrelationsmatrix über Filme anhand Bewertungen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66B181-9641-4947-AF5A-2FC703479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661B3C-932F-4E6A-8D82-345FE4771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General-purpose computing on GPU (Bitzer)</a:t>
            </a:r>
            <a:endParaRPr lang="de-DE" dirty="0"/>
          </a:p>
        </p:txBody>
      </p:sp>
      <p:pic>
        <p:nvPicPr>
          <p:cNvPr id="6" name="Picture 2" descr="Bildergebnis fÃ¼r netflix prize">
            <a:extLst>
              <a:ext uri="{FF2B5EF4-FFF2-40B4-BE49-F238E27FC236}">
                <a16:creationId xmlns:a16="http://schemas.microsoft.com/office/drawing/2014/main" id="{9D6D7C61-0FC6-4F08-B01F-FD5CDF2E50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5" r="21175"/>
          <a:stretch/>
        </p:blipFill>
        <p:spPr bwMode="auto">
          <a:xfrm>
            <a:off x="7921068" y="1347759"/>
            <a:ext cx="972108" cy="112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orrelation formula">
            <a:extLst>
              <a:ext uri="{FF2B5EF4-FFF2-40B4-BE49-F238E27FC236}">
                <a16:creationId xmlns:a16="http://schemas.microsoft.com/office/drawing/2014/main" id="{C4770409-FEA1-421E-B23E-5BF74B9EE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3306966"/>
            <a:ext cx="3359843" cy="123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DA0F448-B1EE-4136-A7C9-3D4541591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4834192"/>
            <a:ext cx="5076564" cy="78101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6B2B76A-B4EB-45DC-84DE-6384A0223486}"/>
              </a:ext>
            </a:extLst>
          </p:cNvPr>
          <p:cNvSpPr txBox="1"/>
          <p:nvPr/>
        </p:nvSpPr>
        <p:spPr>
          <a:xfrm>
            <a:off x="382960" y="5885048"/>
            <a:ext cx="8221488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de-DE" sz="1000" dirty="0"/>
              <a:t>Quellen: </a:t>
            </a:r>
            <a:br>
              <a:rPr lang="de-DE" sz="1000" dirty="0"/>
            </a:br>
            <a:r>
              <a:rPr lang="en-US" sz="1000" dirty="0">
                <a:hlinkClick r:id="rId5"/>
              </a:rPr>
              <a:t>https://www.mathsisfun.com/data/correlation.html</a:t>
            </a:r>
            <a:br>
              <a:rPr lang="en-US" sz="1000" dirty="0"/>
            </a:br>
            <a:r>
              <a:rPr lang="en-US" sz="1000" dirty="0">
                <a:hlinkClick r:id="rId6"/>
              </a:rPr>
              <a:t>https://www.kaggle.com/netflix-inc/netflix-prize-data</a:t>
            </a:r>
            <a:endParaRPr lang="de-DE" sz="1000" dirty="0"/>
          </a:p>
        </p:txBody>
      </p: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A35EF4F8-4440-48A6-93F1-BDB80051529D}"/>
              </a:ext>
            </a:extLst>
          </p:cNvPr>
          <p:cNvSpPr/>
          <p:nvPr/>
        </p:nvSpPr>
        <p:spPr bwMode="auto">
          <a:xfrm>
            <a:off x="1396068" y="2600908"/>
            <a:ext cx="900100" cy="636716"/>
          </a:xfrm>
          <a:prstGeom prst="wedgeRectCallout">
            <a:avLst>
              <a:gd name="adj1" fmla="val 39331"/>
              <a:gd name="adj2" fmla="val 80626"/>
            </a:avLst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Bewertung Film x durch Benutzer i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E4FE785-E559-4544-B07E-406F6FD9FB18}"/>
              </a:ext>
            </a:extLst>
          </p:cNvPr>
          <p:cNvSpPr/>
          <p:nvPr/>
        </p:nvSpPr>
        <p:spPr>
          <a:xfrm>
            <a:off x="4291048" y="3673585"/>
            <a:ext cx="38227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sz="1600" dirty="0">
                <a:latin typeface="+mn-lt"/>
              </a:rPr>
              <a:t>(Definition </a:t>
            </a:r>
            <a:r>
              <a:rPr lang="de-DE" sz="1600" dirty="0" err="1">
                <a:latin typeface="+mn-lt"/>
              </a:rPr>
              <a:t>Pearson's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Correlation</a:t>
            </a:r>
            <a:r>
              <a:rPr lang="de-DE" sz="1600" dirty="0">
                <a:latin typeface="+mn-lt"/>
              </a:rPr>
              <a:t>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5234238-7243-472C-9A25-05302A175997}"/>
              </a:ext>
            </a:extLst>
          </p:cNvPr>
          <p:cNvSpPr/>
          <p:nvPr/>
        </p:nvSpPr>
        <p:spPr>
          <a:xfrm>
            <a:off x="5867652" y="4961646"/>
            <a:ext cx="38227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sz="1600" dirty="0">
                <a:latin typeface="+mn-lt"/>
              </a:rPr>
              <a:t>(gleich, nur </a:t>
            </a:r>
            <a:r>
              <a:rPr lang="de-DE" sz="1600" dirty="0" err="1">
                <a:latin typeface="+mn-lt"/>
              </a:rPr>
              <a:t>programmiererfreundlich</a:t>
            </a:r>
            <a:r>
              <a:rPr lang="de-DE" sz="1600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537495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206BA-8B6D-4EA7-9FE1-BA7320FB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GPGPU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A31313-B733-43D2-8A15-04D7A7B9F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/>
          <a:p>
            <a:pPr marL="0" indent="0">
              <a:buNone/>
            </a:pPr>
            <a:r>
              <a:rPr lang="de-DE" noProof="0" dirty="0"/>
              <a:t>Portierung von CPU Code zu GPGPU Code:</a:t>
            </a:r>
          </a:p>
          <a:p>
            <a:r>
              <a:rPr lang="de-DE" dirty="0"/>
              <a:t>GPU kann keine CPU-Funktionen aufrufen, darunter fallen z.B. nicht-portierte STL-Funktionen (siehe Vortrag Thomas)</a:t>
            </a:r>
            <a:endParaRPr lang="de-DE" noProof="0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Weitere eventuelle Probleme:</a:t>
            </a:r>
          </a:p>
          <a:p>
            <a:r>
              <a:rPr lang="de-DE" dirty="0"/>
              <a:t>Technische Einschränkungen, z.B. </a:t>
            </a:r>
            <a:r>
              <a:rPr lang="de-DE" noProof="0" dirty="0"/>
              <a:t>Double Precision Leistung wesentlich niedriger als Single Precision (aber z.B. Lösung durch </a:t>
            </a:r>
            <a:r>
              <a:rPr lang="de-DE" noProof="0" dirty="0" err="1"/>
              <a:t>Nvidia</a:t>
            </a:r>
            <a:r>
              <a:rPr lang="de-DE" noProof="0" dirty="0"/>
              <a:t> Tesla)</a:t>
            </a:r>
          </a:p>
          <a:p>
            <a:r>
              <a:rPr lang="de-DE" dirty="0"/>
              <a:t>Evtl. Lock-In auf Anbieter, CUDA-Code nicht auf AMD-GPUs nutzbar (</a:t>
            </a:r>
            <a:r>
              <a:rPr lang="de-DE" dirty="0" err="1"/>
              <a:t>OpenCL</a:t>
            </a:r>
            <a:r>
              <a:rPr lang="de-DE" dirty="0"/>
              <a:t> bietet hierfür Lösung)</a:t>
            </a:r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11D67F-7D67-4D34-B3DC-723411D6B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CE4E84-13FD-4C0A-8D69-DA39A7891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General-purpose computing on GPU (Bitzer)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52724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fik 53">
            <a:extLst>
              <a:ext uri="{FF2B5EF4-FFF2-40B4-BE49-F238E27FC236}">
                <a16:creationId xmlns:a16="http://schemas.microsoft.com/office/drawing/2014/main" id="{285E294D-B3A2-4706-98F6-2EABC829D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287" y="4161780"/>
            <a:ext cx="5026293" cy="11988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AF03DD3-0986-4C0E-9539-F0312043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GPGPU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BBABC7-3C2B-447B-907E-4BB29D44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GPU-Parallelismus muss genutzt werden, z.B. Schleifen umschreiben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86BBA5-D394-4828-90FF-A0F3BAEF1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9A22D2-65F0-4514-A1CB-EFFA1BD77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General-purpose computing on GPU (Bitzer)</a:t>
            </a:r>
            <a:endParaRPr lang="de-DE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66406A1-45C6-4439-AD89-1B7C12606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32" y="1916832"/>
            <a:ext cx="287822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altLang="de-DE" sz="1800" b="1" dirty="0">
                <a:latin typeface="+mn-lt"/>
              </a:rPr>
              <a:t>Single-Thread Schleife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altLang="de-DE" sz="1800" dirty="0" err="1">
                <a:latin typeface="+mn-lt"/>
              </a:rPr>
              <a:t>for</a:t>
            </a:r>
            <a:r>
              <a:rPr lang="de-DE" altLang="de-DE" sz="1800" dirty="0">
                <a:latin typeface="+mn-lt"/>
              </a:rPr>
              <a:t> (</a:t>
            </a:r>
            <a:r>
              <a:rPr lang="de-DE" altLang="de-DE" sz="1800" dirty="0" err="1">
                <a:latin typeface="+mn-lt"/>
              </a:rPr>
              <a:t>int</a:t>
            </a:r>
            <a:r>
              <a:rPr lang="de-DE" altLang="de-DE" sz="1800" dirty="0">
                <a:latin typeface="+mn-lt"/>
              </a:rPr>
              <a:t> i = 0; i &lt; n; i++)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altLang="de-DE" sz="1800" dirty="0">
                <a:latin typeface="+mn-lt"/>
              </a:rPr>
              <a:t>        z[i] = x[i] + y[i];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AFF92D-6439-4F9D-9765-65F10F0899C8}"/>
              </a:ext>
            </a:extLst>
          </p:cNvPr>
          <p:cNvSpPr txBox="1"/>
          <p:nvPr/>
        </p:nvSpPr>
        <p:spPr>
          <a:xfrm>
            <a:off x="382960" y="5734476"/>
            <a:ext cx="5724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Quellen: </a:t>
            </a:r>
            <a:br>
              <a:rPr lang="de-DE" sz="1000" dirty="0"/>
            </a:br>
            <a:r>
              <a:rPr lang="de-DE" sz="1000" dirty="0">
                <a:hlinkClick r:id="rId3"/>
              </a:rPr>
              <a:t>https://devblogs.nvidia.com/even-easier-introduction-cuda/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45336914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fik 53">
            <a:extLst>
              <a:ext uri="{FF2B5EF4-FFF2-40B4-BE49-F238E27FC236}">
                <a16:creationId xmlns:a16="http://schemas.microsoft.com/office/drawing/2014/main" id="{285E294D-B3A2-4706-98F6-2EABC829D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287" y="4161780"/>
            <a:ext cx="5026293" cy="11988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AF03DD3-0986-4C0E-9539-F0312043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GPGPU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BBABC7-3C2B-447B-907E-4BB29D44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GPU-Parallelismus muss genutzt werden, z.B. Schleifen umschreiben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86BBA5-D394-4828-90FF-A0F3BAEF1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9A22D2-65F0-4514-A1CB-EFFA1BD77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General-purpose computing on GPU (Bitzer)</a:t>
            </a:r>
            <a:endParaRPr lang="de-DE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66406A1-45C6-4439-AD89-1B7C12606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32" y="1916832"/>
            <a:ext cx="287822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altLang="de-DE" sz="1800" b="1" dirty="0">
                <a:latin typeface="+mn-lt"/>
              </a:rPr>
              <a:t>Single-Thread Schleife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altLang="de-DE" sz="1800" dirty="0" err="1">
                <a:latin typeface="+mn-lt"/>
              </a:rPr>
              <a:t>for</a:t>
            </a:r>
            <a:r>
              <a:rPr lang="de-DE" altLang="de-DE" sz="1800" dirty="0">
                <a:latin typeface="+mn-lt"/>
              </a:rPr>
              <a:t> (</a:t>
            </a:r>
            <a:r>
              <a:rPr lang="de-DE" altLang="de-DE" sz="1800" dirty="0" err="1">
                <a:latin typeface="+mn-lt"/>
              </a:rPr>
              <a:t>int</a:t>
            </a:r>
            <a:r>
              <a:rPr lang="de-DE" altLang="de-DE" sz="1800" dirty="0">
                <a:latin typeface="+mn-lt"/>
              </a:rPr>
              <a:t> i = 0; i &lt; n; i++)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altLang="de-DE" sz="1800" dirty="0">
                <a:latin typeface="+mn-lt"/>
              </a:rPr>
              <a:t>        z[i] = x[i] + y[i];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B6C7105-BB91-47C2-8EAF-CAC3265BB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1916832"/>
            <a:ext cx="54006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altLang="de-DE" sz="1800" b="1" dirty="0">
                <a:latin typeface="+mn-lt"/>
              </a:rPr>
              <a:t>Multi-Thread Schleife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altLang="de-DE" sz="1800" dirty="0">
                <a:latin typeface="+mn-lt"/>
              </a:rPr>
              <a:t> </a:t>
            </a:r>
            <a:r>
              <a:rPr lang="de-DE" altLang="de-DE" sz="1800" dirty="0" err="1">
                <a:latin typeface="+mn-lt"/>
              </a:rPr>
              <a:t>int</a:t>
            </a:r>
            <a:r>
              <a:rPr lang="de-DE" altLang="de-DE" sz="1800" dirty="0">
                <a:latin typeface="+mn-lt"/>
              </a:rPr>
              <a:t> </a:t>
            </a:r>
            <a:r>
              <a:rPr lang="de-DE" altLang="de-DE" sz="1800" dirty="0" err="1">
                <a:latin typeface="+mn-lt"/>
              </a:rPr>
              <a:t>index</a:t>
            </a:r>
            <a:r>
              <a:rPr lang="de-DE" altLang="de-DE" sz="1800" dirty="0">
                <a:latin typeface="+mn-lt"/>
              </a:rPr>
              <a:t> = </a:t>
            </a:r>
            <a:r>
              <a:rPr lang="de-DE" altLang="de-DE" sz="1800" dirty="0" err="1">
                <a:latin typeface="+mn-lt"/>
              </a:rPr>
              <a:t>blockIdx.x</a:t>
            </a:r>
            <a:r>
              <a:rPr lang="de-DE" altLang="de-DE" sz="1800" dirty="0">
                <a:latin typeface="+mn-lt"/>
              </a:rPr>
              <a:t> * </a:t>
            </a:r>
            <a:r>
              <a:rPr lang="de-DE" altLang="de-DE" sz="1800" dirty="0" err="1">
                <a:latin typeface="+mn-lt"/>
              </a:rPr>
              <a:t>blockDim.x</a:t>
            </a:r>
            <a:r>
              <a:rPr lang="de-DE" altLang="de-DE" sz="1800" dirty="0">
                <a:latin typeface="+mn-lt"/>
              </a:rPr>
              <a:t> + </a:t>
            </a:r>
            <a:r>
              <a:rPr lang="de-DE" altLang="de-DE" sz="1800" dirty="0" err="1">
                <a:latin typeface="+mn-lt"/>
              </a:rPr>
              <a:t>threadIdx.x</a:t>
            </a:r>
            <a:r>
              <a:rPr lang="de-DE" altLang="de-DE" sz="1800" dirty="0">
                <a:latin typeface="+mn-lt"/>
              </a:rPr>
              <a:t>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altLang="de-DE" sz="1800" dirty="0">
                <a:latin typeface="+mn-lt"/>
              </a:rPr>
              <a:t> </a:t>
            </a:r>
            <a:r>
              <a:rPr lang="de-DE" altLang="de-DE" sz="1800" dirty="0" err="1">
                <a:latin typeface="+mn-lt"/>
              </a:rPr>
              <a:t>int</a:t>
            </a:r>
            <a:r>
              <a:rPr lang="de-DE" altLang="de-DE" sz="1800" dirty="0">
                <a:latin typeface="+mn-lt"/>
              </a:rPr>
              <a:t> </a:t>
            </a:r>
            <a:r>
              <a:rPr lang="de-DE" altLang="de-DE" sz="1800" dirty="0" err="1">
                <a:latin typeface="+mn-lt"/>
              </a:rPr>
              <a:t>stride</a:t>
            </a:r>
            <a:r>
              <a:rPr lang="de-DE" altLang="de-DE" sz="1800" dirty="0">
                <a:latin typeface="+mn-lt"/>
              </a:rPr>
              <a:t> = </a:t>
            </a:r>
            <a:r>
              <a:rPr lang="de-DE" altLang="de-DE" sz="1800" dirty="0" err="1">
                <a:latin typeface="+mn-lt"/>
              </a:rPr>
              <a:t>blockDim.x</a:t>
            </a:r>
            <a:r>
              <a:rPr lang="de-DE" altLang="de-DE" sz="1800" dirty="0">
                <a:latin typeface="+mn-lt"/>
              </a:rPr>
              <a:t> * </a:t>
            </a:r>
            <a:r>
              <a:rPr lang="de-DE" altLang="de-DE" sz="1800" dirty="0" err="1">
                <a:latin typeface="+mn-lt"/>
              </a:rPr>
              <a:t>gridDim.x</a:t>
            </a:r>
            <a:r>
              <a:rPr lang="de-DE" altLang="de-DE" sz="1800" dirty="0">
                <a:latin typeface="+mn-lt"/>
              </a:rPr>
              <a:t>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altLang="de-DE" sz="1800" dirty="0">
                <a:latin typeface="+mn-lt"/>
              </a:rPr>
              <a:t> </a:t>
            </a:r>
            <a:r>
              <a:rPr lang="de-DE" altLang="de-DE" sz="1800" dirty="0" err="1">
                <a:latin typeface="+mn-lt"/>
              </a:rPr>
              <a:t>for</a:t>
            </a:r>
            <a:r>
              <a:rPr lang="de-DE" altLang="de-DE" sz="1800" dirty="0">
                <a:latin typeface="+mn-lt"/>
              </a:rPr>
              <a:t> (</a:t>
            </a:r>
            <a:r>
              <a:rPr lang="de-DE" altLang="de-DE" sz="1800" dirty="0" err="1">
                <a:latin typeface="+mn-lt"/>
              </a:rPr>
              <a:t>int</a:t>
            </a:r>
            <a:r>
              <a:rPr lang="de-DE" altLang="de-DE" sz="1800" dirty="0">
                <a:latin typeface="+mn-lt"/>
              </a:rPr>
              <a:t> i = </a:t>
            </a:r>
            <a:r>
              <a:rPr lang="de-DE" altLang="de-DE" sz="1800" dirty="0" err="1">
                <a:latin typeface="+mn-lt"/>
              </a:rPr>
              <a:t>index</a:t>
            </a:r>
            <a:r>
              <a:rPr lang="de-DE" altLang="de-DE" sz="1800" dirty="0">
                <a:latin typeface="+mn-lt"/>
              </a:rPr>
              <a:t>; i &lt; n; i += </a:t>
            </a:r>
            <a:r>
              <a:rPr lang="de-DE" altLang="de-DE" sz="1800" dirty="0" err="1">
                <a:latin typeface="+mn-lt"/>
              </a:rPr>
              <a:t>stride</a:t>
            </a:r>
            <a:r>
              <a:rPr lang="de-DE" altLang="de-DE" sz="1800" dirty="0">
                <a:latin typeface="+mn-lt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altLang="de-DE" sz="1800" dirty="0">
                <a:latin typeface="+mn-lt"/>
              </a:rPr>
              <a:t>        z[i] = x[i] + y[i];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AFF92D-6439-4F9D-9765-65F10F0899C8}"/>
              </a:ext>
            </a:extLst>
          </p:cNvPr>
          <p:cNvSpPr txBox="1"/>
          <p:nvPr/>
        </p:nvSpPr>
        <p:spPr>
          <a:xfrm>
            <a:off x="382960" y="5734476"/>
            <a:ext cx="5724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Quellen: </a:t>
            </a:r>
            <a:br>
              <a:rPr lang="de-DE" sz="1000" dirty="0"/>
            </a:br>
            <a:r>
              <a:rPr lang="de-DE" sz="1000" dirty="0">
                <a:hlinkClick r:id="rId3"/>
              </a:rPr>
              <a:t>https://devblogs.nvidia.com/even-easier-introduction-cuda/</a:t>
            </a:r>
            <a:endParaRPr lang="de-DE" sz="1000" dirty="0"/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E9C6E2D9-EBC1-4B5C-8019-4D838EA139FB}"/>
              </a:ext>
            </a:extLst>
          </p:cNvPr>
          <p:cNvSpPr/>
          <p:nvPr/>
        </p:nvSpPr>
        <p:spPr bwMode="auto">
          <a:xfrm>
            <a:off x="7920372" y="2768825"/>
            <a:ext cx="1080120" cy="516159"/>
          </a:xfrm>
          <a:prstGeom prst="wedgeRectCallout">
            <a:avLst>
              <a:gd name="adj1" fmla="val -43353"/>
              <a:gd name="adj2" fmla="val -85803"/>
            </a:avLst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Thread-Position in Block</a:t>
            </a: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6F73B606-1437-4757-8E2F-D533389000A8}"/>
              </a:ext>
            </a:extLst>
          </p:cNvPr>
          <p:cNvSpPr/>
          <p:nvPr/>
        </p:nvSpPr>
        <p:spPr bwMode="auto">
          <a:xfrm>
            <a:off x="5652120" y="1803018"/>
            <a:ext cx="1008112" cy="508938"/>
          </a:xfrm>
          <a:prstGeom prst="wedgeRectCallout">
            <a:avLst>
              <a:gd name="adj1" fmla="val -77052"/>
              <a:gd name="adj2" fmla="val 57273"/>
            </a:avLst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Block-Position in Grid</a:t>
            </a:r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A0AC6211-6C7C-4D6F-95E6-8DBB447E0B7C}"/>
              </a:ext>
            </a:extLst>
          </p:cNvPr>
          <p:cNvSpPr/>
          <p:nvPr/>
        </p:nvSpPr>
        <p:spPr bwMode="auto">
          <a:xfrm>
            <a:off x="6984268" y="1800309"/>
            <a:ext cx="1008112" cy="508938"/>
          </a:xfrm>
          <a:prstGeom prst="wedgeRectCallout">
            <a:avLst>
              <a:gd name="adj1" fmla="val -77052"/>
              <a:gd name="adj2" fmla="val 57273"/>
            </a:avLst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Block-Größe</a:t>
            </a:r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97742938-8EC2-4A3A-BD22-B41263F8EDC1}"/>
              </a:ext>
            </a:extLst>
          </p:cNvPr>
          <p:cNvSpPr/>
          <p:nvPr/>
        </p:nvSpPr>
        <p:spPr bwMode="auto">
          <a:xfrm>
            <a:off x="6912260" y="2912841"/>
            <a:ext cx="539364" cy="508938"/>
          </a:xfrm>
          <a:prstGeom prst="wedgeRectCallout">
            <a:avLst>
              <a:gd name="adj1" fmla="val -93512"/>
              <a:gd name="adj2" fmla="val -40411"/>
            </a:avLst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100" dirty="0"/>
              <a:t>Grid-</a:t>
            </a:r>
            <a:br>
              <a:rPr lang="de-DE" sz="1100" dirty="0"/>
            </a:br>
            <a:r>
              <a:rPr lang="de-DE" sz="1100" dirty="0"/>
              <a:t>Größe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647A92D-A6E8-4307-AB43-B86F5089668C}"/>
              </a:ext>
            </a:extLst>
          </p:cNvPr>
          <p:cNvSpPr/>
          <p:nvPr/>
        </p:nvSpPr>
        <p:spPr bwMode="auto">
          <a:xfrm>
            <a:off x="397632" y="3539361"/>
            <a:ext cx="2878224" cy="208130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1F023C7F-081D-4CA5-9DDD-B678DABF1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92" y="3198935"/>
            <a:ext cx="936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de-DE" altLang="de-DE" sz="1600" dirty="0">
                <a:latin typeface="+mn-lt"/>
              </a:rPr>
              <a:t>Grid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DF73204-F93F-48F5-B030-3E48F46952F0}"/>
              </a:ext>
            </a:extLst>
          </p:cNvPr>
          <p:cNvSpPr/>
          <p:nvPr/>
        </p:nvSpPr>
        <p:spPr bwMode="auto">
          <a:xfrm>
            <a:off x="489730" y="3635654"/>
            <a:ext cx="2698266" cy="89942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89766D5-4D47-454C-A7E9-B4D20F5F42C5}"/>
              </a:ext>
            </a:extLst>
          </p:cNvPr>
          <p:cNvSpPr/>
          <p:nvPr/>
        </p:nvSpPr>
        <p:spPr bwMode="auto">
          <a:xfrm>
            <a:off x="489730" y="4627162"/>
            <a:ext cx="2698266" cy="89942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6446B24E-7C46-4277-9C7E-C88790445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20" y="3617669"/>
            <a:ext cx="936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altLang="de-DE" sz="1600" dirty="0">
                <a:latin typeface="+mn-lt"/>
              </a:rPr>
              <a:t>Block 1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20E44578-B271-4AAE-BDB8-5AEAE399B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20" y="4610404"/>
            <a:ext cx="936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altLang="de-DE" sz="1600" dirty="0">
                <a:latin typeface="+mn-lt"/>
              </a:rPr>
              <a:t>Block 2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347157D-5075-4199-BE4A-1F4F88CF3407}"/>
              </a:ext>
            </a:extLst>
          </p:cNvPr>
          <p:cNvSpPr/>
          <p:nvPr/>
        </p:nvSpPr>
        <p:spPr bwMode="auto">
          <a:xfrm>
            <a:off x="647072" y="4017779"/>
            <a:ext cx="1101474" cy="381445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Thread 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90CFBF33-DDD1-46B6-9474-80E732F7A591}"/>
              </a:ext>
            </a:extLst>
          </p:cNvPr>
          <p:cNvSpPr/>
          <p:nvPr/>
        </p:nvSpPr>
        <p:spPr bwMode="auto">
          <a:xfrm>
            <a:off x="1928566" y="4017779"/>
            <a:ext cx="1101474" cy="381445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Thread 2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DC14D6B-4CC9-4E31-A45D-406E607958EA}"/>
              </a:ext>
            </a:extLst>
          </p:cNvPr>
          <p:cNvSpPr/>
          <p:nvPr/>
        </p:nvSpPr>
        <p:spPr bwMode="auto">
          <a:xfrm>
            <a:off x="647072" y="4988287"/>
            <a:ext cx="1101474" cy="381445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Thread 1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BA4598C3-4BD4-4C4F-8A75-220B9FD17A5E}"/>
              </a:ext>
            </a:extLst>
          </p:cNvPr>
          <p:cNvSpPr/>
          <p:nvPr/>
        </p:nvSpPr>
        <p:spPr bwMode="auto">
          <a:xfrm>
            <a:off x="1928566" y="4988287"/>
            <a:ext cx="1101474" cy="381445"/>
          </a:xfrm>
          <a:prstGeom prst="roundRect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Thread 2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AA2D488B-70BE-451E-916C-0AD8122D2ABE}"/>
              </a:ext>
            </a:extLst>
          </p:cNvPr>
          <p:cNvSpPr/>
          <p:nvPr/>
        </p:nvSpPr>
        <p:spPr bwMode="auto">
          <a:xfrm>
            <a:off x="3883162" y="4156338"/>
            <a:ext cx="200682" cy="1196933"/>
          </a:xfrm>
          <a:prstGeom prst="roundRect">
            <a:avLst/>
          </a:prstGeom>
          <a:solidFill>
            <a:srgbClr val="92D050">
              <a:alpha val="50196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sz="140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02A79393-8F2B-4498-862E-72608CC73B9A}"/>
              </a:ext>
            </a:extLst>
          </p:cNvPr>
          <p:cNvSpPr/>
          <p:nvPr/>
        </p:nvSpPr>
        <p:spPr bwMode="auto">
          <a:xfrm>
            <a:off x="4842721" y="4149081"/>
            <a:ext cx="200682" cy="1196933"/>
          </a:xfrm>
          <a:prstGeom prst="roundRect">
            <a:avLst/>
          </a:prstGeom>
          <a:solidFill>
            <a:srgbClr val="92D050">
              <a:alpha val="50196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sz="1400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1744A557-D10A-44EB-BC74-B2BD8CF56002}"/>
              </a:ext>
            </a:extLst>
          </p:cNvPr>
          <p:cNvSpPr/>
          <p:nvPr/>
        </p:nvSpPr>
        <p:spPr bwMode="auto">
          <a:xfrm>
            <a:off x="5804272" y="4142328"/>
            <a:ext cx="200682" cy="1196933"/>
          </a:xfrm>
          <a:prstGeom prst="roundRect">
            <a:avLst/>
          </a:prstGeom>
          <a:solidFill>
            <a:srgbClr val="92D050">
              <a:alpha val="50196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sz="1400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E0CEE22F-C4AD-4D2D-8154-8CC6DEA23407}"/>
              </a:ext>
            </a:extLst>
          </p:cNvPr>
          <p:cNvSpPr/>
          <p:nvPr/>
        </p:nvSpPr>
        <p:spPr bwMode="auto">
          <a:xfrm>
            <a:off x="6768204" y="4156338"/>
            <a:ext cx="200682" cy="1196933"/>
          </a:xfrm>
          <a:prstGeom prst="roundRect">
            <a:avLst/>
          </a:prstGeom>
          <a:solidFill>
            <a:srgbClr val="92D050">
              <a:alpha val="50196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sz="1400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ECB68CFA-7214-4084-9D0F-C03B5EA12359}"/>
              </a:ext>
            </a:extLst>
          </p:cNvPr>
          <p:cNvSpPr/>
          <p:nvPr/>
        </p:nvSpPr>
        <p:spPr bwMode="auto">
          <a:xfrm>
            <a:off x="7729214" y="4149081"/>
            <a:ext cx="200682" cy="1196933"/>
          </a:xfrm>
          <a:prstGeom prst="roundRect">
            <a:avLst/>
          </a:prstGeom>
          <a:solidFill>
            <a:srgbClr val="92D050">
              <a:alpha val="50196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sz="140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AC9221F2-8E65-483B-A8D6-9B37AE136ECB}"/>
              </a:ext>
            </a:extLst>
          </p:cNvPr>
          <p:cNvSpPr/>
          <p:nvPr/>
        </p:nvSpPr>
        <p:spPr bwMode="auto">
          <a:xfrm>
            <a:off x="4125666" y="4163090"/>
            <a:ext cx="200682" cy="1196933"/>
          </a:xfrm>
          <a:prstGeom prst="roundRect">
            <a:avLst/>
          </a:prstGeom>
          <a:solidFill>
            <a:srgbClr val="FFC000">
              <a:alpha val="50196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sz="1400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3B899B8-8D23-4915-92F9-F810EB0D7270}"/>
              </a:ext>
            </a:extLst>
          </p:cNvPr>
          <p:cNvSpPr/>
          <p:nvPr/>
        </p:nvSpPr>
        <p:spPr bwMode="auto">
          <a:xfrm>
            <a:off x="5085225" y="4155833"/>
            <a:ext cx="200682" cy="1196933"/>
          </a:xfrm>
          <a:prstGeom prst="roundRect">
            <a:avLst/>
          </a:prstGeom>
          <a:solidFill>
            <a:srgbClr val="FFC000">
              <a:alpha val="50196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sz="1400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21DCD074-4603-4E54-84C1-D4245A636489}"/>
              </a:ext>
            </a:extLst>
          </p:cNvPr>
          <p:cNvSpPr/>
          <p:nvPr/>
        </p:nvSpPr>
        <p:spPr bwMode="auto">
          <a:xfrm>
            <a:off x="6046776" y="4149080"/>
            <a:ext cx="200682" cy="1196933"/>
          </a:xfrm>
          <a:prstGeom prst="roundRect">
            <a:avLst/>
          </a:prstGeom>
          <a:solidFill>
            <a:srgbClr val="FFC000">
              <a:alpha val="50196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sz="1400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2F6E4E7E-B486-45A0-AD82-121953D3F724}"/>
              </a:ext>
            </a:extLst>
          </p:cNvPr>
          <p:cNvSpPr/>
          <p:nvPr/>
        </p:nvSpPr>
        <p:spPr bwMode="auto">
          <a:xfrm>
            <a:off x="7010708" y="4163090"/>
            <a:ext cx="200682" cy="1196933"/>
          </a:xfrm>
          <a:prstGeom prst="roundRect">
            <a:avLst/>
          </a:prstGeom>
          <a:solidFill>
            <a:srgbClr val="FFC000">
              <a:alpha val="50196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sz="1400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A46E79C9-A365-464A-B264-12F07A81B70C}"/>
              </a:ext>
            </a:extLst>
          </p:cNvPr>
          <p:cNvSpPr/>
          <p:nvPr/>
        </p:nvSpPr>
        <p:spPr bwMode="auto">
          <a:xfrm>
            <a:off x="7971718" y="4155833"/>
            <a:ext cx="200682" cy="1196933"/>
          </a:xfrm>
          <a:prstGeom prst="roundRect">
            <a:avLst/>
          </a:prstGeom>
          <a:solidFill>
            <a:srgbClr val="FFC000">
              <a:alpha val="50196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sz="1400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D2EC16ED-F6E4-4E14-9B9D-27F97B8D6B0A}"/>
              </a:ext>
            </a:extLst>
          </p:cNvPr>
          <p:cNvSpPr/>
          <p:nvPr/>
        </p:nvSpPr>
        <p:spPr bwMode="auto">
          <a:xfrm>
            <a:off x="4365077" y="4159982"/>
            <a:ext cx="200682" cy="1196933"/>
          </a:xfrm>
          <a:prstGeom prst="roundRect">
            <a:avLst/>
          </a:prstGeom>
          <a:solidFill>
            <a:srgbClr val="00B0F0">
              <a:alpha val="50196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sz="140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F9CC46FE-5B37-4C4A-AB7B-9D299DDC9F72}"/>
              </a:ext>
            </a:extLst>
          </p:cNvPr>
          <p:cNvSpPr/>
          <p:nvPr/>
        </p:nvSpPr>
        <p:spPr bwMode="auto">
          <a:xfrm>
            <a:off x="5324636" y="4152725"/>
            <a:ext cx="200682" cy="1196933"/>
          </a:xfrm>
          <a:prstGeom prst="roundRect">
            <a:avLst/>
          </a:prstGeom>
          <a:solidFill>
            <a:srgbClr val="00B0F0">
              <a:alpha val="50196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sz="1400"/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514D9D38-2A71-42D1-82E4-9F11056866C0}"/>
              </a:ext>
            </a:extLst>
          </p:cNvPr>
          <p:cNvSpPr/>
          <p:nvPr/>
        </p:nvSpPr>
        <p:spPr bwMode="auto">
          <a:xfrm>
            <a:off x="6286187" y="4145972"/>
            <a:ext cx="200682" cy="1196933"/>
          </a:xfrm>
          <a:prstGeom prst="roundRect">
            <a:avLst/>
          </a:prstGeom>
          <a:solidFill>
            <a:srgbClr val="00B0F0">
              <a:alpha val="50196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sz="1400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E5CBB425-16A3-46E5-8815-1D76BEC84936}"/>
              </a:ext>
            </a:extLst>
          </p:cNvPr>
          <p:cNvSpPr/>
          <p:nvPr/>
        </p:nvSpPr>
        <p:spPr bwMode="auto">
          <a:xfrm>
            <a:off x="7250119" y="4159982"/>
            <a:ext cx="200682" cy="1196933"/>
          </a:xfrm>
          <a:prstGeom prst="roundRect">
            <a:avLst/>
          </a:prstGeom>
          <a:solidFill>
            <a:srgbClr val="00B0F0">
              <a:alpha val="50196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sz="140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92F78A02-2D28-46C1-9051-711BBD4B3042}"/>
              </a:ext>
            </a:extLst>
          </p:cNvPr>
          <p:cNvSpPr/>
          <p:nvPr/>
        </p:nvSpPr>
        <p:spPr bwMode="auto">
          <a:xfrm>
            <a:off x="8211129" y="4152725"/>
            <a:ext cx="200682" cy="1196933"/>
          </a:xfrm>
          <a:prstGeom prst="roundRect">
            <a:avLst/>
          </a:prstGeom>
          <a:solidFill>
            <a:srgbClr val="00B0F0">
              <a:alpha val="50196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sz="1400"/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9E7399C7-01C0-4F5E-871A-6A17CF0A8139}"/>
              </a:ext>
            </a:extLst>
          </p:cNvPr>
          <p:cNvSpPr/>
          <p:nvPr/>
        </p:nvSpPr>
        <p:spPr bwMode="auto">
          <a:xfrm>
            <a:off x="4603638" y="4161018"/>
            <a:ext cx="200682" cy="1196933"/>
          </a:xfrm>
          <a:prstGeom prst="roundRect">
            <a:avLst/>
          </a:prstGeom>
          <a:solidFill>
            <a:srgbClr val="FF0000">
              <a:alpha val="50196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sz="1400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179D5E1E-39C4-45CB-93D8-5864D848DDD9}"/>
              </a:ext>
            </a:extLst>
          </p:cNvPr>
          <p:cNvSpPr/>
          <p:nvPr/>
        </p:nvSpPr>
        <p:spPr bwMode="auto">
          <a:xfrm>
            <a:off x="5563197" y="4153761"/>
            <a:ext cx="200682" cy="1196933"/>
          </a:xfrm>
          <a:prstGeom prst="roundRect">
            <a:avLst/>
          </a:prstGeom>
          <a:solidFill>
            <a:srgbClr val="FF0000">
              <a:alpha val="50196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sz="1400"/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D8CA287D-B258-4AF0-B491-10FD9C1FB184}"/>
              </a:ext>
            </a:extLst>
          </p:cNvPr>
          <p:cNvSpPr/>
          <p:nvPr/>
        </p:nvSpPr>
        <p:spPr bwMode="auto">
          <a:xfrm>
            <a:off x="6524748" y="4147008"/>
            <a:ext cx="200682" cy="1196933"/>
          </a:xfrm>
          <a:prstGeom prst="roundRect">
            <a:avLst/>
          </a:prstGeom>
          <a:solidFill>
            <a:srgbClr val="FF0000">
              <a:alpha val="50196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sz="1400"/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B6DC6501-A3DE-4652-81D9-80D9B7807F9C}"/>
              </a:ext>
            </a:extLst>
          </p:cNvPr>
          <p:cNvSpPr/>
          <p:nvPr/>
        </p:nvSpPr>
        <p:spPr bwMode="auto">
          <a:xfrm>
            <a:off x="7488680" y="4161018"/>
            <a:ext cx="200682" cy="1196933"/>
          </a:xfrm>
          <a:prstGeom prst="roundRect">
            <a:avLst/>
          </a:prstGeom>
          <a:solidFill>
            <a:srgbClr val="FF0000">
              <a:alpha val="50196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sz="1400"/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5F37BEA9-CCC0-4B73-82AE-FDE3BF1052C8}"/>
              </a:ext>
            </a:extLst>
          </p:cNvPr>
          <p:cNvSpPr/>
          <p:nvPr/>
        </p:nvSpPr>
        <p:spPr bwMode="auto">
          <a:xfrm>
            <a:off x="8449690" y="4153761"/>
            <a:ext cx="200682" cy="1196933"/>
          </a:xfrm>
          <a:prstGeom prst="roundRect">
            <a:avLst/>
          </a:prstGeom>
          <a:solidFill>
            <a:srgbClr val="FF0000">
              <a:alpha val="50196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sz="1400"/>
          </a:p>
        </p:txBody>
      </p:sp>
      <p:sp>
        <p:nvSpPr>
          <p:cNvPr id="51" name="Geschweifte Klammer links 50">
            <a:extLst>
              <a:ext uri="{FF2B5EF4-FFF2-40B4-BE49-F238E27FC236}">
                <a16:creationId xmlns:a16="http://schemas.microsoft.com/office/drawing/2014/main" id="{84750D32-2ABC-47DD-9074-B48E582BD61F}"/>
              </a:ext>
            </a:extLst>
          </p:cNvPr>
          <p:cNvSpPr/>
          <p:nvPr/>
        </p:nvSpPr>
        <p:spPr bwMode="auto">
          <a:xfrm rot="16200000">
            <a:off x="4373506" y="5030706"/>
            <a:ext cx="212386" cy="976690"/>
          </a:xfrm>
          <a:prstGeom prst="leftBrac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463BDD7D-139E-4602-BF29-9CA36F047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7371" y="5589240"/>
            <a:ext cx="12078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de-DE" altLang="de-DE" sz="1400" dirty="0" err="1">
                <a:latin typeface="+mn-lt"/>
              </a:rPr>
              <a:t>Stride</a:t>
            </a:r>
            <a:r>
              <a:rPr lang="de-DE" altLang="de-DE" sz="1400" dirty="0">
                <a:latin typeface="+mn-lt"/>
              </a:rPr>
              <a:t> (2*2)</a:t>
            </a:r>
          </a:p>
        </p:txBody>
      </p:sp>
    </p:spTree>
    <p:extLst>
      <p:ext uri="{BB962C8B-B14F-4D97-AF65-F5344CB8AC3E}">
        <p14:creationId xmlns:p14="http://schemas.microsoft.com/office/powerpoint/2010/main" val="169405882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883EF-36AA-4B44-9429-3D0AE332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GPGPU Herausforderungen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CE0D6B-551A-425A-9EEA-767C7147C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Beschränkung Kommunikation Host und GPU durch Latenz und Bandbreitebeschränkungen des Systembus</a:t>
            </a:r>
          </a:p>
          <a:p>
            <a:pPr marL="0" indent="0">
              <a:buNone/>
            </a:pPr>
            <a:r>
              <a:rPr lang="de-DE" dirty="0"/>
              <a:t>z.B. GPU-Speicher zu GPU </a:t>
            </a:r>
            <a:r>
              <a:rPr lang="en-US" dirty="0"/>
              <a:t>144 GB/s (NVIDIA Tesla C2050)</a:t>
            </a:r>
            <a:br>
              <a:rPr lang="en-US" dirty="0"/>
            </a:br>
            <a:r>
              <a:rPr lang="en-US" dirty="0"/>
              <a:t>vs. </a:t>
            </a:r>
            <a:r>
              <a:rPr lang="en-US" dirty="0" err="1"/>
              <a:t>Hauptspeicher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GPU </a:t>
            </a:r>
            <a:r>
              <a:rPr lang="de-DE" dirty="0"/>
              <a:t>8 GB/s (PCIe x16 Gen2)</a:t>
            </a:r>
          </a:p>
          <a:p>
            <a:pPr marL="0" indent="0">
              <a:buNone/>
            </a:pPr>
            <a:r>
              <a:rPr lang="de-DE" dirty="0"/>
              <a:t>Datenaustausch zwischen muss optimiert werden, z.B.:</a:t>
            </a:r>
          </a:p>
          <a:p>
            <a:r>
              <a:rPr lang="de-DE" dirty="0" err="1"/>
              <a:t>Batching</a:t>
            </a:r>
            <a:r>
              <a:rPr lang="de-DE" dirty="0"/>
              <a:t> von Datentransfers</a:t>
            </a:r>
          </a:p>
          <a:p>
            <a:r>
              <a:rPr lang="de-DE" dirty="0"/>
              <a:t>Parallelisierung von Berechnungen und Transfers</a:t>
            </a:r>
          </a:p>
          <a:p>
            <a:r>
              <a:rPr lang="de-DE" dirty="0"/>
              <a:t>GPU für möglichst großen Teil des Programms verwenden</a:t>
            </a:r>
          </a:p>
          <a:p>
            <a:pPr marL="0" indent="0">
              <a:spcAft>
                <a:spcPts val="0"/>
              </a:spcAft>
              <a:buNone/>
            </a:pPr>
            <a:br>
              <a:rPr lang="de-DE" sz="600" dirty="0"/>
            </a:br>
            <a:r>
              <a:rPr lang="de-DE" sz="1400" dirty="0" err="1"/>
              <a:t>A_global_mem</a:t>
            </a:r>
            <a:r>
              <a:rPr lang="de-DE" sz="1400" dirty="0"/>
              <a:t> = </a:t>
            </a:r>
            <a:r>
              <a:rPr lang="de-DE" sz="1400" dirty="0" err="1"/>
              <a:t>cuda.to_device</a:t>
            </a:r>
            <a:r>
              <a:rPr lang="de-DE" sz="1400" dirty="0"/>
              <a:t>(</a:t>
            </a:r>
            <a:r>
              <a:rPr lang="en-US" sz="1400" dirty="0" err="1"/>
              <a:t>np.array</a:t>
            </a:r>
            <a:r>
              <a:rPr lang="en-US" sz="1400" dirty="0"/>
              <a:t>([1, 2, 3])</a:t>
            </a:r>
            <a:r>
              <a:rPr lang="de-DE" sz="1400" dirty="0"/>
              <a:t>)</a:t>
            </a:r>
          </a:p>
          <a:p>
            <a:pPr marL="0" indent="0">
              <a:spcAft>
                <a:spcPts val="0"/>
              </a:spcAft>
              <a:buNone/>
            </a:pPr>
            <a:r>
              <a:rPr lang="de-DE" sz="1400" dirty="0" err="1"/>
              <a:t>B_global_mem</a:t>
            </a:r>
            <a:r>
              <a:rPr lang="de-DE" sz="1400" dirty="0"/>
              <a:t> = </a:t>
            </a:r>
            <a:r>
              <a:rPr lang="de-DE" sz="1400" dirty="0" err="1"/>
              <a:t>cuda.to_device</a:t>
            </a:r>
            <a:r>
              <a:rPr lang="de-DE" sz="1400" dirty="0"/>
              <a:t>(</a:t>
            </a:r>
            <a:r>
              <a:rPr lang="en-US" sz="1400" dirty="0" err="1"/>
              <a:t>np.array</a:t>
            </a:r>
            <a:r>
              <a:rPr lang="en-US" sz="1400" dirty="0"/>
              <a:t>([4, 5, 6])</a:t>
            </a:r>
            <a:r>
              <a:rPr lang="de-DE" sz="1400" dirty="0"/>
              <a:t>)</a:t>
            </a:r>
          </a:p>
          <a:p>
            <a:pPr marL="0" indent="0">
              <a:spcAft>
                <a:spcPts val="0"/>
              </a:spcAft>
              <a:buNone/>
            </a:pPr>
            <a:r>
              <a:rPr lang="de-DE" sz="1400" dirty="0" err="1"/>
              <a:t>C_global_mem</a:t>
            </a:r>
            <a:r>
              <a:rPr lang="de-DE" sz="1400" dirty="0"/>
              <a:t> = </a:t>
            </a:r>
            <a:r>
              <a:rPr lang="de-DE" sz="1400" dirty="0" err="1"/>
              <a:t>cuda.device_array</a:t>
            </a:r>
            <a:r>
              <a:rPr lang="de-DE" sz="1400" dirty="0"/>
              <a:t>((3, 2))  # </a:t>
            </a:r>
            <a:r>
              <a:rPr lang="de-DE" sz="1400" dirty="0" err="1"/>
              <a:t>result</a:t>
            </a:r>
            <a:r>
              <a:rPr lang="de-DE" sz="1400" dirty="0"/>
              <a:t> </a:t>
            </a:r>
            <a:r>
              <a:rPr lang="de-DE" sz="1400" dirty="0" err="1"/>
              <a:t>array</a:t>
            </a:r>
            <a:endParaRPr lang="de-DE" sz="1400" dirty="0"/>
          </a:p>
          <a:p>
            <a:pPr marL="0" indent="0">
              <a:spcAft>
                <a:spcPts val="0"/>
              </a:spcAft>
              <a:buNone/>
            </a:pPr>
            <a:r>
              <a:rPr lang="de-DE" sz="1400" dirty="0"/>
              <a:t>[…]</a:t>
            </a:r>
          </a:p>
          <a:p>
            <a:pPr marL="0" indent="0">
              <a:spcAft>
                <a:spcPts val="0"/>
              </a:spcAft>
              <a:buNone/>
            </a:pPr>
            <a:r>
              <a:rPr lang="de-DE" sz="1400" dirty="0"/>
              <a:t># Start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kernel</a:t>
            </a:r>
            <a:r>
              <a:rPr lang="de-DE" sz="1400" dirty="0"/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de-DE" sz="1400" dirty="0" err="1"/>
              <a:t>cuda_kernel</a:t>
            </a:r>
            <a:r>
              <a:rPr lang="de-DE" sz="1400" dirty="0"/>
              <a:t>[</a:t>
            </a:r>
            <a:r>
              <a:rPr lang="de-DE" sz="1400" dirty="0" err="1"/>
              <a:t>blockspergrid</a:t>
            </a:r>
            <a:r>
              <a:rPr lang="de-DE" sz="1400" dirty="0"/>
              <a:t>, </a:t>
            </a:r>
            <a:r>
              <a:rPr lang="de-DE" sz="1400" dirty="0" err="1"/>
              <a:t>threadsperblock</a:t>
            </a:r>
            <a:r>
              <a:rPr lang="de-DE" sz="1400" dirty="0"/>
              <a:t>](</a:t>
            </a:r>
            <a:r>
              <a:rPr lang="de-DE" sz="1400" dirty="0" err="1"/>
              <a:t>A_global_mem</a:t>
            </a:r>
            <a:r>
              <a:rPr lang="de-DE" sz="1400" dirty="0"/>
              <a:t>, </a:t>
            </a:r>
            <a:r>
              <a:rPr lang="de-DE" sz="1400" dirty="0" err="1"/>
              <a:t>B_global_mem</a:t>
            </a:r>
            <a:r>
              <a:rPr lang="de-DE" sz="1400" dirty="0"/>
              <a:t>, </a:t>
            </a:r>
            <a:r>
              <a:rPr lang="de-DE" sz="1400" dirty="0" err="1"/>
              <a:t>C_global_mem</a:t>
            </a:r>
            <a:r>
              <a:rPr lang="de-DE" sz="1400" dirty="0"/>
              <a:t>)</a:t>
            </a:r>
          </a:p>
          <a:p>
            <a:pPr marL="0" indent="0">
              <a:spcAft>
                <a:spcPts val="0"/>
              </a:spcAft>
              <a:buNone/>
            </a:pPr>
            <a:r>
              <a:rPr lang="de-DE" sz="1400" dirty="0" err="1"/>
              <a:t>res</a:t>
            </a:r>
            <a:r>
              <a:rPr lang="de-DE" sz="1400" dirty="0"/>
              <a:t> = </a:t>
            </a:r>
            <a:r>
              <a:rPr lang="de-DE" sz="1400" dirty="0" err="1"/>
              <a:t>C_global_mem.copy_to_host</a:t>
            </a:r>
            <a:r>
              <a:rPr lang="de-DE" sz="1400" dirty="0"/>
              <a:t>()</a:t>
            </a:r>
            <a:endParaRPr lang="de-DE" sz="12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A9A3B0-C4E5-4076-9F99-3D9415A3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00C02D-FDDA-4E22-AE44-26743E671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General-purpose computing on GPU (Bitzer)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9D2EBB-3EF6-4794-8AA0-A52D7393D7BA}"/>
              </a:ext>
            </a:extLst>
          </p:cNvPr>
          <p:cNvSpPr txBox="1"/>
          <p:nvPr/>
        </p:nvSpPr>
        <p:spPr>
          <a:xfrm>
            <a:off x="382960" y="6017222"/>
            <a:ext cx="5724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Quellen: </a:t>
            </a:r>
            <a:br>
              <a:rPr lang="de-DE" sz="1000" dirty="0"/>
            </a:br>
            <a:r>
              <a:rPr lang="de-DE" sz="1000" dirty="0">
                <a:hlinkClick r:id="rId2"/>
              </a:rPr>
              <a:t>https://devblogs.nvidia.com/how-optimize-data-transfers-cuda-cc/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6944855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661</Words>
  <Application>Microsoft Office PowerPoint</Application>
  <PresentationFormat>Bildschirmpräsentation (4:3)</PresentationFormat>
  <Paragraphs>139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LMU CompatilFact</vt:lpstr>
      <vt:lpstr>LMU SabonNext Demi</vt:lpstr>
      <vt:lpstr>Times</vt:lpstr>
      <vt:lpstr>Praesentation_lmu_aktuell</vt:lpstr>
      <vt:lpstr>General-purpose computing  on GPU (GPGPU)</vt:lpstr>
      <vt:lpstr>Motivation und Hintergrund</vt:lpstr>
      <vt:lpstr>Motivation und Hintergrund</vt:lpstr>
      <vt:lpstr>Motivation und Hintergrund</vt:lpstr>
      <vt:lpstr>Projekt: Netflix Korrelationen</vt:lpstr>
      <vt:lpstr>GPGPU Herausforderungen</vt:lpstr>
      <vt:lpstr>GPGPU Herausforderungen</vt:lpstr>
      <vt:lpstr>GPGPU Herausforderungen</vt:lpstr>
      <vt:lpstr>GPGPU Herausforderungen</vt:lpstr>
      <vt:lpstr>GPGPU Herausforderungen</vt:lpstr>
      <vt:lpstr>GPGPU Herausforderungen</vt:lpstr>
      <vt:lpstr>GPGPU Herausforderungen</vt:lpstr>
      <vt:lpstr>Ergebnisse der Berechnungen</vt:lpstr>
      <vt:lpstr>Blitzvortrag</vt:lpstr>
      <vt:lpstr>General-purpose computing  on GPU (GPGPU)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schaaf</dc:creator>
  <cp:lastModifiedBy>Windows-Benutzer</cp:lastModifiedBy>
  <cp:revision>3428</cp:revision>
  <cp:lastPrinted>2002-10-09T14:32:30Z</cp:lastPrinted>
  <dcterms:created xsi:type="dcterms:W3CDTF">2003-07-21T12:00:07Z</dcterms:created>
  <dcterms:modified xsi:type="dcterms:W3CDTF">2018-08-01T00:28:10Z</dcterms:modified>
</cp:coreProperties>
</file>