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5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 err="1"/>
            <a:t>Bellum</a:t>
          </a:r>
          <a:r>
            <a:rPr lang="de-DE" dirty="0"/>
            <a:t> </a:t>
          </a:r>
          <a:r>
            <a:rPr lang="de-DE" dirty="0" err="1"/>
            <a:t>iustum</a:t>
          </a:r>
          <a:endParaRPr lang="de-DE" dirty="0"/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Bellum</a:t>
          </a:r>
          <a:r>
            <a:rPr lang="de-DE" sz="2100" kern="1200" dirty="0"/>
            <a:t> </a:t>
          </a:r>
          <a:r>
            <a:rPr lang="de-DE" sz="2100" kern="1200" dirty="0" err="1"/>
            <a:t>iustum</a:t>
          </a:r>
          <a:endParaRPr lang="de-DE" sz="2100" kern="1200" dirty="0"/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Pazifismus: 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  <a:endParaRPr lang="de-DE" dirty="0"/>
          </a:p>
          <a:p>
            <a:r>
              <a:rPr lang="de-DE" dirty="0"/>
              <a:t>Militarismus: 	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große Bedeutung und Macht hat.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Krieg ist ein notwendiges Mittel zur Realisierung nationaler politischen Interessen, </a:t>
            </a:r>
          </a:p>
          <a:p>
            <a:r>
              <a:rPr lang="de-DE" dirty="0"/>
              <a:t>	Moralität ist irrelevant da Konflikt mit staatl. Interessen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Platon: 	nannte nicht den Begriff gerechter Krieg</a:t>
            </a:r>
          </a:p>
          <a:p>
            <a:r>
              <a:rPr lang="de-DE" dirty="0"/>
              <a:t>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solchen Fällen seien deren gewaltsame Verteidigung und gegebenenfalls Nothilfe für angegriffene Nachbarn nötig und gerecht.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Nur Philosophen und Tugendwächter dürften einen gerechten Verteidigungsfall feststellen.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Bei Angriffen unvernünftiger Barbaren sei nicht nur Sieg zur Herstellung von gerechtem Frieden, sondern Vernichtung der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Römisches Reich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auf gescheiterte Verhandlungsversuche folgen</a:t>
            </a:r>
          </a:p>
          <a:p>
            <a:r>
              <a:rPr lang="de-DE" dirty="0"/>
              <a:t>		von der politischen Zentralmacht geführt werden, </a:t>
            </a:r>
          </a:p>
          <a:p>
            <a:r>
              <a:rPr lang="de-DE" dirty="0"/>
              <a:t>		von sakralen Autoritäten formal legitimiert werden</a:t>
            </a:r>
          </a:p>
          <a:p>
            <a:r>
              <a:rPr lang="de-DE" dirty="0"/>
              <a:t>		den verletzten Rechtszustand wiederherstellen und Schäden wiedergutmachen </a:t>
            </a:r>
          </a:p>
          <a:p>
            <a:endParaRPr lang="de-DE" dirty="0"/>
          </a:p>
          <a:p>
            <a:r>
              <a:rPr lang="de-DE" dirty="0"/>
              <a:t>Mittelalter:	die Vollmacht des Fürsten Krieg zu erklären und zu führen</a:t>
            </a:r>
          </a:p>
          <a:p>
            <a:r>
              <a:rPr lang="de-DE" dirty="0"/>
              <a:t>	den gerechten Grund zum Krieg </a:t>
            </a:r>
          </a:p>
          <a:p>
            <a:r>
              <a:rPr lang="de-DE" dirty="0"/>
              <a:t>	die rechte Absicht der Kriegsführer</a:t>
            </a:r>
          </a:p>
          <a:p>
            <a:endParaRPr lang="de-DE" dirty="0"/>
          </a:p>
          <a:p>
            <a:r>
              <a:rPr lang="de-DE" dirty="0"/>
              <a:t>Franz. Rev.:	da uneingeschränktes Kriegsrecht -&gt; Fokus auf </a:t>
            </a: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1930401"/>
            <a:ext cx="9005104" cy="438937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</a:t>
            </a:r>
            <a:r>
              <a:rPr lang="de-DE" dirty="0" err="1"/>
              <a:t>Gašparević</a:t>
            </a:r>
            <a:r>
              <a:rPr lang="de-DE" dirty="0"/>
              <a:t>: </a:t>
            </a:r>
            <a:r>
              <a:rPr lang="de-DE" i="1" dirty="0"/>
              <a:t>Die Lehre vom gerechten Krieg und die Risiken des 21. Jahrhunderts – der </a:t>
            </a:r>
            <a:r>
              <a:rPr lang="de-DE" i="1" dirty="0" err="1"/>
              <a:t>Präemptivkrieg</a:t>
            </a:r>
            <a:r>
              <a:rPr lang="de-DE" i="1" dirty="0"/>
              <a:t>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 </a:t>
            </a:r>
            <a:r>
              <a:rPr lang="de-DE" i="1" dirty="0"/>
              <a:t>Grundfragen einer philosophischen Theorie des Krieges</a:t>
            </a:r>
            <a:r>
              <a:rPr lang="de-DE" dirty="0"/>
              <a:t>, Akademie Verlag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Cicero: </a:t>
            </a:r>
            <a:r>
              <a:rPr lang="de-DE" i="1" dirty="0"/>
              <a:t>De </a:t>
            </a:r>
            <a:r>
              <a:rPr lang="de-DE" i="1" dirty="0" err="1"/>
              <a:t>re</a:t>
            </a:r>
            <a:r>
              <a:rPr lang="de-DE" i="1" dirty="0"/>
              <a:t> publica</a:t>
            </a:r>
            <a:r>
              <a:rPr lang="de-DE" dirty="0"/>
              <a:t> III, 35; nach Bernhard Häring: </a:t>
            </a:r>
            <a:r>
              <a:rPr lang="de-DE" i="1" dirty="0"/>
              <a:t>Umrüsten zu Frieden</a:t>
            </a:r>
            <a:r>
              <a:rPr lang="de-DE" dirty="0"/>
              <a:t>, Herder Verlag, Freiburg/Basel/Wien 1983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4 Ulrike Kleemeier: „Grundfragen einer philosophischen Theorie des Krieges: Platon – Hobbes – Clausewitz“. Berlin: Akademie Verlag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www.proverbia-iuris.de, abgerufen: 29.06.17</a:t>
            </a:r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Ethische Begründungen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ad </a:t>
            </a:r>
            <a:r>
              <a:rPr lang="de-DE" dirty="0" err="1"/>
              <a:t>bellum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Christentum sind gerechte Gründe zum Krieg die Sünden des Geistes, d.h. Denk- und Existenzweisen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Mittelalter waren nur noch drei Bedingungen ausschlaggebend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Nach der franz. Revolution wurde in Recht zum/im Krieg unterschieden,</a:t>
            </a:r>
          </a:p>
          <a:p>
            <a:pPr marL="0" indent="0">
              <a:buNone/>
            </a:pPr>
            <a:r>
              <a:rPr lang="de-DE" dirty="0"/>
              <a:t>     souveräne Staaten hatten allerdings ein uneingeschränktes Kriegsrecht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wird in das Völkerrecht aufgenommen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Kriegsvölkerrecht hat die Lehre des gerechten Krieges übernommen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in der Charta der Vereinten Nationen festgesetzt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werden vom internationalen Gerichtshof in Den Haag kontrolliert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Unterteilung in Recht zum Krieg (</a:t>
            </a:r>
            <a:r>
              <a:rPr lang="de-DE" dirty="0" err="1"/>
              <a:t>Ius</a:t>
            </a:r>
            <a:r>
              <a:rPr lang="de-DE" dirty="0"/>
              <a:t> ad </a:t>
            </a:r>
            <a:r>
              <a:rPr lang="de-DE" dirty="0" err="1"/>
              <a:t>bellum</a:t>
            </a:r>
            <a:r>
              <a:rPr lang="de-DE" dirty="0"/>
              <a:t>) und Recht im Krieg (</a:t>
            </a: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Neun Kriterien zur Moralischen Bewertung eines Krieges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18EDA-D5DE-4EAB-9D27-22A1DB2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481DB-683D-42E9-B3F2-56E4ABB7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27243"/>
            <a:ext cx="4185623" cy="576262"/>
          </a:xfrm>
        </p:spPr>
        <p:txBody>
          <a:bodyPr/>
          <a:lstStyle/>
          <a:p>
            <a:r>
              <a:rPr lang="de-DE" dirty="0" err="1"/>
              <a:t>Ius</a:t>
            </a:r>
            <a:r>
              <a:rPr lang="de-DE" dirty="0"/>
              <a:t> ad </a:t>
            </a:r>
            <a:r>
              <a:rPr lang="de-DE" dirty="0" err="1"/>
              <a:t>bellum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724AEB-C70E-4DE3-A747-11897E33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503504"/>
            <a:ext cx="4185623" cy="405934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dirty="0" err="1"/>
              <a:t>legitima</a:t>
            </a:r>
            <a:r>
              <a:rPr lang="de-DE" sz="1900" dirty="0"/>
              <a:t> </a:t>
            </a:r>
            <a:r>
              <a:rPr lang="de-DE" sz="1900" dirty="0" err="1"/>
              <a:t>auctoritas</a:t>
            </a:r>
            <a:r>
              <a:rPr lang="de-DE" sz="1900" dirty="0"/>
              <a:t>:                         eine rechtmäßige Autorität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causa </a:t>
            </a:r>
            <a:r>
              <a:rPr lang="de-DE" sz="1900" dirty="0" err="1"/>
              <a:t>iusta</a:t>
            </a:r>
            <a:r>
              <a:rPr lang="de-DE" sz="1900" dirty="0"/>
              <a:t>:                                     das Bestehen eines zulässigen und „gerechten“ Kriegsgrundes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 err="1"/>
              <a:t>recta</a:t>
            </a:r>
            <a:r>
              <a:rPr lang="de-DE" sz="1900" dirty="0"/>
              <a:t> </a:t>
            </a:r>
            <a:r>
              <a:rPr lang="de-DE" sz="1900" dirty="0" err="1"/>
              <a:t>intentio</a:t>
            </a:r>
            <a:r>
              <a:rPr lang="de-DE" sz="1900" dirty="0"/>
              <a:t>:                                      die gerechte Absicht der kriegsführenden Parteien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 err="1"/>
              <a:t>ultima</a:t>
            </a:r>
            <a:r>
              <a:rPr lang="de-DE" sz="1900" dirty="0"/>
              <a:t> </a:t>
            </a:r>
            <a:r>
              <a:rPr lang="de-DE" sz="1900" dirty="0" err="1"/>
              <a:t>ratio</a:t>
            </a:r>
            <a:r>
              <a:rPr lang="de-DE" sz="1900" dirty="0"/>
              <a:t>:                                    der Krieg musste das letzte Mittel zur Wiederherstellung des Rechts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 err="1"/>
              <a:t>iustus</a:t>
            </a:r>
            <a:r>
              <a:rPr lang="de-DE" sz="1900" dirty="0"/>
              <a:t> </a:t>
            </a:r>
            <a:r>
              <a:rPr lang="de-DE" sz="1900" dirty="0" err="1"/>
              <a:t>finis</a:t>
            </a:r>
            <a:r>
              <a:rPr lang="de-DE" sz="1900" dirty="0"/>
              <a:t>:                                        es musste die Aussicht auf Frieden mit dem Kriegsgegner bestehen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 err="1"/>
              <a:t>proportionalitas</a:t>
            </a:r>
            <a:r>
              <a:rPr lang="de-DE" sz="1900" dirty="0"/>
              <a:t>:                               die Verhältnismäßigkeit der Reaktion musste gewahr sein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CF002B-99AA-4905-B7CA-F832955A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927243"/>
            <a:ext cx="4185618" cy="576262"/>
          </a:xfrm>
        </p:spPr>
        <p:txBody>
          <a:bodyPr/>
          <a:lstStyle/>
          <a:p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0317A0-2E39-4B56-BBF0-B852F6178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503505"/>
            <a:ext cx="4185617" cy="40593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Prinzip der Verhältnismäßigkeit:   die angewendeten militärischen Mittel müsse in Bezug auf den Kriegsgrund verhältnismäßig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Diskriminierungsgebot:                   es muss zwischen der Zivilbevölkerung und den Kriegsteilnehmern unterschieden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Immunitätsprinzip:                      die Zivilbevölkerung ist in jedem Fall zu schützen.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23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Begründungen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368</Words>
  <Application>Microsoft Office PowerPoint</Application>
  <PresentationFormat>Breitbild</PresentationFormat>
  <Paragraphs>85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Aktuelle Lage</vt:lpstr>
      <vt:lpstr>Ethische Begründungen</vt:lpstr>
      <vt:lpstr>Fazit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31</cp:revision>
  <dcterms:created xsi:type="dcterms:W3CDTF">2017-06-28T18:51:00Z</dcterms:created>
  <dcterms:modified xsi:type="dcterms:W3CDTF">2017-06-29T21:24:23Z</dcterms:modified>
</cp:coreProperties>
</file>