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6" r:id="rId9"/>
    <p:sldId id="262" r:id="rId10"/>
    <p:sldId id="263" r:id="rId11"/>
  </p:sldIdLst>
  <p:sldSz cx="12192000" cy="6858000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3456" autoAdjust="0"/>
  </p:normalViewPr>
  <p:slideViewPr>
    <p:cSldViewPr snapToGrid="0">
      <p:cViewPr varScale="1">
        <p:scale>
          <a:sx n="73" d="100"/>
          <a:sy n="73" d="100"/>
        </p:scale>
        <p:origin x="1046" y="67"/>
      </p:cViewPr>
      <p:guideLst/>
    </p:cSldViewPr>
  </p:slideViewPr>
  <p:outlineViewPr>
    <p:cViewPr>
      <p:scale>
        <a:sx n="33" d="100"/>
        <a:sy n="33" d="100"/>
      </p:scale>
      <p:origin x="0" y="-637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283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3BD71-796C-4CA1-9DC9-C4DE41987FB4}" type="doc">
      <dgm:prSet loTypeId="urn:microsoft.com/office/officeart/2005/8/layout/radial5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6432C22-111E-4138-83BB-ACA09A55736F}">
      <dgm:prSet phldrT="[Text]"/>
      <dgm:spPr/>
      <dgm:t>
        <a:bodyPr/>
        <a:lstStyle/>
        <a:p>
          <a:r>
            <a:rPr lang="de-DE" dirty="0"/>
            <a:t>Bellum iustum</a:t>
          </a:r>
        </a:p>
      </dgm:t>
    </dgm:pt>
    <dgm:pt modelId="{53EB059A-A75A-42CB-B729-9239F4966B4F}" type="parTrans" cxnId="{0538DC6A-1104-4D25-828C-DFDCFC78E8B9}">
      <dgm:prSet/>
      <dgm:spPr/>
      <dgm:t>
        <a:bodyPr/>
        <a:lstStyle/>
        <a:p>
          <a:endParaRPr lang="de-DE"/>
        </a:p>
      </dgm:t>
    </dgm:pt>
    <dgm:pt modelId="{33581442-5CB9-4810-A900-4F525DD5BF74}" type="sibTrans" cxnId="{0538DC6A-1104-4D25-828C-DFDCFC78E8B9}">
      <dgm:prSet/>
      <dgm:spPr/>
      <dgm:t>
        <a:bodyPr/>
        <a:lstStyle/>
        <a:p>
          <a:endParaRPr lang="de-DE"/>
        </a:p>
      </dgm:t>
    </dgm:pt>
    <dgm:pt modelId="{C9D254A8-6105-48A6-BDBB-84A005699C0C}">
      <dgm:prSet phldrT="[Text]"/>
      <dgm:spPr/>
      <dgm:t>
        <a:bodyPr/>
        <a:lstStyle/>
        <a:p>
          <a:r>
            <a:rPr lang="de-DE" dirty="0"/>
            <a:t>Realismus</a:t>
          </a:r>
        </a:p>
      </dgm:t>
    </dgm:pt>
    <dgm:pt modelId="{9EC9B92C-5975-4EA1-9550-018B7160A82D}" type="parTrans" cxnId="{9018D04C-AC78-45C7-B79C-8F8633D01D13}">
      <dgm:prSet/>
      <dgm:spPr/>
      <dgm:t>
        <a:bodyPr/>
        <a:lstStyle/>
        <a:p>
          <a:endParaRPr lang="de-DE" dirty="0"/>
        </a:p>
      </dgm:t>
    </dgm:pt>
    <dgm:pt modelId="{5D32C15B-85DB-40F4-B6A9-AE95066E592D}" type="sibTrans" cxnId="{9018D04C-AC78-45C7-B79C-8F8633D01D13}">
      <dgm:prSet/>
      <dgm:spPr/>
      <dgm:t>
        <a:bodyPr/>
        <a:lstStyle/>
        <a:p>
          <a:endParaRPr lang="de-DE"/>
        </a:p>
      </dgm:t>
    </dgm:pt>
    <dgm:pt modelId="{D55ED96E-F688-49E7-A402-EADA3E1C2A05}">
      <dgm:prSet phldrT="[Text]"/>
      <dgm:spPr/>
      <dgm:t>
        <a:bodyPr/>
        <a:lstStyle/>
        <a:p>
          <a:r>
            <a:rPr lang="de-DE" dirty="0"/>
            <a:t>Militarismus</a:t>
          </a:r>
        </a:p>
      </dgm:t>
    </dgm:pt>
    <dgm:pt modelId="{860A17DB-2C3B-4F37-842D-329D7EA8EA8D}" type="parTrans" cxnId="{12C91DD8-569B-4B27-9383-118D184D7009}">
      <dgm:prSet/>
      <dgm:spPr/>
      <dgm:t>
        <a:bodyPr/>
        <a:lstStyle/>
        <a:p>
          <a:endParaRPr lang="de-DE" dirty="0"/>
        </a:p>
      </dgm:t>
    </dgm:pt>
    <dgm:pt modelId="{5F76C22A-9CE1-4731-8D43-6EF7570A4BA4}" type="sibTrans" cxnId="{12C91DD8-569B-4B27-9383-118D184D7009}">
      <dgm:prSet/>
      <dgm:spPr/>
      <dgm:t>
        <a:bodyPr/>
        <a:lstStyle/>
        <a:p>
          <a:endParaRPr lang="de-DE"/>
        </a:p>
      </dgm:t>
    </dgm:pt>
    <dgm:pt modelId="{CCF0D8C5-DF21-4B1A-AA65-6BC5A5A358A0}">
      <dgm:prSet phldrT="[Text]"/>
      <dgm:spPr/>
      <dgm:t>
        <a:bodyPr/>
        <a:lstStyle/>
        <a:p>
          <a:r>
            <a:rPr lang="de-DE" dirty="0"/>
            <a:t>Pazifismus</a:t>
          </a:r>
        </a:p>
      </dgm:t>
    </dgm:pt>
    <dgm:pt modelId="{4CEF6F0D-532B-43DC-853D-DAE61FC1DC0F}" type="parTrans" cxnId="{93A40FC6-EEEA-4808-9695-E3B670E487D2}">
      <dgm:prSet/>
      <dgm:spPr/>
      <dgm:t>
        <a:bodyPr/>
        <a:lstStyle/>
        <a:p>
          <a:endParaRPr lang="de-DE" dirty="0"/>
        </a:p>
      </dgm:t>
    </dgm:pt>
    <dgm:pt modelId="{132CFB37-013A-4E42-B95B-E4D540D32530}" type="sibTrans" cxnId="{93A40FC6-EEEA-4808-9695-E3B670E487D2}">
      <dgm:prSet/>
      <dgm:spPr/>
      <dgm:t>
        <a:bodyPr/>
        <a:lstStyle/>
        <a:p>
          <a:endParaRPr lang="de-DE"/>
        </a:p>
      </dgm:t>
    </dgm:pt>
    <dgm:pt modelId="{AB380CC9-A22B-492F-8AE4-1AA41D3C13C7}" type="pres">
      <dgm:prSet presAssocID="{0A13BD71-796C-4CA1-9DC9-C4DE41987FB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33F0FC-B4FA-4307-9D50-2D709B6C7221}" type="pres">
      <dgm:prSet presAssocID="{66432C22-111E-4138-83BB-ACA09A55736F}" presName="centerShape" presStyleLbl="node0" presStyleIdx="0" presStyleCnt="1"/>
      <dgm:spPr/>
    </dgm:pt>
    <dgm:pt modelId="{E75BC97A-4B8A-419B-86C9-C4404C9F68BF}" type="pres">
      <dgm:prSet presAssocID="{9EC9B92C-5975-4EA1-9550-018B7160A82D}" presName="parTrans" presStyleLbl="sibTrans2D1" presStyleIdx="0" presStyleCnt="3" custAng="10800000"/>
      <dgm:spPr/>
    </dgm:pt>
    <dgm:pt modelId="{BFB5EA4E-01F6-4A28-AEE9-ABEF1A151F2D}" type="pres">
      <dgm:prSet presAssocID="{9EC9B92C-5975-4EA1-9550-018B7160A82D}" presName="connectorText" presStyleLbl="sibTrans2D1" presStyleIdx="0" presStyleCnt="3"/>
      <dgm:spPr/>
    </dgm:pt>
    <dgm:pt modelId="{386FD6D2-BCE4-407D-B93A-C383D6982A7F}" type="pres">
      <dgm:prSet presAssocID="{C9D254A8-6105-48A6-BDBB-84A005699C0C}" presName="node" presStyleLbl="node1" presStyleIdx="0" presStyleCnt="3">
        <dgm:presLayoutVars>
          <dgm:bulletEnabled val="1"/>
        </dgm:presLayoutVars>
      </dgm:prSet>
      <dgm:spPr/>
    </dgm:pt>
    <dgm:pt modelId="{A5B2D0C1-7188-4C5F-804A-6BA6E8FEEB93}" type="pres">
      <dgm:prSet presAssocID="{860A17DB-2C3B-4F37-842D-329D7EA8EA8D}" presName="parTrans" presStyleLbl="sibTrans2D1" presStyleIdx="1" presStyleCnt="3" custAng="10684113"/>
      <dgm:spPr/>
    </dgm:pt>
    <dgm:pt modelId="{E3BFE332-082D-4CC8-8D59-D9EFBBBAA635}" type="pres">
      <dgm:prSet presAssocID="{860A17DB-2C3B-4F37-842D-329D7EA8EA8D}" presName="connectorText" presStyleLbl="sibTrans2D1" presStyleIdx="1" presStyleCnt="3"/>
      <dgm:spPr/>
    </dgm:pt>
    <dgm:pt modelId="{B7DF9495-A156-45E2-B3DD-C47B7C3E1489}" type="pres">
      <dgm:prSet presAssocID="{D55ED96E-F688-49E7-A402-EADA3E1C2A05}" presName="node" presStyleLbl="node1" presStyleIdx="1" presStyleCnt="3">
        <dgm:presLayoutVars>
          <dgm:bulletEnabled val="1"/>
        </dgm:presLayoutVars>
      </dgm:prSet>
      <dgm:spPr/>
    </dgm:pt>
    <dgm:pt modelId="{9F9642E6-E4F0-4AD9-B12A-2D8F774240A0}" type="pres">
      <dgm:prSet presAssocID="{4CEF6F0D-532B-43DC-853D-DAE61FC1DC0F}" presName="parTrans" presStyleLbl="sibTrans2D1" presStyleIdx="2" presStyleCnt="3" custAng="10815880"/>
      <dgm:spPr/>
    </dgm:pt>
    <dgm:pt modelId="{0AEB2FDD-AA81-4E32-8AD5-E260B1F29FFB}" type="pres">
      <dgm:prSet presAssocID="{4CEF6F0D-532B-43DC-853D-DAE61FC1DC0F}" presName="connectorText" presStyleLbl="sibTrans2D1" presStyleIdx="2" presStyleCnt="3"/>
      <dgm:spPr/>
    </dgm:pt>
    <dgm:pt modelId="{CD3BE399-D4A2-4852-BDCA-317FE4B93145}" type="pres">
      <dgm:prSet presAssocID="{CCF0D8C5-DF21-4B1A-AA65-6BC5A5A358A0}" presName="node" presStyleLbl="node1" presStyleIdx="2" presStyleCnt="3">
        <dgm:presLayoutVars>
          <dgm:bulletEnabled val="1"/>
        </dgm:presLayoutVars>
      </dgm:prSet>
      <dgm:spPr/>
    </dgm:pt>
  </dgm:ptLst>
  <dgm:cxnLst>
    <dgm:cxn modelId="{68014C2D-631F-45EB-AF6B-5CD5B507F466}" type="presOf" srcId="{0A13BD71-796C-4CA1-9DC9-C4DE41987FB4}" destId="{AB380CC9-A22B-492F-8AE4-1AA41D3C13C7}" srcOrd="0" destOrd="0" presId="urn:microsoft.com/office/officeart/2005/8/layout/radial5"/>
    <dgm:cxn modelId="{2F2D6337-B9A9-43FD-91E2-457570B2E27E}" type="presOf" srcId="{9EC9B92C-5975-4EA1-9550-018B7160A82D}" destId="{E75BC97A-4B8A-419B-86C9-C4404C9F68BF}" srcOrd="0" destOrd="0" presId="urn:microsoft.com/office/officeart/2005/8/layout/radial5"/>
    <dgm:cxn modelId="{B4D95866-B17B-4DAD-A169-9E9CA0445175}" type="presOf" srcId="{D55ED96E-F688-49E7-A402-EADA3E1C2A05}" destId="{B7DF9495-A156-45E2-B3DD-C47B7C3E1489}" srcOrd="0" destOrd="0" presId="urn:microsoft.com/office/officeart/2005/8/layout/radial5"/>
    <dgm:cxn modelId="{0538DC6A-1104-4D25-828C-DFDCFC78E8B9}" srcId="{0A13BD71-796C-4CA1-9DC9-C4DE41987FB4}" destId="{66432C22-111E-4138-83BB-ACA09A55736F}" srcOrd="0" destOrd="0" parTransId="{53EB059A-A75A-42CB-B729-9239F4966B4F}" sibTransId="{33581442-5CB9-4810-A900-4F525DD5BF74}"/>
    <dgm:cxn modelId="{596D4E4B-662F-4233-B7DB-D21E5E418CEC}" type="presOf" srcId="{4CEF6F0D-532B-43DC-853D-DAE61FC1DC0F}" destId="{0AEB2FDD-AA81-4E32-8AD5-E260B1F29FFB}" srcOrd="1" destOrd="0" presId="urn:microsoft.com/office/officeart/2005/8/layout/radial5"/>
    <dgm:cxn modelId="{9018D04C-AC78-45C7-B79C-8F8633D01D13}" srcId="{66432C22-111E-4138-83BB-ACA09A55736F}" destId="{C9D254A8-6105-48A6-BDBB-84A005699C0C}" srcOrd="0" destOrd="0" parTransId="{9EC9B92C-5975-4EA1-9550-018B7160A82D}" sibTransId="{5D32C15B-85DB-40F4-B6A9-AE95066E592D}"/>
    <dgm:cxn modelId="{37FBDD77-F6BF-4ABB-B23F-7FCF201DFB62}" type="presOf" srcId="{66432C22-111E-4138-83BB-ACA09A55736F}" destId="{7B33F0FC-B4FA-4307-9D50-2D709B6C7221}" srcOrd="0" destOrd="0" presId="urn:microsoft.com/office/officeart/2005/8/layout/radial5"/>
    <dgm:cxn modelId="{86D28F81-4EBE-48E7-8E5F-2382EEBD5967}" type="presOf" srcId="{4CEF6F0D-532B-43DC-853D-DAE61FC1DC0F}" destId="{9F9642E6-E4F0-4AD9-B12A-2D8F774240A0}" srcOrd="0" destOrd="0" presId="urn:microsoft.com/office/officeart/2005/8/layout/radial5"/>
    <dgm:cxn modelId="{C0FAA8A2-9A7B-458B-8AD0-CD9FF69BA0E1}" type="presOf" srcId="{860A17DB-2C3B-4F37-842D-329D7EA8EA8D}" destId="{E3BFE332-082D-4CC8-8D59-D9EFBBBAA635}" srcOrd="1" destOrd="0" presId="urn:microsoft.com/office/officeart/2005/8/layout/radial5"/>
    <dgm:cxn modelId="{170E33B6-0A25-466E-9D3F-BCD6B3B7CB34}" type="presOf" srcId="{9EC9B92C-5975-4EA1-9550-018B7160A82D}" destId="{BFB5EA4E-01F6-4A28-AEE9-ABEF1A151F2D}" srcOrd="1" destOrd="0" presId="urn:microsoft.com/office/officeart/2005/8/layout/radial5"/>
    <dgm:cxn modelId="{0F1919BF-3610-49C3-B988-77D6EE19A038}" type="presOf" srcId="{860A17DB-2C3B-4F37-842D-329D7EA8EA8D}" destId="{A5B2D0C1-7188-4C5F-804A-6BA6E8FEEB93}" srcOrd="0" destOrd="0" presId="urn:microsoft.com/office/officeart/2005/8/layout/radial5"/>
    <dgm:cxn modelId="{AF9029BF-691F-4F63-92FE-05D64CFE9577}" type="presOf" srcId="{CCF0D8C5-DF21-4B1A-AA65-6BC5A5A358A0}" destId="{CD3BE399-D4A2-4852-BDCA-317FE4B93145}" srcOrd="0" destOrd="0" presId="urn:microsoft.com/office/officeart/2005/8/layout/radial5"/>
    <dgm:cxn modelId="{93A40FC6-EEEA-4808-9695-E3B670E487D2}" srcId="{66432C22-111E-4138-83BB-ACA09A55736F}" destId="{CCF0D8C5-DF21-4B1A-AA65-6BC5A5A358A0}" srcOrd="2" destOrd="0" parTransId="{4CEF6F0D-532B-43DC-853D-DAE61FC1DC0F}" sibTransId="{132CFB37-013A-4E42-B95B-E4D540D32530}"/>
    <dgm:cxn modelId="{12C91DD8-569B-4B27-9383-118D184D7009}" srcId="{66432C22-111E-4138-83BB-ACA09A55736F}" destId="{D55ED96E-F688-49E7-A402-EADA3E1C2A05}" srcOrd="1" destOrd="0" parTransId="{860A17DB-2C3B-4F37-842D-329D7EA8EA8D}" sibTransId="{5F76C22A-9CE1-4731-8D43-6EF7570A4BA4}"/>
    <dgm:cxn modelId="{7CB445F4-1609-41EC-832E-2898841438B2}" type="presOf" srcId="{C9D254A8-6105-48A6-BDBB-84A005699C0C}" destId="{386FD6D2-BCE4-407D-B93A-C383D6982A7F}" srcOrd="0" destOrd="0" presId="urn:microsoft.com/office/officeart/2005/8/layout/radial5"/>
    <dgm:cxn modelId="{4D87B6CE-A1F1-4979-8D7A-E2BE2E1252CC}" type="presParOf" srcId="{AB380CC9-A22B-492F-8AE4-1AA41D3C13C7}" destId="{7B33F0FC-B4FA-4307-9D50-2D709B6C7221}" srcOrd="0" destOrd="0" presId="urn:microsoft.com/office/officeart/2005/8/layout/radial5"/>
    <dgm:cxn modelId="{C40F1262-CCB0-4A4A-B5C2-59EB1126CA0F}" type="presParOf" srcId="{AB380CC9-A22B-492F-8AE4-1AA41D3C13C7}" destId="{E75BC97A-4B8A-419B-86C9-C4404C9F68BF}" srcOrd="1" destOrd="0" presId="urn:microsoft.com/office/officeart/2005/8/layout/radial5"/>
    <dgm:cxn modelId="{3872717D-064F-4E25-8428-C854230F8F90}" type="presParOf" srcId="{E75BC97A-4B8A-419B-86C9-C4404C9F68BF}" destId="{BFB5EA4E-01F6-4A28-AEE9-ABEF1A151F2D}" srcOrd="0" destOrd="0" presId="urn:microsoft.com/office/officeart/2005/8/layout/radial5"/>
    <dgm:cxn modelId="{FCE58692-9972-4A8E-AA1C-B1B9B280E859}" type="presParOf" srcId="{AB380CC9-A22B-492F-8AE4-1AA41D3C13C7}" destId="{386FD6D2-BCE4-407D-B93A-C383D6982A7F}" srcOrd="2" destOrd="0" presId="urn:microsoft.com/office/officeart/2005/8/layout/radial5"/>
    <dgm:cxn modelId="{74DE18DC-6AE5-4068-8B80-5A66C0AD972D}" type="presParOf" srcId="{AB380CC9-A22B-492F-8AE4-1AA41D3C13C7}" destId="{A5B2D0C1-7188-4C5F-804A-6BA6E8FEEB93}" srcOrd="3" destOrd="0" presId="urn:microsoft.com/office/officeart/2005/8/layout/radial5"/>
    <dgm:cxn modelId="{47D46956-B13D-43BB-BF0C-ED552BB7F665}" type="presParOf" srcId="{A5B2D0C1-7188-4C5F-804A-6BA6E8FEEB93}" destId="{E3BFE332-082D-4CC8-8D59-D9EFBBBAA635}" srcOrd="0" destOrd="0" presId="urn:microsoft.com/office/officeart/2005/8/layout/radial5"/>
    <dgm:cxn modelId="{794A0273-DE6F-4004-A6AC-4D20C9435733}" type="presParOf" srcId="{AB380CC9-A22B-492F-8AE4-1AA41D3C13C7}" destId="{B7DF9495-A156-45E2-B3DD-C47B7C3E1489}" srcOrd="4" destOrd="0" presId="urn:microsoft.com/office/officeart/2005/8/layout/radial5"/>
    <dgm:cxn modelId="{28D02BF5-D0BF-4175-A88D-8AFE74533EDA}" type="presParOf" srcId="{AB380CC9-A22B-492F-8AE4-1AA41D3C13C7}" destId="{9F9642E6-E4F0-4AD9-B12A-2D8F774240A0}" srcOrd="5" destOrd="0" presId="urn:microsoft.com/office/officeart/2005/8/layout/radial5"/>
    <dgm:cxn modelId="{855014BC-3D15-42C2-89F7-7A237FC2B427}" type="presParOf" srcId="{9F9642E6-E4F0-4AD9-B12A-2D8F774240A0}" destId="{0AEB2FDD-AA81-4E32-8AD5-E260B1F29FFB}" srcOrd="0" destOrd="0" presId="urn:microsoft.com/office/officeart/2005/8/layout/radial5"/>
    <dgm:cxn modelId="{FCDEF33F-C07E-4155-B13A-755CDF9A9FC0}" type="presParOf" srcId="{AB380CC9-A22B-492F-8AE4-1AA41D3C13C7}" destId="{CD3BE399-D4A2-4852-BDCA-317FE4B93145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3F0FC-B4FA-4307-9D50-2D709B6C7221}">
      <dsp:nvSpPr>
        <dsp:cNvPr id="0" name=""/>
        <dsp:cNvSpPr/>
      </dsp:nvSpPr>
      <dsp:spPr>
        <a:xfrm>
          <a:off x="3672740" y="1753205"/>
          <a:ext cx="1250830" cy="1250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Bellum iustum</a:t>
          </a:r>
        </a:p>
      </dsp:txBody>
      <dsp:txXfrm>
        <a:off x="3855920" y="1936385"/>
        <a:ext cx="884470" cy="884470"/>
      </dsp:txXfrm>
    </dsp:sp>
    <dsp:sp modelId="{E75BC97A-4B8A-419B-86C9-C4404C9F68BF}">
      <dsp:nvSpPr>
        <dsp:cNvPr id="0" name=""/>
        <dsp:cNvSpPr/>
      </dsp:nvSpPr>
      <dsp:spPr>
        <a:xfrm rot="5400000">
          <a:off x="4165449" y="1297686"/>
          <a:ext cx="265412" cy="4252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 dirty="0"/>
        </a:p>
      </dsp:txBody>
      <dsp:txXfrm>
        <a:off x="4205261" y="1342930"/>
        <a:ext cx="185788" cy="255170"/>
      </dsp:txXfrm>
    </dsp:sp>
    <dsp:sp modelId="{386FD6D2-BCE4-407D-B93A-C383D6982A7F}">
      <dsp:nvSpPr>
        <dsp:cNvPr id="0" name=""/>
        <dsp:cNvSpPr/>
      </dsp:nvSpPr>
      <dsp:spPr>
        <a:xfrm>
          <a:off x="3672740" y="1596"/>
          <a:ext cx="1250830" cy="1250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Realismus</a:t>
          </a:r>
        </a:p>
      </dsp:txBody>
      <dsp:txXfrm>
        <a:off x="3855920" y="184776"/>
        <a:ext cx="884470" cy="884470"/>
      </dsp:txXfrm>
    </dsp:sp>
    <dsp:sp modelId="{A5B2D0C1-7188-4C5F-804A-6BA6E8FEEB93}">
      <dsp:nvSpPr>
        <dsp:cNvPr id="0" name=""/>
        <dsp:cNvSpPr/>
      </dsp:nvSpPr>
      <dsp:spPr>
        <a:xfrm rot="12484113">
          <a:off x="4917413" y="2600125"/>
          <a:ext cx="265412" cy="4252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 dirty="0"/>
        </a:p>
      </dsp:txBody>
      <dsp:txXfrm>
        <a:off x="4992355" y="2703914"/>
        <a:ext cx="185788" cy="255170"/>
      </dsp:txXfrm>
    </dsp:sp>
    <dsp:sp modelId="{B7DF9495-A156-45E2-B3DD-C47B7C3E1489}">
      <dsp:nvSpPr>
        <dsp:cNvPr id="0" name=""/>
        <dsp:cNvSpPr/>
      </dsp:nvSpPr>
      <dsp:spPr>
        <a:xfrm>
          <a:off x="5189678" y="2629009"/>
          <a:ext cx="1250830" cy="1250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Militarismus</a:t>
          </a:r>
        </a:p>
      </dsp:txBody>
      <dsp:txXfrm>
        <a:off x="5372858" y="2812189"/>
        <a:ext cx="884470" cy="884470"/>
      </dsp:txXfrm>
    </dsp:sp>
    <dsp:sp modelId="{9F9642E6-E4F0-4AD9-B12A-2D8F774240A0}">
      <dsp:nvSpPr>
        <dsp:cNvPr id="0" name=""/>
        <dsp:cNvSpPr/>
      </dsp:nvSpPr>
      <dsp:spPr>
        <a:xfrm rot="19815880">
          <a:off x="3413486" y="2600125"/>
          <a:ext cx="265412" cy="4252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 dirty="0"/>
        </a:p>
      </dsp:txBody>
      <dsp:txXfrm rot="10800000">
        <a:off x="3418728" y="2704928"/>
        <a:ext cx="185788" cy="255170"/>
      </dsp:txXfrm>
    </dsp:sp>
    <dsp:sp modelId="{CD3BE399-D4A2-4852-BDCA-317FE4B93145}">
      <dsp:nvSpPr>
        <dsp:cNvPr id="0" name=""/>
        <dsp:cNvSpPr/>
      </dsp:nvSpPr>
      <dsp:spPr>
        <a:xfrm>
          <a:off x="2155803" y="2629009"/>
          <a:ext cx="1250830" cy="1250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Pazifismus</a:t>
          </a:r>
        </a:p>
      </dsp:txBody>
      <dsp:txXfrm>
        <a:off x="2338983" y="2812189"/>
        <a:ext cx="884470" cy="884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A7D7E-D58D-4962-92E0-79CBBAECA581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666B9-4344-43B6-96B9-A8A1D210774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6199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2555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851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6244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66909" y="397065"/>
            <a:ext cx="5335270" cy="8288743"/>
          </a:xfrm>
        </p:spPr>
        <p:txBody>
          <a:bodyPr/>
          <a:lstStyle/>
          <a:p>
            <a:r>
              <a:rPr lang="de-DE" dirty="0"/>
              <a:t>Pazifismus: 	-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Haltung, die Krieg und jegliche Form von Gewalt ablehnt.</a:t>
            </a:r>
          </a:p>
          <a:p>
            <a:endParaRPr lang="de-DE" dirty="0"/>
          </a:p>
          <a:p>
            <a:r>
              <a:rPr lang="de-DE" dirty="0"/>
              <a:t>Militarismus: 	- 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 Zustand, dass in Staat und Gesellschaft das Militär eine sehr 	  große Bedeutung und Macht hat.</a:t>
            </a:r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Realismus: 	- Krieg ist ein notwendiges Mittel zur Realisierung nationaler 	  politischen Interessen, </a:t>
            </a:r>
          </a:p>
          <a:p>
            <a:r>
              <a:rPr lang="de-DE" dirty="0"/>
              <a:t>	- Moralität ist irrelevant da Konflikt mit staatl. Interessen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0">
              <a:defRPr/>
            </a:pPr>
            <a:r>
              <a:rPr lang="de-DE" dirty="0"/>
              <a:t>Unterscheidung zwischen Soldaten und Zivilbevölkerung schwer Umsetzbar</a:t>
            </a:r>
          </a:p>
          <a:p>
            <a:pPr lvl="1"/>
            <a:r>
              <a:rPr lang="de-DE" dirty="0"/>
              <a:t>Moderne Waffen</a:t>
            </a:r>
          </a:p>
          <a:p>
            <a:pPr lvl="1"/>
            <a:r>
              <a:rPr lang="de-DE" dirty="0"/>
              <a:t>Zwangseinzug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Pazifismus:</a:t>
            </a:r>
          </a:p>
          <a:p>
            <a:pPr lvl="1"/>
            <a:r>
              <a:rPr lang="de-DE" dirty="0"/>
              <a:t>Deshalb muss Krieg komplett vermieden werden</a:t>
            </a:r>
          </a:p>
          <a:p>
            <a:endParaRPr lang="de-DE" dirty="0"/>
          </a:p>
          <a:p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542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2417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66909" y="335023"/>
            <a:ext cx="5335270" cy="9184757"/>
          </a:xfrm>
        </p:spPr>
        <p:txBody>
          <a:bodyPr/>
          <a:lstStyle/>
          <a:p>
            <a:r>
              <a:rPr lang="de-DE" dirty="0"/>
              <a:t>Pazifismus: 	- Haltung, die Krieg und jegliche Form von Gewalt ablehnt.</a:t>
            </a:r>
          </a:p>
          <a:p>
            <a:endParaRPr lang="de-DE" dirty="0"/>
          </a:p>
          <a:p>
            <a:r>
              <a:rPr lang="de-DE" dirty="0"/>
              <a:t>Militarismus: 	- Der Zustand, dass in Staat und Gesellschaft das Militär eine sehr 	  große Bedeutung und Macht hat.</a:t>
            </a:r>
          </a:p>
          <a:p>
            <a:endParaRPr lang="de-DE" dirty="0"/>
          </a:p>
          <a:p>
            <a:r>
              <a:rPr lang="de-DE" dirty="0"/>
              <a:t>Realismus: 	- Krieg ist ein notwendiges Mittel zur Realisierung nationaler 	  politischen Interessen, </a:t>
            </a:r>
          </a:p>
          <a:p>
            <a:r>
              <a:rPr lang="de-DE" dirty="0"/>
              <a:t>	- Moralität ist irrelevant da Konflikt mit staatl. Interessen</a:t>
            </a:r>
          </a:p>
          <a:p>
            <a:endParaRPr lang="de-DE" dirty="0"/>
          </a:p>
          <a:p>
            <a:r>
              <a:rPr lang="de-DE" dirty="0"/>
              <a:t>---------------------------------------------------------------------------------------------------------------</a:t>
            </a:r>
          </a:p>
          <a:p>
            <a:endParaRPr lang="de-DE" dirty="0"/>
          </a:p>
          <a:p>
            <a:r>
              <a:rPr lang="de-DE" dirty="0"/>
              <a:t>Platon: 	- nannte nicht den Begriff gerechter Krieg</a:t>
            </a:r>
          </a:p>
          <a:p>
            <a:r>
              <a:rPr lang="de-DE" dirty="0"/>
              <a:t>	- Notwehr für sich + Nachbarn gerecht</a:t>
            </a:r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 Angriffs-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und Eroberungskriege seien ungerechte und 	     	   unvernünftige Habgier.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Nur Philosophen und Tugendwächter dürften einen gerechten 	  Verteidigungsfall feststellen.</a:t>
            </a:r>
          </a:p>
          <a:p>
            <a:r>
              <a:rPr lang="de-DE" dirty="0"/>
              <a:t>	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Kriegsgefangene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dürften nicht versklavt und beraubt, das Land des 	   Gegners müsse verschont, nur Schuldige dürften bestraft werden.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Bei Angriffen unvernünftiger Barbaren sei nicht nur Sieg zur 	   Herstellung von gerechtem Frieden, sondern Vernichtung der 	   Feinde erforderlich.</a:t>
            </a:r>
          </a:p>
          <a:p>
            <a:endParaRPr lang="de-DE" dirty="0"/>
          </a:p>
          <a:p>
            <a:r>
              <a:rPr lang="de-DE" dirty="0"/>
              <a:t>Aristoteles:	Manche Völker sind Sklaven -&gt; Sind unterworfen -&gt; Jagd auf sie ist 	erlaubt</a:t>
            </a:r>
          </a:p>
          <a:p>
            <a:endParaRPr lang="de-DE" dirty="0"/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Cicero:	Römisches Reich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Krieg muss 	-</a:t>
            </a:r>
            <a:r>
              <a:rPr lang="de-DE" dirty="0"/>
              <a:t>auf erlittenes Unrecht reagieren</a:t>
            </a:r>
          </a:p>
          <a:p>
            <a:r>
              <a:rPr lang="de-DE" dirty="0"/>
              <a:t>		-auf gescheiterte Verhandlungsversuche folgen</a:t>
            </a:r>
          </a:p>
          <a:p>
            <a:r>
              <a:rPr lang="de-DE" dirty="0"/>
              <a:t>		-von der politischen Zentralmacht geführt werden, </a:t>
            </a:r>
          </a:p>
          <a:p>
            <a:r>
              <a:rPr lang="de-DE" dirty="0"/>
              <a:t>		-von sakralen Autoritäten formal legitimiert werden</a:t>
            </a:r>
          </a:p>
          <a:p>
            <a:r>
              <a:rPr lang="de-DE" dirty="0"/>
              <a:t>		-den verletzten Rechtszustand wiederherstellen und 		 Schäden wiedergutmachen </a:t>
            </a:r>
          </a:p>
          <a:p>
            <a:endParaRPr lang="de-DE" dirty="0"/>
          </a:p>
          <a:p>
            <a:r>
              <a:rPr lang="de-DE" dirty="0"/>
              <a:t>Mittelalter:	die Vollmacht des Fürsten Krieg zu erklären und zu führen</a:t>
            </a:r>
          </a:p>
          <a:p>
            <a:r>
              <a:rPr lang="de-DE" dirty="0"/>
              <a:t>	den gerechten Grund zum Krieg </a:t>
            </a:r>
          </a:p>
          <a:p>
            <a:r>
              <a:rPr lang="de-DE" dirty="0"/>
              <a:t>	die rechte Absicht der Kriegsführer</a:t>
            </a:r>
          </a:p>
          <a:p>
            <a:endParaRPr lang="de-DE" dirty="0"/>
          </a:p>
          <a:p>
            <a:r>
              <a:rPr lang="de-DE" dirty="0"/>
              <a:t>Franz. Rev.:	da uneingeschränktes Kriegsrecht -&gt; Fokus auf ius in bello</a:t>
            </a:r>
          </a:p>
          <a:p>
            <a:endParaRPr lang="de-DE" dirty="0"/>
          </a:p>
          <a:p>
            <a:r>
              <a:rPr lang="de-DE" dirty="0"/>
              <a:t>---------------------------------------------------------------------------------------------------------------</a:t>
            </a:r>
          </a:p>
          <a:p>
            <a:endParaRPr lang="de-DE" dirty="0"/>
          </a:p>
          <a:p>
            <a:pPr lvl="0">
              <a:defRPr/>
            </a:pPr>
            <a:r>
              <a:rPr lang="de-DE" dirty="0"/>
              <a:t>Unterscheidung zwischen Soldaten und Zivilbevölkerung schwer Umsetzbar</a:t>
            </a:r>
          </a:p>
          <a:p>
            <a:pPr lvl="0">
              <a:defRPr/>
            </a:pPr>
            <a:r>
              <a:rPr lang="de-DE" dirty="0"/>
              <a:t>	- Moderne Waffen</a:t>
            </a:r>
          </a:p>
          <a:p>
            <a:pPr lvl="0">
              <a:defRPr/>
            </a:pPr>
            <a:r>
              <a:rPr lang="de-DE" dirty="0"/>
              <a:t>	- Zwangseinzug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Pazifismus:	- Deshalb muss Krieg komplett vermieden werden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3297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4822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139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Unterscheidung zwischen Soldaten und Zivilbevölkerung schwer Umsetzbar</a:t>
            </a:r>
          </a:p>
          <a:p>
            <a:pPr lvl="1"/>
            <a:r>
              <a:rPr lang="de-DE" dirty="0"/>
              <a:t>Moderne Waffen</a:t>
            </a:r>
          </a:p>
          <a:p>
            <a:pPr lvl="1"/>
            <a:r>
              <a:rPr lang="de-DE" dirty="0"/>
              <a:t>Zwangseinzug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Pazifismus:</a:t>
            </a:r>
          </a:p>
          <a:p>
            <a:pPr lvl="1"/>
            <a:r>
              <a:rPr lang="de-DE" dirty="0"/>
              <a:t>Deshalb muss Krieg komplett vermieden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504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Kant??</a:t>
            </a:r>
          </a:p>
          <a:p>
            <a:r>
              <a:rPr lang="de-DE" dirty="0"/>
              <a:t>Ethik-Sternchenthemen??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66B9-4344-43B6-96B9-A8A1D210774A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7517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14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027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2496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9302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3822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1395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7891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90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96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800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349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695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768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42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704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543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BC95-129A-48D2-A0C0-40FAA5E3472D}" type="datetimeFigureOut">
              <a:rPr lang="de-DE" smtClean="0"/>
              <a:t>29.06.2017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06FE8E-B2E5-4BCF-948D-2C6FBD2FF5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98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3EAF6-EAFB-4B25-A485-003144672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Kann es einen gerechten Krieg geben?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AEFCBF-FD2E-4F84-B7D0-C2408FFB3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0014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3D1F1-B0EF-4B29-AC2E-A7DB2EF4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0AA292-6E27-4D41-8B2D-B0C7B0992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13" y="1930401"/>
            <a:ext cx="9005104" cy="43893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Aristoteles: </a:t>
            </a:r>
            <a:r>
              <a:rPr lang="de-DE" i="1" dirty="0"/>
              <a:t>Hauptwerke – Ausgewählt übersetzt und eingeleitet von Wilhelm Nestle</a:t>
            </a:r>
            <a:r>
              <a:rPr lang="de-DE" dirty="0"/>
              <a:t>, Alfred Kröner Verlag, Stuttgart 1977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Cicero: </a:t>
            </a:r>
            <a:r>
              <a:rPr lang="de-DE" i="1" dirty="0"/>
              <a:t>De re publica</a:t>
            </a:r>
            <a:r>
              <a:rPr lang="de-DE" dirty="0"/>
              <a:t> III, 35; nach Bernhard Häring: </a:t>
            </a:r>
            <a:r>
              <a:rPr lang="de-DE" i="1" dirty="0"/>
              <a:t>Umrüsten zu Frieden</a:t>
            </a:r>
            <a:r>
              <a:rPr lang="de-DE" dirty="0"/>
              <a:t>, Herder Verlag, Freiburg/Basel/Wien 1983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Matija Gašparević: </a:t>
            </a:r>
            <a:r>
              <a:rPr lang="de-DE" i="1" dirty="0"/>
              <a:t>Die Lehre vom gerechten Krieg und die Risiken des 21. Jahrhunderts – der Präemptivkrieg und die militärische humanitäre Intervention</a:t>
            </a:r>
            <a:r>
              <a:rPr lang="de-DE" dirty="0"/>
              <a:t>, 12. Juli 2010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proverbia-iuris.de, abgerufen: 29.06.17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Tim Aichele : </a:t>
            </a:r>
            <a:r>
              <a:rPr lang="de-DE" i="1" dirty="0"/>
              <a:t>Gerechter Krieg</a:t>
            </a:r>
            <a:r>
              <a:rPr lang="de-DE" dirty="0"/>
              <a:t>, 3. Mai 2017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Ulrike Kleemeier: „Grundfragen einer philosophischen Theorie des Krieges: Platon – Hobbes – Clausewitz“. Berlin: Akademie Verlag 2002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wikipedia.org/wiki/Gerechter_Krieg, abgerufen: 30.06.17</a:t>
            </a:r>
          </a:p>
        </p:txBody>
      </p:sp>
    </p:spTree>
    <p:extLst>
      <p:ext uri="{BB962C8B-B14F-4D97-AF65-F5344CB8AC3E}">
        <p14:creationId xmlns:p14="http://schemas.microsoft.com/office/powerpoint/2010/main" val="52706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24969-C05C-4625-A1A8-6C731B1D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A5B6D5-090C-4206-A266-BEE412986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Lehre des gerechten Krieges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Historische Entwicklung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Aktuelle Lage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Kritik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Fazit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083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48324-D86A-4290-8711-D17DB9B8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417" y="609600"/>
            <a:ext cx="8596668" cy="1320800"/>
          </a:xfrm>
        </p:spPr>
        <p:txBody>
          <a:bodyPr/>
          <a:lstStyle/>
          <a:p>
            <a:r>
              <a:rPr lang="de-DE" dirty="0"/>
              <a:t>Lehre des gerechten Krieges</a:t>
            </a:r>
            <a:br>
              <a:rPr lang="de-DE" dirty="0"/>
            </a:br>
            <a:r>
              <a:rPr lang="de-DE" dirty="0"/>
              <a:t>(Bellum iustum)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EF4CC1F-05F0-425C-B339-DA0BA9556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07357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9415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C253A-BF72-4A24-85F7-00B616C9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Lehre des gerechten Krieges</a:t>
            </a:r>
            <a:br>
              <a:rPr lang="de-DE" dirty="0"/>
            </a:br>
            <a:r>
              <a:rPr lang="de-DE" dirty="0"/>
              <a:t>(Bellum iustum)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B2D50-1316-4A37-931F-8CF71CC1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 gerechter Krieg muss bestimmte Kriterien erfüllen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Ius ad bellum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Ius in bello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Sind diese Kriterien erfüllt muss der Krieg geführt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Ziel der Lehre ist es Kriege zu reglementieren und zu verhindern</a:t>
            </a:r>
          </a:p>
        </p:txBody>
      </p:sp>
    </p:spTree>
    <p:extLst>
      <p:ext uri="{BB962C8B-B14F-4D97-AF65-F5344CB8AC3E}">
        <p14:creationId xmlns:p14="http://schemas.microsoft.com/office/powerpoint/2010/main" val="355779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48324-D86A-4290-8711-D17DB9B8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Historische Entwicklung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4017F-652D-4E95-9226-BDD754B00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Lehre des gerechten Krieges geht auf Platon zurück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Aristoteles benennt den „gerechten Kampf“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Cicero benannte fünf Bedingungen für einen gerechten Krieg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Im Christentum sind gerechte Gründe zum Krieg die Sünden des Geistes, d.h. Denk- und Existenzweisen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Im Mittelalter waren nur noch drei Bedingungen ausschlaggebend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Nach der franz. Revolution wurde in Recht zum/im Krieg unterschieden,</a:t>
            </a:r>
          </a:p>
          <a:p>
            <a:pPr marL="0" indent="0">
              <a:buNone/>
            </a:pPr>
            <a:r>
              <a:rPr lang="de-DE" dirty="0"/>
              <a:t>     souveräne Staaten hatten allerdings ein uneingeschränktes Kriegsrecht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Lehre des gerechten Krieges wird in das Völkerrecht aufgenommen</a:t>
            </a:r>
          </a:p>
        </p:txBody>
      </p:sp>
    </p:spTree>
    <p:extLst>
      <p:ext uri="{BB962C8B-B14F-4D97-AF65-F5344CB8AC3E}">
        <p14:creationId xmlns:p14="http://schemas.microsoft.com/office/powerpoint/2010/main" val="58393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48324-D86A-4290-8711-D17DB9B8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 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4017F-652D-4E95-9226-BDD754B00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Kriegsvölkerrecht hat die Lehre des gerechten Krieges übernommen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Regeln in der Charta der Vereinten Nationen festgesetzt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Regeln werden vom internationalen Gerichtshof in Den Haag kontrolliert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Unterteilung in Recht zum Krieg (Ius ad bellum) und Recht im Krieg (Ius in bello)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Neun Kriterien zur Moralischen Bewertung eines Krieges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195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18EDA-D5DE-4EAB-9D27-22A1DB24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 Lage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E481DB-683D-42E9-B3F2-56E4ABB79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927243"/>
            <a:ext cx="4185623" cy="576262"/>
          </a:xfrm>
        </p:spPr>
        <p:txBody>
          <a:bodyPr/>
          <a:lstStyle/>
          <a:p>
            <a:r>
              <a:rPr lang="de-DE" dirty="0"/>
              <a:t>Ius ad bellum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5724AEB-C70E-4DE3-A747-11897E338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503504"/>
            <a:ext cx="4185623" cy="4059341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legitima auctoritas:                         eine rechtmäßige Autorität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causa iusta:                                     das Bestehen eines zulässigen und „gerechten“ Kriegsgrundes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recta intentio:                                      die gerechte Absicht der kriegsführenden Parteien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ultima ratio:                                    der Krieg musste das letzte Mittel zur Wiederherstellung des Rechts 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iustus finis:                                        es musste die Aussicht auf Frieden mit dem Kriegsgegner bestehen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dirty="0"/>
              <a:t>proportionalitas:                               die Verhältnismäßigkeit der Reaktion musste gewahr sein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CCF002B-99AA-4905-B7CA-F832955A4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4" y="1927243"/>
            <a:ext cx="4185618" cy="576262"/>
          </a:xfrm>
        </p:spPr>
        <p:txBody>
          <a:bodyPr/>
          <a:lstStyle/>
          <a:p>
            <a:r>
              <a:rPr lang="de-DE" dirty="0"/>
              <a:t>Ius in bello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F0317A0-2E39-4B56-BBF0-B852F6178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503505"/>
            <a:ext cx="4185617" cy="40593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Das Prinzip der Verhältnismäßigkeit:   die angewendeten militärischen Mittel müsse in Bezug auf den Kriegsgrund verhältnismäßig 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das Diskriminierungsgebot:                   es muss zwischen der Zivilbevölkerung und den Kriegsteilnehmern unterschieden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das Immunitätsprinzip:                      die Zivilbevölkerung ist in jedem Fall zu schützen.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23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D8BF2466-3A4F-4400-8D7A-56EFA8AC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Kritik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9F52B35-742B-4226-BEC1-049C2821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Unterscheidung zwischen Soldaten und Zivilbevölkerung schwer Umsetzbar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Pazifismus: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Jeder Krieg ist ungerecht, man kann ihn nicht bewerten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Militarismus: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Krieg moralisch zu bewerten beschränkt die Machtpolitik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Realpolitik: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Die Lehre vom gerechten Krieg verhindert keine Kriege, sie fördert sie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Eine Kriegspartei kann nicht selber eine Eischätzung treffen, es ist immer gerecht</a:t>
            </a:r>
          </a:p>
        </p:txBody>
      </p:sp>
    </p:spTree>
    <p:extLst>
      <p:ext uri="{BB962C8B-B14F-4D97-AF65-F5344CB8AC3E}">
        <p14:creationId xmlns:p14="http://schemas.microsoft.com/office/powerpoint/2010/main" val="878048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48324-D86A-4290-8711-D17DB9B8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64017F-652D-4E95-9226-BDD754B00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Krieg kann nie gerecht sein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Krieg wird allerdings teilweise benötigt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Krieg als letztes Mittel gegen Ungerechtigkeit in Ordnung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Allianz gegen Nazi-Deutschland</a:t>
            </a:r>
          </a:p>
        </p:txBody>
      </p:sp>
    </p:spTree>
    <p:extLst>
      <p:ext uri="{BB962C8B-B14F-4D97-AF65-F5344CB8AC3E}">
        <p14:creationId xmlns:p14="http://schemas.microsoft.com/office/powerpoint/2010/main" val="17946494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431</Words>
  <Application>Microsoft Office PowerPoint</Application>
  <PresentationFormat>Breitbild</PresentationFormat>
  <Paragraphs>154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Facette</vt:lpstr>
      <vt:lpstr>Kann es einen gerechten Krieg geben?</vt:lpstr>
      <vt:lpstr>Gliederung</vt:lpstr>
      <vt:lpstr>Lehre des gerechten Krieges (Bellum iustum)</vt:lpstr>
      <vt:lpstr>Lehre des gerechten Krieges (Bellum iustum)</vt:lpstr>
      <vt:lpstr>Historische Entwicklung</vt:lpstr>
      <vt:lpstr>Aktuelle Lage</vt:lpstr>
      <vt:lpstr>Aktuelle Lage</vt:lpstr>
      <vt:lpstr>Kritik</vt:lpstr>
      <vt:lpstr>Fazit</vt:lpstr>
      <vt:lpstr>Literaturverzeichnis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martina</dc:creator>
  <cp:lastModifiedBy>martina</cp:lastModifiedBy>
  <cp:revision>46</cp:revision>
  <cp:lastPrinted>2017-07-02T20:42:14Z</cp:lastPrinted>
  <dcterms:created xsi:type="dcterms:W3CDTF">2017-06-28T18:51:00Z</dcterms:created>
  <dcterms:modified xsi:type="dcterms:W3CDTF">2017-07-02T21:13:51Z</dcterms:modified>
</cp:coreProperties>
</file>