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</p:sldMasterIdLst>
  <p:notesMasterIdLst>
    <p:notesMasterId r:id="rId23"/>
  </p:notesMasterIdLst>
  <p:sldIdLst>
    <p:sldId id="256" r:id="rId4"/>
    <p:sldId id="288" r:id="rId5"/>
    <p:sldId id="293" r:id="rId6"/>
    <p:sldId id="294" r:id="rId7"/>
    <p:sldId id="296" r:id="rId8"/>
    <p:sldId id="298" r:id="rId9"/>
    <p:sldId id="299" r:id="rId10"/>
    <p:sldId id="300" r:id="rId11"/>
    <p:sldId id="301" r:id="rId12"/>
    <p:sldId id="302" r:id="rId13"/>
    <p:sldId id="309" r:id="rId14"/>
    <p:sldId id="305" r:id="rId15"/>
    <p:sldId id="295" r:id="rId16"/>
    <p:sldId id="303" r:id="rId17"/>
    <p:sldId id="304" r:id="rId18"/>
    <p:sldId id="310" r:id="rId19"/>
    <p:sldId id="307" r:id="rId20"/>
    <p:sldId id="306" r:id="rId21"/>
    <p:sldId id="308" r:id="rId22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C"/>
    <a:srgbClr val="FF9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4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638EE-26BF-4B15-9BF1-C4EC83C4D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ED4CA-22B8-4C21-9749-B415E5BFC343}">
      <dgm:prSet/>
      <dgm:spPr>
        <a:solidFill>
          <a:srgbClr val="00677C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Bahnschrift" panose="020B0502040204020203" pitchFamily="34" charset="0"/>
            </a:rPr>
            <a:t>First </a:t>
          </a:r>
          <a:r>
            <a:rPr lang="de-DE" dirty="0" err="1">
              <a:solidFill>
                <a:schemeClr val="bg1"/>
              </a:solidFill>
              <a:latin typeface="Bahnschrift" panose="020B0502040204020203" pitchFamily="34" charset="0"/>
            </a:rPr>
            <a:t>attempt</a:t>
          </a:r>
          <a:r>
            <a:rPr lang="de-DE" dirty="0">
              <a:solidFill>
                <a:schemeClr val="bg1"/>
              </a:solidFill>
              <a:latin typeface="Bahnschrift" panose="020B0502040204020203" pitchFamily="34" charset="0"/>
            </a:rPr>
            <a:t> </a:t>
          </a:r>
          <a:r>
            <a:rPr lang="de-DE" dirty="0" err="1">
              <a:solidFill>
                <a:schemeClr val="bg1"/>
              </a:solidFill>
              <a:latin typeface="Bahnschrift" panose="020B0502040204020203" pitchFamily="34" charset="0"/>
            </a:rPr>
            <a:t>to</a:t>
          </a:r>
          <a:r>
            <a:rPr lang="de-DE" dirty="0">
              <a:solidFill>
                <a:srgbClr val="FF9883"/>
              </a:solidFill>
              <a:latin typeface="Bahnschrift" panose="020B0502040204020203" pitchFamily="34" charset="0"/>
            </a:rPr>
            <a:t> </a:t>
          </a:r>
          <a:endParaRPr lang="en-US" dirty="0">
            <a:solidFill>
              <a:srgbClr val="FF9883"/>
            </a:solidFill>
            <a:latin typeface="Bahnschrift" panose="020B0502040204020203" pitchFamily="34" charset="0"/>
          </a:endParaRPr>
        </a:p>
      </dgm:t>
    </dgm:pt>
    <dgm:pt modelId="{BA827856-D2A8-4136-A618-CFCD28CB4BD1}" type="parTrans" cxnId="{8828F6BF-49E4-435F-BB1F-019429D9A0C8}">
      <dgm:prSet/>
      <dgm:spPr/>
      <dgm:t>
        <a:bodyPr/>
        <a:lstStyle/>
        <a:p>
          <a:endParaRPr lang="en-US"/>
        </a:p>
      </dgm:t>
    </dgm:pt>
    <dgm:pt modelId="{047E6180-5947-4C26-86CC-C808B42316CB}" type="sibTrans" cxnId="{8828F6BF-49E4-435F-BB1F-019429D9A0C8}">
      <dgm:prSet/>
      <dgm:spPr/>
      <dgm:t>
        <a:bodyPr/>
        <a:lstStyle/>
        <a:p>
          <a:endParaRPr lang="en-US"/>
        </a:p>
      </dgm:t>
    </dgm:pt>
    <dgm:pt modelId="{DC06123D-275F-4409-BFB3-9745755285CB}">
      <dgm:prSet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… </a:t>
          </a:r>
          <a:r>
            <a:rPr lang="de-DE" dirty="0" err="1">
              <a:latin typeface="Bahnschrift" panose="020B0502040204020203" pitchFamily="34" charset="0"/>
            </a:rPr>
            <a:t>understand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uncertainty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about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uncertainty</a:t>
          </a:r>
          <a:r>
            <a:rPr lang="de-DE" dirty="0">
              <a:latin typeface="Bahnschrift" panose="020B0502040204020203" pitchFamily="34" charset="0"/>
            </a:rPr>
            <a:t> in </a:t>
          </a:r>
          <a:r>
            <a:rPr lang="de-DE" dirty="0" err="1">
              <a:latin typeface="Bahnschrift" panose="020B0502040204020203" pitchFamily="34" charset="0"/>
            </a:rPr>
            <a:t>the</a:t>
          </a:r>
          <a:r>
            <a:rPr lang="de-DE" dirty="0">
              <a:latin typeface="Bahnschrift" panose="020B0502040204020203" pitchFamily="34" charset="0"/>
            </a:rPr>
            <a:t> New </a:t>
          </a:r>
          <a:r>
            <a:rPr lang="de-DE" dirty="0" err="1">
              <a:latin typeface="Bahnschrift" panose="020B0502040204020203" pitchFamily="34" charset="0"/>
            </a:rPr>
            <a:t>Keynesian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dirty="0" err="1">
              <a:latin typeface="Bahnschrift" panose="020B0502040204020203" pitchFamily="34" charset="0"/>
            </a:rPr>
            <a:t>framework</a:t>
          </a:r>
          <a:endParaRPr lang="en-US" dirty="0">
            <a:latin typeface="Bahnschrift" panose="020B0502040204020203" pitchFamily="34" charset="0"/>
          </a:endParaRPr>
        </a:p>
      </dgm:t>
    </dgm:pt>
    <dgm:pt modelId="{E0B56D1D-58AC-43FD-88EB-56F96744B6DC}" type="parTrans" cxnId="{EBF7C874-840C-4067-A15A-46140B1791E0}">
      <dgm:prSet/>
      <dgm:spPr/>
      <dgm:t>
        <a:bodyPr/>
        <a:lstStyle/>
        <a:p>
          <a:endParaRPr lang="en-US"/>
        </a:p>
      </dgm:t>
    </dgm:pt>
    <dgm:pt modelId="{6CBCE89C-D1A6-4500-9534-684DC51AE65E}" type="sibTrans" cxnId="{EBF7C874-840C-4067-A15A-46140B1791E0}">
      <dgm:prSet/>
      <dgm:spPr/>
      <dgm:t>
        <a:bodyPr/>
        <a:lstStyle/>
        <a:p>
          <a:endParaRPr lang="en-US"/>
        </a:p>
      </dgm:t>
    </dgm:pt>
    <dgm:pt modelId="{A2F6BCBD-A079-466B-AB4F-EC7503B1D785}">
      <dgm:prSet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… </a:t>
          </a:r>
          <a:r>
            <a:rPr lang="de-DE" dirty="0" err="1">
              <a:latin typeface="Bahnschrift" panose="020B0502040204020203" pitchFamily="34" charset="0"/>
            </a:rPr>
            <a:t>quantify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dirty="0" err="1">
              <a:latin typeface="Bahnschrift" panose="020B0502040204020203" pitchFamily="34" charset="0"/>
            </a:rPr>
            <a:t>the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dirty="0" err="1">
              <a:latin typeface="Bahnschrift" panose="020B0502040204020203" pitchFamily="34" charset="0"/>
            </a:rPr>
            <a:t>resulting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implications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dirty="0" err="1">
              <a:latin typeface="Bahnschrift" panose="020B0502040204020203" pitchFamily="34" charset="0"/>
            </a:rPr>
            <a:t>for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monetary</a:t>
          </a:r>
          <a:r>
            <a:rPr lang="de-DE" dirty="0">
              <a:latin typeface="Bahnschrift" panose="020B0502040204020203" pitchFamily="34" charset="0"/>
            </a:rPr>
            <a:t> </a:t>
          </a:r>
          <a:r>
            <a:rPr lang="de-DE" b="1" dirty="0" err="1">
              <a:latin typeface="Bahnschrift" panose="020B0502040204020203" pitchFamily="34" charset="0"/>
            </a:rPr>
            <a:t>policy</a:t>
          </a:r>
          <a:endParaRPr lang="en-US" dirty="0">
            <a:latin typeface="Bahnschrift" panose="020B0502040204020203" pitchFamily="34" charset="0"/>
          </a:endParaRPr>
        </a:p>
      </dgm:t>
    </dgm:pt>
    <dgm:pt modelId="{B601967E-80D7-4163-9BF5-0CFAA4474BC2}" type="parTrans" cxnId="{38237043-7CFC-4B50-B558-6AE761F52AD5}">
      <dgm:prSet/>
      <dgm:spPr/>
      <dgm:t>
        <a:bodyPr/>
        <a:lstStyle/>
        <a:p>
          <a:endParaRPr lang="en-US"/>
        </a:p>
      </dgm:t>
    </dgm:pt>
    <dgm:pt modelId="{C3BCB82B-1B79-42FD-97EB-A819CE149845}" type="sibTrans" cxnId="{38237043-7CFC-4B50-B558-6AE761F52AD5}">
      <dgm:prSet/>
      <dgm:spPr/>
      <dgm:t>
        <a:bodyPr/>
        <a:lstStyle/>
        <a:p>
          <a:endParaRPr lang="en-US"/>
        </a:p>
      </dgm:t>
    </dgm:pt>
    <dgm:pt modelId="{EA72A0B6-E54F-40F5-B374-55EF6135277D}" type="pres">
      <dgm:prSet presAssocID="{0B9638EE-26BF-4B15-9BF1-C4EC83C4D97C}" presName="linear" presStyleCnt="0">
        <dgm:presLayoutVars>
          <dgm:animLvl val="lvl"/>
          <dgm:resizeHandles val="exact"/>
        </dgm:presLayoutVars>
      </dgm:prSet>
      <dgm:spPr/>
    </dgm:pt>
    <dgm:pt modelId="{ADA32BF5-CDF0-4147-A5EE-0C8892231BB3}" type="pres">
      <dgm:prSet presAssocID="{503ED4CA-22B8-4C21-9749-B415E5BFC3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09841BF-774C-4CC6-A8EA-0ABFE5539996}" type="pres">
      <dgm:prSet presAssocID="{503ED4CA-22B8-4C21-9749-B415E5BFC3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372011-93A6-4E66-A69D-6D921F620CF1}" type="presOf" srcId="{A2F6BCBD-A079-466B-AB4F-EC7503B1D785}" destId="{D09841BF-774C-4CC6-A8EA-0ABFE5539996}" srcOrd="0" destOrd="1" presId="urn:microsoft.com/office/officeart/2005/8/layout/vList2"/>
    <dgm:cxn modelId="{96A32734-485E-4872-9630-B449E0F023F8}" type="presOf" srcId="{503ED4CA-22B8-4C21-9749-B415E5BFC343}" destId="{ADA32BF5-CDF0-4147-A5EE-0C8892231BB3}" srcOrd="0" destOrd="0" presId="urn:microsoft.com/office/officeart/2005/8/layout/vList2"/>
    <dgm:cxn modelId="{38237043-7CFC-4B50-B558-6AE761F52AD5}" srcId="{503ED4CA-22B8-4C21-9749-B415E5BFC343}" destId="{A2F6BCBD-A079-466B-AB4F-EC7503B1D785}" srcOrd="1" destOrd="0" parTransId="{B601967E-80D7-4163-9BF5-0CFAA4474BC2}" sibTransId="{C3BCB82B-1B79-42FD-97EB-A819CE149845}"/>
    <dgm:cxn modelId="{EBF7C874-840C-4067-A15A-46140B1791E0}" srcId="{503ED4CA-22B8-4C21-9749-B415E5BFC343}" destId="{DC06123D-275F-4409-BFB3-9745755285CB}" srcOrd="0" destOrd="0" parTransId="{E0B56D1D-58AC-43FD-88EB-56F96744B6DC}" sibTransId="{6CBCE89C-D1A6-4500-9534-684DC51AE65E}"/>
    <dgm:cxn modelId="{DDD90A55-805F-4F7A-ACF6-B31B1C724542}" type="presOf" srcId="{0B9638EE-26BF-4B15-9BF1-C4EC83C4D97C}" destId="{EA72A0B6-E54F-40F5-B374-55EF6135277D}" srcOrd="0" destOrd="0" presId="urn:microsoft.com/office/officeart/2005/8/layout/vList2"/>
    <dgm:cxn modelId="{1804E39E-86BC-4575-949A-E86BCEEFE28C}" type="presOf" srcId="{DC06123D-275F-4409-BFB3-9745755285CB}" destId="{D09841BF-774C-4CC6-A8EA-0ABFE5539996}" srcOrd="0" destOrd="0" presId="urn:microsoft.com/office/officeart/2005/8/layout/vList2"/>
    <dgm:cxn modelId="{8828F6BF-49E4-435F-BB1F-019429D9A0C8}" srcId="{0B9638EE-26BF-4B15-9BF1-C4EC83C4D97C}" destId="{503ED4CA-22B8-4C21-9749-B415E5BFC343}" srcOrd="0" destOrd="0" parTransId="{BA827856-D2A8-4136-A618-CFCD28CB4BD1}" sibTransId="{047E6180-5947-4C26-86CC-C808B42316CB}"/>
    <dgm:cxn modelId="{8EFED77C-C437-4F26-A0E5-16A8209EB100}" type="presParOf" srcId="{EA72A0B6-E54F-40F5-B374-55EF6135277D}" destId="{ADA32BF5-CDF0-4147-A5EE-0C8892231BB3}" srcOrd="0" destOrd="0" presId="urn:microsoft.com/office/officeart/2005/8/layout/vList2"/>
    <dgm:cxn modelId="{7F59F24D-115F-4B1D-BC84-3059ABAF237D}" type="presParOf" srcId="{EA72A0B6-E54F-40F5-B374-55EF6135277D}" destId="{D09841BF-774C-4CC6-A8EA-0ABFE55399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2BF5-CDF0-4147-A5EE-0C8892231BB3}">
      <dsp:nvSpPr>
        <dsp:cNvPr id="0" name=""/>
        <dsp:cNvSpPr/>
      </dsp:nvSpPr>
      <dsp:spPr>
        <a:xfrm>
          <a:off x="0" y="27899"/>
          <a:ext cx="10079640" cy="671580"/>
        </a:xfrm>
        <a:prstGeom prst="roundRect">
          <a:avLst/>
        </a:prstGeom>
        <a:solidFill>
          <a:srgbClr val="0067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schemeClr val="bg1"/>
              </a:solidFill>
              <a:latin typeface="Bahnschrift" panose="020B0502040204020203" pitchFamily="34" charset="0"/>
            </a:rPr>
            <a:t>First </a:t>
          </a:r>
          <a:r>
            <a:rPr lang="de-DE" sz="2800" kern="1200" dirty="0" err="1">
              <a:solidFill>
                <a:schemeClr val="bg1"/>
              </a:solidFill>
              <a:latin typeface="Bahnschrift" panose="020B0502040204020203" pitchFamily="34" charset="0"/>
            </a:rPr>
            <a:t>attempt</a:t>
          </a:r>
          <a:r>
            <a:rPr lang="de-DE" sz="2800" kern="1200" dirty="0">
              <a:solidFill>
                <a:schemeClr val="bg1"/>
              </a:solidFill>
              <a:latin typeface="Bahnschrift" panose="020B0502040204020203" pitchFamily="34" charset="0"/>
            </a:rPr>
            <a:t> </a:t>
          </a:r>
          <a:r>
            <a:rPr lang="de-DE" sz="2800" kern="1200" dirty="0" err="1">
              <a:solidFill>
                <a:schemeClr val="bg1"/>
              </a:solidFill>
              <a:latin typeface="Bahnschrift" panose="020B0502040204020203" pitchFamily="34" charset="0"/>
            </a:rPr>
            <a:t>to</a:t>
          </a:r>
          <a:r>
            <a:rPr lang="de-DE" sz="2800" kern="1200" dirty="0">
              <a:solidFill>
                <a:srgbClr val="FF9883"/>
              </a:solidFill>
              <a:latin typeface="Bahnschrift" panose="020B0502040204020203" pitchFamily="34" charset="0"/>
            </a:rPr>
            <a:t> </a:t>
          </a:r>
          <a:endParaRPr lang="en-US" sz="2800" kern="1200" dirty="0">
            <a:solidFill>
              <a:srgbClr val="FF9883"/>
            </a:solidFill>
            <a:latin typeface="Bahnschrift" panose="020B0502040204020203" pitchFamily="34" charset="0"/>
          </a:endParaRPr>
        </a:p>
      </dsp:txBody>
      <dsp:txXfrm>
        <a:off x="32784" y="60683"/>
        <a:ext cx="10014072" cy="606012"/>
      </dsp:txXfrm>
    </dsp:sp>
    <dsp:sp modelId="{D09841BF-774C-4CC6-A8EA-0ABFE5539996}">
      <dsp:nvSpPr>
        <dsp:cNvPr id="0" name=""/>
        <dsp:cNvSpPr/>
      </dsp:nvSpPr>
      <dsp:spPr>
        <a:xfrm>
          <a:off x="0" y="699480"/>
          <a:ext cx="1007964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2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 dirty="0">
              <a:latin typeface="Bahnschrift" panose="020B0502040204020203" pitchFamily="34" charset="0"/>
            </a:rPr>
            <a:t>… </a:t>
          </a:r>
          <a:r>
            <a:rPr lang="de-DE" sz="2200" kern="1200" dirty="0" err="1">
              <a:latin typeface="Bahnschrift" panose="020B0502040204020203" pitchFamily="34" charset="0"/>
            </a:rPr>
            <a:t>understand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uncertainty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about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uncertainty</a:t>
          </a:r>
          <a:r>
            <a:rPr lang="de-DE" sz="2200" kern="1200" dirty="0">
              <a:latin typeface="Bahnschrift" panose="020B0502040204020203" pitchFamily="34" charset="0"/>
            </a:rPr>
            <a:t> in </a:t>
          </a:r>
          <a:r>
            <a:rPr lang="de-DE" sz="2200" kern="1200" dirty="0" err="1">
              <a:latin typeface="Bahnschrift" panose="020B0502040204020203" pitchFamily="34" charset="0"/>
            </a:rPr>
            <a:t>the</a:t>
          </a:r>
          <a:r>
            <a:rPr lang="de-DE" sz="2200" kern="1200" dirty="0">
              <a:latin typeface="Bahnschrift" panose="020B0502040204020203" pitchFamily="34" charset="0"/>
            </a:rPr>
            <a:t> New </a:t>
          </a:r>
          <a:r>
            <a:rPr lang="de-DE" sz="2200" kern="1200" dirty="0" err="1">
              <a:latin typeface="Bahnschrift" panose="020B0502040204020203" pitchFamily="34" charset="0"/>
            </a:rPr>
            <a:t>Keynesian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kern="1200" dirty="0" err="1">
              <a:latin typeface="Bahnschrift" panose="020B0502040204020203" pitchFamily="34" charset="0"/>
            </a:rPr>
            <a:t>framework</a:t>
          </a:r>
          <a:endParaRPr lang="en-US" sz="2200" kern="1200" dirty="0">
            <a:latin typeface="Bahnschrift" panose="020B05020402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 dirty="0">
              <a:latin typeface="Bahnschrift" panose="020B0502040204020203" pitchFamily="34" charset="0"/>
            </a:rPr>
            <a:t>… </a:t>
          </a:r>
          <a:r>
            <a:rPr lang="de-DE" sz="2200" kern="1200" dirty="0" err="1">
              <a:latin typeface="Bahnschrift" panose="020B0502040204020203" pitchFamily="34" charset="0"/>
            </a:rPr>
            <a:t>quantify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kern="1200" dirty="0" err="1">
              <a:latin typeface="Bahnschrift" panose="020B0502040204020203" pitchFamily="34" charset="0"/>
            </a:rPr>
            <a:t>the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kern="1200" dirty="0" err="1">
              <a:latin typeface="Bahnschrift" panose="020B0502040204020203" pitchFamily="34" charset="0"/>
            </a:rPr>
            <a:t>resulting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implications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kern="1200" dirty="0" err="1">
              <a:latin typeface="Bahnschrift" panose="020B0502040204020203" pitchFamily="34" charset="0"/>
            </a:rPr>
            <a:t>for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monetary</a:t>
          </a:r>
          <a:r>
            <a:rPr lang="de-DE" sz="2200" kern="1200" dirty="0">
              <a:latin typeface="Bahnschrift" panose="020B0502040204020203" pitchFamily="34" charset="0"/>
            </a:rPr>
            <a:t> </a:t>
          </a:r>
          <a:r>
            <a:rPr lang="de-DE" sz="2200" b="1" kern="1200" dirty="0" err="1">
              <a:latin typeface="Bahnschrift" panose="020B0502040204020203" pitchFamily="34" charset="0"/>
            </a:rPr>
            <a:t>policy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0" y="699480"/>
        <a:ext cx="10079640" cy="107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8943-5674-4294-9135-E3CD875FE67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5CB1-F8A1-46F6-A4DC-4B155E2A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5CB1-F8A1-46F6-A4DC-4B155E2AC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Contributes to the understanding of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uncertainty about uncertainty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Shocks cannot be identified in real-time, how should shock volatility if dynamic?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Inattention, Information Frictions, Publication Lags, Data Revisions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This paper investigates how information frictions influence policy design.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Off-the-shelf model with stochastic volatility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Introduce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gap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between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subjective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uncertainty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(connected via learning)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Derive the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optimal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monetary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policy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spc="-1" dirty="0">
                <a:solidFill>
                  <a:srgbClr val="000000"/>
                </a:solidFill>
                <a:latin typeface="Arial"/>
                <a:ea typeface="DejaVu Sans"/>
              </a:rPr>
              <a:t>Central findings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Empirical evidence suggests a measurable lag between objective and subjective uncertainty. Subjective uncertainty systematically lags behind realized volatility.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When policymakers have partial information about stochastic volatility, monetary policy becomes overactive, reacting too strongly to perceived shocks.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Under average inflation targeting (AIT), the optimal policy under partial information converges to the full-information benchmark, thereby mitigating inefficiencies due to uncertainty misperceptions.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5CB1-F8A1-46F6-A4DC-4B155E2AC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5CB1-F8A1-46F6-A4DC-4B155E2AC7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4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8"/>
          <p:cNvSpPr/>
          <p:nvPr/>
        </p:nvSpPr>
        <p:spPr>
          <a:xfrm>
            <a:off x="11196720" y="5540400"/>
            <a:ext cx="357480" cy="109800"/>
          </a:xfrm>
          <a:prstGeom prst="rect">
            <a:avLst/>
          </a:prstGeom>
          <a:solidFill>
            <a:srgbClr val="0067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4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8"/>
          <p:cNvSpPr/>
          <p:nvPr userDrawn="1"/>
        </p:nvSpPr>
        <p:spPr>
          <a:xfrm>
            <a:off x="11196720" y="5540400"/>
            <a:ext cx="357480" cy="109800"/>
          </a:xfrm>
          <a:prstGeom prst="rect">
            <a:avLst/>
          </a:prstGeom>
          <a:solidFill>
            <a:srgbClr val="0067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8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cker@economics.uni-kiel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hecker@economics.uni-kiel.d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40000" y="3834024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Dominik Hecker</a:t>
            </a:r>
          </a:p>
          <a:p>
            <a:pPr>
              <a:lnSpc>
                <a:spcPct val="150000"/>
              </a:lnSpc>
            </a:pPr>
            <a:r>
              <a:rPr lang="de-DE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Kiel University</a:t>
            </a:r>
          </a:p>
          <a:p>
            <a:pPr>
              <a:lnSpc>
                <a:spcPct val="150000"/>
              </a:lnSpc>
            </a:pPr>
            <a:r>
              <a:rPr lang="de-DE" i="1" strike="noStrike" spc="-1" dirty="0">
                <a:solidFill>
                  <a:srgbClr val="00677C"/>
                </a:solidFill>
                <a:latin typeface="Bahnschrift" panose="020B0502040204020203" pitchFamily="34" charset="0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hecker@economics.uni-kiel.de</a:t>
            </a:r>
            <a:endParaRPr lang="de-DE" i="1" strike="noStrike" spc="-1" dirty="0">
              <a:solidFill>
                <a:srgbClr val="00677C"/>
              </a:solidFill>
              <a:latin typeface="Bahnschrift" panose="020B0502040204020203" pitchFamily="34" charset="0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i="1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i="1" strike="noStrike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de-DE" spc="-1" dirty="0">
                <a:solidFill>
                  <a:srgbClr val="000000"/>
                </a:solidFill>
                <a:latin typeface="Bahnschrift" panose="020B0502040204020203" pitchFamily="34" charset="0"/>
              </a:rPr>
              <a:t>June 2025</a:t>
            </a:r>
            <a:endParaRPr lang="de-DE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540000" y="1872396"/>
            <a:ext cx="10290187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Bahnschrift" panose="020B0502040204020203" pitchFamily="34" charset="0"/>
                <a:ea typeface="Yu Gothic UI Light" panose="020B0300000000000000" pitchFamily="34" charset="-128"/>
              </a:rPr>
              <a:t>Navigating Uncertainty in New Keynesian Models: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Bahnschrift" panose="020B0502040204020203" pitchFamily="34" charset="0"/>
                <a:ea typeface="Yu Gothic UI Light" panose="020B0300000000000000" pitchFamily="34" charset="-128"/>
              </a:rPr>
              <a:t>Stochastic Volatility, Lea</a:t>
            </a:r>
            <a:r>
              <a:rPr lang="en-US" sz="2800" b="1" spc="-1" dirty="0">
                <a:latin typeface="Bahnschrift" panose="020B0502040204020203" pitchFamily="34" charset="0"/>
                <a:ea typeface="Yu Gothic UI Light" panose="020B0300000000000000" pitchFamily="34" charset="-128"/>
              </a:rPr>
              <a:t>rning, and Optimal Policy Responses</a:t>
            </a:r>
            <a:endParaRPr lang="de-DE" sz="2800" b="0" strike="noStrike" spc="-1" dirty="0">
              <a:latin typeface="Bahnschrift" panose="020B0502040204020203" pitchFamily="34" charset="0"/>
              <a:ea typeface="Yu Gothic UI Light" panose="020B03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Model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dynamics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87448-C6D7-42E2-AB4A-85A7DFCB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5" y="2231365"/>
            <a:ext cx="11041277" cy="35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Relevance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for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Policy?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4F7DE-4979-4384-A86F-DA918335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4" y="1907640"/>
            <a:ext cx="8829460" cy="4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8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C7875-46D9-4441-9D30-1497F60519CA}"/>
              </a:ext>
            </a:extLst>
          </p:cNvPr>
          <p:cNvSpPr txBox="1"/>
          <p:nvPr/>
        </p:nvSpPr>
        <p:spPr>
          <a:xfrm>
            <a:off x="719667" y="3818467"/>
            <a:ext cx="5224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Bahnschrift" panose="020B0502040204020203" pitchFamily="34" charset="0"/>
              </a:rPr>
              <a:t>MONETARY POLICY DESIGN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1"/>
              <p:cNvSpPr/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Optimal policy design in view of uncertainty about uncertainty?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Loss function</a:t>
                </a:r>
                <a14:m>
                  <m:oMath xmlns:m="http://schemas.openxmlformats.org/officeDocument/2006/math">
                    <m:r>
                      <a:rPr lang="de-DE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lang="en-US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de-DE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>
                  <a:lnSpc>
                    <a:spcPct val="150000"/>
                  </a:lnSpc>
                </a:pPr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</p:txBody>
          </p:sp>
        </mc:Choice>
        <mc:Fallback xmlns="">
          <p:sp>
            <p:nvSpPr>
              <p:cNvPr id="2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blipFill>
                <a:blip r:embed="rId2"/>
                <a:stretch>
                  <a:fillRect l="-1331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9BCD6E-198D-4E23-8131-1A7486BF8F48}"/>
                  </a:ext>
                </a:extLst>
              </p:cNvPr>
              <p:cNvSpPr txBox="1"/>
              <p:nvPr/>
            </p:nvSpPr>
            <p:spPr>
              <a:xfrm>
                <a:off x="621506" y="4791610"/>
                <a:ext cx="10277475" cy="1754326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Approach: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Agnostic standpoint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0:2</m:t>
                        </m:r>
                      </m:sub>
                    </m:sSub>
                  </m:oMath>
                </a14:m>
                <a:endParaRPr lang="de-DE" spc="-1" dirty="0">
                  <a:solidFill>
                    <a:srgbClr val="000000"/>
                  </a:solidFill>
                  <a:latin typeface="Bahnschrift" panose="020B0502040204020203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Normalize variances of </a:t>
                </a:r>
                <a14:m>
                  <m:oMath xmlns:m="http://schemas.openxmlformats.org/officeDocument/2006/math"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𝜋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𝑦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, and </a:t>
                </a:r>
                <a14:m>
                  <m:oMath xmlns:m="http://schemas.openxmlformats.org/officeDocument/2006/math"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𝑖</m:t>
                    </m:r>
                  </m:oMath>
                </a14:m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 for relative preferences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Numerical solution</a:t>
                </a:r>
              </a:p>
              <a:p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9BCD6E-198D-4E23-8131-1A7486BF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6" y="4791610"/>
                <a:ext cx="10277475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Optimal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design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F9143-C477-407E-B157-ADB6D968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" y="2370667"/>
            <a:ext cx="11034786" cy="304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BF792D-FA9E-479D-84CC-D499685A19FA}"/>
                  </a:ext>
                </a:extLst>
              </p:cNvPr>
              <p:cNvSpPr txBox="1"/>
              <p:nvPr/>
            </p:nvSpPr>
            <p:spPr>
              <a:xfrm>
                <a:off x="971018" y="5372787"/>
                <a:ext cx="782970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BF792D-FA9E-479D-84CC-D499685A1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18" y="5372787"/>
                <a:ext cx="782970" cy="41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9A50F-089C-406D-AB87-2462CAB4F24D}"/>
                  </a:ext>
                </a:extLst>
              </p:cNvPr>
              <p:cNvSpPr txBox="1"/>
              <p:nvPr/>
            </p:nvSpPr>
            <p:spPr>
              <a:xfrm>
                <a:off x="4140928" y="5378750"/>
                <a:ext cx="3897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9A50F-089C-406D-AB87-2462CAB4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28" y="5378750"/>
                <a:ext cx="389787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52213-17C5-479D-9F4E-F3EFDEB4915C}"/>
                  </a:ext>
                </a:extLst>
              </p:cNvPr>
              <p:cNvSpPr txBox="1"/>
              <p:nvPr/>
            </p:nvSpPr>
            <p:spPr>
              <a:xfrm>
                <a:off x="7029605" y="5378750"/>
                <a:ext cx="545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52213-17C5-479D-9F4E-F3EFDEB4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05" y="5378750"/>
                <a:ext cx="545213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A9D77-F709-4A84-BB19-67A64A0C5CB9}"/>
                  </a:ext>
                </a:extLst>
              </p:cNvPr>
              <p:cNvSpPr txBox="1"/>
              <p:nvPr/>
            </p:nvSpPr>
            <p:spPr>
              <a:xfrm>
                <a:off x="9934575" y="5364162"/>
                <a:ext cx="54091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A9D77-F709-4A84-BB19-67A64A0C5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575" y="5364162"/>
                <a:ext cx="540917" cy="424283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5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034165"/>
            <a:ext cx="10079640" cy="566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Can Average Inflation Targeting (AIT) cope with uncertainty about uncertainty better than Inflation Targeting?</a:t>
            </a:r>
          </a:p>
          <a:p>
            <a:pPr>
              <a:lnSpc>
                <a:spcPct val="150000"/>
              </a:lnSpc>
            </a:pPr>
            <a:endParaRPr lang="en-US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Alternative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?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EA717-BF88-4AE8-8A47-2C67CCF8F541}"/>
                  </a:ext>
                </a:extLst>
              </p:cNvPr>
              <p:cNvSpPr txBox="1"/>
              <p:nvPr/>
            </p:nvSpPr>
            <p:spPr>
              <a:xfrm>
                <a:off x="2117921" y="2931871"/>
                <a:ext cx="2278957" cy="54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1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EA717-BF88-4AE8-8A47-2C67CCF8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21" y="2931871"/>
                <a:ext cx="2278957" cy="545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07156-6EE6-4788-AFF9-5D08E3D57266}"/>
                  </a:ext>
                </a:extLst>
              </p:cNvPr>
              <p:cNvSpPr txBox="1"/>
              <p:nvPr/>
            </p:nvSpPr>
            <p:spPr>
              <a:xfrm>
                <a:off x="5655733" y="2813645"/>
                <a:ext cx="2697020" cy="1183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>
                          <m:r>
                            <a:rPr lang="en-US" sz="18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07156-6EE6-4788-AFF9-5D08E3D5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33" y="2813645"/>
                <a:ext cx="2697020" cy="11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5BA6C2-A829-4B8C-B14E-394475B00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1" y="3668442"/>
            <a:ext cx="8997421" cy="246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AAFC1C-A9AE-4F09-BACB-DE2B3607E74A}"/>
                  </a:ext>
                </a:extLst>
              </p:cNvPr>
              <p:cNvSpPr txBox="1"/>
              <p:nvPr/>
            </p:nvSpPr>
            <p:spPr>
              <a:xfrm>
                <a:off x="2134542" y="6085513"/>
                <a:ext cx="782970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AAFC1C-A9AE-4F09-BACB-DE2B3607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42" y="6085513"/>
                <a:ext cx="782970" cy="410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AFF1A-29DC-4691-BE7C-703A230C4A5B}"/>
                  </a:ext>
                </a:extLst>
              </p:cNvPr>
              <p:cNvSpPr txBox="1"/>
              <p:nvPr/>
            </p:nvSpPr>
            <p:spPr>
              <a:xfrm>
                <a:off x="5608395" y="6029201"/>
                <a:ext cx="545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AFF1A-29DC-4691-BE7C-703A230C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95" y="6029201"/>
                <a:ext cx="54521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8B312-E0A0-4C3E-8E2A-153FDC3446AB}"/>
                  </a:ext>
                </a:extLst>
              </p:cNvPr>
              <p:cNvSpPr txBox="1"/>
              <p:nvPr/>
            </p:nvSpPr>
            <p:spPr>
              <a:xfrm>
                <a:off x="8773999" y="6000026"/>
                <a:ext cx="54091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8B312-E0A0-4C3E-8E2A-153FDC34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999" y="6000026"/>
                <a:ext cx="540917" cy="424283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IT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vs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AIT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46347AD-5CCA-4F72-B0B2-C99BC6043C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068761"/>
                  </p:ext>
                </p:extLst>
              </p:nvPr>
            </p:nvGraphicFramePr>
            <p:xfrm>
              <a:off x="1260244" y="2348267"/>
              <a:ext cx="9000000" cy="3308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91924020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0224308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1400001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72222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472889582"/>
                        </a:ext>
                      </a:extLst>
                    </a:gridCol>
                  </a:tblGrid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latin typeface="Bahnschrift" panose="020B0502040204020203" pitchFamily="34" charset="0"/>
                            </a:rPr>
                            <a:t>Policy</a:t>
                          </a:r>
                          <a:endParaRPr lang="en-US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364839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IT (rational)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0.006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0.7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1.3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7816021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IT (</a:t>
                          </a:r>
                          <a:r>
                            <a:rPr lang="de-DE" dirty="0" err="1">
                              <a:latin typeface="Bahnschrift" panose="020B0502040204020203" pitchFamily="34" charset="0"/>
                            </a:rPr>
                            <a:t>learning</a:t>
                          </a:r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098420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AIT (rational)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6181569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AIT (</a:t>
                          </a:r>
                          <a:r>
                            <a:rPr lang="de-DE" dirty="0" err="1">
                              <a:latin typeface="Bahnschrift" panose="020B0502040204020203" pitchFamily="34" charset="0"/>
                            </a:rPr>
                            <a:t>learning</a:t>
                          </a:r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59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46347AD-5CCA-4F72-B0B2-C99BC6043C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068761"/>
                  </p:ext>
                </p:extLst>
              </p:nvPr>
            </p:nvGraphicFramePr>
            <p:xfrm>
              <a:off x="1260244" y="2348267"/>
              <a:ext cx="9000000" cy="3308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91924020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0224308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1400001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72222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472889582"/>
                        </a:ext>
                      </a:extLst>
                    </a:gridCol>
                  </a:tblGrid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latin typeface="Bahnschrift" panose="020B0502040204020203" pitchFamily="34" charset="0"/>
                            </a:rPr>
                            <a:t>Policy</a:t>
                          </a:r>
                          <a:endParaRPr lang="en-US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78" t="-917" r="-301356" b="-4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17" r="-200338" b="-4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7" t="-917" r="-101017" b="-4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662" t="-917" r="-676" b="-4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364839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IT (rational)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0.006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0.7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1.3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7816021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IT (</a:t>
                          </a:r>
                          <a:r>
                            <a:rPr lang="de-DE" dirty="0" err="1">
                              <a:latin typeface="Bahnschrift" panose="020B0502040204020203" pitchFamily="34" charset="0"/>
                            </a:rPr>
                            <a:t>learning</a:t>
                          </a:r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2.4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098420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AIT (rational)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6181569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AIT (</a:t>
                          </a:r>
                          <a:r>
                            <a:rPr lang="de-DE" dirty="0" err="1">
                              <a:latin typeface="Bahnschrift" panose="020B0502040204020203" pitchFamily="34" charset="0"/>
                            </a:rPr>
                            <a:t>learning</a:t>
                          </a:r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0.001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2.3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Bahnschrift" panose="020B0502040204020203" pitchFamily="34" charset="0"/>
                            </a:rPr>
                            <a:t>0.1</a:t>
                          </a:r>
                          <a:endParaRPr lang="en-US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77C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59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142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C7875-46D9-4441-9D30-1497F60519CA}"/>
              </a:ext>
            </a:extLst>
          </p:cNvPr>
          <p:cNvSpPr txBox="1"/>
          <p:nvPr/>
        </p:nvSpPr>
        <p:spPr>
          <a:xfrm>
            <a:off x="719667" y="3818467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Bahnschrift" panose="020B0502040204020203" pitchFamily="34" charset="0"/>
              </a:rPr>
              <a:t>CONCLUDING REMARKS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6C5BE4-D571-4105-8BE7-C0D24685F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39079"/>
              </p:ext>
            </p:extLst>
          </p:nvPr>
        </p:nvGraphicFramePr>
        <p:xfrm>
          <a:off x="540000" y="993929"/>
          <a:ext cx="10079640" cy="179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256E9A3-6B61-47F4-9F69-9AB0930572BE}"/>
              </a:ext>
            </a:extLst>
          </p:cNvPr>
          <p:cNvGrpSpPr/>
          <p:nvPr/>
        </p:nvGrpSpPr>
        <p:grpSpPr>
          <a:xfrm>
            <a:off x="540000" y="3506787"/>
            <a:ext cx="10440488" cy="4401205"/>
            <a:chOff x="540000" y="3363912"/>
            <a:chExt cx="10440488" cy="44012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3DFB2E-4D02-4B32-B3B0-A228276B54EE}"/>
                </a:ext>
              </a:extLst>
            </p:cNvPr>
            <p:cNvSpPr txBox="1"/>
            <p:nvPr/>
          </p:nvSpPr>
          <p:spPr>
            <a:xfrm>
              <a:off x="540000" y="3363912"/>
              <a:ext cx="5040000" cy="440120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strike="noStrike" kern="1200" dirty="0" err="1">
                  <a:latin typeface="Bahnschrift" panose="020B0502040204020203" pitchFamily="34" charset="0"/>
                </a:rPr>
                <a:t>Findings</a:t>
              </a:r>
              <a:endParaRPr lang="en-US" sz="2000" b="1" i="0" u="none" strike="noStrike" dirty="0">
                <a:latin typeface="Bahnschrift" panose="020B0502040204020203" pitchFamily="34" charset="0"/>
              </a:endParaRPr>
            </a:p>
            <a:p>
              <a:pPr marL="342900" indent="-34290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i="0" u="none" strike="noStrike" kern="1200" dirty="0">
                  <a:solidFill>
                    <a:srgbClr val="000000"/>
                  </a:solidFill>
                  <a:latin typeface="Bahnschrift" panose="020B0502040204020203" pitchFamily="34" charset="0"/>
                </a:rPr>
                <a:t>Perceived uncertainty lags actual volatility empirically.</a:t>
              </a:r>
            </a:p>
            <a:p>
              <a:pPr marL="342900" indent="-34290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Bahnschrift" panose="020B0502040204020203" pitchFamily="34" charset="0"/>
                </a:rPr>
                <a:t>Partial information leads to policy overreaction.</a:t>
              </a:r>
            </a:p>
            <a:p>
              <a:pPr marL="342900" indent="-34290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i="0" u="none" strike="noStrike" kern="1200" dirty="0">
                  <a:solidFill>
                    <a:srgbClr val="000000"/>
                  </a:solidFill>
                  <a:latin typeface="Bahnschrift" panose="020B0502040204020203" pitchFamily="34" charset="0"/>
                </a:rPr>
                <a:t>AIT performs robustly under learning.</a:t>
              </a:r>
              <a:endParaRPr lang="en-US" sz="2000" i="0" u="none" strike="noStrike" dirty="0"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 algn="l" rtl="0" eaLnBrk="1" fontAlgn="t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000000"/>
                </a:solidFill>
                <a:latin typeface="Bahnschrif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latin typeface="Bahnschrift" panose="020B050204020402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0B61B8-6BDE-4C14-916D-2C1E11793FEB}"/>
                </a:ext>
              </a:extLst>
            </p:cNvPr>
            <p:cNvSpPr txBox="1"/>
            <p:nvPr/>
          </p:nvSpPr>
          <p:spPr>
            <a:xfrm>
              <a:off x="5940488" y="3384549"/>
              <a:ext cx="50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kern="1200" dirty="0">
                  <a:solidFill>
                    <a:srgbClr val="000000"/>
                  </a:solidFill>
                  <a:effectLst/>
                  <a:latin typeface="Bahnschrift" panose="020B0502040204020203" pitchFamily="34" charset="0"/>
                </a:rPr>
                <a:t>Implications</a:t>
              </a:r>
            </a:p>
            <a:p>
              <a:pPr marL="342900" indent="-342900" fontAlgn="t">
                <a:buFont typeface="+mj-lt"/>
                <a:buAutoNum type="arabicPeriod"/>
              </a:pPr>
              <a:r>
                <a:rPr lang="en-US" sz="1800" b="0" i="0" u="none" strike="noStrike" kern="1200" dirty="0">
                  <a:solidFill>
                    <a:srgbClr val="000000"/>
                  </a:solidFill>
                  <a:effectLst/>
                  <a:latin typeface="Bahnschrift" panose="020B0502040204020203" pitchFamily="34" charset="0"/>
                </a:rPr>
                <a:t>Learning is essential for modeling expectations realistically.</a:t>
              </a:r>
            </a:p>
            <a:p>
              <a:pPr marL="342900" indent="-342900" fontAlgn="t">
                <a:buFont typeface="+mj-lt"/>
                <a:buAutoNum type="arabicPeriod"/>
              </a:pPr>
              <a:r>
                <a:rPr lang="en-US" sz="1800" dirty="0">
                  <a:latin typeface="Bahnschrift" panose="020B0502040204020203" pitchFamily="34" charset="0"/>
                </a:rPr>
                <a:t>Information frictions can destabilize policy outcomes.</a:t>
              </a:r>
              <a:endParaRPr lang="en-US" sz="1800" b="0" i="0" u="none" strike="noStrike" dirty="0">
                <a:effectLst/>
                <a:latin typeface="Bahnschrift" panose="020B0502040204020203" pitchFamily="34" charset="0"/>
              </a:endParaRPr>
            </a:p>
            <a:p>
              <a:pPr marL="342900" indent="-342900" fontAlgn="t">
                <a:buFont typeface="+mj-lt"/>
                <a:buAutoNum type="arabicPeriod"/>
              </a:pPr>
              <a:r>
                <a:rPr lang="en-US" sz="1800" b="0" i="0" u="none" strike="noStrike" kern="1200" dirty="0">
                  <a:solidFill>
                    <a:srgbClr val="000000"/>
                  </a:solidFill>
                  <a:effectLst/>
                  <a:latin typeface="Bahnschrift" panose="020B0502040204020203" pitchFamily="34" charset="0"/>
                </a:rPr>
                <a:t>AIT effectively dampens biases induced by misperceived uncertainty.</a:t>
              </a:r>
              <a:endParaRPr lang="en-US" sz="1800" b="0" i="0" u="none" strike="noStrike" dirty="0">
                <a:effectLst/>
                <a:latin typeface="Bahnschrift" panose="020B0502040204020203" pitchFamily="34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96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C7875-46D9-4441-9D30-1497F60519CA}"/>
              </a:ext>
            </a:extLst>
          </p:cNvPr>
          <p:cNvSpPr txBox="1"/>
          <p:nvPr/>
        </p:nvSpPr>
        <p:spPr>
          <a:xfrm>
            <a:off x="3180051" y="2778422"/>
            <a:ext cx="5160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Bahnschrift" panose="020B0502040204020203" pitchFamily="34" charset="0"/>
              </a:rPr>
              <a:t>Thank</a:t>
            </a:r>
            <a:r>
              <a:rPr lang="de-DE" sz="2400" dirty="0"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latin typeface="Bahnschrift" panose="020B0502040204020203" pitchFamily="34" charset="0"/>
              </a:rPr>
              <a:t>you</a:t>
            </a:r>
            <a:r>
              <a:rPr lang="de-DE" sz="2400" dirty="0"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latin typeface="Bahnschrift" panose="020B0502040204020203" pitchFamily="34" charset="0"/>
              </a:rPr>
              <a:t>for</a:t>
            </a:r>
            <a:r>
              <a:rPr lang="de-DE" sz="2400" dirty="0"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latin typeface="Bahnschrift" panose="020B0502040204020203" pitchFamily="34" charset="0"/>
              </a:rPr>
              <a:t>attending</a:t>
            </a:r>
            <a:r>
              <a:rPr lang="de-DE" sz="2400" dirty="0"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latin typeface="Bahnschrift" panose="020B0502040204020203" pitchFamily="34" charset="0"/>
              </a:rPr>
              <a:t>the</a:t>
            </a:r>
            <a:r>
              <a:rPr lang="de-DE" sz="2400" dirty="0"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latin typeface="Bahnschrift" panose="020B0502040204020203" pitchFamily="34" charset="0"/>
              </a:rPr>
              <a:t>session</a:t>
            </a:r>
            <a:r>
              <a:rPr lang="de-DE" sz="2400" dirty="0">
                <a:latin typeface="Bahnschrift" panose="020B0502040204020203" pitchFamily="34" charset="0"/>
              </a:rPr>
              <a:t>.</a:t>
            </a:r>
          </a:p>
          <a:p>
            <a:pPr algn="ctr"/>
            <a:endParaRPr lang="de-DE" sz="2400" dirty="0">
              <a:latin typeface="Bahnschrift" panose="020B0502040204020203" pitchFamily="34" charset="0"/>
            </a:endParaRPr>
          </a:p>
          <a:p>
            <a:pPr algn="ctr"/>
            <a:endParaRPr lang="de-DE" sz="2400" dirty="0">
              <a:latin typeface="Bahnschrift" panose="020B0502040204020203" pitchFamily="34" charset="0"/>
            </a:endParaRPr>
          </a:p>
          <a:p>
            <a:pPr algn="ctr"/>
            <a:r>
              <a:rPr lang="de-DE" sz="2400" dirty="0">
                <a:solidFill>
                  <a:srgbClr val="00677C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hecker@economics.uni-kiel.de</a:t>
            </a:r>
            <a:endParaRPr lang="en-US" sz="2400" dirty="0">
              <a:solidFill>
                <a:srgbClr val="00677C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has increased due to geopolitical, technological, and environmental risks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 affects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economic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decision-making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: consumption, investment, expectation 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Few macroeconomic models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incorporate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If they do, they assume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full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information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about the stochastic volatility process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Motivation: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on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the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Rise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1899941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Contributes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understanding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how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information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frictions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shape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under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endParaRPr lang="de-DE" sz="1600" b="1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Motivated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by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inattention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publication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lags,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data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revisions</a:t>
            </a:r>
            <a:endParaRPr lang="de-DE" sz="16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Builds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on a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standard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NK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model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with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stochastic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volatility</a:t>
            </a:r>
            <a:endParaRPr lang="de-DE" sz="16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Introduces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a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gap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between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perceived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and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actual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endParaRPr lang="de-DE" sz="1600" b="1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Agents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learn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about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volatility</a:t>
            </a:r>
            <a:endParaRPr lang="de-DE" sz="16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Derives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optimal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under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full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(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actual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volatility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) and 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partial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information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(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perceived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volatility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endParaRPr lang="de-DE" sz="1600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de-DE" sz="1600" u="sng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Main </a:t>
            </a:r>
            <a:r>
              <a:rPr lang="de-DE" sz="1600" u="sng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findings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Perceived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lags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actual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in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data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Partial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information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leads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overreactive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monetary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Average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Inflation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Targeting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(AIT)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helps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stabilize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policy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even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under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information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frictions</a:t>
            </a:r>
            <a:r>
              <a:rPr lang="de-DE" sz="1600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.</a:t>
            </a: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This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paper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1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C7875-46D9-4441-9D30-1497F60519CA}"/>
              </a:ext>
            </a:extLst>
          </p:cNvPr>
          <p:cNvSpPr txBox="1"/>
          <p:nvPr/>
        </p:nvSpPr>
        <p:spPr>
          <a:xfrm>
            <a:off x="719667" y="3818467"/>
            <a:ext cx="833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Bahnschrift" panose="020B0502040204020203" pitchFamily="34" charset="0"/>
              </a:rPr>
              <a:t>UNCERTAINTY FROM AN EMPIRICAL PERSPECTIVE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matters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!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3DB69-E03F-48C7-83E3-7BF9D220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5" y="1983843"/>
            <a:ext cx="5084773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36B96-246A-4BAE-A911-4608494EA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93" y="1983843"/>
            <a:ext cx="517795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Gap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between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Actual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and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Perceived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0F067-7DFC-4836-9BDF-F65B7FDC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35" y="2235510"/>
            <a:ext cx="4645605" cy="3931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ECD18-0462-4767-9598-C2D5A913D88A}"/>
              </a:ext>
            </a:extLst>
          </p:cNvPr>
          <p:cNvSpPr txBox="1"/>
          <p:nvPr/>
        </p:nvSpPr>
        <p:spPr>
          <a:xfrm>
            <a:off x="540000" y="2446867"/>
            <a:ext cx="49326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Bahnschrift" panose="020B0502040204020203" pitchFamily="34" charset="0"/>
              </a:rPr>
              <a:t>Actual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uncertainty</a:t>
            </a:r>
            <a:r>
              <a:rPr lang="de-DE" sz="2000" dirty="0">
                <a:latin typeface="Bahnschrift" panose="020B0502040204020203" pitchFamily="34" charset="0"/>
              </a:rPr>
              <a:t>: </a:t>
            </a:r>
            <a:r>
              <a:rPr lang="de-DE" sz="2000" dirty="0" err="1">
                <a:latin typeface="Bahnschrift" panose="020B0502040204020203" pitchFamily="34" charset="0"/>
              </a:rPr>
              <a:t>Macro</a:t>
            </a:r>
            <a:r>
              <a:rPr lang="de-DE" sz="2000" dirty="0">
                <a:latin typeface="Bahnschrift" panose="020B0502040204020203" pitchFamily="34" charset="0"/>
              </a:rPr>
              <a:t>, real, and </a:t>
            </a:r>
            <a:r>
              <a:rPr lang="de-DE" sz="2000" dirty="0" err="1">
                <a:latin typeface="Bahnschrift" panose="020B0502040204020203" pitchFamily="34" charset="0"/>
              </a:rPr>
              <a:t>financial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uncertainty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by</a:t>
            </a:r>
            <a:r>
              <a:rPr lang="de-DE" sz="2000" dirty="0">
                <a:latin typeface="Bahnschrift" panose="020B0502040204020203" pitchFamily="34" charset="0"/>
              </a:rPr>
              <a:t> Jurado et al. (2015, </a:t>
            </a:r>
            <a:r>
              <a:rPr lang="de-DE" sz="2000" i="1" dirty="0">
                <a:latin typeface="Bahnschrift" panose="020B0502040204020203" pitchFamily="34" charset="0"/>
              </a:rPr>
              <a:t>AER</a:t>
            </a:r>
            <a:r>
              <a:rPr lang="de-DE" sz="2000" dirty="0">
                <a:latin typeface="Bahnschrift" panose="020B05020402040202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Bahnschrift" panose="020B0502040204020203" pitchFamily="34" charset="0"/>
              </a:rPr>
              <a:t>Perceived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uncertainty</a:t>
            </a:r>
            <a:r>
              <a:rPr lang="de-DE" sz="2000" dirty="0">
                <a:latin typeface="Bahnschrift" panose="020B0502040204020203" pitchFamily="34" charset="0"/>
              </a:rPr>
              <a:t>: </a:t>
            </a:r>
            <a:r>
              <a:rPr lang="de-DE" sz="2000" dirty="0" err="1">
                <a:latin typeface="Bahnschrift" panose="020B0502040204020203" pitchFamily="34" charset="0"/>
              </a:rPr>
              <a:t>Uncertain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future</a:t>
            </a:r>
            <a:r>
              <a:rPr lang="de-DE" sz="2000" dirty="0">
                <a:latin typeface="Bahnschrift" panose="020B0502040204020203" pitchFamily="34" charset="0"/>
              </a:rPr>
              <a:t>, Michigan Survey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Bahnschrift" panose="020B0502040204020203" pitchFamily="34" charset="0"/>
              </a:rPr>
              <a:t>Largest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correlation</a:t>
            </a:r>
            <a:r>
              <a:rPr lang="de-DE" sz="2000" dirty="0">
                <a:latin typeface="Bahnschrift" panose="020B0502040204020203" pitchFamily="34" charset="0"/>
              </a:rPr>
              <a:t> at positive lags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latin typeface="Bahnschrift" panose="020B0502040204020203" pitchFamily="34" charset="0"/>
              </a:rPr>
              <a:t>PLM lags </a:t>
            </a:r>
            <a:r>
              <a:rPr lang="de-DE" sz="2000" dirty="0" err="1">
                <a:latin typeface="Bahnschrift" panose="020B0502040204020203" pitchFamily="34" charset="0"/>
              </a:rPr>
              <a:t>behind</a:t>
            </a:r>
            <a:r>
              <a:rPr lang="de-DE" sz="2000" dirty="0">
                <a:latin typeface="Bahnschrift" panose="020B0502040204020203" pitchFamily="34" charset="0"/>
              </a:rPr>
              <a:t> ALM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C7875-46D9-4441-9D30-1497F60519CA}"/>
              </a:ext>
            </a:extLst>
          </p:cNvPr>
          <p:cNvSpPr txBox="1"/>
          <p:nvPr/>
        </p:nvSpPr>
        <p:spPr>
          <a:xfrm>
            <a:off x="719667" y="3818467"/>
            <a:ext cx="8335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Bahnschrift" panose="020B0502040204020203" pitchFamily="34" charset="0"/>
              </a:rPr>
              <a:t>A NEW KEYNESIAN MODEL WITH A GAP </a:t>
            </a:r>
          </a:p>
          <a:p>
            <a:r>
              <a:rPr lang="de-DE" sz="2800" dirty="0">
                <a:latin typeface="Bahnschrift" panose="020B0502040204020203" pitchFamily="34" charset="0"/>
              </a:rPr>
              <a:t>BETWEEN ACTUAL AND PERCEIVED UNCERTAINTY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1"/>
              <p:cNvSpPr/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de-DE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O</a:t>
                </a: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ff-the-shelf model with stochastic volatility: </a:t>
                </a:r>
                <a:r>
                  <a:rPr lang="en-US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Basu</a:t>
                </a: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 and </a:t>
                </a:r>
                <a:r>
                  <a:rPr lang="en-US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Bundick</a:t>
                </a: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 (2017, </a:t>
                </a:r>
                <a:r>
                  <a:rPr lang="en-US" i="1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Econometrica</a:t>
                </a: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Representative household with Epstein-Zin preferences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Firm sector faces </a:t>
                </a:r>
                <a:r>
                  <a:rPr lang="en-US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Rotemberg</a:t>
                </a: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 (1982) price adjustment cost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Monetary policy follows a Taylor rule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DejaVu Sans"/>
                  </a:rPr>
                  <a:t>Stochastic volatility in household’s discount factor shock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1−1/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=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d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𝑎</m:t>
                      </m:r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+</m:t>
                      </m:r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𝜌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−1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+</m:t>
                      </m:r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𝜎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−1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𝜖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de-DE" b="0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𝜎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p>
                      </m:sSub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=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d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𝜌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DejaVu Sans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DejaVu Sans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DejaVu Sans"/>
                                    </a:rPr>
                                    <m:t>𝑎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𝜎</m:t>
                          </m:r>
                        </m:e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p>
                      </m:s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+</m:t>
                      </m:r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𝜌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</m:ctrlPr>
                            </m:sSup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𝑎</m:t>
                              </m:r>
                            </m:sup>
                          </m:sSup>
                        </m:sub>
                      </m:sSub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𝜎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−1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𝑎</m:t>
                          </m:r>
                        </m:sup>
                      </m:sSub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jaVu Sans"/>
                        </a:rPr>
                        <m:t>+</m:t>
                      </m:r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𝜎</m:t>
                          </m:r>
                        </m:e>
                        <m:sup>
                          <m:sSup>
                            <m:sSup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</m:ctrlPr>
                            </m:sSup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𝑎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𝜖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𝑡</m:t>
                          </m:r>
                        </m:sub>
                        <m:sup>
                          <m:sSup>
                            <m:sSup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</m:ctrlPr>
                            </m:sSup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jaVu Sans"/>
                                </a:rPr>
                                <m:t>𝑎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spc="-1" dirty="0">
                  <a:solidFill>
                    <a:srgbClr val="000000"/>
                  </a:solidFill>
                  <a:latin typeface="Bahnschrift" panose="020B0502040204020203" pitchFamily="34" charset="0"/>
                  <a:ea typeface="DejaVu Sans"/>
                </a:endParaRPr>
              </a:p>
            </p:txBody>
          </p:sp>
        </mc:Choice>
        <mc:Fallback xmlns="">
          <p:sp>
            <p:nvSpPr>
              <p:cNvPr id="2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blipFill>
                <a:blip r:embed="rId2"/>
                <a:stretch>
                  <a:fillRect l="-1331" b="-123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Model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framework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5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1"/>
              <p:cNvSpPr/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de-DE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Stochastic </a:t>
                </a:r>
                <a:r>
                  <a:rPr lang="de-DE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discount</a:t>
                </a:r>
                <a:r>
                  <a:rPr lang="de-DE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de-DE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factor</a:t>
                </a:r>
                <a:r>
                  <a:rPr lang="de-DE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de-DE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PLM</a:t>
                </a:r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pc="-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de-DE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1−1/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de-DE" b="0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Shock </a:t>
                </a:r>
                <a:r>
                  <a:rPr lang="de-DE" b="0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process</a:t>
                </a: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de-DE" b="0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PLM</a:t>
                </a:r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de-DE" b="0" spc="-1" dirty="0">
                  <a:solidFill>
                    <a:srgbClr val="000000"/>
                  </a:solidFill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Constant-</a:t>
                </a:r>
                <a:r>
                  <a:rPr lang="de-DE" b="0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gain</a:t>
                </a: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b="0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learning</a:t>
                </a: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b="0" spc="-1" dirty="0" err="1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b="0" spc="-1" dirty="0">
                    <a:solidFill>
                      <a:srgbClr val="000000"/>
                    </a:solidFill>
                    <a:latin typeface="Bahnschrift" panose="020B05020402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PLM</a:t>
                </a:r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de-DE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b="0" i="1" spc="-1" dirty="0">
                  <a:solidFill>
                    <a:srgbClr val="000000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2160000"/>
                <a:ext cx="10079640" cy="1799640"/>
              </a:xfrm>
              <a:prstGeom prst="rect">
                <a:avLst/>
              </a:prstGeom>
              <a:blipFill>
                <a:blip r:embed="rId2"/>
                <a:stretch>
                  <a:fillRect l="-1331" b="-121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Gap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between</a:t>
            </a:r>
            <a:r>
              <a:rPr lang="de-DE" sz="32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Actual</a:t>
            </a:r>
            <a:r>
              <a:rPr lang="de-DE" sz="32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and </a:t>
            </a:r>
            <a:r>
              <a:rPr lang="de-DE" sz="32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Perceived</a:t>
            </a:r>
            <a:r>
              <a:rPr lang="de-DE" sz="3200" b="1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 </a:t>
            </a:r>
            <a:r>
              <a:rPr lang="de-DE" sz="3200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Uncertainty</a:t>
            </a:r>
            <a:endParaRPr lang="de-DE" sz="3200" b="0" strike="noStrike" spc="-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06189"/>
      </p:ext>
    </p:extLst>
  </p:cSld>
  <p:clrMapOvr>
    <a:masterClrMapping/>
  </p:clrMapOvr>
</p:sld>
</file>

<file path=ppt/theme/theme1.xml><?xml version="1.0" encoding="utf-8"?>
<a:theme xmlns:a="http://schemas.openxmlformats.org/drawingml/2006/main" name="Haupt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infach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703</Words>
  <Application>Microsoft Office PowerPoint</Application>
  <PresentationFormat>Custom</PresentationFormat>
  <Paragraphs>145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</vt:lpstr>
      <vt:lpstr>Calibri</vt:lpstr>
      <vt:lpstr>Cambria Math</vt:lpstr>
      <vt:lpstr>Wingdings</vt:lpstr>
      <vt:lpstr>Hauptfolie</vt:lpstr>
      <vt:lpstr>Einfache Folie</vt:lpstr>
      <vt:lpstr>Minimale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Dominik Hecker</cp:lastModifiedBy>
  <cp:revision>221</cp:revision>
  <cp:lastPrinted>1601-01-01T00:00:00Z</cp:lastPrinted>
  <dcterms:created xsi:type="dcterms:W3CDTF">2010-06-02T10:39:48Z</dcterms:created>
  <dcterms:modified xsi:type="dcterms:W3CDTF">2025-06-13T07:48:18Z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