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431" cy="6857568" type="custom"/>
  <p:notesSz cx="6858000" cy="9144000"/>
  <p:defaultTextStyle>
    <a:defPPr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6"/>
          <a:sy n="0" d="2"/>
        </p:scale>
        <p:origin x="63713088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5" accent4="accent4" accent5="accent5" accent6="accent6" hlink="hlink" folHlink="folHlink"/>
  <p:notesStyle/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 bwMode="auto">
          <a:xfrm flipV="1">
            <a:off x="5878429" y="3414384"/>
            <a:ext cx="0" cy="167749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"/>
          <p:cNvSpPr/>
          <p:nvPr/>
        </p:nvSpPr>
        <p:spPr bwMode="auto">
          <a:xfrm>
            <a:off x="8790646" y="2438486"/>
            <a:ext cx="0" cy="66343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"/>
          <p:cNvSpPr txBox="1"/>
          <p:nvPr/>
        </p:nvSpPr>
        <p:spPr bwMode="auto">
          <a:xfrm>
            <a:off x="5363662" y="3155561"/>
            <a:ext cx="1063373" cy="258931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5" name=""/>
          <p:cNvSpPr txBox="1"/>
          <p:nvPr/>
        </p:nvSpPr>
        <p:spPr bwMode="auto">
          <a:xfrm>
            <a:off x="5637244" y="3183279"/>
            <a:ext cx="744073" cy="2034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algn="ctr">
              <a:lnSpc>
                <a:spcPts val="1412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</a:t>
            </a:r>
            <a:endParaRPr/>
          </a:p>
        </p:txBody>
      </p:sp>
      <p:sp>
        <p:nvSpPr>
          <p:cNvPr id="6" name=""/>
          <p:cNvSpPr/>
          <p:nvPr/>
        </p:nvSpPr>
        <p:spPr bwMode="auto">
          <a:xfrm>
            <a:off x="5421258" y="3197318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7" name=""/>
          <p:cNvSpPr/>
          <p:nvPr/>
        </p:nvSpPr>
        <p:spPr bwMode="auto">
          <a:xfrm>
            <a:off x="5637244" y="3197318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8" name=""/>
          <p:cNvSpPr/>
          <p:nvPr/>
        </p:nvSpPr>
        <p:spPr bwMode="auto">
          <a:xfrm>
            <a:off x="6206009" y="3197318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9" name=""/>
          <p:cNvSpPr txBox="1"/>
          <p:nvPr/>
        </p:nvSpPr>
        <p:spPr bwMode="auto">
          <a:xfrm>
            <a:off x="6738775" y="3159880"/>
            <a:ext cx="1063373" cy="258931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0" name=""/>
          <p:cNvSpPr txBox="1"/>
          <p:nvPr/>
        </p:nvSpPr>
        <p:spPr bwMode="auto">
          <a:xfrm>
            <a:off x="7008758" y="3187599"/>
            <a:ext cx="744073" cy="2034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algn="ctr">
              <a:lnSpc>
                <a:spcPts val="1412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</a:t>
            </a:r>
            <a:endParaRPr/>
          </a:p>
        </p:txBody>
      </p:sp>
      <p:sp>
        <p:nvSpPr>
          <p:cNvPr id="11" name=""/>
          <p:cNvSpPr/>
          <p:nvPr/>
        </p:nvSpPr>
        <p:spPr bwMode="auto">
          <a:xfrm>
            <a:off x="6792772" y="3201638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2" name=""/>
          <p:cNvSpPr/>
          <p:nvPr/>
        </p:nvSpPr>
        <p:spPr bwMode="auto">
          <a:xfrm>
            <a:off x="7008758" y="3201638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3" name=""/>
          <p:cNvSpPr/>
          <p:nvPr/>
        </p:nvSpPr>
        <p:spPr bwMode="auto">
          <a:xfrm>
            <a:off x="7577522" y="3201638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4" name=""/>
          <p:cNvSpPr txBox="1"/>
          <p:nvPr/>
        </p:nvSpPr>
        <p:spPr bwMode="auto">
          <a:xfrm>
            <a:off x="5378061" y="2602636"/>
            <a:ext cx="1036014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ResNet</a:t>
            </a:r>
            <a:endParaRPr/>
          </a:p>
        </p:txBody>
      </p:sp>
      <p:sp>
        <p:nvSpPr>
          <p:cNvPr id="15" name=""/>
          <p:cNvSpPr txBox="1"/>
          <p:nvPr/>
        </p:nvSpPr>
        <p:spPr bwMode="auto">
          <a:xfrm>
            <a:off x="6727976" y="2602636"/>
            <a:ext cx="1091091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ResNet</a:t>
            </a:r>
            <a:endParaRPr/>
          </a:p>
        </p:txBody>
      </p:sp>
      <p:sp>
        <p:nvSpPr>
          <p:cNvPr id="16" name=""/>
          <p:cNvSpPr/>
          <p:nvPr/>
        </p:nvSpPr>
        <p:spPr bwMode="auto">
          <a:xfrm flipH="1">
            <a:off x="5939625" y="3664569"/>
            <a:ext cx="1281519" cy="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" name=""/>
          <p:cNvSpPr txBox="1"/>
          <p:nvPr/>
        </p:nvSpPr>
        <p:spPr bwMode="auto">
          <a:xfrm>
            <a:off x="8239880" y="1683973"/>
            <a:ext cx="1110530" cy="73183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one-hot encoded attributes</a:t>
            </a:r>
            <a:endParaRPr/>
          </a:p>
        </p:txBody>
      </p:sp>
      <p:sp>
        <p:nvSpPr>
          <p:cNvPr id="18" name=""/>
          <p:cNvSpPr txBox="1"/>
          <p:nvPr/>
        </p:nvSpPr>
        <p:spPr bwMode="auto">
          <a:xfrm>
            <a:off x="8250680" y="3152321"/>
            <a:ext cx="1063373" cy="258931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9" name=""/>
          <p:cNvSpPr txBox="1"/>
          <p:nvPr/>
        </p:nvSpPr>
        <p:spPr bwMode="auto">
          <a:xfrm>
            <a:off x="8524263" y="3180039"/>
            <a:ext cx="744073" cy="2034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algn="ctr">
              <a:lnSpc>
                <a:spcPts val="1412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</a:t>
            </a:r>
            <a:endParaRPr/>
          </a:p>
        </p:txBody>
      </p:sp>
      <p:sp>
        <p:nvSpPr>
          <p:cNvPr id="20" name=""/>
          <p:cNvSpPr/>
          <p:nvPr/>
        </p:nvSpPr>
        <p:spPr bwMode="auto">
          <a:xfrm>
            <a:off x="8308276" y="3193718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1" name=""/>
          <p:cNvSpPr/>
          <p:nvPr/>
        </p:nvSpPr>
        <p:spPr bwMode="auto">
          <a:xfrm>
            <a:off x="8524263" y="3193718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2" name=""/>
          <p:cNvSpPr/>
          <p:nvPr/>
        </p:nvSpPr>
        <p:spPr bwMode="auto">
          <a:xfrm>
            <a:off x="9093027" y="3193718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3" name=""/>
          <p:cNvSpPr/>
          <p:nvPr/>
        </p:nvSpPr>
        <p:spPr bwMode="auto">
          <a:xfrm flipH="1">
            <a:off x="7332738" y="3664569"/>
            <a:ext cx="1454308" cy="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4" name=""/>
          <p:cNvSpPr/>
          <p:nvPr/>
        </p:nvSpPr>
        <p:spPr bwMode="auto">
          <a:xfrm flipH="1">
            <a:off x="5882029" y="3970549"/>
            <a:ext cx="1385912" cy="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5" name=""/>
          <p:cNvSpPr/>
          <p:nvPr/>
        </p:nvSpPr>
        <p:spPr bwMode="auto">
          <a:xfrm flipH="1">
            <a:off x="7221145" y="3966950"/>
            <a:ext cx="1569501" cy="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6" name=""/>
          <p:cNvSpPr/>
          <p:nvPr/>
        </p:nvSpPr>
        <p:spPr bwMode="auto">
          <a:xfrm>
            <a:off x="7188747" y="3880555"/>
            <a:ext cx="175487" cy="17548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7" name=""/>
          <p:cNvSpPr txBox="1"/>
          <p:nvPr/>
        </p:nvSpPr>
        <p:spPr bwMode="auto">
          <a:xfrm>
            <a:off x="6033219" y="4204535"/>
            <a:ext cx="1098290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softmax</a:t>
            </a:r>
            <a:endParaRPr/>
          </a:p>
        </p:txBody>
      </p:sp>
      <p:sp>
        <p:nvSpPr>
          <p:cNvPr id="28" name=""/>
          <p:cNvSpPr txBox="1"/>
          <p:nvPr/>
        </p:nvSpPr>
        <p:spPr bwMode="auto">
          <a:xfrm>
            <a:off x="5540051" y="1744810"/>
            <a:ext cx="679277" cy="610161"/>
          </a:xfrm>
          <a:prstGeom prst="rect">
            <a:avLst/>
          </a:prstGeom>
          <a:noFill/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9" name=""/>
          <p:cNvSpPr/>
          <p:nvPr/>
        </p:nvSpPr>
        <p:spPr bwMode="auto">
          <a:xfrm>
            <a:off x="5662443" y="1839124"/>
            <a:ext cx="430532" cy="430532"/>
          </a:xfrm>
          <a:prstGeom prst="ellipse">
            <a:avLst/>
          </a:prstGeom>
          <a:solidFill>
            <a:srgbClr val="547F34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30" name=""/>
          <p:cNvSpPr txBox="1"/>
          <p:nvPr/>
        </p:nvSpPr>
        <p:spPr bwMode="auto">
          <a:xfrm>
            <a:off x="6929563" y="1755609"/>
            <a:ext cx="679277" cy="610161"/>
          </a:xfrm>
          <a:prstGeom prst="rect">
            <a:avLst/>
          </a:prstGeom>
          <a:noFill/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31" name=""/>
          <p:cNvSpPr txBox="1"/>
          <p:nvPr/>
        </p:nvSpPr>
        <p:spPr bwMode="auto">
          <a:xfrm>
            <a:off x="7066354" y="1886281"/>
            <a:ext cx="383375" cy="348458"/>
          </a:xfrm>
          <a:prstGeom prst="rect">
            <a:avLst/>
          </a:prstGeom>
          <a:solidFill>
            <a:srgbClr val="ED7D31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32" name=""/>
          <p:cNvSpPr/>
          <p:nvPr/>
        </p:nvSpPr>
        <p:spPr bwMode="auto">
          <a:xfrm>
            <a:off x="5896428" y="2438486"/>
            <a:ext cx="0" cy="16414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" name=""/>
          <p:cNvSpPr/>
          <p:nvPr/>
        </p:nvSpPr>
        <p:spPr bwMode="auto">
          <a:xfrm>
            <a:off x="7282341" y="2438486"/>
            <a:ext cx="0" cy="16414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4" name=""/>
          <p:cNvSpPr/>
          <p:nvPr/>
        </p:nvSpPr>
        <p:spPr bwMode="auto">
          <a:xfrm>
            <a:off x="5896428" y="2933095"/>
            <a:ext cx="0" cy="16414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5" name=""/>
          <p:cNvSpPr/>
          <p:nvPr/>
        </p:nvSpPr>
        <p:spPr bwMode="auto">
          <a:xfrm>
            <a:off x="7282341" y="2917256"/>
            <a:ext cx="0" cy="16414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" name=""/>
          <p:cNvSpPr/>
          <p:nvPr/>
        </p:nvSpPr>
        <p:spPr bwMode="auto">
          <a:xfrm>
            <a:off x="8790646" y="3405745"/>
            <a:ext cx="0" cy="575603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7" name=""/>
          <p:cNvSpPr/>
          <p:nvPr/>
        </p:nvSpPr>
        <p:spPr bwMode="auto">
          <a:xfrm flipV="1">
            <a:off x="7275141" y="3422664"/>
            <a:ext cx="0" cy="45789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8" name=""/>
          <p:cNvSpPr/>
          <p:nvPr/>
        </p:nvSpPr>
        <p:spPr bwMode="auto">
          <a:xfrm>
            <a:off x="5882029" y="3765362"/>
            <a:ext cx="0" cy="205187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9" name=""/>
          <p:cNvSpPr/>
          <p:nvPr/>
        </p:nvSpPr>
        <p:spPr bwMode="auto">
          <a:xfrm>
            <a:off x="6580385" y="3977749"/>
            <a:ext cx="0" cy="248384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0" name=""/>
          <p:cNvSpPr/>
          <p:nvPr/>
        </p:nvSpPr>
        <p:spPr bwMode="auto">
          <a:xfrm flipV="1">
            <a:off x="1105130" y="2356411"/>
            <a:ext cx="0" cy="61916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1" name=""/>
          <p:cNvSpPr/>
          <p:nvPr/>
        </p:nvSpPr>
        <p:spPr bwMode="auto">
          <a:xfrm>
            <a:off x="1105130" y="2356411"/>
            <a:ext cx="0" cy="61916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2" name=""/>
          <p:cNvSpPr txBox="1"/>
          <p:nvPr/>
        </p:nvSpPr>
        <p:spPr bwMode="auto">
          <a:xfrm>
            <a:off x="624200" y="335210"/>
            <a:ext cx="2182182" cy="244207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strike="noStrike"/>
              <a:t>bounding box classifier</a:t>
            </a:r>
            <a:endParaRPr/>
          </a:p>
        </p:txBody>
      </p:sp>
      <p:sp>
        <p:nvSpPr>
          <p:cNvPr id="43" name=""/>
          <p:cNvSpPr txBox="1"/>
          <p:nvPr/>
        </p:nvSpPr>
        <p:spPr bwMode="auto">
          <a:xfrm rot="18899941">
            <a:off x="5088111" y="3045593"/>
            <a:ext cx="504328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l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e</a:t>
            </a:r>
            <a:endParaRPr/>
          </a:p>
        </p:txBody>
      </p:sp>
      <p:sp>
        <p:nvSpPr>
          <p:cNvPr id="44" name=""/>
          <p:cNvSpPr txBox="1"/>
          <p:nvPr/>
        </p:nvSpPr>
        <p:spPr bwMode="auto">
          <a:xfrm rot="18899941">
            <a:off x="6470371" y="3049066"/>
            <a:ext cx="504688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l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e</a:t>
            </a:r>
            <a:endParaRPr/>
          </a:p>
        </p:txBody>
      </p:sp>
      <p:sp>
        <p:nvSpPr>
          <p:cNvPr id="45" name=""/>
          <p:cNvSpPr txBox="1"/>
          <p:nvPr/>
        </p:nvSpPr>
        <p:spPr bwMode="auto">
          <a:xfrm rot="18899941">
            <a:off x="7989475" y="3038626"/>
            <a:ext cx="504688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l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e</a:t>
            </a:r>
            <a:endParaRPr/>
          </a:p>
        </p:txBody>
      </p:sp>
      <p:sp>
        <p:nvSpPr>
          <p:cNvPr id="46" name=""/>
          <p:cNvSpPr/>
          <p:nvPr/>
        </p:nvSpPr>
        <p:spPr bwMode="auto">
          <a:xfrm>
            <a:off x="5792035" y="3582134"/>
            <a:ext cx="168505" cy="16850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" name=""/>
          <p:cNvSpPr/>
          <p:nvPr/>
        </p:nvSpPr>
        <p:spPr bwMode="auto">
          <a:xfrm>
            <a:off x="1105850" y="2356411"/>
            <a:ext cx="0" cy="59396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8" name=""/>
          <p:cNvSpPr/>
          <p:nvPr/>
        </p:nvSpPr>
        <p:spPr bwMode="auto">
          <a:xfrm flipV="1">
            <a:off x="1105850" y="2356411"/>
            <a:ext cx="0" cy="59396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9" name=""/>
          <p:cNvSpPr/>
          <p:nvPr/>
        </p:nvSpPr>
        <p:spPr bwMode="auto">
          <a:xfrm>
            <a:off x="1653735" y="2782264"/>
            <a:ext cx="0" cy="59756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0" name=""/>
          <p:cNvSpPr/>
          <p:nvPr/>
        </p:nvSpPr>
        <p:spPr bwMode="auto">
          <a:xfrm flipV="1">
            <a:off x="1653735" y="2782264"/>
            <a:ext cx="0" cy="59756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8073210" name=""/>
          <p:cNvSpPr txBox="1"/>
          <p:nvPr/>
        </p:nvSpPr>
        <p:spPr bwMode="auto">
          <a:xfrm>
            <a:off x="624199" y="335209"/>
            <a:ext cx="2199100" cy="24419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strike="noStrike"/>
              <a:t>attribute generator</a:t>
            </a:r>
            <a:endParaRPr/>
          </a:p>
        </p:txBody>
      </p:sp>
      <p:sp>
        <p:nvSpPr>
          <p:cNvPr id="1030194338" name=""/>
          <p:cNvSpPr/>
          <p:nvPr/>
        </p:nvSpPr>
        <p:spPr bwMode="auto">
          <a:xfrm>
            <a:off x="6098014" y="2457564"/>
            <a:ext cx="0" cy="16414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90495055" name=""/>
          <p:cNvSpPr txBox="1"/>
          <p:nvPr/>
        </p:nvSpPr>
        <p:spPr bwMode="auto">
          <a:xfrm>
            <a:off x="5759636" y="1761728"/>
            <a:ext cx="679276" cy="610160"/>
          </a:xfrm>
          <a:prstGeom prst="rect">
            <a:avLst/>
          </a:prstGeom>
          <a:noFill/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962579459" name=""/>
          <p:cNvSpPr txBox="1"/>
          <p:nvPr/>
        </p:nvSpPr>
        <p:spPr bwMode="auto">
          <a:xfrm>
            <a:off x="5824432" y="1892759"/>
            <a:ext cx="226820" cy="206158"/>
          </a:xfrm>
          <a:prstGeom prst="rect">
            <a:avLst/>
          </a:prstGeom>
          <a:solidFill>
            <a:srgbClr val="ED7D31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133243741" name=""/>
          <p:cNvSpPr/>
          <p:nvPr/>
        </p:nvSpPr>
        <p:spPr bwMode="auto">
          <a:xfrm>
            <a:off x="6090815" y="2942453"/>
            <a:ext cx="0" cy="16414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16641542" name=""/>
          <p:cNvSpPr/>
          <p:nvPr/>
        </p:nvSpPr>
        <p:spPr bwMode="auto">
          <a:xfrm>
            <a:off x="6144811" y="1947116"/>
            <a:ext cx="224372" cy="224372"/>
          </a:xfrm>
          <a:prstGeom prst="ellipse">
            <a:avLst/>
          </a:prstGeom>
          <a:solidFill>
            <a:srgbClr val="547F34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526059905" name=""/>
          <p:cNvSpPr/>
          <p:nvPr/>
        </p:nvSpPr>
        <p:spPr bwMode="auto">
          <a:xfrm>
            <a:off x="5964823" y="2180381"/>
            <a:ext cx="132291" cy="132291"/>
          </a:xfrm>
          <a:prstGeom prst="ellipse">
            <a:avLst/>
          </a:prstGeom>
          <a:solidFill>
            <a:srgbClr val="244161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88080137" name=""/>
          <p:cNvSpPr txBox="1"/>
          <p:nvPr/>
        </p:nvSpPr>
        <p:spPr bwMode="auto">
          <a:xfrm>
            <a:off x="5957623" y="3165999"/>
            <a:ext cx="226820" cy="20831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443274534" name=""/>
          <p:cNvSpPr txBox="1"/>
          <p:nvPr/>
        </p:nvSpPr>
        <p:spPr bwMode="auto">
          <a:xfrm>
            <a:off x="5993622" y="3214236"/>
            <a:ext cx="226820" cy="20831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933468776" name=""/>
          <p:cNvSpPr txBox="1"/>
          <p:nvPr/>
        </p:nvSpPr>
        <p:spPr bwMode="auto">
          <a:xfrm>
            <a:off x="6033218" y="3261753"/>
            <a:ext cx="226820" cy="20831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771296130" name=""/>
          <p:cNvSpPr/>
          <p:nvPr/>
        </p:nvSpPr>
        <p:spPr bwMode="auto">
          <a:xfrm>
            <a:off x="6090815" y="3524177"/>
            <a:ext cx="0" cy="16558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2207638" name=""/>
          <p:cNvSpPr txBox="1"/>
          <p:nvPr/>
        </p:nvSpPr>
        <p:spPr bwMode="auto">
          <a:xfrm>
            <a:off x="5579647" y="2621713"/>
            <a:ext cx="1036373" cy="305151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ResNet</a:t>
            </a:r>
            <a:endParaRPr/>
          </a:p>
        </p:txBody>
      </p:sp>
      <p:sp>
        <p:nvSpPr>
          <p:cNvPr id="1731693857" name=""/>
          <p:cNvSpPr txBox="1"/>
          <p:nvPr/>
        </p:nvSpPr>
        <p:spPr bwMode="auto">
          <a:xfrm>
            <a:off x="5572447" y="3660968"/>
            <a:ext cx="1038173" cy="305151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ReLU</a:t>
            </a:r>
            <a:endParaRPr/>
          </a:p>
        </p:txBody>
      </p:sp>
      <p:sp>
        <p:nvSpPr>
          <p:cNvPr id="1038463225" name=""/>
          <p:cNvSpPr/>
          <p:nvPr/>
        </p:nvSpPr>
        <p:spPr bwMode="auto">
          <a:xfrm>
            <a:off x="7257141" y="2282256"/>
            <a:ext cx="0" cy="1933077"/>
          </a:xfrm>
          <a:prstGeom prst="line">
            <a:avLst/>
          </a:prstGeom>
          <a:ln w="12700">
            <a:solidFill>
              <a:srgbClr val="000000"/>
            </a:solidFill>
            <a:tailEnd type="non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73029024" name=""/>
          <p:cNvSpPr txBox="1"/>
          <p:nvPr/>
        </p:nvSpPr>
        <p:spPr bwMode="auto">
          <a:xfrm>
            <a:off x="6709977" y="1797365"/>
            <a:ext cx="1101529" cy="518366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decoder LSTM</a:t>
            </a:r>
            <a:endParaRPr/>
          </a:p>
        </p:txBody>
      </p:sp>
      <p:sp>
        <p:nvSpPr>
          <p:cNvPr id="1561218669" name=""/>
          <p:cNvSpPr txBox="1"/>
          <p:nvPr/>
        </p:nvSpPr>
        <p:spPr bwMode="auto">
          <a:xfrm rot="18899906">
            <a:off x="6930720" y="2238097"/>
            <a:ext cx="507567" cy="305151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l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h</a:t>
            </a:r>
            <a:r>
              <a:rPr sz="1400" strike="noStrike" baseline="-25000">
                <a:solidFill>
                  <a:srgbClr val="000000"/>
                </a:solidFill>
                <a:latin typeface="Cantarell"/>
                <a:cs typeface="Cantarell"/>
              </a:rPr>
              <a:t>r</a:t>
            </a:r>
            <a:endParaRPr/>
          </a:p>
        </p:txBody>
      </p:sp>
      <p:sp>
        <p:nvSpPr>
          <p:cNvPr id="407285162" name=""/>
          <p:cNvSpPr/>
          <p:nvPr/>
        </p:nvSpPr>
        <p:spPr bwMode="auto">
          <a:xfrm flipH="1">
            <a:off x="6083615" y="4218933"/>
            <a:ext cx="1180724" cy="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29316547" name=""/>
          <p:cNvSpPr/>
          <p:nvPr/>
        </p:nvSpPr>
        <p:spPr bwMode="auto">
          <a:xfrm>
            <a:off x="6090815" y="3959749"/>
            <a:ext cx="0" cy="255582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25699460" name=""/>
          <p:cNvSpPr txBox="1"/>
          <p:nvPr/>
        </p:nvSpPr>
        <p:spPr bwMode="auto">
          <a:xfrm>
            <a:off x="6159211" y="4517714"/>
            <a:ext cx="1063372" cy="25893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905473887" name=""/>
          <p:cNvSpPr txBox="1"/>
          <p:nvPr/>
        </p:nvSpPr>
        <p:spPr bwMode="auto">
          <a:xfrm>
            <a:off x="6432793" y="4542912"/>
            <a:ext cx="744072" cy="203458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algn="ctr">
              <a:lnSpc>
                <a:spcPts val="1411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</a:t>
            </a:r>
            <a:endParaRPr/>
          </a:p>
        </p:txBody>
      </p:sp>
      <p:sp>
        <p:nvSpPr>
          <p:cNvPr id="1917532059" name=""/>
          <p:cNvSpPr/>
          <p:nvPr/>
        </p:nvSpPr>
        <p:spPr bwMode="auto">
          <a:xfrm>
            <a:off x="6216807" y="4557312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931503263" name=""/>
          <p:cNvSpPr/>
          <p:nvPr/>
        </p:nvSpPr>
        <p:spPr bwMode="auto">
          <a:xfrm>
            <a:off x="6432793" y="4557312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946372712" name=""/>
          <p:cNvSpPr/>
          <p:nvPr/>
        </p:nvSpPr>
        <p:spPr bwMode="auto">
          <a:xfrm>
            <a:off x="7001557" y="4557312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511479575" name=""/>
          <p:cNvSpPr/>
          <p:nvPr/>
        </p:nvSpPr>
        <p:spPr bwMode="auto">
          <a:xfrm>
            <a:off x="6688377" y="4226132"/>
            <a:ext cx="0" cy="20518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1418542" name=""/>
          <p:cNvSpPr txBox="1"/>
          <p:nvPr/>
        </p:nvSpPr>
        <p:spPr bwMode="auto">
          <a:xfrm flipH="0" flipV="0">
            <a:off x="5410458" y="1289077"/>
            <a:ext cx="2561127" cy="3661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800" strike="noStrike">
                <a:solidFill>
                  <a:srgbClr val="000000"/>
                </a:solidFill>
                <a:latin typeface="Cantarell"/>
                <a:cs typeface="Cantarell"/>
              </a:rPr>
              <a:t>RECEIVER</a:t>
            </a:r>
            <a:endParaRPr/>
          </a:p>
        </p:txBody>
      </p:sp>
      <p:sp>
        <p:nvSpPr>
          <p:cNvPr id="836558741" name=""/>
          <p:cNvSpPr txBox="1"/>
          <p:nvPr/>
        </p:nvSpPr>
        <p:spPr bwMode="auto">
          <a:xfrm>
            <a:off x="3880554" y="1757048"/>
            <a:ext cx="679276" cy="610160"/>
          </a:xfrm>
          <a:prstGeom prst="rect">
            <a:avLst/>
          </a:prstGeom>
          <a:noFill/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917035081" name=""/>
          <p:cNvSpPr txBox="1"/>
          <p:nvPr/>
        </p:nvSpPr>
        <p:spPr bwMode="auto">
          <a:xfrm>
            <a:off x="2312493" y="3169959"/>
            <a:ext cx="1063372" cy="25893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767949606" name=""/>
          <p:cNvSpPr txBox="1"/>
          <p:nvPr/>
        </p:nvSpPr>
        <p:spPr bwMode="auto">
          <a:xfrm>
            <a:off x="2584996" y="3197677"/>
            <a:ext cx="744072" cy="203458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algn="ctr">
              <a:lnSpc>
                <a:spcPts val="1413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</a:t>
            </a:r>
            <a:endParaRPr/>
          </a:p>
        </p:txBody>
      </p:sp>
      <p:sp>
        <p:nvSpPr>
          <p:cNvPr id="260188971" name=""/>
          <p:cNvSpPr/>
          <p:nvPr/>
        </p:nvSpPr>
        <p:spPr bwMode="auto">
          <a:xfrm>
            <a:off x="2367929" y="321171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523985264" name=""/>
          <p:cNvSpPr/>
          <p:nvPr/>
        </p:nvSpPr>
        <p:spPr bwMode="auto">
          <a:xfrm>
            <a:off x="2584996" y="321171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932872459" name=""/>
          <p:cNvSpPr/>
          <p:nvPr/>
        </p:nvSpPr>
        <p:spPr bwMode="auto">
          <a:xfrm>
            <a:off x="3153400" y="321171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203815450" name=""/>
          <p:cNvSpPr txBox="1"/>
          <p:nvPr/>
        </p:nvSpPr>
        <p:spPr bwMode="auto">
          <a:xfrm>
            <a:off x="3686166" y="3174638"/>
            <a:ext cx="1063372" cy="25893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012788899" name=""/>
          <p:cNvSpPr txBox="1"/>
          <p:nvPr/>
        </p:nvSpPr>
        <p:spPr bwMode="auto">
          <a:xfrm>
            <a:off x="3959749" y="3202357"/>
            <a:ext cx="744072" cy="203458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algn="ctr">
              <a:lnSpc>
                <a:spcPts val="1412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</a:t>
            </a:r>
            <a:endParaRPr/>
          </a:p>
        </p:txBody>
      </p:sp>
      <p:sp>
        <p:nvSpPr>
          <p:cNvPr id="735342726" name=""/>
          <p:cNvSpPr/>
          <p:nvPr/>
        </p:nvSpPr>
        <p:spPr bwMode="auto">
          <a:xfrm>
            <a:off x="3740163" y="321603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982686157" name=""/>
          <p:cNvSpPr/>
          <p:nvPr/>
        </p:nvSpPr>
        <p:spPr bwMode="auto">
          <a:xfrm>
            <a:off x="3959749" y="321603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473283068" name=""/>
          <p:cNvSpPr/>
          <p:nvPr/>
        </p:nvSpPr>
        <p:spPr bwMode="auto">
          <a:xfrm>
            <a:off x="4524913" y="321603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357075791" name=""/>
          <p:cNvSpPr txBox="1"/>
          <p:nvPr/>
        </p:nvSpPr>
        <p:spPr bwMode="auto">
          <a:xfrm>
            <a:off x="2991771" y="3966949"/>
            <a:ext cx="1063372" cy="25893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733364532" name=""/>
          <p:cNvSpPr txBox="1"/>
          <p:nvPr/>
        </p:nvSpPr>
        <p:spPr bwMode="auto">
          <a:xfrm>
            <a:off x="3264273" y="3992148"/>
            <a:ext cx="744072" cy="203458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algn="ctr">
              <a:lnSpc>
                <a:spcPts val="1412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</a:t>
            </a:r>
            <a:endParaRPr/>
          </a:p>
        </p:txBody>
      </p:sp>
      <p:sp>
        <p:nvSpPr>
          <p:cNvPr id="1919053486" name=""/>
          <p:cNvSpPr/>
          <p:nvPr/>
        </p:nvSpPr>
        <p:spPr bwMode="auto">
          <a:xfrm>
            <a:off x="3047207" y="400654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198394705" name=""/>
          <p:cNvSpPr/>
          <p:nvPr/>
        </p:nvSpPr>
        <p:spPr bwMode="auto">
          <a:xfrm>
            <a:off x="3264273" y="400654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725346845" name=""/>
          <p:cNvSpPr/>
          <p:nvPr/>
        </p:nvSpPr>
        <p:spPr bwMode="auto">
          <a:xfrm>
            <a:off x="3833757" y="400654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458676781" name=""/>
          <p:cNvSpPr txBox="1"/>
          <p:nvPr/>
        </p:nvSpPr>
        <p:spPr bwMode="auto">
          <a:xfrm rot="18899941">
            <a:off x="3353431" y="3085857"/>
            <a:ext cx="504327" cy="3051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l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e</a:t>
            </a:r>
            <a:r>
              <a:rPr sz="1400" strike="noStrike" baseline="-25000">
                <a:solidFill>
                  <a:srgbClr val="000000"/>
                </a:solidFill>
                <a:latin typeface="Cantarell"/>
                <a:cs typeface="Cantarell"/>
              </a:rPr>
              <a:t>s</a:t>
            </a:r>
            <a:endParaRPr/>
          </a:p>
        </p:txBody>
      </p:sp>
      <p:sp>
        <p:nvSpPr>
          <p:cNvPr id="2145043597" name=""/>
          <p:cNvSpPr txBox="1"/>
          <p:nvPr/>
        </p:nvSpPr>
        <p:spPr bwMode="auto">
          <a:xfrm rot="18899941">
            <a:off x="2623239" y="3898663"/>
            <a:ext cx="505407" cy="3051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l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h</a:t>
            </a:r>
            <a:r>
              <a:rPr sz="1400" strike="noStrike" baseline="-25000">
                <a:solidFill>
                  <a:srgbClr val="000000"/>
                </a:solidFill>
                <a:latin typeface="Cantarell"/>
                <a:cs typeface="Cantarell"/>
              </a:rPr>
              <a:t>s</a:t>
            </a:r>
            <a:endParaRPr/>
          </a:p>
        </p:txBody>
      </p:sp>
      <p:sp>
        <p:nvSpPr>
          <p:cNvPr id="529335901" name=""/>
          <p:cNvSpPr txBox="1"/>
          <p:nvPr/>
        </p:nvSpPr>
        <p:spPr bwMode="auto">
          <a:xfrm>
            <a:off x="2325812" y="2617034"/>
            <a:ext cx="1036013" cy="3051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ResNet</a:t>
            </a:r>
            <a:endParaRPr/>
          </a:p>
        </p:txBody>
      </p:sp>
      <p:sp>
        <p:nvSpPr>
          <p:cNvPr id="90101452" name=""/>
          <p:cNvSpPr txBox="1"/>
          <p:nvPr/>
        </p:nvSpPr>
        <p:spPr bwMode="auto">
          <a:xfrm>
            <a:off x="3675367" y="2617034"/>
            <a:ext cx="1091090" cy="3051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ResNet</a:t>
            </a:r>
            <a:endParaRPr/>
          </a:p>
        </p:txBody>
      </p:sp>
      <p:sp>
        <p:nvSpPr>
          <p:cNvPr id="566943713" name=""/>
          <p:cNvSpPr/>
          <p:nvPr/>
        </p:nvSpPr>
        <p:spPr bwMode="auto">
          <a:xfrm flipH="1">
            <a:off x="2830860" y="3678967"/>
            <a:ext cx="1388071" cy="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01086886" name=""/>
          <p:cNvSpPr/>
          <p:nvPr/>
        </p:nvSpPr>
        <p:spPr bwMode="auto">
          <a:xfrm>
            <a:off x="3504738" y="4280130"/>
            <a:ext cx="0" cy="230384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04731258" name=""/>
          <p:cNvSpPr/>
          <p:nvPr/>
        </p:nvSpPr>
        <p:spPr bwMode="auto">
          <a:xfrm>
            <a:off x="2853540" y="2452884"/>
            <a:ext cx="0" cy="16414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7403404" name=""/>
          <p:cNvSpPr txBox="1"/>
          <p:nvPr/>
        </p:nvSpPr>
        <p:spPr bwMode="auto">
          <a:xfrm>
            <a:off x="2992131" y="4442119"/>
            <a:ext cx="1095769" cy="51851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encoder LSTM</a:t>
            </a:r>
            <a:endParaRPr/>
          </a:p>
        </p:txBody>
      </p:sp>
      <p:sp>
        <p:nvSpPr>
          <p:cNvPr id="2056922623" name=""/>
          <p:cNvSpPr txBox="1"/>
          <p:nvPr/>
        </p:nvSpPr>
        <p:spPr bwMode="auto">
          <a:xfrm>
            <a:off x="2513720" y="1757048"/>
            <a:ext cx="679276" cy="610160"/>
          </a:xfrm>
          <a:prstGeom prst="rect">
            <a:avLst/>
          </a:prstGeom>
          <a:noFill/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5877935" name=""/>
          <p:cNvSpPr txBox="1"/>
          <p:nvPr/>
        </p:nvSpPr>
        <p:spPr bwMode="auto">
          <a:xfrm>
            <a:off x="2652671" y="1888080"/>
            <a:ext cx="383374" cy="348457"/>
          </a:xfrm>
          <a:prstGeom prst="rect">
            <a:avLst/>
          </a:prstGeom>
          <a:solidFill>
            <a:srgbClr val="ED7D31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119259493" name=""/>
          <p:cNvSpPr txBox="1"/>
          <p:nvPr/>
        </p:nvSpPr>
        <p:spPr bwMode="auto">
          <a:xfrm>
            <a:off x="2358570" y="1303476"/>
            <a:ext cx="2293054" cy="3661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800" strike="noStrike">
                <a:solidFill>
                  <a:srgbClr val="000000"/>
                </a:solidFill>
                <a:latin typeface="Cantarell"/>
                <a:cs typeface="Cantarell"/>
              </a:rPr>
              <a:t>SENDER</a:t>
            </a:r>
            <a:endParaRPr/>
          </a:p>
        </p:txBody>
      </p:sp>
      <p:sp>
        <p:nvSpPr>
          <p:cNvPr id="30998540" name=""/>
          <p:cNvSpPr/>
          <p:nvPr/>
        </p:nvSpPr>
        <p:spPr bwMode="auto">
          <a:xfrm>
            <a:off x="4002946" y="1851363"/>
            <a:ext cx="430531" cy="430531"/>
          </a:xfrm>
          <a:prstGeom prst="ellipse">
            <a:avLst/>
          </a:prstGeom>
          <a:solidFill>
            <a:srgbClr val="547F34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535579287" name=""/>
          <p:cNvSpPr/>
          <p:nvPr/>
        </p:nvSpPr>
        <p:spPr bwMode="auto">
          <a:xfrm>
            <a:off x="4229732" y="2452884"/>
            <a:ext cx="0" cy="16414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5410114" name=""/>
          <p:cNvSpPr/>
          <p:nvPr/>
        </p:nvSpPr>
        <p:spPr bwMode="auto">
          <a:xfrm>
            <a:off x="2844180" y="2937773"/>
            <a:ext cx="0" cy="16414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01195856" name=""/>
          <p:cNvSpPr/>
          <p:nvPr/>
        </p:nvSpPr>
        <p:spPr bwMode="auto">
          <a:xfrm>
            <a:off x="4229732" y="2922294"/>
            <a:ext cx="0" cy="16414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398084" name=""/>
          <p:cNvSpPr/>
          <p:nvPr/>
        </p:nvSpPr>
        <p:spPr bwMode="auto">
          <a:xfrm>
            <a:off x="3504738" y="3675367"/>
            <a:ext cx="0" cy="20518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3111034" name=""/>
          <p:cNvSpPr/>
          <p:nvPr/>
        </p:nvSpPr>
        <p:spPr bwMode="auto">
          <a:xfrm>
            <a:off x="4218933" y="3433462"/>
            <a:ext cx="0" cy="252703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38493313" name=""/>
          <p:cNvSpPr/>
          <p:nvPr/>
        </p:nvSpPr>
        <p:spPr bwMode="auto">
          <a:xfrm>
            <a:off x="2843099" y="3422664"/>
            <a:ext cx="0" cy="252703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0949238" name=""/>
          <p:cNvSpPr txBox="1"/>
          <p:nvPr/>
        </p:nvSpPr>
        <p:spPr bwMode="auto">
          <a:xfrm>
            <a:off x="6152011" y="4737300"/>
            <a:ext cx="1116649" cy="39659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multi-hot attributes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_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 bwMode="auto">
          <a:xfrm rot="16140000">
            <a:off x="3204663" y="4108908"/>
            <a:ext cx="679277" cy="610161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3" name=""/>
          <p:cNvSpPr txBox="1"/>
          <p:nvPr/>
        </p:nvSpPr>
        <p:spPr bwMode="auto">
          <a:xfrm rot="16140000">
            <a:off x="3160026" y="4155705"/>
            <a:ext cx="679277" cy="610161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4" name=""/>
          <p:cNvSpPr txBox="1"/>
          <p:nvPr/>
        </p:nvSpPr>
        <p:spPr bwMode="auto">
          <a:xfrm rot="16140000">
            <a:off x="3696032" y="2974979"/>
            <a:ext cx="679277" cy="610161"/>
          </a:xfrm>
          <a:prstGeom prst="rect">
            <a:avLst/>
          </a:prstGeom>
          <a:noFill/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5" name=""/>
          <p:cNvSpPr txBox="1"/>
          <p:nvPr/>
        </p:nvSpPr>
        <p:spPr bwMode="auto">
          <a:xfrm rot="16140000">
            <a:off x="3645636" y="3025376"/>
            <a:ext cx="679277" cy="610161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6" name=""/>
          <p:cNvSpPr txBox="1"/>
          <p:nvPr/>
        </p:nvSpPr>
        <p:spPr bwMode="auto">
          <a:xfrm rot="16140000">
            <a:off x="2520706" y="1722978"/>
            <a:ext cx="679277" cy="610161"/>
          </a:xfrm>
          <a:prstGeom prst="rect">
            <a:avLst/>
          </a:prstGeom>
          <a:noFill/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7" name=""/>
          <p:cNvSpPr txBox="1"/>
          <p:nvPr/>
        </p:nvSpPr>
        <p:spPr bwMode="auto">
          <a:xfrm rot="16140000">
            <a:off x="2585989" y="1854117"/>
            <a:ext cx="226821" cy="206159"/>
          </a:xfrm>
          <a:prstGeom prst="rect">
            <a:avLst/>
          </a:prstGeom>
          <a:solidFill>
            <a:srgbClr val="ED7D31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8" name=""/>
          <p:cNvSpPr/>
          <p:nvPr/>
        </p:nvSpPr>
        <p:spPr bwMode="auto">
          <a:xfrm rot="16140000">
            <a:off x="2906641" y="1907990"/>
            <a:ext cx="224373" cy="224373"/>
          </a:xfrm>
          <a:prstGeom prst="ellipse">
            <a:avLst/>
          </a:prstGeom>
          <a:solidFill>
            <a:srgbClr val="547F34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9" name=""/>
          <p:cNvSpPr/>
          <p:nvPr/>
        </p:nvSpPr>
        <p:spPr bwMode="auto">
          <a:xfrm rot="16140000">
            <a:off x="2726743" y="2141260"/>
            <a:ext cx="132291" cy="132291"/>
          </a:xfrm>
          <a:prstGeom prst="ellipse">
            <a:avLst/>
          </a:prstGeom>
          <a:solidFill>
            <a:srgbClr val="244161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0" name=""/>
          <p:cNvSpPr txBox="1"/>
          <p:nvPr/>
        </p:nvSpPr>
        <p:spPr bwMode="auto">
          <a:xfrm rot="16140000">
            <a:off x="3598838" y="1727658"/>
            <a:ext cx="679277" cy="610161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1" name=""/>
          <p:cNvSpPr txBox="1"/>
          <p:nvPr/>
        </p:nvSpPr>
        <p:spPr bwMode="auto">
          <a:xfrm rot="16140000">
            <a:off x="3666641" y="1858796"/>
            <a:ext cx="226821" cy="2061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2" name=""/>
          <p:cNvSpPr/>
          <p:nvPr/>
        </p:nvSpPr>
        <p:spPr bwMode="auto">
          <a:xfrm flipH="1">
            <a:off x="180852" y="1344515"/>
            <a:ext cx="82074" cy="42477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" name=""/>
          <p:cNvSpPr/>
          <p:nvPr/>
        </p:nvSpPr>
        <p:spPr bwMode="auto">
          <a:xfrm flipH="1">
            <a:off x="728233" y="1620617"/>
            <a:ext cx="82074" cy="42477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" name=""/>
          <p:cNvSpPr txBox="1"/>
          <p:nvPr/>
        </p:nvSpPr>
        <p:spPr bwMode="auto">
          <a:xfrm rot="16140000">
            <a:off x="2520577" y="2514846"/>
            <a:ext cx="1763168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feature extractor</a:t>
            </a:r>
            <a:endParaRPr/>
          </a:p>
        </p:txBody>
      </p:sp>
      <p:sp>
        <p:nvSpPr>
          <p:cNvPr id="15" name=""/>
          <p:cNvSpPr txBox="1"/>
          <p:nvPr/>
        </p:nvSpPr>
        <p:spPr bwMode="auto">
          <a:xfrm rot="16140000">
            <a:off x="3598838" y="3072173"/>
            <a:ext cx="679277" cy="610161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6" name=""/>
          <p:cNvSpPr/>
          <p:nvPr/>
        </p:nvSpPr>
        <p:spPr bwMode="auto">
          <a:xfrm flipH="1">
            <a:off x="44852" y="1740490"/>
            <a:ext cx="299357" cy="154790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" name=""/>
          <p:cNvSpPr/>
          <p:nvPr/>
        </p:nvSpPr>
        <p:spPr bwMode="auto">
          <a:xfrm flipH="1">
            <a:off x="85854" y="1760649"/>
            <a:ext cx="299320" cy="155149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" name=""/>
          <p:cNvSpPr/>
          <p:nvPr/>
        </p:nvSpPr>
        <p:spPr bwMode="auto">
          <a:xfrm flipH="1">
            <a:off x="133731" y="1787647"/>
            <a:ext cx="299320" cy="154790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" name=""/>
          <p:cNvSpPr/>
          <p:nvPr/>
        </p:nvSpPr>
        <p:spPr bwMode="auto">
          <a:xfrm flipH="1">
            <a:off x="188664" y="1811764"/>
            <a:ext cx="299465" cy="154790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" name=""/>
          <p:cNvSpPr/>
          <p:nvPr/>
        </p:nvSpPr>
        <p:spPr bwMode="auto">
          <a:xfrm flipH="1">
            <a:off x="239636" y="1834084"/>
            <a:ext cx="299249" cy="155149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" name=""/>
          <p:cNvSpPr/>
          <p:nvPr/>
        </p:nvSpPr>
        <p:spPr bwMode="auto">
          <a:xfrm flipH="1">
            <a:off x="289781" y="1860002"/>
            <a:ext cx="299501" cy="155149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2" name=""/>
          <p:cNvSpPr/>
          <p:nvPr/>
        </p:nvSpPr>
        <p:spPr bwMode="auto">
          <a:xfrm>
            <a:off x="249680" y="1734370"/>
            <a:ext cx="346442" cy="173149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3" name=""/>
          <p:cNvSpPr/>
          <p:nvPr/>
        </p:nvSpPr>
        <p:spPr bwMode="auto">
          <a:xfrm>
            <a:off x="206303" y="1757049"/>
            <a:ext cx="346262" cy="173149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4" name=""/>
          <p:cNvSpPr/>
          <p:nvPr/>
        </p:nvSpPr>
        <p:spPr bwMode="auto">
          <a:xfrm>
            <a:off x="164581" y="1777928"/>
            <a:ext cx="346226" cy="173149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5" name=""/>
          <p:cNvSpPr/>
          <p:nvPr/>
        </p:nvSpPr>
        <p:spPr bwMode="auto">
          <a:xfrm>
            <a:off x="122752" y="1800966"/>
            <a:ext cx="346298" cy="173149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6" name=""/>
          <p:cNvSpPr/>
          <p:nvPr/>
        </p:nvSpPr>
        <p:spPr bwMode="auto">
          <a:xfrm>
            <a:off x="79554" y="1823284"/>
            <a:ext cx="346298" cy="173149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7" name=""/>
          <p:cNvSpPr/>
          <p:nvPr/>
        </p:nvSpPr>
        <p:spPr bwMode="auto">
          <a:xfrm>
            <a:off x="36105" y="1845963"/>
            <a:ext cx="346190" cy="173149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8" name=""/>
          <p:cNvSpPr txBox="1"/>
          <p:nvPr/>
        </p:nvSpPr>
        <p:spPr bwMode="auto">
          <a:xfrm rot="16140000">
            <a:off x="2611420" y="2971379"/>
            <a:ext cx="679277" cy="610161"/>
          </a:xfrm>
          <a:prstGeom prst="rect">
            <a:avLst/>
          </a:prstGeom>
          <a:noFill/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9" name=""/>
          <p:cNvSpPr txBox="1"/>
          <p:nvPr/>
        </p:nvSpPr>
        <p:spPr bwMode="auto">
          <a:xfrm rot="16140000">
            <a:off x="2561024" y="3021776"/>
            <a:ext cx="679277" cy="610161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30" name=""/>
          <p:cNvSpPr txBox="1"/>
          <p:nvPr/>
        </p:nvSpPr>
        <p:spPr bwMode="auto">
          <a:xfrm rot="16140000">
            <a:off x="2515307" y="3068573"/>
            <a:ext cx="679277" cy="610161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31" name=""/>
          <p:cNvSpPr/>
          <p:nvPr/>
        </p:nvSpPr>
        <p:spPr bwMode="auto">
          <a:xfrm flipH="1">
            <a:off x="-505767" y="1463667"/>
            <a:ext cx="299249" cy="154790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2" name=""/>
          <p:cNvSpPr/>
          <p:nvPr/>
        </p:nvSpPr>
        <p:spPr bwMode="auto">
          <a:xfrm flipH="1">
            <a:off x="-464729" y="1484186"/>
            <a:ext cx="299213" cy="154790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" name=""/>
          <p:cNvSpPr/>
          <p:nvPr/>
        </p:nvSpPr>
        <p:spPr bwMode="auto">
          <a:xfrm flipH="1">
            <a:off x="-416852" y="1510824"/>
            <a:ext cx="299249" cy="155149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4" name=""/>
          <p:cNvSpPr/>
          <p:nvPr/>
        </p:nvSpPr>
        <p:spPr bwMode="auto">
          <a:xfrm flipH="1">
            <a:off x="-362136" y="1534943"/>
            <a:ext cx="299465" cy="155149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5" name=""/>
          <p:cNvSpPr/>
          <p:nvPr/>
        </p:nvSpPr>
        <p:spPr bwMode="auto">
          <a:xfrm flipH="1">
            <a:off x="-311091" y="1557261"/>
            <a:ext cx="299375" cy="155149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" name=""/>
          <p:cNvSpPr/>
          <p:nvPr/>
        </p:nvSpPr>
        <p:spPr bwMode="auto">
          <a:xfrm flipH="1">
            <a:off x="-260946" y="1583540"/>
            <a:ext cx="299357" cy="154790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7" name=""/>
          <p:cNvSpPr/>
          <p:nvPr/>
        </p:nvSpPr>
        <p:spPr bwMode="auto">
          <a:xfrm>
            <a:off x="-301084" y="1457908"/>
            <a:ext cx="346298" cy="173149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8" name=""/>
          <p:cNvSpPr/>
          <p:nvPr/>
        </p:nvSpPr>
        <p:spPr bwMode="auto">
          <a:xfrm>
            <a:off x="-344425" y="1480226"/>
            <a:ext cx="346279" cy="173149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9" name=""/>
          <p:cNvSpPr/>
          <p:nvPr/>
        </p:nvSpPr>
        <p:spPr bwMode="auto">
          <a:xfrm>
            <a:off x="-386254" y="1501465"/>
            <a:ext cx="346406" cy="173149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0" name=""/>
          <p:cNvSpPr/>
          <p:nvPr/>
        </p:nvSpPr>
        <p:spPr bwMode="auto">
          <a:xfrm>
            <a:off x="-428012" y="1524143"/>
            <a:ext cx="346298" cy="173149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1" name=""/>
          <p:cNvSpPr/>
          <p:nvPr/>
        </p:nvSpPr>
        <p:spPr bwMode="auto">
          <a:xfrm>
            <a:off x="-471209" y="1546822"/>
            <a:ext cx="346334" cy="172789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2" name=""/>
          <p:cNvSpPr/>
          <p:nvPr/>
        </p:nvSpPr>
        <p:spPr bwMode="auto">
          <a:xfrm>
            <a:off x="-514766" y="1569141"/>
            <a:ext cx="346442" cy="173149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3" name=""/>
          <p:cNvSpPr txBox="1"/>
          <p:nvPr/>
        </p:nvSpPr>
        <p:spPr bwMode="auto">
          <a:xfrm rot="16140000">
            <a:off x="3106749" y="4209701"/>
            <a:ext cx="679277" cy="610161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44" name=""/>
          <p:cNvSpPr txBox="1"/>
          <p:nvPr/>
        </p:nvSpPr>
        <p:spPr bwMode="auto">
          <a:xfrm rot="16140000">
            <a:off x="3049513" y="4252899"/>
            <a:ext cx="679277" cy="610161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45" name=""/>
          <p:cNvSpPr txBox="1"/>
          <p:nvPr/>
        </p:nvSpPr>
        <p:spPr bwMode="auto">
          <a:xfrm rot="16140000">
            <a:off x="2998036" y="4306895"/>
            <a:ext cx="679277" cy="610161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46" name=""/>
          <p:cNvSpPr/>
          <p:nvPr/>
        </p:nvSpPr>
        <p:spPr bwMode="auto">
          <a:xfrm flipH="1">
            <a:off x="-878703" y="1906439"/>
            <a:ext cx="299501" cy="155149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" name=""/>
          <p:cNvSpPr/>
          <p:nvPr/>
        </p:nvSpPr>
        <p:spPr bwMode="auto">
          <a:xfrm flipH="1">
            <a:off x="-837666" y="1926958"/>
            <a:ext cx="299501" cy="155149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8" name=""/>
          <p:cNvSpPr/>
          <p:nvPr/>
        </p:nvSpPr>
        <p:spPr bwMode="auto">
          <a:xfrm flipH="1">
            <a:off x="-789789" y="1953596"/>
            <a:ext cx="299501" cy="155149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9" name=""/>
          <p:cNvSpPr/>
          <p:nvPr/>
        </p:nvSpPr>
        <p:spPr bwMode="auto">
          <a:xfrm flipH="1">
            <a:off x="-734712" y="1977715"/>
            <a:ext cx="299141" cy="155149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0" name=""/>
          <p:cNvSpPr/>
          <p:nvPr/>
        </p:nvSpPr>
        <p:spPr bwMode="auto">
          <a:xfrm flipH="1">
            <a:off x="-683955" y="2000393"/>
            <a:ext cx="299501" cy="154790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1" name=""/>
          <p:cNvSpPr/>
          <p:nvPr/>
        </p:nvSpPr>
        <p:spPr bwMode="auto">
          <a:xfrm flipH="1">
            <a:off x="-633559" y="2026312"/>
            <a:ext cx="299213" cy="154790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2" name=""/>
          <p:cNvSpPr/>
          <p:nvPr/>
        </p:nvSpPr>
        <p:spPr bwMode="auto">
          <a:xfrm>
            <a:off x="-673876" y="1900680"/>
            <a:ext cx="346334" cy="173149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3" name=""/>
          <p:cNvSpPr/>
          <p:nvPr/>
        </p:nvSpPr>
        <p:spPr bwMode="auto">
          <a:xfrm>
            <a:off x="-717073" y="1923358"/>
            <a:ext cx="346298" cy="173149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4" name=""/>
          <p:cNvSpPr/>
          <p:nvPr/>
        </p:nvSpPr>
        <p:spPr bwMode="auto">
          <a:xfrm>
            <a:off x="-758831" y="1944237"/>
            <a:ext cx="346298" cy="173149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5" name=""/>
          <p:cNvSpPr/>
          <p:nvPr/>
        </p:nvSpPr>
        <p:spPr bwMode="auto">
          <a:xfrm>
            <a:off x="-800588" y="1967276"/>
            <a:ext cx="346298" cy="173149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6" name=""/>
          <p:cNvSpPr/>
          <p:nvPr/>
        </p:nvSpPr>
        <p:spPr bwMode="auto">
          <a:xfrm>
            <a:off x="-843785" y="1989594"/>
            <a:ext cx="346298" cy="173149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7" name=""/>
          <p:cNvSpPr/>
          <p:nvPr/>
        </p:nvSpPr>
        <p:spPr bwMode="auto">
          <a:xfrm>
            <a:off x="-887343" y="2011913"/>
            <a:ext cx="346298" cy="173149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8" name=""/>
          <p:cNvSpPr/>
          <p:nvPr/>
        </p:nvSpPr>
        <p:spPr bwMode="auto">
          <a:xfrm flipH="1">
            <a:off x="-292875" y="1867202"/>
            <a:ext cx="82074" cy="42477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9" name=""/>
          <p:cNvSpPr/>
          <p:nvPr/>
        </p:nvSpPr>
        <p:spPr bwMode="auto">
          <a:xfrm flipH="1">
            <a:off x="-494967" y="1691893"/>
            <a:ext cx="64435" cy="33477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0" name=""/>
          <p:cNvSpPr/>
          <p:nvPr/>
        </p:nvSpPr>
        <p:spPr bwMode="auto">
          <a:xfrm flipH="1">
            <a:off x="65155" y="1972675"/>
            <a:ext cx="66163" cy="34197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1" name=""/>
          <p:cNvSpPr/>
          <p:nvPr/>
        </p:nvSpPr>
        <p:spPr bwMode="auto">
          <a:xfrm flipH="1">
            <a:off x="-499287" y="1725011"/>
            <a:ext cx="564444" cy="281862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2" name=""/>
          <p:cNvSpPr/>
          <p:nvPr/>
        </p:nvSpPr>
        <p:spPr bwMode="auto">
          <a:xfrm flipH="1">
            <a:off x="-16442" y="1444589"/>
            <a:ext cx="82067" cy="42477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3" name=""/>
          <p:cNvSpPr/>
          <p:nvPr/>
        </p:nvSpPr>
        <p:spPr bwMode="auto">
          <a:xfrm flipH="1">
            <a:off x="530966" y="1720691"/>
            <a:ext cx="82074" cy="42477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4" name=""/>
          <p:cNvSpPr txBox="1"/>
          <p:nvPr/>
        </p:nvSpPr>
        <p:spPr bwMode="auto">
          <a:xfrm>
            <a:off x="3084285" y="2088948"/>
            <a:ext cx="724274" cy="244207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/>
              <a:t>128</a:t>
            </a:r>
            <a:r>
              <a:rPr lang="en-US" sz="1000" u="none" strike="noStrike" spc="0">
                <a:solidFill>
                  <a:srgbClr val="000000"/>
                </a:solidFill>
                <a:latin typeface="Arial"/>
                <a:cs typeface="Arial"/>
              </a:rPr>
              <a:t>×7</a:t>
            </a:r>
            <a:r>
              <a:rPr lang="en-US" sz="1000" u="none" strike="noStrike" spc="0">
                <a:solidFill>
                  <a:srgbClr val="000000"/>
                </a:solidFill>
                <a:latin typeface="Arial"/>
                <a:cs typeface="Arial"/>
              </a:rPr>
              <a:t>×7</a:t>
            </a:r>
            <a:endParaRPr/>
          </a:p>
        </p:txBody>
      </p:sp>
      <p:sp>
        <p:nvSpPr>
          <p:cNvPr id="65" name=""/>
          <p:cNvSpPr txBox="1"/>
          <p:nvPr/>
        </p:nvSpPr>
        <p:spPr bwMode="auto">
          <a:xfrm>
            <a:off x="4182936" y="2085348"/>
            <a:ext cx="725714" cy="244207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/>
              <a:t>256</a:t>
            </a:r>
            <a:r>
              <a:rPr lang="en-US" sz="1000" u="none" strike="noStrike" spc="0">
                <a:solidFill>
                  <a:srgbClr val="000000"/>
                </a:solidFill>
                <a:latin typeface="Arial"/>
                <a:cs typeface="Arial"/>
              </a:rPr>
              <a:t>×7</a:t>
            </a:r>
            <a:r>
              <a:rPr lang="en-US" sz="1000" u="none" strike="noStrike" spc="0">
                <a:solidFill>
                  <a:srgbClr val="000000"/>
                </a:solidFill>
                <a:latin typeface="Arial"/>
                <a:cs typeface="Arial"/>
              </a:rPr>
              <a:t>×7</a:t>
            </a:r>
            <a:endParaRPr/>
          </a:p>
        </p:txBody>
      </p:sp>
      <p:sp>
        <p:nvSpPr>
          <p:cNvPr id="66" name=""/>
          <p:cNvSpPr txBox="1"/>
          <p:nvPr/>
        </p:nvSpPr>
        <p:spPr bwMode="auto">
          <a:xfrm>
            <a:off x="1722131" y="2085348"/>
            <a:ext cx="893823" cy="244207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sz="1000" u="none" strike="noStrike" spc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1000" u="none" strike="noStrike" spc="0">
                <a:solidFill>
                  <a:srgbClr val="000000"/>
                </a:solidFill>
                <a:latin typeface="Arial"/>
                <a:cs typeface="Arial"/>
              </a:rPr>
              <a:t>×</a:t>
            </a:r>
            <a:r>
              <a:rPr lang="en-US" sz="1000" u="none" strike="noStrike" spc="0">
                <a:solidFill>
                  <a:srgbClr val="000000"/>
                </a:solidFill>
                <a:latin typeface="Arial"/>
                <a:cs typeface="Arial"/>
              </a:rPr>
              <a:t>224</a:t>
            </a:r>
            <a:r>
              <a:rPr lang="en-US" sz="1000" u="none" strike="noStrike" spc="0">
                <a:solidFill>
                  <a:srgbClr val="000000"/>
                </a:solidFill>
                <a:latin typeface="Arial"/>
                <a:cs typeface="Arial"/>
              </a:rPr>
              <a:t>×224</a:t>
            </a:r>
            <a:endParaRPr/>
          </a:p>
        </p:txBody>
      </p:sp>
      <p:sp>
        <p:nvSpPr>
          <p:cNvPr id="67" name=""/>
          <p:cNvSpPr txBox="1"/>
          <p:nvPr/>
        </p:nvSpPr>
        <p:spPr bwMode="auto">
          <a:xfrm>
            <a:off x="624200" y="335210"/>
            <a:ext cx="2207740" cy="396695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strike="noStrike"/>
              <a:t>masked image processing submodule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_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 bwMode="auto">
          <a:xfrm>
            <a:off x="2633234" y="1814284"/>
            <a:ext cx="6547987" cy="3411505"/>
          </a:xfrm>
          <a:prstGeom prst="rect">
            <a:avLst/>
          </a:prstGeom>
          <a:solidFill>
            <a:srgbClr val="D8D8D8"/>
          </a:solidFill>
          <a:ln>
            <a:noFill/>
          </a:ln>
          <a:effectLst/>
        </p:spPr>
        <p:txBody>
          <a:bodyPr/>
          <a:lstStyle/>
          <a:p>
            <a:pPr algn="l">
              <a:defRPr/>
            </a:pPr>
            <a:r>
              <a:rPr sz="1200" b="1" cap="small" spc="56">
                <a:solidFill>
                  <a:srgbClr val="000000"/>
                </a:solidFill>
                <a:latin typeface="Arial"/>
                <a:cs typeface="Arial"/>
              </a:rPr>
              <a:t>Game</a:t>
            </a:r>
            <a:endParaRPr/>
          </a:p>
        </p:txBody>
      </p:sp>
      <p:sp>
        <p:nvSpPr>
          <p:cNvPr id="3" name=""/>
          <p:cNvSpPr txBox="1"/>
          <p:nvPr/>
        </p:nvSpPr>
        <p:spPr bwMode="auto">
          <a:xfrm>
            <a:off x="624200" y="335210"/>
            <a:ext cx="2196941" cy="244207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strike="noStrike"/>
              <a:t>egg</a:t>
            </a:r>
            <a:endParaRPr/>
          </a:p>
        </p:txBody>
      </p:sp>
      <p:sp>
        <p:nvSpPr>
          <p:cNvPr id="4" name=""/>
          <p:cNvSpPr txBox="1"/>
          <p:nvPr/>
        </p:nvSpPr>
        <p:spPr bwMode="auto">
          <a:xfrm>
            <a:off x="2755266" y="2381969"/>
            <a:ext cx="2813222" cy="2104427"/>
          </a:xfrm>
          <a:prstGeom prst="rect">
            <a:avLst/>
          </a:prstGeom>
          <a:solidFill>
            <a:srgbClr val="B5CBE4"/>
          </a:solidFill>
          <a:ln>
            <a:noFill/>
          </a:ln>
          <a:effectLst/>
        </p:spPr>
        <p:txBody>
          <a:bodyPr lIns="91440" tIns="45720" rIns="91440" bIns="45720" anchor="b"/>
          <a:lstStyle/>
          <a:p>
            <a:pPr algn="l">
              <a:defRPr/>
            </a:pPr>
            <a:r>
              <a:rPr sz="1200" b="1" cap="small" spc="56">
                <a:solidFill>
                  <a:srgbClr val="000000"/>
                </a:solidFill>
                <a:latin typeface="Arial"/>
                <a:cs typeface="Arial"/>
              </a:rPr>
              <a:t>Sender Wrapper</a:t>
            </a:r>
            <a:endParaRPr/>
          </a:p>
        </p:txBody>
      </p:sp>
      <p:sp>
        <p:nvSpPr>
          <p:cNvPr id="5" name=""/>
          <p:cNvSpPr txBox="1"/>
          <p:nvPr/>
        </p:nvSpPr>
        <p:spPr bwMode="auto">
          <a:xfrm>
            <a:off x="6094416" y="2435246"/>
            <a:ext cx="2859299" cy="2050790"/>
          </a:xfrm>
          <a:prstGeom prst="rect">
            <a:avLst/>
          </a:prstGeom>
          <a:solidFill>
            <a:srgbClr val="B5CBE4"/>
          </a:solidFill>
          <a:ln>
            <a:noFill/>
          </a:ln>
          <a:effectLst/>
        </p:spPr>
        <p:txBody>
          <a:bodyPr lIns="91440" tIns="45720" rIns="91440" bIns="45720" anchor="b"/>
          <a:lstStyle/>
          <a:p>
            <a:pPr algn="l">
              <a:defRPr/>
            </a:pPr>
            <a:r>
              <a:rPr sz="1200" b="1" cap="small" spc="56">
                <a:solidFill>
                  <a:srgbClr val="000000"/>
                </a:solidFill>
                <a:latin typeface="Arial"/>
                <a:cs typeface="Arial"/>
              </a:rPr>
              <a:t>Receiver Wrapper</a:t>
            </a:r>
            <a:endParaRPr/>
          </a:p>
        </p:txBody>
      </p:sp>
      <p:sp>
        <p:nvSpPr>
          <p:cNvPr id="6" name=""/>
          <p:cNvSpPr txBox="1"/>
          <p:nvPr/>
        </p:nvSpPr>
        <p:spPr bwMode="auto">
          <a:xfrm>
            <a:off x="2867939" y="2566998"/>
            <a:ext cx="1107650" cy="1502905"/>
          </a:xfrm>
          <a:prstGeom prst="rect">
            <a:avLst/>
          </a:prstGeom>
          <a:solidFill>
            <a:srgbClr val="FABB8C"/>
          </a:solidFill>
          <a:ln>
            <a:noFill/>
          </a:ln>
          <a:effectLst/>
        </p:spPr>
        <p:txBody>
          <a:bodyPr/>
          <a:lstStyle/>
          <a:p>
            <a:pPr algn="l">
              <a:defRPr/>
            </a:pPr>
            <a:r>
              <a:rPr sz="1200" b="1" cap="small" spc="56">
                <a:solidFill>
                  <a:srgbClr val="000000"/>
                </a:solidFill>
                <a:latin typeface="Arial"/>
                <a:cs typeface="Arial"/>
              </a:rPr>
              <a:t>Sender Agent</a:t>
            </a:r>
            <a:endParaRPr/>
          </a:p>
        </p:txBody>
      </p:sp>
      <p:sp>
        <p:nvSpPr>
          <p:cNvPr id="7" name=""/>
          <p:cNvSpPr txBox="1"/>
          <p:nvPr/>
        </p:nvSpPr>
        <p:spPr bwMode="auto">
          <a:xfrm>
            <a:off x="7660317" y="2566998"/>
            <a:ext cx="1147247" cy="1502905"/>
          </a:xfrm>
          <a:prstGeom prst="rect">
            <a:avLst/>
          </a:prstGeom>
          <a:solidFill>
            <a:srgbClr val="FABB8C"/>
          </a:solidFill>
          <a:ln>
            <a:noFill/>
          </a:ln>
          <a:effectLst/>
        </p:spPr>
        <p:txBody>
          <a:bodyPr/>
          <a:lstStyle/>
          <a:p>
            <a:pPr algn="l">
              <a:defRPr/>
            </a:pPr>
            <a:r>
              <a:rPr sz="1200" b="1" cap="small" spc="56">
                <a:solidFill>
                  <a:srgbClr val="000000"/>
                </a:solidFill>
                <a:latin typeface="Arial"/>
                <a:cs typeface="Arial"/>
              </a:rPr>
              <a:t>Receiver Agent</a:t>
            </a:r>
            <a:endParaRPr/>
          </a:p>
        </p:txBody>
      </p:sp>
      <p:sp>
        <p:nvSpPr>
          <p:cNvPr id="8" name=""/>
          <p:cNvSpPr txBox="1"/>
          <p:nvPr/>
        </p:nvSpPr>
        <p:spPr bwMode="auto">
          <a:xfrm>
            <a:off x="4359325" y="3140082"/>
            <a:ext cx="883024" cy="603321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 lIns="91440" tIns="45720" rIns="91440" bIns="45720" anchor="ctr"/>
          <a:lstStyle/>
          <a:p>
            <a:pPr marL="0" algn="ctr">
              <a:defRPr/>
            </a:pPr>
            <a:r>
              <a:rPr sz="1400" strike="noStrike">
                <a:latin typeface="Cantarell"/>
                <a:cs typeface="Cantarell"/>
              </a:rPr>
              <a:t>RNN</a:t>
            </a:r>
            <a:endParaRPr/>
          </a:p>
        </p:txBody>
      </p:sp>
      <p:sp>
        <p:nvSpPr>
          <p:cNvPr id="9" name=""/>
          <p:cNvSpPr/>
          <p:nvPr/>
        </p:nvSpPr>
        <p:spPr bwMode="auto">
          <a:xfrm flipV="1">
            <a:off x="4460119" y="3790561"/>
            <a:ext cx="0" cy="15119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" name=""/>
          <p:cNvSpPr/>
          <p:nvPr/>
        </p:nvSpPr>
        <p:spPr bwMode="auto">
          <a:xfrm>
            <a:off x="5241269" y="3441743"/>
            <a:ext cx="161989" cy="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" name=""/>
          <p:cNvSpPr/>
          <p:nvPr/>
        </p:nvSpPr>
        <p:spPr bwMode="auto">
          <a:xfrm flipV="1">
            <a:off x="4460119" y="2986731"/>
            <a:ext cx="0" cy="15155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" name=""/>
          <p:cNvSpPr/>
          <p:nvPr/>
        </p:nvSpPr>
        <p:spPr bwMode="auto">
          <a:xfrm flipV="1">
            <a:off x="4798497" y="2986731"/>
            <a:ext cx="0" cy="15155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" name=""/>
          <p:cNvSpPr/>
          <p:nvPr/>
        </p:nvSpPr>
        <p:spPr bwMode="auto">
          <a:xfrm flipV="1">
            <a:off x="5140476" y="2991051"/>
            <a:ext cx="0" cy="15155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" name=""/>
          <p:cNvSpPr txBox="1"/>
          <p:nvPr/>
        </p:nvSpPr>
        <p:spPr bwMode="auto">
          <a:xfrm>
            <a:off x="6274404" y="3948951"/>
            <a:ext cx="1228602" cy="239995"/>
          </a:xfrm>
          <a:prstGeom prst="rect">
            <a:avLst/>
          </a:prstGeom>
          <a:noFill/>
          <a:ln w="19050">
            <a:solidFill>
              <a:srgbClr val="205967"/>
            </a:solidFill>
            <a:prstDash val="dash"/>
          </a:ln>
          <a:effectLst/>
        </p:spPr>
        <p:txBody>
          <a:bodyPr lIns="36004" tIns="36004" rIns="36004" bIns="36004" anchor="t"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sz="1100" strike="noStrike">
                <a:solidFill>
                  <a:srgbClr val="000000"/>
                </a:solidFill>
                <a:latin typeface="Cantarell"/>
                <a:cs typeface="Cantarell"/>
              </a:rPr>
              <a:t>m</a:t>
            </a:r>
            <a:r>
              <a:rPr sz="1100" strike="noStrike" baseline="-25000">
                <a:solidFill>
                  <a:srgbClr val="000000"/>
                </a:solidFill>
                <a:latin typeface="Cantarell"/>
                <a:cs typeface="Cantarell"/>
              </a:rPr>
              <a:t>0</a:t>
            </a:r>
            <a:endParaRPr/>
          </a:p>
          <a:p>
            <a:pPr marL="0" algn="ctr">
              <a:lnSpc>
                <a:spcPct val="100000"/>
              </a:lnSpc>
              <a:defRPr/>
            </a:pPr>
            <a:r>
              <a:rPr sz="1100" strike="noStrike">
                <a:solidFill>
                  <a:srgbClr val="000000"/>
                </a:solidFill>
                <a:latin typeface="Cantarell"/>
                <a:cs typeface="Cantarell"/>
              </a:rPr>
              <a:t>m</a:t>
            </a:r>
            <a:r>
              <a:rPr sz="1100" strike="noStrike" baseline="-25000">
                <a:solidFill>
                  <a:srgbClr val="000000"/>
                </a:solidFill>
                <a:latin typeface="Cantarell"/>
                <a:cs typeface="Cantarell"/>
              </a:rPr>
              <a:t>1</a:t>
            </a:r>
            <a:endParaRPr/>
          </a:p>
          <a:p>
            <a:pPr marL="0" algn="ctr">
              <a:lnSpc>
                <a:spcPct val="100000"/>
              </a:lnSpc>
              <a:defRPr/>
            </a:pPr>
            <a:r>
              <a:rPr sz="1100" strike="noStrike">
                <a:solidFill>
                  <a:srgbClr val="000000"/>
                </a:solidFill>
                <a:latin typeface="Cantarell"/>
                <a:cs typeface="Cantarell"/>
              </a:rPr>
              <a:t>&lt;eos&gt;</a:t>
            </a:r>
            <a:endParaRPr/>
          </a:p>
        </p:txBody>
      </p:sp>
      <p:sp>
        <p:nvSpPr>
          <p:cNvPr id="15" name=""/>
          <p:cNvSpPr/>
          <p:nvPr/>
        </p:nvSpPr>
        <p:spPr bwMode="auto">
          <a:xfrm>
            <a:off x="3974149" y="3428784"/>
            <a:ext cx="381575" cy="35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" name=""/>
          <p:cNvSpPr txBox="1"/>
          <p:nvPr/>
        </p:nvSpPr>
        <p:spPr bwMode="auto">
          <a:xfrm>
            <a:off x="3995748" y="3175000"/>
            <a:ext cx="434852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sz="1400"/>
              <a:t>h</a:t>
            </a:r>
            <a:r>
              <a:rPr sz="1400" baseline="-25000"/>
              <a:t>0</a:t>
            </a:r>
            <a:endParaRPr/>
          </a:p>
        </p:txBody>
      </p:sp>
      <p:sp>
        <p:nvSpPr>
          <p:cNvPr id="17" name=""/>
          <p:cNvSpPr txBox="1"/>
          <p:nvPr/>
        </p:nvSpPr>
        <p:spPr bwMode="auto">
          <a:xfrm>
            <a:off x="6436394" y="3117763"/>
            <a:ext cx="883024" cy="603321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 lIns="91440" tIns="45720" rIns="91440" bIns="45720" anchor="ctr"/>
          <a:lstStyle/>
          <a:p>
            <a:pPr marL="0" algn="ctr">
              <a:defRPr/>
            </a:pPr>
            <a:r>
              <a:rPr sz="1400" strike="noStrike">
                <a:latin typeface="Cantarell"/>
                <a:cs typeface="Cantarell"/>
              </a:rPr>
              <a:t>RNN</a:t>
            </a:r>
            <a:endParaRPr/>
          </a:p>
        </p:txBody>
      </p:sp>
      <p:sp>
        <p:nvSpPr>
          <p:cNvPr id="18" name=""/>
          <p:cNvSpPr/>
          <p:nvPr/>
        </p:nvSpPr>
        <p:spPr bwMode="auto">
          <a:xfrm flipV="1">
            <a:off x="6537188" y="3768962"/>
            <a:ext cx="0" cy="15119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" name=""/>
          <p:cNvSpPr/>
          <p:nvPr/>
        </p:nvSpPr>
        <p:spPr bwMode="auto">
          <a:xfrm>
            <a:off x="7318339" y="3419424"/>
            <a:ext cx="341978" cy="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" name=""/>
          <p:cNvSpPr/>
          <p:nvPr/>
        </p:nvSpPr>
        <p:spPr bwMode="auto">
          <a:xfrm flipV="1">
            <a:off x="6537188" y="2964413"/>
            <a:ext cx="0" cy="15155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" name=""/>
          <p:cNvSpPr/>
          <p:nvPr/>
        </p:nvSpPr>
        <p:spPr bwMode="auto">
          <a:xfrm flipV="1">
            <a:off x="6875566" y="2964413"/>
            <a:ext cx="0" cy="15155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2" name=""/>
          <p:cNvSpPr/>
          <p:nvPr/>
        </p:nvSpPr>
        <p:spPr bwMode="auto">
          <a:xfrm flipV="1">
            <a:off x="7217545" y="2968732"/>
            <a:ext cx="0" cy="15155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3" name=""/>
          <p:cNvSpPr/>
          <p:nvPr/>
        </p:nvSpPr>
        <p:spPr bwMode="auto">
          <a:xfrm flipV="1">
            <a:off x="4802097" y="3783361"/>
            <a:ext cx="0" cy="15119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4" name=""/>
          <p:cNvSpPr/>
          <p:nvPr/>
        </p:nvSpPr>
        <p:spPr bwMode="auto">
          <a:xfrm flipV="1">
            <a:off x="5140476" y="3772562"/>
            <a:ext cx="0" cy="15119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5" name=""/>
          <p:cNvSpPr/>
          <p:nvPr/>
        </p:nvSpPr>
        <p:spPr bwMode="auto">
          <a:xfrm flipV="1">
            <a:off x="6875566" y="3768962"/>
            <a:ext cx="0" cy="15119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6" name=""/>
          <p:cNvSpPr/>
          <p:nvPr/>
        </p:nvSpPr>
        <p:spPr bwMode="auto">
          <a:xfrm flipV="1">
            <a:off x="7217545" y="3772562"/>
            <a:ext cx="0" cy="15119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7" name=""/>
          <p:cNvSpPr/>
          <p:nvPr/>
        </p:nvSpPr>
        <p:spPr bwMode="auto">
          <a:xfrm>
            <a:off x="5799234" y="4074943"/>
            <a:ext cx="475170" cy="0"/>
          </a:xfrm>
          <a:prstGeom prst="line">
            <a:avLst/>
          </a:prstGeom>
          <a:ln w="19050">
            <a:solidFill>
              <a:srgbClr val="205967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8" name=""/>
          <p:cNvSpPr/>
          <p:nvPr/>
        </p:nvSpPr>
        <p:spPr bwMode="auto">
          <a:xfrm>
            <a:off x="5424857" y="2860738"/>
            <a:ext cx="392375" cy="0"/>
          </a:xfrm>
          <a:prstGeom prst="line">
            <a:avLst/>
          </a:prstGeom>
          <a:ln w="19050">
            <a:solidFill>
              <a:srgbClr val="205967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" name=""/>
          <p:cNvSpPr/>
          <p:nvPr/>
        </p:nvSpPr>
        <p:spPr bwMode="auto">
          <a:xfrm>
            <a:off x="5817233" y="2863619"/>
            <a:ext cx="0" cy="1207723"/>
          </a:xfrm>
          <a:prstGeom prst="line">
            <a:avLst/>
          </a:prstGeom>
          <a:ln w="19050">
            <a:solidFill>
              <a:srgbClr val="205967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0" name=""/>
          <p:cNvSpPr txBox="1"/>
          <p:nvPr/>
        </p:nvSpPr>
        <p:spPr bwMode="auto">
          <a:xfrm>
            <a:off x="5774036" y="3244475"/>
            <a:ext cx="435932" cy="33564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sz="1600"/>
              <a:t>m</a:t>
            </a:r>
            <a:endParaRPr/>
          </a:p>
        </p:txBody>
      </p:sp>
      <p:sp>
        <p:nvSpPr>
          <p:cNvPr id="31" name=""/>
          <p:cNvSpPr txBox="1"/>
          <p:nvPr/>
        </p:nvSpPr>
        <p:spPr bwMode="auto">
          <a:xfrm>
            <a:off x="7307539" y="3163840"/>
            <a:ext cx="435932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sz="1400"/>
              <a:t>h</a:t>
            </a:r>
            <a:r>
              <a:rPr sz="1400" baseline="-25000"/>
              <a:t>n</a:t>
            </a:r>
            <a:endParaRPr/>
          </a:p>
        </p:txBody>
      </p:sp>
      <p:sp>
        <p:nvSpPr>
          <p:cNvPr id="32" name=""/>
          <p:cNvSpPr txBox="1"/>
          <p:nvPr/>
        </p:nvSpPr>
        <p:spPr bwMode="auto">
          <a:xfrm>
            <a:off x="4899291" y="1895640"/>
            <a:ext cx="1852443" cy="33564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algn="ctr">
              <a:defRPr/>
            </a:pPr>
            <a:r>
              <a:rPr sz="1600" b="1"/>
              <a:t>INPUT</a:t>
            </a:r>
            <a:endParaRPr/>
          </a:p>
        </p:txBody>
      </p:sp>
      <p:sp>
        <p:nvSpPr>
          <p:cNvPr id="33" name=""/>
          <p:cNvSpPr txBox="1"/>
          <p:nvPr/>
        </p:nvSpPr>
        <p:spPr bwMode="auto">
          <a:xfrm>
            <a:off x="5054081" y="4571712"/>
            <a:ext cx="1543222" cy="5795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algn="ctr">
              <a:defRPr/>
            </a:pPr>
            <a:r>
              <a:rPr sz="1600" b="1"/>
              <a:t>GROUND TRUTH</a:t>
            </a:r>
            <a:endParaRPr/>
          </a:p>
        </p:txBody>
      </p:sp>
      <p:sp>
        <p:nvSpPr>
          <p:cNvPr id="34" name=""/>
          <p:cNvSpPr/>
          <p:nvPr/>
        </p:nvSpPr>
        <p:spPr bwMode="auto">
          <a:xfrm>
            <a:off x="2988891" y="3173200"/>
            <a:ext cx="214294" cy="21429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5" name=""/>
          <p:cNvSpPr/>
          <p:nvPr/>
        </p:nvSpPr>
        <p:spPr bwMode="auto">
          <a:xfrm>
            <a:off x="2988891" y="3509058"/>
            <a:ext cx="214294" cy="21429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" name=""/>
          <p:cNvSpPr/>
          <p:nvPr/>
        </p:nvSpPr>
        <p:spPr bwMode="auto">
          <a:xfrm>
            <a:off x="3277593" y="3340229"/>
            <a:ext cx="214294" cy="21429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7" name=""/>
          <p:cNvSpPr/>
          <p:nvPr/>
        </p:nvSpPr>
        <p:spPr bwMode="auto">
          <a:xfrm>
            <a:off x="3277593" y="3024169"/>
            <a:ext cx="214294" cy="21429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8" name=""/>
          <p:cNvSpPr/>
          <p:nvPr/>
        </p:nvSpPr>
        <p:spPr bwMode="auto">
          <a:xfrm>
            <a:off x="3277593" y="3642970"/>
            <a:ext cx="214294" cy="21429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9" name=""/>
          <p:cNvSpPr/>
          <p:nvPr/>
        </p:nvSpPr>
        <p:spPr bwMode="auto">
          <a:xfrm>
            <a:off x="3582854" y="3332670"/>
            <a:ext cx="214294" cy="21429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0" name=""/>
          <p:cNvSpPr/>
          <p:nvPr/>
        </p:nvSpPr>
        <p:spPr bwMode="auto">
          <a:xfrm flipH="1">
            <a:off x="20201" y="1575620"/>
            <a:ext cx="16335" cy="44996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1" name=""/>
          <p:cNvSpPr/>
          <p:nvPr/>
        </p:nvSpPr>
        <p:spPr bwMode="auto">
          <a:xfrm flipH="1">
            <a:off x="-137834" y="1654815"/>
            <a:ext cx="6407" cy="49676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2" name=""/>
          <p:cNvSpPr/>
          <p:nvPr/>
        </p:nvSpPr>
        <p:spPr bwMode="auto">
          <a:xfrm flipV="1">
            <a:off x="3263914" y="38769"/>
            <a:ext cx="91074" cy="7307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3" name=""/>
          <p:cNvSpPr/>
          <p:nvPr/>
        </p:nvSpPr>
        <p:spPr bwMode="auto">
          <a:xfrm>
            <a:off x="3263914" y="46077"/>
            <a:ext cx="226785" cy="44852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4" name=""/>
          <p:cNvSpPr/>
          <p:nvPr/>
        </p:nvSpPr>
        <p:spPr bwMode="auto">
          <a:xfrm>
            <a:off x="3171760" y="3693367"/>
            <a:ext cx="105833" cy="53996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5" name=""/>
          <p:cNvSpPr/>
          <p:nvPr/>
        </p:nvSpPr>
        <p:spPr bwMode="auto">
          <a:xfrm>
            <a:off x="-115731" y="1594699"/>
            <a:ext cx="98047" cy="117712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6" name=""/>
          <p:cNvSpPr/>
          <p:nvPr/>
        </p:nvSpPr>
        <p:spPr bwMode="auto">
          <a:xfrm>
            <a:off x="3333750" y="-63355"/>
            <a:ext cx="155510" cy="863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" name=""/>
          <p:cNvSpPr/>
          <p:nvPr/>
        </p:nvSpPr>
        <p:spPr bwMode="auto">
          <a:xfrm>
            <a:off x="-29236" y="1744090"/>
            <a:ext cx="1616" cy="77755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8" name=""/>
          <p:cNvSpPr/>
          <p:nvPr/>
        </p:nvSpPr>
        <p:spPr bwMode="auto">
          <a:xfrm>
            <a:off x="3491780" y="3443543"/>
            <a:ext cx="91074" cy="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9" name=""/>
          <p:cNvSpPr/>
          <p:nvPr/>
        </p:nvSpPr>
        <p:spPr bwMode="auto">
          <a:xfrm>
            <a:off x="7779109" y="3153761"/>
            <a:ext cx="214294" cy="21429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0" name=""/>
          <p:cNvSpPr/>
          <p:nvPr/>
        </p:nvSpPr>
        <p:spPr bwMode="auto">
          <a:xfrm>
            <a:off x="7779109" y="3489620"/>
            <a:ext cx="214294" cy="21429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1" name=""/>
          <p:cNvSpPr/>
          <p:nvPr/>
        </p:nvSpPr>
        <p:spPr bwMode="auto">
          <a:xfrm>
            <a:off x="8067091" y="3320790"/>
            <a:ext cx="214294" cy="21429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2" name=""/>
          <p:cNvSpPr/>
          <p:nvPr/>
        </p:nvSpPr>
        <p:spPr bwMode="auto">
          <a:xfrm>
            <a:off x="8067091" y="3004730"/>
            <a:ext cx="214294" cy="21429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3" name=""/>
          <p:cNvSpPr/>
          <p:nvPr/>
        </p:nvSpPr>
        <p:spPr bwMode="auto">
          <a:xfrm>
            <a:off x="8067091" y="3621371"/>
            <a:ext cx="214294" cy="21429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4" name=""/>
          <p:cNvSpPr/>
          <p:nvPr/>
        </p:nvSpPr>
        <p:spPr bwMode="auto">
          <a:xfrm>
            <a:off x="8373072" y="3313591"/>
            <a:ext cx="214294" cy="21429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5" name=""/>
          <p:cNvSpPr/>
          <p:nvPr/>
        </p:nvSpPr>
        <p:spPr bwMode="auto">
          <a:xfrm flipH="1">
            <a:off x="2424807" y="2768585"/>
            <a:ext cx="16198" cy="44636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6" name=""/>
          <p:cNvSpPr/>
          <p:nvPr/>
        </p:nvSpPr>
        <p:spPr bwMode="auto">
          <a:xfrm flipH="1">
            <a:off x="2266777" y="2847420"/>
            <a:ext cx="6479" cy="49676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7" name=""/>
          <p:cNvSpPr/>
          <p:nvPr/>
        </p:nvSpPr>
        <p:spPr bwMode="auto">
          <a:xfrm flipV="1">
            <a:off x="5648044" y="-1163445"/>
            <a:ext cx="93594" cy="7199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8" name=""/>
          <p:cNvSpPr/>
          <p:nvPr/>
        </p:nvSpPr>
        <p:spPr bwMode="auto">
          <a:xfrm>
            <a:off x="5648044" y="-1156246"/>
            <a:ext cx="226785" cy="44996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9" name=""/>
          <p:cNvSpPr/>
          <p:nvPr/>
        </p:nvSpPr>
        <p:spPr bwMode="auto">
          <a:xfrm>
            <a:off x="7962698" y="3671768"/>
            <a:ext cx="104393" cy="57596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0" name=""/>
          <p:cNvSpPr/>
          <p:nvPr/>
        </p:nvSpPr>
        <p:spPr bwMode="auto">
          <a:xfrm>
            <a:off x="2288735" y="2787304"/>
            <a:ext cx="98273" cy="117712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1" name=""/>
          <p:cNvSpPr/>
          <p:nvPr/>
        </p:nvSpPr>
        <p:spPr bwMode="auto">
          <a:xfrm>
            <a:off x="5720039" y="-1265679"/>
            <a:ext cx="154790" cy="1079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2" name=""/>
          <p:cNvSpPr/>
          <p:nvPr/>
        </p:nvSpPr>
        <p:spPr bwMode="auto">
          <a:xfrm>
            <a:off x="2375490" y="2936694"/>
            <a:ext cx="1439" cy="77755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3" name=""/>
          <p:cNvSpPr/>
          <p:nvPr/>
        </p:nvSpPr>
        <p:spPr bwMode="auto">
          <a:xfrm>
            <a:off x="8283078" y="3424464"/>
            <a:ext cx="89993" cy="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4" name=""/>
          <p:cNvSpPr/>
          <p:nvPr/>
        </p:nvSpPr>
        <p:spPr bwMode="auto">
          <a:xfrm>
            <a:off x="3421584" y="2063390"/>
            <a:ext cx="0" cy="50360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5" name=""/>
          <p:cNvSpPr/>
          <p:nvPr/>
        </p:nvSpPr>
        <p:spPr bwMode="auto">
          <a:xfrm>
            <a:off x="8236281" y="2063390"/>
            <a:ext cx="0" cy="50360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6" name=""/>
          <p:cNvSpPr/>
          <p:nvPr/>
        </p:nvSpPr>
        <p:spPr bwMode="auto">
          <a:xfrm>
            <a:off x="8236281" y="4071343"/>
            <a:ext cx="0" cy="413973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7" name=""/>
          <p:cNvSpPr/>
          <p:nvPr/>
        </p:nvSpPr>
        <p:spPr bwMode="auto">
          <a:xfrm>
            <a:off x="3421944" y="2065549"/>
            <a:ext cx="1981315" cy="0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8" name=""/>
          <p:cNvSpPr/>
          <p:nvPr/>
        </p:nvSpPr>
        <p:spPr bwMode="auto">
          <a:xfrm>
            <a:off x="6224007" y="2065549"/>
            <a:ext cx="2012273" cy="0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9" name=""/>
          <p:cNvSpPr/>
          <p:nvPr/>
        </p:nvSpPr>
        <p:spPr bwMode="auto">
          <a:xfrm>
            <a:off x="6436394" y="4863293"/>
            <a:ext cx="1112329" cy="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" name=""/>
          <p:cNvSpPr txBox="1"/>
          <p:nvPr/>
        </p:nvSpPr>
        <p:spPr bwMode="auto">
          <a:xfrm>
            <a:off x="7613520" y="4571712"/>
            <a:ext cx="1240121" cy="5795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algn="ctr">
              <a:defRPr/>
            </a:pPr>
            <a:r>
              <a:rPr sz="1600" b="1"/>
              <a:t>LOSS FUNCTION</a:t>
            </a:r>
            <a:endParaRPr/>
          </a:p>
        </p:txBody>
      </p:sp>
      <p:cxnSp>
        <p:nvCxnSpPr>
          <p:cNvPr id="71" name=""/>
          <p:cNvCxnSpPr>
            <a:cxnSpLocks/>
          </p:cNvCxnSpPr>
          <p:nvPr/>
        </p:nvCxnSpPr>
        <p:spPr bwMode="auto">
          <a:xfrm>
            <a:off x="8632256" y="3718565"/>
            <a:ext cx="46797" cy="1065532"/>
          </a:xfrm>
          <a:prstGeom prst="curvedConnector5">
            <a:avLst>
              <a:gd name="adj1" fmla="val 50000"/>
              <a:gd name="adj2" fmla="val 50000"/>
              <a:gd name="adj3" fmla="val 50000"/>
            </a:avLst>
          </a:prstGeom>
          <a:ln w="28575">
            <a:solidFill>
              <a:srgbClr val="C00000"/>
            </a:solidFill>
            <a:prstDash val="dash"/>
            <a:tailEnd type="triangle"/>
          </a:ln>
          <a:effectLst/>
        </p:spPr>
      </p:cxnSp>
      <p:sp>
        <p:nvSpPr>
          <p:cNvPr id="72" name=""/>
          <p:cNvSpPr txBox="1"/>
          <p:nvPr/>
        </p:nvSpPr>
        <p:spPr bwMode="auto">
          <a:xfrm>
            <a:off x="8153486" y="4035345"/>
            <a:ext cx="961859" cy="42693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algn="r">
              <a:defRPr/>
            </a:pPr>
            <a:r>
              <a:rPr sz="1100">
                <a:solidFill>
                  <a:srgbClr val="C00000"/>
                </a:solidFill>
              </a:rPr>
              <a:t>back-propagation</a:t>
            </a:r>
            <a:endParaRPr/>
          </a:p>
        </p:txBody>
      </p:sp>
      <p:sp>
        <p:nvSpPr>
          <p:cNvPr id="73" name=""/>
          <p:cNvSpPr txBox="1"/>
          <p:nvPr/>
        </p:nvSpPr>
        <p:spPr bwMode="auto">
          <a:xfrm>
            <a:off x="4197335" y="2737627"/>
            <a:ext cx="1228962" cy="239995"/>
          </a:xfrm>
          <a:prstGeom prst="rect">
            <a:avLst/>
          </a:prstGeom>
          <a:noFill/>
          <a:ln w="19050">
            <a:solidFill>
              <a:srgbClr val="205967"/>
            </a:solidFill>
            <a:prstDash val="dash"/>
          </a:ln>
          <a:effectLst/>
        </p:spPr>
        <p:txBody>
          <a:bodyPr lIns="36004" tIns="36004" rIns="36004" bIns="36004" anchor="t"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sz="1100" strike="noStrike">
                <a:solidFill>
                  <a:srgbClr val="000000"/>
                </a:solidFill>
                <a:latin typeface="Cantarell"/>
                <a:cs typeface="Cantarell"/>
              </a:rPr>
              <a:t>m</a:t>
            </a:r>
            <a:r>
              <a:rPr sz="1100" strike="noStrike" baseline="-25000">
                <a:solidFill>
                  <a:srgbClr val="000000"/>
                </a:solidFill>
                <a:latin typeface="Cantarell"/>
                <a:cs typeface="Cantarell"/>
              </a:rPr>
              <a:t>0</a:t>
            </a:r>
            <a:endParaRPr/>
          </a:p>
          <a:p>
            <a:pPr marL="0" algn="ctr">
              <a:lnSpc>
                <a:spcPct val="100000"/>
              </a:lnSpc>
              <a:defRPr/>
            </a:pPr>
            <a:r>
              <a:rPr sz="1100" strike="noStrike">
                <a:solidFill>
                  <a:srgbClr val="000000"/>
                </a:solidFill>
                <a:latin typeface="Cantarell"/>
                <a:cs typeface="Cantarell"/>
              </a:rPr>
              <a:t>m</a:t>
            </a:r>
            <a:r>
              <a:rPr sz="1100" strike="noStrike" baseline="-25000">
                <a:solidFill>
                  <a:srgbClr val="000000"/>
                </a:solidFill>
                <a:latin typeface="Cantarell"/>
                <a:cs typeface="Cantarell"/>
              </a:rPr>
              <a:t>1</a:t>
            </a:r>
            <a:endParaRPr/>
          </a:p>
          <a:p>
            <a:pPr marL="0" algn="ctr">
              <a:lnSpc>
                <a:spcPct val="100000"/>
              </a:lnSpc>
              <a:defRPr/>
            </a:pPr>
            <a:r>
              <a:rPr sz="1100" strike="noStrike">
                <a:solidFill>
                  <a:srgbClr val="000000"/>
                </a:solidFill>
                <a:latin typeface="Cantarell"/>
                <a:cs typeface="Cantarell"/>
              </a:rPr>
              <a:t>&lt;eos&gt;</a:t>
            </a:r>
            <a:endParaRPr/>
          </a:p>
        </p:txBody>
      </p:sp>
      <p:sp>
        <p:nvSpPr>
          <p:cNvPr id="74" name=""/>
          <p:cNvSpPr/>
          <p:nvPr/>
        </p:nvSpPr>
        <p:spPr bwMode="auto">
          <a:xfrm>
            <a:off x="6274404" y="3434183"/>
            <a:ext cx="161989" cy="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 bwMode="auto">
          <a:xfrm>
            <a:off x="3880555" y="1757049"/>
            <a:ext cx="679277" cy="610161"/>
          </a:xfrm>
          <a:prstGeom prst="rect">
            <a:avLst/>
          </a:prstGeom>
          <a:noFill/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3" name=""/>
          <p:cNvSpPr txBox="1"/>
          <p:nvPr/>
        </p:nvSpPr>
        <p:spPr bwMode="auto">
          <a:xfrm>
            <a:off x="2312494" y="3169960"/>
            <a:ext cx="1063373" cy="258931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4" name=""/>
          <p:cNvSpPr txBox="1"/>
          <p:nvPr/>
        </p:nvSpPr>
        <p:spPr bwMode="auto">
          <a:xfrm>
            <a:off x="2584997" y="3197678"/>
            <a:ext cx="744073" cy="2034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algn="ctr">
              <a:lnSpc>
                <a:spcPts val="141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</a:t>
            </a:r>
            <a:endParaRPr/>
          </a:p>
        </p:txBody>
      </p:sp>
      <p:sp>
        <p:nvSpPr>
          <p:cNvPr id="5" name=""/>
          <p:cNvSpPr/>
          <p:nvPr/>
        </p:nvSpPr>
        <p:spPr bwMode="auto">
          <a:xfrm>
            <a:off x="2367930" y="3211717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6" name=""/>
          <p:cNvSpPr/>
          <p:nvPr/>
        </p:nvSpPr>
        <p:spPr bwMode="auto">
          <a:xfrm>
            <a:off x="2584997" y="3211717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7" name=""/>
          <p:cNvSpPr/>
          <p:nvPr/>
        </p:nvSpPr>
        <p:spPr bwMode="auto">
          <a:xfrm>
            <a:off x="3153401" y="3211717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8" name=""/>
          <p:cNvSpPr txBox="1"/>
          <p:nvPr/>
        </p:nvSpPr>
        <p:spPr bwMode="auto">
          <a:xfrm>
            <a:off x="3686167" y="3174639"/>
            <a:ext cx="1063373" cy="258931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9" name=""/>
          <p:cNvSpPr txBox="1"/>
          <p:nvPr/>
        </p:nvSpPr>
        <p:spPr bwMode="auto">
          <a:xfrm>
            <a:off x="3959750" y="3202358"/>
            <a:ext cx="744073" cy="2034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algn="ctr">
              <a:lnSpc>
                <a:spcPts val="1413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</a:t>
            </a:r>
            <a:endParaRPr/>
          </a:p>
        </p:txBody>
      </p:sp>
      <p:sp>
        <p:nvSpPr>
          <p:cNvPr id="10" name=""/>
          <p:cNvSpPr/>
          <p:nvPr/>
        </p:nvSpPr>
        <p:spPr bwMode="auto">
          <a:xfrm>
            <a:off x="3740164" y="3216037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1" name=""/>
          <p:cNvSpPr/>
          <p:nvPr/>
        </p:nvSpPr>
        <p:spPr bwMode="auto">
          <a:xfrm>
            <a:off x="3959750" y="3216037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2" name=""/>
          <p:cNvSpPr/>
          <p:nvPr/>
        </p:nvSpPr>
        <p:spPr bwMode="auto">
          <a:xfrm>
            <a:off x="4524914" y="3216037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3" name=""/>
          <p:cNvSpPr txBox="1"/>
          <p:nvPr/>
        </p:nvSpPr>
        <p:spPr bwMode="auto">
          <a:xfrm>
            <a:off x="2991771" y="3966950"/>
            <a:ext cx="1063373" cy="258931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4" name=""/>
          <p:cNvSpPr txBox="1"/>
          <p:nvPr/>
        </p:nvSpPr>
        <p:spPr bwMode="auto">
          <a:xfrm>
            <a:off x="3264274" y="3992148"/>
            <a:ext cx="744073" cy="2034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algn="ctr">
              <a:lnSpc>
                <a:spcPts val="1413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</a:t>
            </a:r>
            <a:endParaRPr/>
          </a:p>
        </p:txBody>
      </p:sp>
      <p:sp>
        <p:nvSpPr>
          <p:cNvPr id="15" name=""/>
          <p:cNvSpPr/>
          <p:nvPr/>
        </p:nvSpPr>
        <p:spPr bwMode="auto">
          <a:xfrm>
            <a:off x="3047208" y="4006547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6" name=""/>
          <p:cNvSpPr/>
          <p:nvPr/>
        </p:nvSpPr>
        <p:spPr bwMode="auto">
          <a:xfrm>
            <a:off x="3264274" y="4006547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7" name=""/>
          <p:cNvSpPr/>
          <p:nvPr/>
        </p:nvSpPr>
        <p:spPr bwMode="auto">
          <a:xfrm>
            <a:off x="3833758" y="4006547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8" name=""/>
          <p:cNvSpPr txBox="1"/>
          <p:nvPr/>
        </p:nvSpPr>
        <p:spPr bwMode="auto">
          <a:xfrm rot="18899975">
            <a:off x="1939855" y="3091208"/>
            <a:ext cx="503608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l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e</a:t>
            </a:r>
            <a:r>
              <a:rPr sz="1400" strike="noStrike" baseline="-25000">
                <a:solidFill>
                  <a:srgbClr val="000000"/>
                </a:solidFill>
                <a:latin typeface="Cantarell"/>
                <a:cs typeface="Cantarell"/>
              </a:rPr>
              <a:t>s</a:t>
            </a:r>
            <a:endParaRPr/>
          </a:p>
        </p:txBody>
      </p:sp>
      <p:sp>
        <p:nvSpPr>
          <p:cNvPr id="19" name=""/>
          <p:cNvSpPr txBox="1"/>
          <p:nvPr/>
        </p:nvSpPr>
        <p:spPr bwMode="auto">
          <a:xfrm rot="18899975">
            <a:off x="3353432" y="3085681"/>
            <a:ext cx="503968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l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e</a:t>
            </a:r>
            <a:r>
              <a:rPr sz="1400" strike="noStrike" baseline="-25000">
                <a:solidFill>
                  <a:srgbClr val="000000"/>
                </a:solidFill>
                <a:latin typeface="Cantarell"/>
                <a:cs typeface="Cantarell"/>
              </a:rPr>
              <a:t>s</a:t>
            </a:r>
            <a:endParaRPr/>
          </a:p>
        </p:txBody>
      </p:sp>
      <p:sp>
        <p:nvSpPr>
          <p:cNvPr id="20" name=""/>
          <p:cNvSpPr txBox="1"/>
          <p:nvPr/>
        </p:nvSpPr>
        <p:spPr bwMode="auto">
          <a:xfrm rot="18899975">
            <a:off x="2623240" y="3898488"/>
            <a:ext cx="505048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l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h</a:t>
            </a:r>
            <a:r>
              <a:rPr sz="1400" strike="noStrike" baseline="-25000">
                <a:solidFill>
                  <a:srgbClr val="000000"/>
                </a:solidFill>
                <a:latin typeface="Cantarell"/>
                <a:cs typeface="Cantarell"/>
              </a:rPr>
              <a:t>s</a:t>
            </a:r>
            <a:endParaRPr/>
          </a:p>
        </p:txBody>
      </p:sp>
      <p:sp>
        <p:nvSpPr>
          <p:cNvPr id="21" name=""/>
          <p:cNvSpPr txBox="1"/>
          <p:nvPr/>
        </p:nvSpPr>
        <p:spPr bwMode="auto">
          <a:xfrm>
            <a:off x="2325813" y="2617035"/>
            <a:ext cx="1035654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ResNet</a:t>
            </a:r>
            <a:endParaRPr/>
          </a:p>
        </p:txBody>
      </p:sp>
      <p:sp>
        <p:nvSpPr>
          <p:cNvPr id="22" name=""/>
          <p:cNvSpPr txBox="1"/>
          <p:nvPr/>
        </p:nvSpPr>
        <p:spPr bwMode="auto">
          <a:xfrm>
            <a:off x="3675368" y="2617035"/>
            <a:ext cx="1090731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ResNet</a:t>
            </a:r>
            <a:endParaRPr/>
          </a:p>
        </p:txBody>
      </p:sp>
      <p:sp>
        <p:nvSpPr>
          <p:cNvPr id="23" name=""/>
          <p:cNvSpPr/>
          <p:nvPr/>
        </p:nvSpPr>
        <p:spPr bwMode="auto">
          <a:xfrm flipH="1">
            <a:off x="2830861" y="3678968"/>
            <a:ext cx="1388072" cy="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4" name=""/>
          <p:cNvSpPr/>
          <p:nvPr/>
        </p:nvSpPr>
        <p:spPr bwMode="auto">
          <a:xfrm flipV="1">
            <a:off x="5878429" y="3414384"/>
            <a:ext cx="0" cy="167749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5" name=""/>
          <p:cNvSpPr/>
          <p:nvPr/>
        </p:nvSpPr>
        <p:spPr bwMode="auto">
          <a:xfrm>
            <a:off x="3504739" y="4280130"/>
            <a:ext cx="0" cy="230385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6" name=""/>
          <p:cNvSpPr/>
          <p:nvPr/>
        </p:nvSpPr>
        <p:spPr bwMode="auto">
          <a:xfrm>
            <a:off x="2853540" y="2452885"/>
            <a:ext cx="0" cy="16414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7" name=""/>
          <p:cNvSpPr/>
          <p:nvPr/>
        </p:nvSpPr>
        <p:spPr bwMode="auto">
          <a:xfrm>
            <a:off x="8790646" y="2272896"/>
            <a:ext cx="0" cy="829027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8" name=""/>
          <p:cNvSpPr txBox="1"/>
          <p:nvPr/>
        </p:nvSpPr>
        <p:spPr bwMode="auto">
          <a:xfrm>
            <a:off x="2992131" y="4442120"/>
            <a:ext cx="1095410" cy="518367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encoder LSTM</a:t>
            </a:r>
            <a:endParaRPr/>
          </a:p>
        </p:txBody>
      </p:sp>
      <p:sp>
        <p:nvSpPr>
          <p:cNvPr id="29" name=""/>
          <p:cNvSpPr txBox="1"/>
          <p:nvPr/>
        </p:nvSpPr>
        <p:spPr bwMode="auto">
          <a:xfrm>
            <a:off x="2513721" y="1757049"/>
            <a:ext cx="679277" cy="610161"/>
          </a:xfrm>
          <a:prstGeom prst="rect">
            <a:avLst/>
          </a:prstGeom>
          <a:noFill/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30" name=""/>
          <p:cNvSpPr txBox="1"/>
          <p:nvPr/>
        </p:nvSpPr>
        <p:spPr bwMode="auto">
          <a:xfrm>
            <a:off x="2652672" y="1888081"/>
            <a:ext cx="383375" cy="348458"/>
          </a:xfrm>
          <a:prstGeom prst="rect">
            <a:avLst/>
          </a:prstGeom>
          <a:solidFill>
            <a:srgbClr val="ED7D31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31" name=""/>
          <p:cNvSpPr txBox="1"/>
          <p:nvPr/>
        </p:nvSpPr>
        <p:spPr bwMode="auto">
          <a:xfrm>
            <a:off x="2358571" y="1303477"/>
            <a:ext cx="2292695" cy="366095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800" strike="noStrike">
                <a:solidFill>
                  <a:srgbClr val="000000"/>
                </a:solidFill>
                <a:latin typeface="Cantarell"/>
                <a:cs typeface="Cantarell"/>
              </a:rPr>
              <a:t>SENDER</a:t>
            </a:r>
            <a:endParaRPr/>
          </a:p>
        </p:txBody>
      </p:sp>
      <p:sp>
        <p:nvSpPr>
          <p:cNvPr id="32" name=""/>
          <p:cNvSpPr txBox="1"/>
          <p:nvPr/>
        </p:nvSpPr>
        <p:spPr bwMode="auto">
          <a:xfrm>
            <a:off x="5363662" y="3155561"/>
            <a:ext cx="1063373" cy="258931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33" name=""/>
          <p:cNvSpPr txBox="1"/>
          <p:nvPr/>
        </p:nvSpPr>
        <p:spPr bwMode="auto">
          <a:xfrm>
            <a:off x="5637244" y="3183279"/>
            <a:ext cx="744073" cy="2034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algn="ctr">
              <a:lnSpc>
                <a:spcPts val="1413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</a:t>
            </a:r>
            <a:endParaRPr/>
          </a:p>
        </p:txBody>
      </p:sp>
      <p:sp>
        <p:nvSpPr>
          <p:cNvPr id="34" name=""/>
          <p:cNvSpPr/>
          <p:nvPr/>
        </p:nvSpPr>
        <p:spPr bwMode="auto">
          <a:xfrm>
            <a:off x="5421258" y="3197318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35" name=""/>
          <p:cNvSpPr/>
          <p:nvPr/>
        </p:nvSpPr>
        <p:spPr bwMode="auto">
          <a:xfrm>
            <a:off x="5637244" y="3197318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36" name=""/>
          <p:cNvSpPr/>
          <p:nvPr/>
        </p:nvSpPr>
        <p:spPr bwMode="auto">
          <a:xfrm>
            <a:off x="6206009" y="3197318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37" name=""/>
          <p:cNvSpPr txBox="1"/>
          <p:nvPr/>
        </p:nvSpPr>
        <p:spPr bwMode="auto">
          <a:xfrm>
            <a:off x="6738775" y="3159880"/>
            <a:ext cx="1063373" cy="258931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38" name=""/>
          <p:cNvSpPr txBox="1"/>
          <p:nvPr/>
        </p:nvSpPr>
        <p:spPr bwMode="auto">
          <a:xfrm>
            <a:off x="7008758" y="3187599"/>
            <a:ext cx="744073" cy="2034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algn="ctr">
              <a:lnSpc>
                <a:spcPts val="1413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</a:t>
            </a:r>
            <a:endParaRPr/>
          </a:p>
        </p:txBody>
      </p:sp>
      <p:sp>
        <p:nvSpPr>
          <p:cNvPr id="39" name=""/>
          <p:cNvSpPr/>
          <p:nvPr/>
        </p:nvSpPr>
        <p:spPr bwMode="auto">
          <a:xfrm>
            <a:off x="6792772" y="3201638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40" name=""/>
          <p:cNvSpPr/>
          <p:nvPr/>
        </p:nvSpPr>
        <p:spPr bwMode="auto">
          <a:xfrm>
            <a:off x="7008758" y="3201638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41" name=""/>
          <p:cNvSpPr/>
          <p:nvPr/>
        </p:nvSpPr>
        <p:spPr bwMode="auto">
          <a:xfrm>
            <a:off x="7577522" y="3201638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42" name=""/>
          <p:cNvSpPr txBox="1"/>
          <p:nvPr/>
        </p:nvSpPr>
        <p:spPr bwMode="auto">
          <a:xfrm rot="18899975">
            <a:off x="4990865" y="3077147"/>
            <a:ext cx="504688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l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e</a:t>
            </a:r>
            <a:r>
              <a:rPr sz="1400" strike="noStrike" baseline="-25000">
                <a:solidFill>
                  <a:srgbClr val="000000"/>
                </a:solidFill>
                <a:latin typeface="Cantarell"/>
                <a:cs typeface="Cantarell"/>
              </a:rPr>
              <a:t>r</a:t>
            </a:r>
            <a:endParaRPr/>
          </a:p>
        </p:txBody>
      </p:sp>
      <p:sp>
        <p:nvSpPr>
          <p:cNvPr id="43" name=""/>
          <p:cNvSpPr txBox="1"/>
          <p:nvPr/>
        </p:nvSpPr>
        <p:spPr bwMode="auto">
          <a:xfrm rot="18899975">
            <a:off x="6405470" y="3071852"/>
            <a:ext cx="505408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l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e</a:t>
            </a:r>
            <a:r>
              <a:rPr sz="1400" strike="noStrike" baseline="-25000">
                <a:solidFill>
                  <a:srgbClr val="000000"/>
                </a:solidFill>
                <a:latin typeface="Cantarell"/>
                <a:cs typeface="Cantarell"/>
              </a:rPr>
              <a:t>r</a:t>
            </a:r>
            <a:endParaRPr/>
          </a:p>
        </p:txBody>
      </p:sp>
      <p:sp>
        <p:nvSpPr>
          <p:cNvPr id="44" name=""/>
          <p:cNvSpPr txBox="1"/>
          <p:nvPr/>
        </p:nvSpPr>
        <p:spPr bwMode="auto">
          <a:xfrm>
            <a:off x="5378061" y="2602636"/>
            <a:ext cx="1036014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ResNet</a:t>
            </a:r>
            <a:endParaRPr/>
          </a:p>
        </p:txBody>
      </p:sp>
      <p:sp>
        <p:nvSpPr>
          <p:cNvPr id="45" name=""/>
          <p:cNvSpPr txBox="1"/>
          <p:nvPr/>
        </p:nvSpPr>
        <p:spPr bwMode="auto">
          <a:xfrm>
            <a:off x="6727976" y="2602636"/>
            <a:ext cx="1091091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ResNet</a:t>
            </a:r>
            <a:endParaRPr/>
          </a:p>
        </p:txBody>
      </p:sp>
      <p:sp>
        <p:nvSpPr>
          <p:cNvPr id="46" name=""/>
          <p:cNvSpPr/>
          <p:nvPr/>
        </p:nvSpPr>
        <p:spPr bwMode="auto">
          <a:xfrm flipH="1">
            <a:off x="5939625" y="3664569"/>
            <a:ext cx="1281519" cy="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" name=""/>
          <p:cNvSpPr/>
          <p:nvPr/>
        </p:nvSpPr>
        <p:spPr bwMode="auto">
          <a:xfrm>
            <a:off x="4002947" y="1851363"/>
            <a:ext cx="430532" cy="430532"/>
          </a:xfrm>
          <a:prstGeom prst="ellipse">
            <a:avLst/>
          </a:prstGeom>
          <a:solidFill>
            <a:srgbClr val="547F34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48" name=""/>
          <p:cNvSpPr txBox="1"/>
          <p:nvPr/>
        </p:nvSpPr>
        <p:spPr bwMode="auto">
          <a:xfrm>
            <a:off x="5410459" y="1289078"/>
            <a:ext cx="3779761" cy="366095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800" strike="noStrike">
                <a:solidFill>
                  <a:srgbClr val="000000"/>
                </a:solidFill>
                <a:latin typeface="Cantarell"/>
                <a:cs typeface="Cantarell"/>
              </a:rPr>
              <a:t>RECEIVER</a:t>
            </a:r>
            <a:endParaRPr/>
          </a:p>
        </p:txBody>
      </p:sp>
      <p:sp>
        <p:nvSpPr>
          <p:cNvPr id="49" name=""/>
          <p:cNvSpPr txBox="1"/>
          <p:nvPr/>
        </p:nvSpPr>
        <p:spPr bwMode="auto">
          <a:xfrm>
            <a:off x="8239880" y="1788367"/>
            <a:ext cx="1101170" cy="518367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decoder LSTM</a:t>
            </a:r>
            <a:endParaRPr/>
          </a:p>
        </p:txBody>
      </p:sp>
      <p:sp>
        <p:nvSpPr>
          <p:cNvPr id="50" name=""/>
          <p:cNvSpPr txBox="1"/>
          <p:nvPr/>
        </p:nvSpPr>
        <p:spPr bwMode="auto">
          <a:xfrm>
            <a:off x="8250680" y="3152321"/>
            <a:ext cx="1063373" cy="258931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51" name=""/>
          <p:cNvSpPr txBox="1"/>
          <p:nvPr/>
        </p:nvSpPr>
        <p:spPr bwMode="auto">
          <a:xfrm>
            <a:off x="8524263" y="3180039"/>
            <a:ext cx="744073" cy="2034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algn="ctr">
              <a:lnSpc>
                <a:spcPts val="1413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</a:t>
            </a:r>
            <a:endParaRPr/>
          </a:p>
        </p:txBody>
      </p:sp>
      <p:sp>
        <p:nvSpPr>
          <p:cNvPr id="52" name=""/>
          <p:cNvSpPr/>
          <p:nvPr/>
        </p:nvSpPr>
        <p:spPr bwMode="auto">
          <a:xfrm>
            <a:off x="8308276" y="3193718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53" name=""/>
          <p:cNvSpPr/>
          <p:nvPr/>
        </p:nvSpPr>
        <p:spPr bwMode="auto">
          <a:xfrm>
            <a:off x="8524263" y="3193718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54" name=""/>
          <p:cNvSpPr/>
          <p:nvPr/>
        </p:nvSpPr>
        <p:spPr bwMode="auto">
          <a:xfrm>
            <a:off x="9093027" y="3193718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55" name=""/>
          <p:cNvSpPr txBox="1"/>
          <p:nvPr/>
        </p:nvSpPr>
        <p:spPr bwMode="auto">
          <a:xfrm rot="18899975">
            <a:off x="7935321" y="3067045"/>
            <a:ext cx="505768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l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e</a:t>
            </a:r>
            <a:r>
              <a:rPr sz="1400" strike="noStrike" baseline="-25000">
                <a:solidFill>
                  <a:srgbClr val="000000"/>
                </a:solidFill>
                <a:latin typeface="Cantarell"/>
                <a:cs typeface="Cantarell"/>
              </a:rPr>
              <a:t>r</a:t>
            </a:r>
            <a:endParaRPr/>
          </a:p>
        </p:txBody>
      </p:sp>
      <p:sp>
        <p:nvSpPr>
          <p:cNvPr id="56" name=""/>
          <p:cNvSpPr/>
          <p:nvPr/>
        </p:nvSpPr>
        <p:spPr bwMode="auto">
          <a:xfrm flipH="1">
            <a:off x="7332738" y="3664569"/>
            <a:ext cx="1454308" cy="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7" name=""/>
          <p:cNvSpPr/>
          <p:nvPr/>
        </p:nvSpPr>
        <p:spPr bwMode="auto">
          <a:xfrm>
            <a:off x="5792035" y="3582134"/>
            <a:ext cx="175487" cy="17548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8" name=""/>
          <p:cNvSpPr/>
          <p:nvPr/>
        </p:nvSpPr>
        <p:spPr bwMode="auto">
          <a:xfrm flipH="1">
            <a:off x="5882029" y="3970549"/>
            <a:ext cx="1385912" cy="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9" name=""/>
          <p:cNvSpPr/>
          <p:nvPr/>
        </p:nvSpPr>
        <p:spPr bwMode="auto">
          <a:xfrm flipH="1">
            <a:off x="7221145" y="3966950"/>
            <a:ext cx="1569501" cy="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0" name=""/>
          <p:cNvSpPr/>
          <p:nvPr/>
        </p:nvSpPr>
        <p:spPr bwMode="auto">
          <a:xfrm>
            <a:off x="7188747" y="3880555"/>
            <a:ext cx="175487" cy="17548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1" name=""/>
          <p:cNvSpPr txBox="1"/>
          <p:nvPr/>
        </p:nvSpPr>
        <p:spPr bwMode="auto">
          <a:xfrm rot="18899975">
            <a:off x="8460677" y="2228869"/>
            <a:ext cx="507208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l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h</a:t>
            </a:r>
            <a:r>
              <a:rPr sz="1400" strike="noStrike" baseline="-25000">
                <a:solidFill>
                  <a:srgbClr val="000000"/>
                </a:solidFill>
                <a:latin typeface="Cantarell"/>
                <a:cs typeface="Cantarell"/>
              </a:rPr>
              <a:t>r</a:t>
            </a:r>
            <a:endParaRPr/>
          </a:p>
        </p:txBody>
      </p:sp>
      <p:sp>
        <p:nvSpPr>
          <p:cNvPr id="62" name=""/>
          <p:cNvSpPr txBox="1"/>
          <p:nvPr/>
        </p:nvSpPr>
        <p:spPr bwMode="auto">
          <a:xfrm>
            <a:off x="6033219" y="4204535"/>
            <a:ext cx="1098290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softmax</a:t>
            </a:r>
            <a:endParaRPr/>
          </a:p>
        </p:txBody>
      </p:sp>
      <p:sp>
        <p:nvSpPr>
          <p:cNvPr id="63" name=""/>
          <p:cNvSpPr/>
          <p:nvPr/>
        </p:nvSpPr>
        <p:spPr bwMode="auto">
          <a:xfrm>
            <a:off x="4229733" y="2452885"/>
            <a:ext cx="0" cy="16414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4" name=""/>
          <p:cNvSpPr/>
          <p:nvPr/>
        </p:nvSpPr>
        <p:spPr bwMode="auto">
          <a:xfrm>
            <a:off x="2844180" y="2937774"/>
            <a:ext cx="0" cy="16414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5" name=""/>
          <p:cNvSpPr/>
          <p:nvPr/>
        </p:nvSpPr>
        <p:spPr bwMode="auto">
          <a:xfrm>
            <a:off x="4229733" y="2922295"/>
            <a:ext cx="0" cy="16414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6" name=""/>
          <p:cNvSpPr/>
          <p:nvPr/>
        </p:nvSpPr>
        <p:spPr bwMode="auto">
          <a:xfrm>
            <a:off x="3504739" y="3675368"/>
            <a:ext cx="0" cy="205187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7" name=""/>
          <p:cNvSpPr/>
          <p:nvPr/>
        </p:nvSpPr>
        <p:spPr bwMode="auto">
          <a:xfrm>
            <a:off x="4218934" y="3433463"/>
            <a:ext cx="0" cy="25270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8" name=""/>
          <p:cNvSpPr/>
          <p:nvPr/>
        </p:nvSpPr>
        <p:spPr bwMode="auto">
          <a:xfrm>
            <a:off x="2843100" y="3422664"/>
            <a:ext cx="0" cy="25270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9" name=""/>
          <p:cNvSpPr txBox="1"/>
          <p:nvPr/>
        </p:nvSpPr>
        <p:spPr bwMode="auto">
          <a:xfrm>
            <a:off x="5540051" y="1744810"/>
            <a:ext cx="679277" cy="610161"/>
          </a:xfrm>
          <a:prstGeom prst="rect">
            <a:avLst/>
          </a:prstGeom>
          <a:noFill/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70" name=""/>
          <p:cNvSpPr/>
          <p:nvPr/>
        </p:nvSpPr>
        <p:spPr bwMode="auto">
          <a:xfrm>
            <a:off x="5662443" y="1839124"/>
            <a:ext cx="430532" cy="430532"/>
          </a:xfrm>
          <a:prstGeom prst="ellipse">
            <a:avLst/>
          </a:prstGeom>
          <a:solidFill>
            <a:srgbClr val="547F34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71" name=""/>
          <p:cNvSpPr txBox="1"/>
          <p:nvPr/>
        </p:nvSpPr>
        <p:spPr bwMode="auto">
          <a:xfrm>
            <a:off x="6929563" y="1755609"/>
            <a:ext cx="679277" cy="610161"/>
          </a:xfrm>
          <a:prstGeom prst="rect">
            <a:avLst/>
          </a:prstGeom>
          <a:noFill/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72" name=""/>
          <p:cNvSpPr txBox="1"/>
          <p:nvPr/>
        </p:nvSpPr>
        <p:spPr bwMode="auto">
          <a:xfrm>
            <a:off x="7066354" y="1886281"/>
            <a:ext cx="383375" cy="348458"/>
          </a:xfrm>
          <a:prstGeom prst="rect">
            <a:avLst/>
          </a:prstGeom>
          <a:solidFill>
            <a:srgbClr val="ED7D31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73" name=""/>
          <p:cNvSpPr/>
          <p:nvPr/>
        </p:nvSpPr>
        <p:spPr bwMode="auto">
          <a:xfrm>
            <a:off x="5896428" y="2438486"/>
            <a:ext cx="0" cy="16414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4" name=""/>
          <p:cNvSpPr/>
          <p:nvPr/>
        </p:nvSpPr>
        <p:spPr bwMode="auto">
          <a:xfrm>
            <a:off x="7282341" y="2438486"/>
            <a:ext cx="0" cy="16414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5" name=""/>
          <p:cNvSpPr/>
          <p:nvPr/>
        </p:nvSpPr>
        <p:spPr bwMode="auto">
          <a:xfrm>
            <a:off x="5896428" y="2933095"/>
            <a:ext cx="0" cy="16414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6" name=""/>
          <p:cNvSpPr/>
          <p:nvPr/>
        </p:nvSpPr>
        <p:spPr bwMode="auto">
          <a:xfrm>
            <a:off x="7282341" y="2917256"/>
            <a:ext cx="0" cy="16414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" name=""/>
          <p:cNvSpPr/>
          <p:nvPr/>
        </p:nvSpPr>
        <p:spPr bwMode="auto">
          <a:xfrm>
            <a:off x="8790646" y="3405745"/>
            <a:ext cx="0" cy="575603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8" name=""/>
          <p:cNvSpPr/>
          <p:nvPr/>
        </p:nvSpPr>
        <p:spPr bwMode="auto">
          <a:xfrm flipV="1">
            <a:off x="7275141" y="3422664"/>
            <a:ext cx="0" cy="45789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" name=""/>
          <p:cNvSpPr/>
          <p:nvPr/>
        </p:nvSpPr>
        <p:spPr bwMode="auto">
          <a:xfrm>
            <a:off x="5882029" y="3765362"/>
            <a:ext cx="0" cy="205187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" name=""/>
          <p:cNvSpPr/>
          <p:nvPr/>
        </p:nvSpPr>
        <p:spPr bwMode="auto">
          <a:xfrm>
            <a:off x="6580385" y="3977749"/>
            <a:ext cx="0" cy="248384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1" name=""/>
          <p:cNvSpPr/>
          <p:nvPr/>
        </p:nvSpPr>
        <p:spPr bwMode="auto">
          <a:xfrm>
            <a:off x="1654095" y="2780103"/>
            <a:ext cx="0" cy="62276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2" name=""/>
          <p:cNvSpPr/>
          <p:nvPr/>
        </p:nvSpPr>
        <p:spPr bwMode="auto">
          <a:xfrm flipV="1">
            <a:off x="1654095" y="2780103"/>
            <a:ext cx="0" cy="62276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3" name=""/>
          <p:cNvSpPr/>
          <p:nvPr/>
        </p:nvSpPr>
        <p:spPr bwMode="auto">
          <a:xfrm flipV="1">
            <a:off x="1105130" y="2356411"/>
            <a:ext cx="0" cy="61916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4" name=""/>
          <p:cNvSpPr/>
          <p:nvPr/>
        </p:nvSpPr>
        <p:spPr bwMode="auto">
          <a:xfrm>
            <a:off x="1105130" y="2356411"/>
            <a:ext cx="0" cy="61916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5" name=""/>
          <p:cNvSpPr txBox="1"/>
          <p:nvPr/>
        </p:nvSpPr>
        <p:spPr bwMode="auto">
          <a:xfrm>
            <a:off x="624200" y="335210"/>
            <a:ext cx="2173903" cy="244207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strike="noStrike"/>
              <a:t>discriminator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 bwMode="auto">
          <a:xfrm>
            <a:off x="624200" y="335210"/>
            <a:ext cx="2189382" cy="244207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strike="noStrike"/>
              <a:t>coordinate predictor</a:t>
            </a:r>
            <a:endParaRPr/>
          </a:p>
        </p:txBody>
      </p:sp>
      <p:sp>
        <p:nvSpPr>
          <p:cNvPr id="3" name=""/>
          <p:cNvSpPr txBox="1"/>
          <p:nvPr/>
        </p:nvSpPr>
        <p:spPr bwMode="auto">
          <a:xfrm>
            <a:off x="3244115" y="4460119"/>
            <a:ext cx="531686" cy="258931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4" name=""/>
          <p:cNvSpPr/>
          <p:nvPr/>
        </p:nvSpPr>
        <p:spPr bwMode="auto">
          <a:xfrm>
            <a:off x="3318270" y="4499716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5" name=""/>
          <p:cNvSpPr/>
          <p:nvPr/>
        </p:nvSpPr>
        <p:spPr bwMode="auto">
          <a:xfrm>
            <a:off x="3535337" y="4499716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6" name=""/>
          <p:cNvSpPr txBox="1"/>
          <p:nvPr/>
        </p:nvSpPr>
        <p:spPr bwMode="auto">
          <a:xfrm>
            <a:off x="2325813" y="2617035"/>
            <a:ext cx="1036014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ResNet</a:t>
            </a:r>
            <a:endParaRPr/>
          </a:p>
        </p:txBody>
      </p:sp>
      <p:sp>
        <p:nvSpPr>
          <p:cNvPr id="7" name=""/>
          <p:cNvSpPr/>
          <p:nvPr/>
        </p:nvSpPr>
        <p:spPr bwMode="auto">
          <a:xfrm flipH="1">
            <a:off x="2830861" y="4186536"/>
            <a:ext cx="1388072" cy="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" name=""/>
          <p:cNvSpPr/>
          <p:nvPr/>
        </p:nvSpPr>
        <p:spPr bwMode="auto">
          <a:xfrm>
            <a:off x="2853540" y="2452885"/>
            <a:ext cx="0" cy="16414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"/>
          <p:cNvSpPr txBox="1"/>
          <p:nvPr/>
        </p:nvSpPr>
        <p:spPr bwMode="auto">
          <a:xfrm>
            <a:off x="2513721" y="1757049"/>
            <a:ext cx="679277" cy="610161"/>
          </a:xfrm>
          <a:prstGeom prst="rect">
            <a:avLst/>
          </a:prstGeom>
          <a:noFill/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0" name=""/>
          <p:cNvSpPr txBox="1"/>
          <p:nvPr/>
        </p:nvSpPr>
        <p:spPr bwMode="auto">
          <a:xfrm>
            <a:off x="2579237" y="1888081"/>
            <a:ext cx="226821" cy="206159"/>
          </a:xfrm>
          <a:prstGeom prst="rect">
            <a:avLst/>
          </a:prstGeom>
          <a:solidFill>
            <a:srgbClr val="ED7D31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1" name=""/>
          <p:cNvSpPr/>
          <p:nvPr/>
        </p:nvSpPr>
        <p:spPr bwMode="auto">
          <a:xfrm>
            <a:off x="2844180" y="2937774"/>
            <a:ext cx="0" cy="16414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" name=""/>
          <p:cNvSpPr/>
          <p:nvPr/>
        </p:nvSpPr>
        <p:spPr bwMode="auto">
          <a:xfrm>
            <a:off x="3504739" y="4182936"/>
            <a:ext cx="0" cy="205187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" name=""/>
          <p:cNvSpPr/>
          <p:nvPr/>
        </p:nvSpPr>
        <p:spPr bwMode="auto">
          <a:xfrm>
            <a:off x="4218934" y="2922295"/>
            <a:ext cx="0" cy="1271438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" name=""/>
          <p:cNvSpPr/>
          <p:nvPr/>
        </p:nvSpPr>
        <p:spPr bwMode="auto">
          <a:xfrm>
            <a:off x="2835901" y="3930952"/>
            <a:ext cx="0" cy="25198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" name=""/>
          <p:cNvSpPr/>
          <p:nvPr/>
        </p:nvSpPr>
        <p:spPr bwMode="auto">
          <a:xfrm>
            <a:off x="2899617" y="1942077"/>
            <a:ext cx="224373" cy="224373"/>
          </a:xfrm>
          <a:prstGeom prst="ellipse">
            <a:avLst/>
          </a:prstGeom>
          <a:solidFill>
            <a:srgbClr val="547F34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6" name=""/>
          <p:cNvSpPr/>
          <p:nvPr/>
        </p:nvSpPr>
        <p:spPr bwMode="auto">
          <a:xfrm>
            <a:off x="2719988" y="2175342"/>
            <a:ext cx="132291" cy="132291"/>
          </a:xfrm>
          <a:prstGeom prst="ellipse">
            <a:avLst/>
          </a:prstGeom>
          <a:solidFill>
            <a:srgbClr val="244161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7" name=""/>
          <p:cNvSpPr txBox="1"/>
          <p:nvPr/>
        </p:nvSpPr>
        <p:spPr bwMode="auto">
          <a:xfrm>
            <a:off x="3581414" y="1701972"/>
            <a:ext cx="1296638" cy="73183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incremental RE of target object</a:t>
            </a:r>
            <a:endParaRPr/>
          </a:p>
        </p:txBody>
      </p:sp>
      <p:sp>
        <p:nvSpPr>
          <p:cNvPr id="18" name=""/>
          <p:cNvSpPr txBox="1"/>
          <p:nvPr/>
        </p:nvSpPr>
        <p:spPr bwMode="auto">
          <a:xfrm>
            <a:off x="3686167" y="2602636"/>
            <a:ext cx="1096490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LSTM</a:t>
            </a:r>
            <a:endParaRPr/>
          </a:p>
        </p:txBody>
      </p:sp>
      <p:sp>
        <p:nvSpPr>
          <p:cNvPr id="19" name=""/>
          <p:cNvSpPr/>
          <p:nvPr/>
        </p:nvSpPr>
        <p:spPr bwMode="auto">
          <a:xfrm>
            <a:off x="4218934" y="2438486"/>
            <a:ext cx="0" cy="16414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" name=""/>
          <p:cNvSpPr txBox="1"/>
          <p:nvPr/>
        </p:nvSpPr>
        <p:spPr bwMode="auto">
          <a:xfrm>
            <a:off x="2710269" y="3160960"/>
            <a:ext cx="226821" cy="2083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1" name=""/>
          <p:cNvSpPr txBox="1"/>
          <p:nvPr/>
        </p:nvSpPr>
        <p:spPr bwMode="auto">
          <a:xfrm>
            <a:off x="2748066" y="3209197"/>
            <a:ext cx="226821" cy="2083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2" name=""/>
          <p:cNvSpPr txBox="1"/>
          <p:nvPr/>
        </p:nvSpPr>
        <p:spPr bwMode="auto">
          <a:xfrm>
            <a:off x="2786944" y="3256714"/>
            <a:ext cx="226821" cy="2083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3" name=""/>
          <p:cNvSpPr txBox="1"/>
          <p:nvPr/>
        </p:nvSpPr>
        <p:spPr bwMode="auto">
          <a:xfrm>
            <a:off x="2338052" y="3639370"/>
            <a:ext cx="1037814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ReLU</a:t>
            </a:r>
            <a:endParaRPr/>
          </a:p>
        </p:txBody>
      </p:sp>
      <p:sp>
        <p:nvSpPr>
          <p:cNvPr id="24" name=""/>
          <p:cNvSpPr/>
          <p:nvPr/>
        </p:nvSpPr>
        <p:spPr bwMode="auto">
          <a:xfrm>
            <a:off x="2844180" y="3519138"/>
            <a:ext cx="0" cy="16342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5" name=""/>
          <p:cNvSpPr txBox="1"/>
          <p:nvPr/>
        </p:nvSpPr>
        <p:spPr bwMode="auto">
          <a:xfrm>
            <a:off x="2961533" y="4733701"/>
            <a:ext cx="1108730" cy="396695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x- and y-coordinates</a:t>
            </a:r>
            <a:endParaRPr/>
          </a:p>
        </p:txBody>
      </p:sp>
      <p:sp>
        <p:nvSpPr>
          <p:cNvPr id="26" name=""/>
          <p:cNvSpPr txBox="1"/>
          <p:nvPr/>
        </p:nvSpPr>
        <p:spPr bwMode="auto">
          <a:xfrm>
            <a:off x="6825169" y="4463718"/>
            <a:ext cx="531686" cy="258931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7" name=""/>
          <p:cNvSpPr/>
          <p:nvPr/>
        </p:nvSpPr>
        <p:spPr bwMode="auto">
          <a:xfrm>
            <a:off x="6900765" y="4503316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8" name=""/>
          <p:cNvSpPr/>
          <p:nvPr/>
        </p:nvSpPr>
        <p:spPr bwMode="auto">
          <a:xfrm>
            <a:off x="7116751" y="4503316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9" name=""/>
          <p:cNvSpPr txBox="1"/>
          <p:nvPr/>
        </p:nvSpPr>
        <p:spPr bwMode="auto">
          <a:xfrm>
            <a:off x="5576048" y="2621714"/>
            <a:ext cx="1036374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ResNet</a:t>
            </a:r>
            <a:endParaRPr/>
          </a:p>
        </p:txBody>
      </p:sp>
      <p:sp>
        <p:nvSpPr>
          <p:cNvPr id="30" name=""/>
          <p:cNvSpPr/>
          <p:nvPr/>
        </p:nvSpPr>
        <p:spPr bwMode="auto">
          <a:xfrm flipH="1">
            <a:off x="6094416" y="4182936"/>
            <a:ext cx="1954676" cy="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1" name=""/>
          <p:cNvSpPr/>
          <p:nvPr/>
        </p:nvSpPr>
        <p:spPr bwMode="auto">
          <a:xfrm>
            <a:off x="6105215" y="2457565"/>
            <a:ext cx="0" cy="16414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2" name=""/>
          <p:cNvSpPr txBox="1"/>
          <p:nvPr/>
        </p:nvSpPr>
        <p:spPr bwMode="auto">
          <a:xfrm>
            <a:off x="5766836" y="1761729"/>
            <a:ext cx="679277" cy="610161"/>
          </a:xfrm>
          <a:prstGeom prst="rect">
            <a:avLst/>
          </a:prstGeom>
          <a:noFill/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33" name=""/>
          <p:cNvSpPr txBox="1"/>
          <p:nvPr/>
        </p:nvSpPr>
        <p:spPr bwMode="auto">
          <a:xfrm>
            <a:off x="5831632" y="1892760"/>
            <a:ext cx="226821" cy="206159"/>
          </a:xfrm>
          <a:prstGeom prst="rect">
            <a:avLst/>
          </a:prstGeom>
          <a:solidFill>
            <a:srgbClr val="ED7D31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34" name=""/>
          <p:cNvSpPr/>
          <p:nvPr/>
        </p:nvSpPr>
        <p:spPr bwMode="auto">
          <a:xfrm>
            <a:off x="6094416" y="2942454"/>
            <a:ext cx="0" cy="16414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5" name=""/>
          <p:cNvSpPr/>
          <p:nvPr/>
        </p:nvSpPr>
        <p:spPr bwMode="auto">
          <a:xfrm>
            <a:off x="7084353" y="2457565"/>
            <a:ext cx="0" cy="19341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" name=""/>
          <p:cNvSpPr/>
          <p:nvPr/>
        </p:nvSpPr>
        <p:spPr bwMode="auto">
          <a:xfrm>
            <a:off x="6087216" y="3934552"/>
            <a:ext cx="0" cy="25198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7" name=""/>
          <p:cNvSpPr/>
          <p:nvPr/>
        </p:nvSpPr>
        <p:spPr bwMode="auto">
          <a:xfrm>
            <a:off x="6152012" y="1947116"/>
            <a:ext cx="224373" cy="224373"/>
          </a:xfrm>
          <a:prstGeom prst="ellipse">
            <a:avLst/>
          </a:prstGeom>
          <a:solidFill>
            <a:srgbClr val="547F34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38" name=""/>
          <p:cNvSpPr/>
          <p:nvPr/>
        </p:nvSpPr>
        <p:spPr bwMode="auto">
          <a:xfrm>
            <a:off x="5972023" y="2180382"/>
            <a:ext cx="132291" cy="132291"/>
          </a:xfrm>
          <a:prstGeom prst="ellipse">
            <a:avLst/>
          </a:prstGeom>
          <a:solidFill>
            <a:srgbClr val="244161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39" name=""/>
          <p:cNvSpPr txBox="1"/>
          <p:nvPr/>
        </p:nvSpPr>
        <p:spPr bwMode="auto">
          <a:xfrm>
            <a:off x="6439994" y="1688293"/>
            <a:ext cx="1302037" cy="73183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one-hot encoded attributes</a:t>
            </a:r>
            <a:endParaRPr/>
          </a:p>
        </p:txBody>
      </p:sp>
      <p:sp>
        <p:nvSpPr>
          <p:cNvPr id="40" name=""/>
          <p:cNvSpPr txBox="1"/>
          <p:nvPr/>
        </p:nvSpPr>
        <p:spPr bwMode="auto">
          <a:xfrm>
            <a:off x="5961224" y="3166000"/>
            <a:ext cx="226821" cy="2083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41" name=""/>
          <p:cNvSpPr txBox="1"/>
          <p:nvPr/>
        </p:nvSpPr>
        <p:spPr bwMode="auto">
          <a:xfrm>
            <a:off x="6000821" y="3214237"/>
            <a:ext cx="226821" cy="2083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42" name=""/>
          <p:cNvSpPr txBox="1"/>
          <p:nvPr/>
        </p:nvSpPr>
        <p:spPr bwMode="auto">
          <a:xfrm>
            <a:off x="6040418" y="3261754"/>
            <a:ext cx="226821" cy="2083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43" name=""/>
          <p:cNvSpPr txBox="1"/>
          <p:nvPr/>
        </p:nvSpPr>
        <p:spPr bwMode="auto">
          <a:xfrm>
            <a:off x="5590447" y="3642970"/>
            <a:ext cx="1038174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ReLU</a:t>
            </a:r>
            <a:endParaRPr/>
          </a:p>
        </p:txBody>
      </p:sp>
      <p:sp>
        <p:nvSpPr>
          <p:cNvPr id="44" name=""/>
          <p:cNvSpPr/>
          <p:nvPr/>
        </p:nvSpPr>
        <p:spPr bwMode="auto">
          <a:xfrm>
            <a:off x="6094416" y="3524178"/>
            <a:ext cx="0" cy="16558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5" name=""/>
          <p:cNvSpPr txBox="1"/>
          <p:nvPr/>
        </p:nvSpPr>
        <p:spPr bwMode="auto">
          <a:xfrm>
            <a:off x="6540787" y="4737301"/>
            <a:ext cx="1109090" cy="396695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x- and y-coordinates</a:t>
            </a:r>
            <a:endParaRPr/>
          </a:p>
        </p:txBody>
      </p:sp>
      <p:sp>
        <p:nvSpPr>
          <p:cNvPr id="46" name=""/>
          <p:cNvSpPr txBox="1"/>
          <p:nvPr/>
        </p:nvSpPr>
        <p:spPr bwMode="auto">
          <a:xfrm>
            <a:off x="7393934" y="1808886"/>
            <a:ext cx="1311396" cy="518367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encoded locations</a:t>
            </a:r>
            <a:endParaRPr/>
          </a:p>
        </p:txBody>
      </p:sp>
      <p:sp>
        <p:nvSpPr>
          <p:cNvPr id="47" name=""/>
          <p:cNvSpPr/>
          <p:nvPr/>
        </p:nvSpPr>
        <p:spPr bwMode="auto">
          <a:xfrm>
            <a:off x="8049092" y="2440646"/>
            <a:ext cx="0" cy="174589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5003171" name=""/>
          <p:cNvSpPr txBox="1"/>
          <p:nvPr/>
        </p:nvSpPr>
        <p:spPr bwMode="auto">
          <a:xfrm>
            <a:off x="624199" y="335209"/>
            <a:ext cx="2192981" cy="24419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strike="noStrike"/>
              <a:t>attention predictor</a:t>
            </a:r>
            <a:endParaRPr/>
          </a:p>
        </p:txBody>
      </p:sp>
      <p:sp>
        <p:nvSpPr>
          <p:cNvPr id="1418939533" name=""/>
          <p:cNvSpPr txBox="1"/>
          <p:nvPr/>
        </p:nvSpPr>
        <p:spPr bwMode="auto">
          <a:xfrm>
            <a:off x="5576047" y="2621713"/>
            <a:ext cx="1036733" cy="3051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ResNet</a:t>
            </a:r>
            <a:endParaRPr/>
          </a:p>
        </p:txBody>
      </p:sp>
      <p:sp>
        <p:nvSpPr>
          <p:cNvPr id="1782732574" name=""/>
          <p:cNvSpPr/>
          <p:nvPr/>
        </p:nvSpPr>
        <p:spPr bwMode="auto">
          <a:xfrm flipH="1" flipV="0">
            <a:off x="6094415" y="4560162"/>
            <a:ext cx="1114669" cy="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20309485" name=""/>
          <p:cNvSpPr/>
          <p:nvPr/>
        </p:nvSpPr>
        <p:spPr bwMode="auto">
          <a:xfrm>
            <a:off x="6105214" y="2457564"/>
            <a:ext cx="0" cy="16414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90442635" name=""/>
          <p:cNvSpPr txBox="1"/>
          <p:nvPr/>
        </p:nvSpPr>
        <p:spPr bwMode="auto">
          <a:xfrm>
            <a:off x="5766835" y="1761728"/>
            <a:ext cx="679276" cy="610160"/>
          </a:xfrm>
          <a:prstGeom prst="rect">
            <a:avLst/>
          </a:prstGeom>
          <a:noFill/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681751199" name=""/>
          <p:cNvSpPr txBox="1"/>
          <p:nvPr/>
        </p:nvSpPr>
        <p:spPr bwMode="auto">
          <a:xfrm>
            <a:off x="5831631" y="1892759"/>
            <a:ext cx="226820" cy="206158"/>
          </a:xfrm>
          <a:prstGeom prst="rect">
            <a:avLst/>
          </a:prstGeom>
          <a:solidFill>
            <a:srgbClr val="ED7D31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869273552" name=""/>
          <p:cNvSpPr/>
          <p:nvPr/>
        </p:nvSpPr>
        <p:spPr bwMode="auto">
          <a:xfrm>
            <a:off x="6094415" y="2942453"/>
            <a:ext cx="0" cy="16414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72299737" name=""/>
          <p:cNvSpPr/>
          <p:nvPr/>
        </p:nvSpPr>
        <p:spPr bwMode="auto">
          <a:xfrm>
            <a:off x="6087215" y="4311778"/>
            <a:ext cx="0" cy="251983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75882996" name=""/>
          <p:cNvSpPr/>
          <p:nvPr/>
        </p:nvSpPr>
        <p:spPr bwMode="auto">
          <a:xfrm>
            <a:off x="6152011" y="1947115"/>
            <a:ext cx="224372" cy="224372"/>
          </a:xfrm>
          <a:prstGeom prst="ellipse">
            <a:avLst/>
          </a:prstGeom>
          <a:solidFill>
            <a:srgbClr val="547F34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373935382" name=""/>
          <p:cNvSpPr/>
          <p:nvPr/>
        </p:nvSpPr>
        <p:spPr bwMode="auto">
          <a:xfrm>
            <a:off x="5972022" y="2180381"/>
            <a:ext cx="132291" cy="132291"/>
          </a:xfrm>
          <a:prstGeom prst="ellipse">
            <a:avLst/>
          </a:prstGeom>
          <a:solidFill>
            <a:srgbClr val="244161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569652488" name=""/>
          <p:cNvSpPr txBox="1"/>
          <p:nvPr/>
        </p:nvSpPr>
        <p:spPr bwMode="auto">
          <a:xfrm>
            <a:off x="5961223" y="3165999"/>
            <a:ext cx="226820" cy="20831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867825717" name=""/>
          <p:cNvSpPr txBox="1"/>
          <p:nvPr/>
        </p:nvSpPr>
        <p:spPr bwMode="auto">
          <a:xfrm>
            <a:off x="6000820" y="3214236"/>
            <a:ext cx="226820" cy="20831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634922407" name=""/>
          <p:cNvSpPr txBox="1"/>
          <p:nvPr/>
        </p:nvSpPr>
        <p:spPr bwMode="auto">
          <a:xfrm>
            <a:off x="6040417" y="3261753"/>
            <a:ext cx="226820" cy="20831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532745672" name=""/>
          <p:cNvSpPr txBox="1"/>
          <p:nvPr/>
        </p:nvSpPr>
        <p:spPr bwMode="auto">
          <a:xfrm>
            <a:off x="5590446" y="3642969"/>
            <a:ext cx="1038533" cy="3051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ReLU</a:t>
            </a:r>
            <a:endParaRPr/>
          </a:p>
        </p:txBody>
      </p:sp>
      <p:sp>
        <p:nvSpPr>
          <p:cNvPr id="223525527" name=""/>
          <p:cNvSpPr/>
          <p:nvPr/>
        </p:nvSpPr>
        <p:spPr bwMode="auto">
          <a:xfrm>
            <a:off x="6094415" y="3524177"/>
            <a:ext cx="0" cy="16558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20702657" name=""/>
          <p:cNvSpPr txBox="1"/>
          <p:nvPr/>
        </p:nvSpPr>
        <p:spPr bwMode="auto">
          <a:xfrm>
            <a:off x="6742374" y="1807805"/>
            <a:ext cx="1101889" cy="51851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decoder LSTM</a:t>
            </a:r>
            <a:endParaRPr/>
          </a:p>
        </p:txBody>
      </p:sp>
      <p:sp>
        <p:nvSpPr>
          <p:cNvPr id="79905184" name=""/>
          <p:cNvSpPr txBox="1"/>
          <p:nvPr/>
        </p:nvSpPr>
        <p:spPr bwMode="auto">
          <a:xfrm rot="18899906">
            <a:off x="6883742" y="2248353"/>
            <a:ext cx="507926" cy="3051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l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h</a:t>
            </a:r>
            <a:r>
              <a:rPr sz="1400" strike="noStrike" baseline="-25000">
                <a:solidFill>
                  <a:srgbClr val="000000"/>
                </a:solidFill>
                <a:latin typeface="Cantarell"/>
                <a:cs typeface="Cantarell"/>
              </a:rPr>
              <a:t>r</a:t>
            </a:r>
            <a:endParaRPr/>
          </a:p>
        </p:txBody>
      </p:sp>
      <p:sp>
        <p:nvSpPr>
          <p:cNvPr id="1296501917" name=""/>
          <p:cNvSpPr/>
          <p:nvPr/>
        </p:nvSpPr>
        <p:spPr bwMode="auto">
          <a:xfrm>
            <a:off x="6650759" y="4607073"/>
            <a:ext cx="0" cy="20518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54816364" name=""/>
          <p:cNvSpPr/>
          <p:nvPr/>
        </p:nvSpPr>
        <p:spPr bwMode="auto">
          <a:xfrm flipH="0" flipV="0">
            <a:off x="7203735" y="2312672"/>
            <a:ext cx="0" cy="173856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8613428" name=""/>
          <p:cNvSpPr txBox="1"/>
          <p:nvPr/>
        </p:nvSpPr>
        <p:spPr bwMode="auto">
          <a:xfrm>
            <a:off x="5585046" y="4028144"/>
            <a:ext cx="1041053" cy="3051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tanh</a:t>
            </a:r>
            <a:endParaRPr/>
          </a:p>
        </p:txBody>
      </p:sp>
      <p:sp>
        <p:nvSpPr>
          <p:cNvPr id="1990945973" name=""/>
          <p:cNvSpPr/>
          <p:nvPr/>
        </p:nvSpPr>
        <p:spPr bwMode="auto">
          <a:xfrm>
            <a:off x="6089015" y="3909352"/>
            <a:ext cx="0" cy="16558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12759162" name=""/>
          <p:cNvSpPr txBox="1"/>
          <p:nvPr/>
        </p:nvSpPr>
        <p:spPr bwMode="auto">
          <a:xfrm>
            <a:off x="6684507" y="4006546"/>
            <a:ext cx="1041413" cy="3051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tanh</a:t>
            </a:r>
            <a:endParaRPr/>
          </a:p>
        </p:txBody>
      </p:sp>
      <p:sp>
        <p:nvSpPr>
          <p:cNvPr id="1494484255" name=""/>
          <p:cNvSpPr/>
          <p:nvPr/>
        </p:nvSpPr>
        <p:spPr bwMode="auto">
          <a:xfrm flipH="0" flipV="0">
            <a:off x="7209085" y="4311778"/>
            <a:ext cx="0" cy="248382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79493566" name=""/>
          <p:cNvSpPr txBox="1"/>
          <p:nvPr/>
        </p:nvSpPr>
        <p:spPr bwMode="auto">
          <a:xfrm>
            <a:off x="6098445" y="4779806"/>
            <a:ext cx="1099009" cy="3051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softmax</a:t>
            </a:r>
            <a:endParaRPr/>
          </a:p>
        </p:txBody>
      </p:sp>
      <p:sp>
        <p:nvSpPr>
          <p:cNvPr id="133575317" name=""/>
          <p:cNvSpPr/>
          <p:nvPr/>
        </p:nvSpPr>
        <p:spPr bwMode="auto">
          <a:xfrm>
            <a:off x="6560028" y="4476019"/>
            <a:ext cx="175486" cy="175486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cxnSp>
        <p:nvCxnSpPr>
          <p:cNvPr id="46382766" name=""/>
          <p:cNvCxnSpPr>
            <a:cxnSpLocks/>
          </p:cNvCxnSpPr>
          <p:nvPr/>
        </p:nvCxnSpPr>
        <p:spPr bwMode="auto">
          <a:xfrm rot="16199969" flipH="1" flipV="0">
            <a:off x="6585726" y="4501719"/>
            <a:ext cx="124087" cy="124087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99503" name=""/>
          <p:cNvCxnSpPr>
            <a:cxnSpLocks/>
          </p:cNvCxnSpPr>
          <p:nvPr/>
        </p:nvCxnSpPr>
        <p:spPr bwMode="auto">
          <a:xfrm rot="16199969" flipH="1" flipV="1">
            <a:off x="6585726" y="4501719"/>
            <a:ext cx="124087" cy="124087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 bwMode="auto">
          <a:xfrm>
            <a:off x="624200" y="335210"/>
            <a:ext cx="2189382" cy="244207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strike="noStrike"/>
              <a:t>coordinate predictor</a:t>
            </a:r>
            <a:endParaRPr/>
          </a:p>
        </p:txBody>
      </p:sp>
      <p:sp>
        <p:nvSpPr>
          <p:cNvPr id="18" name=""/>
          <p:cNvSpPr txBox="1"/>
          <p:nvPr/>
        </p:nvSpPr>
        <p:spPr bwMode="auto">
          <a:xfrm>
            <a:off x="6436394" y="4463718"/>
            <a:ext cx="531686" cy="258931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9" name=""/>
          <p:cNvSpPr/>
          <p:nvPr/>
        </p:nvSpPr>
        <p:spPr bwMode="auto">
          <a:xfrm>
            <a:off x="6508390" y="4503316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0" name=""/>
          <p:cNvSpPr/>
          <p:nvPr/>
        </p:nvSpPr>
        <p:spPr bwMode="auto">
          <a:xfrm>
            <a:off x="6727976" y="4503316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1" name=""/>
          <p:cNvSpPr txBox="1"/>
          <p:nvPr/>
        </p:nvSpPr>
        <p:spPr bwMode="auto">
          <a:xfrm>
            <a:off x="5576048" y="2621714"/>
            <a:ext cx="1036374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ResNet</a:t>
            </a:r>
            <a:endParaRPr/>
          </a:p>
        </p:txBody>
      </p:sp>
      <p:sp>
        <p:nvSpPr>
          <p:cNvPr id="22" name=""/>
          <p:cNvSpPr/>
          <p:nvPr/>
        </p:nvSpPr>
        <p:spPr bwMode="auto">
          <a:xfrm flipH="1">
            <a:off x="6094416" y="4182936"/>
            <a:ext cx="1191524" cy="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3" name=""/>
          <p:cNvSpPr/>
          <p:nvPr/>
        </p:nvSpPr>
        <p:spPr bwMode="auto">
          <a:xfrm>
            <a:off x="6105215" y="2457565"/>
            <a:ext cx="0" cy="16414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4" name=""/>
          <p:cNvSpPr txBox="1"/>
          <p:nvPr/>
        </p:nvSpPr>
        <p:spPr bwMode="auto">
          <a:xfrm>
            <a:off x="5766836" y="1761729"/>
            <a:ext cx="679277" cy="610161"/>
          </a:xfrm>
          <a:prstGeom prst="rect">
            <a:avLst/>
          </a:prstGeom>
          <a:noFill/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5" name=""/>
          <p:cNvSpPr txBox="1"/>
          <p:nvPr/>
        </p:nvSpPr>
        <p:spPr bwMode="auto">
          <a:xfrm>
            <a:off x="5831632" y="1892760"/>
            <a:ext cx="226821" cy="206159"/>
          </a:xfrm>
          <a:prstGeom prst="rect">
            <a:avLst/>
          </a:prstGeom>
          <a:solidFill>
            <a:srgbClr val="ED7D31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6" name=""/>
          <p:cNvSpPr/>
          <p:nvPr/>
        </p:nvSpPr>
        <p:spPr bwMode="auto">
          <a:xfrm>
            <a:off x="6094416" y="2942454"/>
            <a:ext cx="0" cy="16414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7" name=""/>
          <p:cNvSpPr/>
          <p:nvPr/>
        </p:nvSpPr>
        <p:spPr bwMode="auto">
          <a:xfrm>
            <a:off x="6087216" y="3934552"/>
            <a:ext cx="0" cy="25198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8" name=""/>
          <p:cNvSpPr/>
          <p:nvPr/>
        </p:nvSpPr>
        <p:spPr bwMode="auto">
          <a:xfrm>
            <a:off x="6152012" y="1947116"/>
            <a:ext cx="224373" cy="224373"/>
          </a:xfrm>
          <a:prstGeom prst="ellipse">
            <a:avLst/>
          </a:prstGeom>
          <a:solidFill>
            <a:srgbClr val="547F34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9" name=""/>
          <p:cNvSpPr/>
          <p:nvPr/>
        </p:nvSpPr>
        <p:spPr bwMode="auto">
          <a:xfrm>
            <a:off x="5972023" y="2180382"/>
            <a:ext cx="132291" cy="132291"/>
          </a:xfrm>
          <a:prstGeom prst="ellipse">
            <a:avLst/>
          </a:prstGeom>
          <a:solidFill>
            <a:srgbClr val="244161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30" name=""/>
          <p:cNvSpPr txBox="1"/>
          <p:nvPr/>
        </p:nvSpPr>
        <p:spPr bwMode="auto">
          <a:xfrm>
            <a:off x="5961224" y="3166000"/>
            <a:ext cx="226821" cy="2083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31" name=""/>
          <p:cNvSpPr txBox="1"/>
          <p:nvPr/>
        </p:nvSpPr>
        <p:spPr bwMode="auto">
          <a:xfrm>
            <a:off x="6000821" y="3214237"/>
            <a:ext cx="226821" cy="2083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32" name=""/>
          <p:cNvSpPr txBox="1"/>
          <p:nvPr/>
        </p:nvSpPr>
        <p:spPr bwMode="auto">
          <a:xfrm>
            <a:off x="6040418" y="3261754"/>
            <a:ext cx="226821" cy="2083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33" name=""/>
          <p:cNvSpPr txBox="1"/>
          <p:nvPr/>
        </p:nvSpPr>
        <p:spPr bwMode="auto">
          <a:xfrm>
            <a:off x="5590447" y="3642970"/>
            <a:ext cx="1038174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ReLU</a:t>
            </a:r>
            <a:endParaRPr/>
          </a:p>
        </p:txBody>
      </p:sp>
      <p:sp>
        <p:nvSpPr>
          <p:cNvPr id="34" name=""/>
          <p:cNvSpPr/>
          <p:nvPr/>
        </p:nvSpPr>
        <p:spPr bwMode="auto">
          <a:xfrm>
            <a:off x="6094416" y="3524178"/>
            <a:ext cx="0" cy="16558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5" name=""/>
          <p:cNvSpPr txBox="1"/>
          <p:nvPr/>
        </p:nvSpPr>
        <p:spPr bwMode="auto">
          <a:xfrm>
            <a:off x="6152012" y="4737301"/>
            <a:ext cx="1109090" cy="396695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x- and y-coordinates</a:t>
            </a:r>
            <a:endParaRPr/>
          </a:p>
        </p:txBody>
      </p:sp>
      <p:sp>
        <p:nvSpPr>
          <p:cNvPr id="48" name=""/>
          <p:cNvSpPr txBox="1"/>
          <p:nvPr/>
        </p:nvSpPr>
        <p:spPr bwMode="auto">
          <a:xfrm>
            <a:off x="5410459" y="1289078"/>
            <a:ext cx="2480603" cy="366095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800" strike="noStrike">
                <a:solidFill>
                  <a:srgbClr val="000000"/>
                </a:solidFill>
                <a:latin typeface="Cantarell"/>
                <a:cs typeface="Cantarell"/>
              </a:rPr>
              <a:t>RECEIVER</a:t>
            </a:r>
            <a:endParaRPr/>
          </a:p>
        </p:txBody>
      </p:sp>
      <p:sp>
        <p:nvSpPr>
          <p:cNvPr id="49" name=""/>
          <p:cNvSpPr/>
          <p:nvPr/>
        </p:nvSpPr>
        <p:spPr bwMode="auto">
          <a:xfrm>
            <a:off x="7293139" y="2293055"/>
            <a:ext cx="0" cy="1889880"/>
          </a:xfrm>
          <a:prstGeom prst="line">
            <a:avLst/>
          </a:prstGeom>
          <a:ln w="12700">
            <a:solidFill>
              <a:srgbClr val="000000"/>
            </a:solidFill>
            <a:tailEnd type="non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0" name=""/>
          <p:cNvSpPr txBox="1"/>
          <p:nvPr/>
        </p:nvSpPr>
        <p:spPr bwMode="auto">
          <a:xfrm>
            <a:off x="6742375" y="1807806"/>
            <a:ext cx="1101530" cy="518367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decoder LSTM</a:t>
            </a:r>
            <a:endParaRPr/>
          </a:p>
        </p:txBody>
      </p:sp>
      <p:sp>
        <p:nvSpPr>
          <p:cNvPr id="51" name=""/>
          <p:cNvSpPr txBox="1"/>
          <p:nvPr/>
        </p:nvSpPr>
        <p:spPr bwMode="auto">
          <a:xfrm rot="18899941">
            <a:off x="6963118" y="2248178"/>
            <a:ext cx="507567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l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h</a:t>
            </a:r>
            <a:r>
              <a:rPr sz="1400" strike="noStrike" baseline="-25000">
                <a:solidFill>
                  <a:srgbClr val="000000"/>
                </a:solidFill>
                <a:latin typeface="Cantarell"/>
                <a:cs typeface="Cantarell"/>
              </a:rPr>
              <a:t>r</a:t>
            </a:r>
            <a:endParaRPr/>
          </a:p>
        </p:txBody>
      </p:sp>
      <p:sp>
        <p:nvSpPr>
          <p:cNvPr id="52" name=""/>
          <p:cNvSpPr/>
          <p:nvPr/>
        </p:nvSpPr>
        <p:spPr bwMode="auto">
          <a:xfrm>
            <a:off x="6684778" y="4186536"/>
            <a:ext cx="0" cy="205187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65288313" name=""/>
          <p:cNvSpPr txBox="1"/>
          <p:nvPr/>
        </p:nvSpPr>
        <p:spPr bwMode="auto">
          <a:xfrm>
            <a:off x="3880554" y="1757048"/>
            <a:ext cx="679276" cy="610160"/>
          </a:xfrm>
          <a:prstGeom prst="rect">
            <a:avLst/>
          </a:prstGeom>
          <a:noFill/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315232962" name=""/>
          <p:cNvSpPr txBox="1"/>
          <p:nvPr/>
        </p:nvSpPr>
        <p:spPr bwMode="auto">
          <a:xfrm>
            <a:off x="2312493" y="3169959"/>
            <a:ext cx="1063372" cy="25893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284358141" name=""/>
          <p:cNvSpPr txBox="1"/>
          <p:nvPr/>
        </p:nvSpPr>
        <p:spPr bwMode="auto">
          <a:xfrm>
            <a:off x="2584996" y="3197677"/>
            <a:ext cx="744072" cy="203458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algn="ctr">
              <a:lnSpc>
                <a:spcPts val="1413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</a:t>
            </a:r>
            <a:endParaRPr/>
          </a:p>
        </p:txBody>
      </p:sp>
      <p:sp>
        <p:nvSpPr>
          <p:cNvPr id="8266759" name=""/>
          <p:cNvSpPr/>
          <p:nvPr/>
        </p:nvSpPr>
        <p:spPr bwMode="auto">
          <a:xfrm>
            <a:off x="2367929" y="321171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055602469" name=""/>
          <p:cNvSpPr/>
          <p:nvPr/>
        </p:nvSpPr>
        <p:spPr bwMode="auto">
          <a:xfrm>
            <a:off x="2584996" y="321171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634355163" name=""/>
          <p:cNvSpPr/>
          <p:nvPr/>
        </p:nvSpPr>
        <p:spPr bwMode="auto">
          <a:xfrm>
            <a:off x="3153400" y="321171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177987533" name=""/>
          <p:cNvSpPr txBox="1"/>
          <p:nvPr/>
        </p:nvSpPr>
        <p:spPr bwMode="auto">
          <a:xfrm>
            <a:off x="3686166" y="3174638"/>
            <a:ext cx="1063372" cy="25893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488683686" name=""/>
          <p:cNvSpPr txBox="1"/>
          <p:nvPr/>
        </p:nvSpPr>
        <p:spPr bwMode="auto">
          <a:xfrm>
            <a:off x="3959749" y="3202357"/>
            <a:ext cx="744072" cy="203458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algn="ctr">
              <a:lnSpc>
                <a:spcPts val="1412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</a:t>
            </a:r>
            <a:endParaRPr/>
          </a:p>
        </p:txBody>
      </p:sp>
      <p:sp>
        <p:nvSpPr>
          <p:cNvPr id="1772780250" name=""/>
          <p:cNvSpPr/>
          <p:nvPr/>
        </p:nvSpPr>
        <p:spPr bwMode="auto">
          <a:xfrm>
            <a:off x="3740163" y="321603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39142799" name=""/>
          <p:cNvSpPr/>
          <p:nvPr/>
        </p:nvSpPr>
        <p:spPr bwMode="auto">
          <a:xfrm>
            <a:off x="3959749" y="321603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549020925" name=""/>
          <p:cNvSpPr/>
          <p:nvPr/>
        </p:nvSpPr>
        <p:spPr bwMode="auto">
          <a:xfrm>
            <a:off x="4524913" y="321603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870149555" name=""/>
          <p:cNvSpPr txBox="1"/>
          <p:nvPr/>
        </p:nvSpPr>
        <p:spPr bwMode="auto">
          <a:xfrm>
            <a:off x="2991771" y="3966949"/>
            <a:ext cx="1063372" cy="25893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767703300" name=""/>
          <p:cNvSpPr txBox="1"/>
          <p:nvPr/>
        </p:nvSpPr>
        <p:spPr bwMode="auto">
          <a:xfrm>
            <a:off x="3264273" y="3992148"/>
            <a:ext cx="744072" cy="203458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algn="ctr">
              <a:lnSpc>
                <a:spcPts val="1412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</a:t>
            </a:r>
            <a:endParaRPr/>
          </a:p>
        </p:txBody>
      </p:sp>
      <p:sp>
        <p:nvSpPr>
          <p:cNvPr id="1642277020" name=""/>
          <p:cNvSpPr/>
          <p:nvPr/>
        </p:nvSpPr>
        <p:spPr bwMode="auto">
          <a:xfrm>
            <a:off x="3047207" y="400654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50196307" name=""/>
          <p:cNvSpPr/>
          <p:nvPr/>
        </p:nvSpPr>
        <p:spPr bwMode="auto">
          <a:xfrm>
            <a:off x="3264273" y="400654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714141499" name=""/>
          <p:cNvSpPr/>
          <p:nvPr/>
        </p:nvSpPr>
        <p:spPr bwMode="auto">
          <a:xfrm>
            <a:off x="3833757" y="400654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657567344" name=""/>
          <p:cNvSpPr txBox="1"/>
          <p:nvPr/>
        </p:nvSpPr>
        <p:spPr bwMode="auto">
          <a:xfrm rot="18899941">
            <a:off x="3353431" y="3085857"/>
            <a:ext cx="504327" cy="3051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l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e</a:t>
            </a:r>
            <a:r>
              <a:rPr sz="1400" strike="noStrike" baseline="-25000">
                <a:solidFill>
                  <a:srgbClr val="000000"/>
                </a:solidFill>
                <a:latin typeface="Cantarell"/>
                <a:cs typeface="Cantarell"/>
              </a:rPr>
              <a:t>s</a:t>
            </a:r>
            <a:endParaRPr/>
          </a:p>
        </p:txBody>
      </p:sp>
      <p:sp>
        <p:nvSpPr>
          <p:cNvPr id="865275450" name=""/>
          <p:cNvSpPr txBox="1"/>
          <p:nvPr/>
        </p:nvSpPr>
        <p:spPr bwMode="auto">
          <a:xfrm rot="18899941">
            <a:off x="2623239" y="3898663"/>
            <a:ext cx="505407" cy="3051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l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h</a:t>
            </a:r>
            <a:r>
              <a:rPr sz="1400" strike="noStrike" baseline="-25000">
                <a:solidFill>
                  <a:srgbClr val="000000"/>
                </a:solidFill>
                <a:latin typeface="Cantarell"/>
                <a:cs typeface="Cantarell"/>
              </a:rPr>
              <a:t>s</a:t>
            </a:r>
            <a:endParaRPr/>
          </a:p>
        </p:txBody>
      </p:sp>
      <p:sp>
        <p:nvSpPr>
          <p:cNvPr id="564827179" name=""/>
          <p:cNvSpPr txBox="1"/>
          <p:nvPr/>
        </p:nvSpPr>
        <p:spPr bwMode="auto">
          <a:xfrm>
            <a:off x="2325812" y="2617034"/>
            <a:ext cx="1036013" cy="3051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ResNet</a:t>
            </a:r>
            <a:endParaRPr/>
          </a:p>
        </p:txBody>
      </p:sp>
      <p:sp>
        <p:nvSpPr>
          <p:cNvPr id="1787227245" name=""/>
          <p:cNvSpPr txBox="1"/>
          <p:nvPr/>
        </p:nvSpPr>
        <p:spPr bwMode="auto">
          <a:xfrm>
            <a:off x="3675367" y="2617034"/>
            <a:ext cx="1091090" cy="3051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ResNet</a:t>
            </a:r>
            <a:endParaRPr/>
          </a:p>
        </p:txBody>
      </p:sp>
      <p:sp>
        <p:nvSpPr>
          <p:cNvPr id="983546639" name=""/>
          <p:cNvSpPr/>
          <p:nvPr/>
        </p:nvSpPr>
        <p:spPr bwMode="auto">
          <a:xfrm flipH="1">
            <a:off x="2830860" y="3678967"/>
            <a:ext cx="1388071" cy="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99647256" name=""/>
          <p:cNvSpPr/>
          <p:nvPr/>
        </p:nvSpPr>
        <p:spPr bwMode="auto">
          <a:xfrm>
            <a:off x="3504738" y="4280130"/>
            <a:ext cx="0" cy="230384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0026813" name=""/>
          <p:cNvSpPr/>
          <p:nvPr/>
        </p:nvSpPr>
        <p:spPr bwMode="auto">
          <a:xfrm>
            <a:off x="2853540" y="2452884"/>
            <a:ext cx="0" cy="16414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45078183" name=""/>
          <p:cNvSpPr txBox="1"/>
          <p:nvPr/>
        </p:nvSpPr>
        <p:spPr bwMode="auto">
          <a:xfrm>
            <a:off x="2992131" y="4442119"/>
            <a:ext cx="1095769" cy="51851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encoder LSTM</a:t>
            </a:r>
            <a:endParaRPr/>
          </a:p>
        </p:txBody>
      </p:sp>
      <p:sp>
        <p:nvSpPr>
          <p:cNvPr id="688926739" name=""/>
          <p:cNvSpPr txBox="1"/>
          <p:nvPr/>
        </p:nvSpPr>
        <p:spPr bwMode="auto">
          <a:xfrm>
            <a:off x="2513720" y="1757048"/>
            <a:ext cx="679276" cy="610160"/>
          </a:xfrm>
          <a:prstGeom prst="rect">
            <a:avLst/>
          </a:prstGeom>
          <a:noFill/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873802826" name=""/>
          <p:cNvSpPr txBox="1"/>
          <p:nvPr/>
        </p:nvSpPr>
        <p:spPr bwMode="auto">
          <a:xfrm>
            <a:off x="2652671" y="1888080"/>
            <a:ext cx="383374" cy="348457"/>
          </a:xfrm>
          <a:prstGeom prst="rect">
            <a:avLst/>
          </a:prstGeom>
          <a:solidFill>
            <a:srgbClr val="ED7D31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50253944" name=""/>
          <p:cNvSpPr txBox="1"/>
          <p:nvPr/>
        </p:nvSpPr>
        <p:spPr bwMode="auto">
          <a:xfrm>
            <a:off x="2358570" y="1303476"/>
            <a:ext cx="2293054" cy="3661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800" strike="noStrike">
                <a:solidFill>
                  <a:srgbClr val="000000"/>
                </a:solidFill>
                <a:latin typeface="Cantarell"/>
                <a:cs typeface="Cantarell"/>
              </a:rPr>
              <a:t>SENDER</a:t>
            </a:r>
            <a:endParaRPr/>
          </a:p>
        </p:txBody>
      </p:sp>
      <p:sp>
        <p:nvSpPr>
          <p:cNvPr id="1603097794" name=""/>
          <p:cNvSpPr/>
          <p:nvPr/>
        </p:nvSpPr>
        <p:spPr bwMode="auto">
          <a:xfrm>
            <a:off x="4002946" y="1851363"/>
            <a:ext cx="430531" cy="430531"/>
          </a:xfrm>
          <a:prstGeom prst="ellipse">
            <a:avLst/>
          </a:prstGeom>
          <a:solidFill>
            <a:srgbClr val="547F34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927808720" name=""/>
          <p:cNvSpPr/>
          <p:nvPr/>
        </p:nvSpPr>
        <p:spPr bwMode="auto">
          <a:xfrm>
            <a:off x="4229732" y="2452884"/>
            <a:ext cx="0" cy="16414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26951617" name=""/>
          <p:cNvSpPr/>
          <p:nvPr/>
        </p:nvSpPr>
        <p:spPr bwMode="auto">
          <a:xfrm>
            <a:off x="2844180" y="2937773"/>
            <a:ext cx="0" cy="16414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80961838" name=""/>
          <p:cNvSpPr/>
          <p:nvPr/>
        </p:nvSpPr>
        <p:spPr bwMode="auto">
          <a:xfrm>
            <a:off x="4229732" y="2922294"/>
            <a:ext cx="0" cy="16414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4259920" name=""/>
          <p:cNvSpPr/>
          <p:nvPr/>
        </p:nvSpPr>
        <p:spPr bwMode="auto">
          <a:xfrm>
            <a:off x="3504738" y="3675367"/>
            <a:ext cx="0" cy="20518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75892975" name=""/>
          <p:cNvSpPr/>
          <p:nvPr/>
        </p:nvSpPr>
        <p:spPr bwMode="auto">
          <a:xfrm>
            <a:off x="4218933" y="3433462"/>
            <a:ext cx="0" cy="252703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29448318" name=""/>
          <p:cNvSpPr/>
          <p:nvPr/>
        </p:nvSpPr>
        <p:spPr bwMode="auto">
          <a:xfrm>
            <a:off x="2843099" y="3422664"/>
            <a:ext cx="0" cy="252703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3847293" name=""/>
          <p:cNvSpPr txBox="1"/>
          <p:nvPr/>
        </p:nvSpPr>
        <p:spPr bwMode="auto">
          <a:xfrm>
            <a:off x="624199" y="335209"/>
            <a:ext cx="2192981" cy="24419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strike="noStrike"/>
              <a:t>attention predictor</a:t>
            </a:r>
            <a:endParaRPr/>
          </a:p>
        </p:txBody>
      </p:sp>
      <p:sp>
        <p:nvSpPr>
          <p:cNvPr id="1573419251" name=""/>
          <p:cNvSpPr txBox="1"/>
          <p:nvPr/>
        </p:nvSpPr>
        <p:spPr bwMode="auto">
          <a:xfrm>
            <a:off x="5576047" y="2621713"/>
            <a:ext cx="1036373" cy="305151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ResNet</a:t>
            </a:r>
            <a:endParaRPr/>
          </a:p>
        </p:txBody>
      </p:sp>
      <p:sp>
        <p:nvSpPr>
          <p:cNvPr id="938729642" name=""/>
          <p:cNvSpPr/>
          <p:nvPr/>
        </p:nvSpPr>
        <p:spPr bwMode="auto">
          <a:xfrm flipH="1" flipV="0">
            <a:off x="6094415" y="4560163"/>
            <a:ext cx="1114670" cy="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61460377" name=""/>
          <p:cNvSpPr/>
          <p:nvPr/>
        </p:nvSpPr>
        <p:spPr bwMode="auto">
          <a:xfrm>
            <a:off x="6105214" y="2457564"/>
            <a:ext cx="0" cy="16414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37585896" name=""/>
          <p:cNvSpPr txBox="1"/>
          <p:nvPr/>
        </p:nvSpPr>
        <p:spPr bwMode="auto">
          <a:xfrm>
            <a:off x="5766835" y="1761728"/>
            <a:ext cx="679276" cy="610160"/>
          </a:xfrm>
          <a:prstGeom prst="rect">
            <a:avLst/>
          </a:prstGeom>
          <a:noFill/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446922199" name=""/>
          <p:cNvSpPr txBox="1"/>
          <p:nvPr/>
        </p:nvSpPr>
        <p:spPr bwMode="auto">
          <a:xfrm>
            <a:off x="5831631" y="1892759"/>
            <a:ext cx="226820" cy="206158"/>
          </a:xfrm>
          <a:prstGeom prst="rect">
            <a:avLst/>
          </a:prstGeom>
          <a:solidFill>
            <a:srgbClr val="ED7D31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558765051" name=""/>
          <p:cNvSpPr/>
          <p:nvPr/>
        </p:nvSpPr>
        <p:spPr bwMode="auto">
          <a:xfrm>
            <a:off x="6094415" y="2942453"/>
            <a:ext cx="0" cy="16414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9531729" name=""/>
          <p:cNvSpPr/>
          <p:nvPr/>
        </p:nvSpPr>
        <p:spPr bwMode="auto">
          <a:xfrm>
            <a:off x="6087215" y="4311779"/>
            <a:ext cx="0" cy="251983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2200753" name=""/>
          <p:cNvSpPr/>
          <p:nvPr/>
        </p:nvSpPr>
        <p:spPr bwMode="auto">
          <a:xfrm>
            <a:off x="6152011" y="1947116"/>
            <a:ext cx="224372" cy="224372"/>
          </a:xfrm>
          <a:prstGeom prst="ellipse">
            <a:avLst/>
          </a:prstGeom>
          <a:solidFill>
            <a:srgbClr val="547F34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627568274" name=""/>
          <p:cNvSpPr/>
          <p:nvPr/>
        </p:nvSpPr>
        <p:spPr bwMode="auto">
          <a:xfrm>
            <a:off x="5972022" y="2180381"/>
            <a:ext cx="132291" cy="132291"/>
          </a:xfrm>
          <a:prstGeom prst="ellipse">
            <a:avLst/>
          </a:prstGeom>
          <a:solidFill>
            <a:srgbClr val="244161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838416490" name=""/>
          <p:cNvSpPr txBox="1"/>
          <p:nvPr/>
        </p:nvSpPr>
        <p:spPr bwMode="auto">
          <a:xfrm>
            <a:off x="5961223" y="3165999"/>
            <a:ext cx="226820" cy="20831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038586665" name=""/>
          <p:cNvSpPr txBox="1"/>
          <p:nvPr/>
        </p:nvSpPr>
        <p:spPr bwMode="auto">
          <a:xfrm>
            <a:off x="6000820" y="3214236"/>
            <a:ext cx="226820" cy="20831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500269579" name=""/>
          <p:cNvSpPr txBox="1"/>
          <p:nvPr/>
        </p:nvSpPr>
        <p:spPr bwMode="auto">
          <a:xfrm>
            <a:off x="6040418" y="3261753"/>
            <a:ext cx="226820" cy="20831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696317407" name=""/>
          <p:cNvSpPr txBox="1"/>
          <p:nvPr/>
        </p:nvSpPr>
        <p:spPr bwMode="auto">
          <a:xfrm>
            <a:off x="5590446" y="3642969"/>
            <a:ext cx="1038173" cy="305151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ReLU</a:t>
            </a:r>
            <a:endParaRPr/>
          </a:p>
        </p:txBody>
      </p:sp>
      <p:sp>
        <p:nvSpPr>
          <p:cNvPr id="285471119" name=""/>
          <p:cNvSpPr/>
          <p:nvPr/>
        </p:nvSpPr>
        <p:spPr bwMode="auto">
          <a:xfrm>
            <a:off x="6094415" y="3524177"/>
            <a:ext cx="0" cy="16558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55798526" name=""/>
          <p:cNvSpPr txBox="1"/>
          <p:nvPr/>
        </p:nvSpPr>
        <p:spPr bwMode="auto">
          <a:xfrm>
            <a:off x="5410458" y="1289077"/>
            <a:ext cx="2480602" cy="366095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800" strike="noStrike">
                <a:solidFill>
                  <a:srgbClr val="000000"/>
                </a:solidFill>
                <a:latin typeface="Cantarell"/>
                <a:cs typeface="Cantarell"/>
              </a:rPr>
              <a:t>RECEIVER</a:t>
            </a:r>
            <a:endParaRPr/>
          </a:p>
        </p:txBody>
      </p:sp>
      <p:sp>
        <p:nvSpPr>
          <p:cNvPr id="1457978926" name=""/>
          <p:cNvSpPr txBox="1"/>
          <p:nvPr/>
        </p:nvSpPr>
        <p:spPr bwMode="auto">
          <a:xfrm>
            <a:off x="6742374" y="1807805"/>
            <a:ext cx="1101529" cy="518366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decoder LSTM</a:t>
            </a:r>
            <a:endParaRPr/>
          </a:p>
        </p:txBody>
      </p:sp>
      <p:sp>
        <p:nvSpPr>
          <p:cNvPr id="1901367015" name=""/>
          <p:cNvSpPr txBox="1"/>
          <p:nvPr/>
        </p:nvSpPr>
        <p:spPr bwMode="auto">
          <a:xfrm rot="18899906">
            <a:off x="6883742" y="2248177"/>
            <a:ext cx="507567" cy="305151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l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h</a:t>
            </a:r>
            <a:r>
              <a:rPr sz="1400" strike="noStrike" baseline="-25000">
                <a:solidFill>
                  <a:srgbClr val="000000"/>
                </a:solidFill>
                <a:latin typeface="Cantarell"/>
                <a:cs typeface="Cantarell"/>
              </a:rPr>
              <a:t>r</a:t>
            </a:r>
            <a:endParaRPr/>
          </a:p>
        </p:txBody>
      </p:sp>
      <p:sp>
        <p:nvSpPr>
          <p:cNvPr id="2101116943" name=""/>
          <p:cNvSpPr/>
          <p:nvPr/>
        </p:nvSpPr>
        <p:spPr bwMode="auto">
          <a:xfrm>
            <a:off x="6650760" y="4607073"/>
            <a:ext cx="0" cy="20518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48466062" name=""/>
          <p:cNvSpPr txBox="1"/>
          <p:nvPr/>
        </p:nvSpPr>
        <p:spPr bwMode="auto">
          <a:xfrm>
            <a:off x="3880554" y="1757048"/>
            <a:ext cx="679276" cy="610160"/>
          </a:xfrm>
          <a:prstGeom prst="rect">
            <a:avLst/>
          </a:prstGeom>
          <a:noFill/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189573894" name=""/>
          <p:cNvSpPr txBox="1"/>
          <p:nvPr/>
        </p:nvSpPr>
        <p:spPr bwMode="auto">
          <a:xfrm>
            <a:off x="2312493" y="3169959"/>
            <a:ext cx="1063372" cy="25893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420313250" name=""/>
          <p:cNvSpPr txBox="1"/>
          <p:nvPr/>
        </p:nvSpPr>
        <p:spPr bwMode="auto">
          <a:xfrm>
            <a:off x="2584996" y="3197677"/>
            <a:ext cx="744072" cy="203458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algn="ctr">
              <a:lnSpc>
                <a:spcPts val="1413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</a:t>
            </a:r>
            <a:endParaRPr/>
          </a:p>
        </p:txBody>
      </p:sp>
      <p:sp>
        <p:nvSpPr>
          <p:cNvPr id="825178541" name=""/>
          <p:cNvSpPr/>
          <p:nvPr/>
        </p:nvSpPr>
        <p:spPr bwMode="auto">
          <a:xfrm>
            <a:off x="2367929" y="321171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431100186" name=""/>
          <p:cNvSpPr/>
          <p:nvPr/>
        </p:nvSpPr>
        <p:spPr bwMode="auto">
          <a:xfrm>
            <a:off x="2584996" y="321171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265654196" name=""/>
          <p:cNvSpPr/>
          <p:nvPr/>
        </p:nvSpPr>
        <p:spPr bwMode="auto">
          <a:xfrm>
            <a:off x="3153400" y="321171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04450693" name=""/>
          <p:cNvSpPr txBox="1"/>
          <p:nvPr/>
        </p:nvSpPr>
        <p:spPr bwMode="auto">
          <a:xfrm>
            <a:off x="3686166" y="3174638"/>
            <a:ext cx="1063372" cy="25893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082903008" name=""/>
          <p:cNvSpPr txBox="1"/>
          <p:nvPr/>
        </p:nvSpPr>
        <p:spPr bwMode="auto">
          <a:xfrm>
            <a:off x="3959749" y="3202357"/>
            <a:ext cx="744072" cy="203458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algn="ctr">
              <a:lnSpc>
                <a:spcPts val="1412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</a:t>
            </a:r>
            <a:endParaRPr/>
          </a:p>
        </p:txBody>
      </p:sp>
      <p:sp>
        <p:nvSpPr>
          <p:cNvPr id="1515365087" name=""/>
          <p:cNvSpPr/>
          <p:nvPr/>
        </p:nvSpPr>
        <p:spPr bwMode="auto">
          <a:xfrm>
            <a:off x="3740163" y="321603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76023008" name=""/>
          <p:cNvSpPr/>
          <p:nvPr/>
        </p:nvSpPr>
        <p:spPr bwMode="auto">
          <a:xfrm>
            <a:off x="3959749" y="321603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560432582" name=""/>
          <p:cNvSpPr/>
          <p:nvPr/>
        </p:nvSpPr>
        <p:spPr bwMode="auto">
          <a:xfrm>
            <a:off x="4524913" y="321603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455536838" name=""/>
          <p:cNvSpPr txBox="1"/>
          <p:nvPr/>
        </p:nvSpPr>
        <p:spPr bwMode="auto">
          <a:xfrm>
            <a:off x="2991771" y="3966949"/>
            <a:ext cx="1063372" cy="25893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039051085" name=""/>
          <p:cNvSpPr txBox="1"/>
          <p:nvPr/>
        </p:nvSpPr>
        <p:spPr bwMode="auto">
          <a:xfrm>
            <a:off x="3264273" y="3992148"/>
            <a:ext cx="744072" cy="203458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algn="ctr">
              <a:lnSpc>
                <a:spcPts val="1412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</a:t>
            </a:r>
            <a:endParaRPr/>
          </a:p>
        </p:txBody>
      </p:sp>
      <p:sp>
        <p:nvSpPr>
          <p:cNvPr id="264961923" name=""/>
          <p:cNvSpPr/>
          <p:nvPr/>
        </p:nvSpPr>
        <p:spPr bwMode="auto">
          <a:xfrm>
            <a:off x="3047207" y="400654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730011171" name=""/>
          <p:cNvSpPr/>
          <p:nvPr/>
        </p:nvSpPr>
        <p:spPr bwMode="auto">
          <a:xfrm>
            <a:off x="3264273" y="400654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67297106" name=""/>
          <p:cNvSpPr/>
          <p:nvPr/>
        </p:nvSpPr>
        <p:spPr bwMode="auto">
          <a:xfrm>
            <a:off x="3833757" y="400654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273392987" name=""/>
          <p:cNvSpPr txBox="1"/>
          <p:nvPr/>
        </p:nvSpPr>
        <p:spPr bwMode="auto">
          <a:xfrm rot="18899941">
            <a:off x="3353431" y="3085857"/>
            <a:ext cx="504327" cy="3051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l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e</a:t>
            </a:r>
            <a:r>
              <a:rPr sz="1400" strike="noStrike" baseline="-25000">
                <a:solidFill>
                  <a:srgbClr val="000000"/>
                </a:solidFill>
                <a:latin typeface="Cantarell"/>
                <a:cs typeface="Cantarell"/>
              </a:rPr>
              <a:t>s</a:t>
            </a:r>
            <a:endParaRPr/>
          </a:p>
        </p:txBody>
      </p:sp>
      <p:sp>
        <p:nvSpPr>
          <p:cNvPr id="468441445" name=""/>
          <p:cNvSpPr txBox="1"/>
          <p:nvPr/>
        </p:nvSpPr>
        <p:spPr bwMode="auto">
          <a:xfrm rot="18899941">
            <a:off x="2623239" y="3898663"/>
            <a:ext cx="505407" cy="3051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l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h</a:t>
            </a:r>
            <a:r>
              <a:rPr sz="1400" strike="noStrike" baseline="-25000">
                <a:solidFill>
                  <a:srgbClr val="000000"/>
                </a:solidFill>
                <a:latin typeface="Cantarell"/>
                <a:cs typeface="Cantarell"/>
              </a:rPr>
              <a:t>s</a:t>
            </a:r>
            <a:endParaRPr/>
          </a:p>
        </p:txBody>
      </p:sp>
      <p:sp>
        <p:nvSpPr>
          <p:cNvPr id="156491935" name=""/>
          <p:cNvSpPr txBox="1"/>
          <p:nvPr/>
        </p:nvSpPr>
        <p:spPr bwMode="auto">
          <a:xfrm>
            <a:off x="2325812" y="2617034"/>
            <a:ext cx="1036013" cy="3051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ResNet</a:t>
            </a:r>
            <a:endParaRPr/>
          </a:p>
        </p:txBody>
      </p:sp>
      <p:sp>
        <p:nvSpPr>
          <p:cNvPr id="453004543" name=""/>
          <p:cNvSpPr txBox="1"/>
          <p:nvPr/>
        </p:nvSpPr>
        <p:spPr bwMode="auto">
          <a:xfrm>
            <a:off x="3675367" y="2617034"/>
            <a:ext cx="1091090" cy="3051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ResNet</a:t>
            </a:r>
            <a:endParaRPr/>
          </a:p>
        </p:txBody>
      </p:sp>
      <p:sp>
        <p:nvSpPr>
          <p:cNvPr id="720254113" name=""/>
          <p:cNvSpPr/>
          <p:nvPr/>
        </p:nvSpPr>
        <p:spPr bwMode="auto">
          <a:xfrm flipH="1">
            <a:off x="2830860" y="3678967"/>
            <a:ext cx="1388071" cy="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59373723" name=""/>
          <p:cNvSpPr/>
          <p:nvPr/>
        </p:nvSpPr>
        <p:spPr bwMode="auto">
          <a:xfrm>
            <a:off x="3504738" y="4280130"/>
            <a:ext cx="0" cy="230384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51464740" name=""/>
          <p:cNvSpPr/>
          <p:nvPr/>
        </p:nvSpPr>
        <p:spPr bwMode="auto">
          <a:xfrm>
            <a:off x="2853540" y="2452884"/>
            <a:ext cx="0" cy="16414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97927699" name=""/>
          <p:cNvSpPr txBox="1"/>
          <p:nvPr/>
        </p:nvSpPr>
        <p:spPr bwMode="auto">
          <a:xfrm>
            <a:off x="2992131" y="4442119"/>
            <a:ext cx="1095769" cy="51851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encoder LSTM</a:t>
            </a:r>
            <a:endParaRPr/>
          </a:p>
        </p:txBody>
      </p:sp>
      <p:sp>
        <p:nvSpPr>
          <p:cNvPr id="339669077" name=""/>
          <p:cNvSpPr txBox="1"/>
          <p:nvPr/>
        </p:nvSpPr>
        <p:spPr bwMode="auto">
          <a:xfrm>
            <a:off x="2513720" y="1757048"/>
            <a:ext cx="679276" cy="610160"/>
          </a:xfrm>
          <a:prstGeom prst="rect">
            <a:avLst/>
          </a:prstGeom>
          <a:noFill/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980376688" name=""/>
          <p:cNvSpPr txBox="1"/>
          <p:nvPr/>
        </p:nvSpPr>
        <p:spPr bwMode="auto">
          <a:xfrm>
            <a:off x="2652671" y="1888080"/>
            <a:ext cx="383374" cy="348457"/>
          </a:xfrm>
          <a:prstGeom prst="rect">
            <a:avLst/>
          </a:prstGeom>
          <a:solidFill>
            <a:srgbClr val="ED7D31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659187259" name=""/>
          <p:cNvSpPr txBox="1"/>
          <p:nvPr/>
        </p:nvSpPr>
        <p:spPr bwMode="auto">
          <a:xfrm>
            <a:off x="2358570" y="1303476"/>
            <a:ext cx="2293054" cy="3661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800" strike="noStrike">
                <a:solidFill>
                  <a:srgbClr val="000000"/>
                </a:solidFill>
                <a:latin typeface="Cantarell"/>
                <a:cs typeface="Cantarell"/>
              </a:rPr>
              <a:t>SENDER</a:t>
            </a:r>
            <a:endParaRPr/>
          </a:p>
        </p:txBody>
      </p:sp>
      <p:sp>
        <p:nvSpPr>
          <p:cNvPr id="927278895" name=""/>
          <p:cNvSpPr/>
          <p:nvPr/>
        </p:nvSpPr>
        <p:spPr bwMode="auto">
          <a:xfrm>
            <a:off x="4002946" y="1851363"/>
            <a:ext cx="430531" cy="430531"/>
          </a:xfrm>
          <a:prstGeom prst="ellipse">
            <a:avLst/>
          </a:prstGeom>
          <a:solidFill>
            <a:srgbClr val="547F34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433069704" name=""/>
          <p:cNvSpPr/>
          <p:nvPr/>
        </p:nvSpPr>
        <p:spPr bwMode="auto">
          <a:xfrm>
            <a:off x="4229732" y="2452884"/>
            <a:ext cx="0" cy="16414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28948806" name=""/>
          <p:cNvSpPr/>
          <p:nvPr/>
        </p:nvSpPr>
        <p:spPr bwMode="auto">
          <a:xfrm>
            <a:off x="2844180" y="2937773"/>
            <a:ext cx="0" cy="16414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5806342" name=""/>
          <p:cNvSpPr/>
          <p:nvPr/>
        </p:nvSpPr>
        <p:spPr bwMode="auto">
          <a:xfrm>
            <a:off x="4229732" y="2922294"/>
            <a:ext cx="0" cy="16414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86050555" name=""/>
          <p:cNvSpPr/>
          <p:nvPr/>
        </p:nvSpPr>
        <p:spPr bwMode="auto">
          <a:xfrm>
            <a:off x="3504738" y="3675367"/>
            <a:ext cx="0" cy="20518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43789639" name=""/>
          <p:cNvSpPr/>
          <p:nvPr/>
        </p:nvSpPr>
        <p:spPr bwMode="auto">
          <a:xfrm>
            <a:off x="4218933" y="3433462"/>
            <a:ext cx="0" cy="252703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15875480" name=""/>
          <p:cNvSpPr/>
          <p:nvPr/>
        </p:nvSpPr>
        <p:spPr bwMode="auto">
          <a:xfrm>
            <a:off x="2843099" y="3422664"/>
            <a:ext cx="0" cy="252703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55499912" name=""/>
          <p:cNvSpPr/>
          <p:nvPr/>
        </p:nvSpPr>
        <p:spPr bwMode="auto">
          <a:xfrm flipH="0" flipV="0">
            <a:off x="7203736" y="2312672"/>
            <a:ext cx="0" cy="173857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52581941" name=""/>
          <p:cNvSpPr txBox="1"/>
          <p:nvPr/>
        </p:nvSpPr>
        <p:spPr bwMode="auto">
          <a:xfrm>
            <a:off x="5585046" y="4028145"/>
            <a:ext cx="1040693" cy="3051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tanh</a:t>
            </a:r>
            <a:endParaRPr/>
          </a:p>
        </p:txBody>
      </p:sp>
      <p:sp>
        <p:nvSpPr>
          <p:cNvPr id="1688848008" name=""/>
          <p:cNvSpPr/>
          <p:nvPr/>
        </p:nvSpPr>
        <p:spPr bwMode="auto">
          <a:xfrm>
            <a:off x="6089015" y="3909353"/>
            <a:ext cx="0" cy="16558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50294161" name=""/>
          <p:cNvSpPr txBox="1"/>
          <p:nvPr/>
        </p:nvSpPr>
        <p:spPr bwMode="auto">
          <a:xfrm>
            <a:off x="6684507" y="4006546"/>
            <a:ext cx="1041053" cy="3051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tanh</a:t>
            </a:r>
            <a:endParaRPr/>
          </a:p>
        </p:txBody>
      </p:sp>
      <p:sp>
        <p:nvSpPr>
          <p:cNvPr id="1458674430" name=""/>
          <p:cNvSpPr/>
          <p:nvPr/>
        </p:nvSpPr>
        <p:spPr bwMode="auto">
          <a:xfrm flipH="0" flipV="0">
            <a:off x="7209086" y="4311779"/>
            <a:ext cx="0" cy="248383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46819593" name=""/>
          <p:cNvSpPr txBox="1"/>
          <p:nvPr/>
        </p:nvSpPr>
        <p:spPr bwMode="auto">
          <a:xfrm>
            <a:off x="6098446" y="4779807"/>
            <a:ext cx="1098649" cy="3051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softmax</a:t>
            </a:r>
            <a:endParaRPr/>
          </a:p>
        </p:txBody>
      </p:sp>
      <p:sp>
        <p:nvSpPr>
          <p:cNvPr id="602223892" name=""/>
          <p:cNvSpPr/>
          <p:nvPr/>
        </p:nvSpPr>
        <p:spPr bwMode="auto">
          <a:xfrm>
            <a:off x="6560028" y="4476020"/>
            <a:ext cx="175486" cy="175486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cxnSp>
        <p:nvCxnSpPr>
          <p:cNvPr id="0" name=""/>
          <p:cNvCxnSpPr>
            <a:cxnSpLocks/>
            <a:stCxn id="602223892" idx="1"/>
            <a:endCxn id="602223892" idx="5"/>
          </p:cNvCxnSpPr>
          <p:nvPr/>
        </p:nvCxnSpPr>
        <p:spPr bwMode="auto">
          <a:xfrm rot="16199969" flipH="1" flipV="0">
            <a:off x="6585727" y="4501719"/>
            <a:ext cx="124088" cy="124088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6616710" name=""/>
          <p:cNvCxnSpPr>
            <a:cxnSpLocks/>
            <a:stCxn id="602223892" idx="7"/>
            <a:endCxn id="602223892" idx="3"/>
          </p:cNvCxnSpPr>
          <p:nvPr/>
        </p:nvCxnSpPr>
        <p:spPr bwMode="auto">
          <a:xfrm rot="16199969" flipH="1" flipV="1">
            <a:off x="6585727" y="4501719"/>
            <a:ext cx="124088" cy="124088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_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 bwMode="auto">
          <a:xfrm>
            <a:off x="3880555" y="1757049"/>
            <a:ext cx="679277" cy="610161"/>
          </a:xfrm>
          <a:prstGeom prst="rect">
            <a:avLst/>
          </a:prstGeom>
          <a:noFill/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3" name=""/>
          <p:cNvSpPr txBox="1"/>
          <p:nvPr/>
        </p:nvSpPr>
        <p:spPr bwMode="auto">
          <a:xfrm>
            <a:off x="2312494" y="3169960"/>
            <a:ext cx="1063373" cy="258931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4" name=""/>
          <p:cNvSpPr txBox="1"/>
          <p:nvPr/>
        </p:nvSpPr>
        <p:spPr bwMode="auto">
          <a:xfrm>
            <a:off x="2584997" y="3197678"/>
            <a:ext cx="744073" cy="2034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algn="ctr">
              <a:lnSpc>
                <a:spcPts val="1413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</a:t>
            </a:r>
            <a:endParaRPr/>
          </a:p>
        </p:txBody>
      </p:sp>
      <p:sp>
        <p:nvSpPr>
          <p:cNvPr id="5" name=""/>
          <p:cNvSpPr/>
          <p:nvPr/>
        </p:nvSpPr>
        <p:spPr bwMode="auto">
          <a:xfrm>
            <a:off x="2367930" y="3211717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6" name=""/>
          <p:cNvSpPr/>
          <p:nvPr/>
        </p:nvSpPr>
        <p:spPr bwMode="auto">
          <a:xfrm>
            <a:off x="2584997" y="3211717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7" name=""/>
          <p:cNvSpPr/>
          <p:nvPr/>
        </p:nvSpPr>
        <p:spPr bwMode="auto">
          <a:xfrm>
            <a:off x="3153401" y="3211717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8" name=""/>
          <p:cNvSpPr txBox="1"/>
          <p:nvPr/>
        </p:nvSpPr>
        <p:spPr bwMode="auto">
          <a:xfrm>
            <a:off x="3686167" y="3174639"/>
            <a:ext cx="1063373" cy="258931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9" name=""/>
          <p:cNvSpPr txBox="1"/>
          <p:nvPr/>
        </p:nvSpPr>
        <p:spPr bwMode="auto">
          <a:xfrm>
            <a:off x="3959750" y="3202358"/>
            <a:ext cx="744073" cy="2034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algn="ctr">
              <a:lnSpc>
                <a:spcPts val="1412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</a:t>
            </a:r>
            <a:endParaRPr/>
          </a:p>
        </p:txBody>
      </p:sp>
      <p:sp>
        <p:nvSpPr>
          <p:cNvPr id="10" name=""/>
          <p:cNvSpPr/>
          <p:nvPr/>
        </p:nvSpPr>
        <p:spPr bwMode="auto">
          <a:xfrm>
            <a:off x="3740164" y="3216037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1" name=""/>
          <p:cNvSpPr/>
          <p:nvPr/>
        </p:nvSpPr>
        <p:spPr bwMode="auto">
          <a:xfrm>
            <a:off x="3959750" y="3216037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2" name=""/>
          <p:cNvSpPr/>
          <p:nvPr/>
        </p:nvSpPr>
        <p:spPr bwMode="auto">
          <a:xfrm>
            <a:off x="4524914" y="3216037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3" name=""/>
          <p:cNvSpPr txBox="1"/>
          <p:nvPr/>
        </p:nvSpPr>
        <p:spPr bwMode="auto">
          <a:xfrm>
            <a:off x="2991771" y="3966950"/>
            <a:ext cx="1063373" cy="258931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4" name=""/>
          <p:cNvSpPr txBox="1"/>
          <p:nvPr/>
        </p:nvSpPr>
        <p:spPr bwMode="auto">
          <a:xfrm>
            <a:off x="3264274" y="3992148"/>
            <a:ext cx="744073" cy="2034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algn="ctr">
              <a:lnSpc>
                <a:spcPts val="1412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</a:t>
            </a:r>
            <a:endParaRPr/>
          </a:p>
        </p:txBody>
      </p:sp>
      <p:sp>
        <p:nvSpPr>
          <p:cNvPr id="15" name=""/>
          <p:cNvSpPr/>
          <p:nvPr/>
        </p:nvSpPr>
        <p:spPr bwMode="auto">
          <a:xfrm>
            <a:off x="3047208" y="4006547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6" name=""/>
          <p:cNvSpPr/>
          <p:nvPr/>
        </p:nvSpPr>
        <p:spPr bwMode="auto">
          <a:xfrm>
            <a:off x="3264274" y="4006547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7" name=""/>
          <p:cNvSpPr/>
          <p:nvPr/>
        </p:nvSpPr>
        <p:spPr bwMode="auto">
          <a:xfrm>
            <a:off x="3833758" y="4006547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8" name=""/>
          <p:cNvSpPr txBox="1"/>
          <p:nvPr/>
        </p:nvSpPr>
        <p:spPr bwMode="auto">
          <a:xfrm rot="18899941">
            <a:off x="2016064" y="3062872"/>
            <a:ext cx="504328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l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e</a:t>
            </a:r>
            <a:endParaRPr/>
          </a:p>
        </p:txBody>
      </p:sp>
      <p:sp>
        <p:nvSpPr>
          <p:cNvPr id="19" name=""/>
          <p:cNvSpPr txBox="1"/>
          <p:nvPr/>
        </p:nvSpPr>
        <p:spPr bwMode="auto">
          <a:xfrm rot="18899941">
            <a:off x="3410564" y="3067065"/>
            <a:ext cx="504688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l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e</a:t>
            </a:r>
            <a:endParaRPr/>
          </a:p>
        </p:txBody>
      </p:sp>
      <p:sp>
        <p:nvSpPr>
          <p:cNvPr id="20" name=""/>
          <p:cNvSpPr txBox="1"/>
          <p:nvPr/>
        </p:nvSpPr>
        <p:spPr bwMode="auto">
          <a:xfrm rot="18899941">
            <a:off x="2329269" y="3995723"/>
            <a:ext cx="912182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l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LSTM</a:t>
            </a:r>
            <a:r>
              <a:rPr sz="1400" strike="noStrike" baseline="-25000">
                <a:solidFill>
                  <a:srgbClr val="000000"/>
                </a:solidFill>
                <a:latin typeface="Cantarell"/>
                <a:cs typeface="Cantarell"/>
              </a:rPr>
              <a:t>o</a:t>
            </a:r>
            <a:endParaRPr/>
          </a:p>
        </p:txBody>
      </p:sp>
      <p:sp>
        <p:nvSpPr>
          <p:cNvPr id="21" name=""/>
          <p:cNvSpPr txBox="1"/>
          <p:nvPr/>
        </p:nvSpPr>
        <p:spPr bwMode="auto">
          <a:xfrm>
            <a:off x="2325813" y="2617035"/>
            <a:ext cx="1036014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ResNet</a:t>
            </a:r>
            <a:endParaRPr/>
          </a:p>
        </p:txBody>
      </p:sp>
      <p:sp>
        <p:nvSpPr>
          <p:cNvPr id="22" name=""/>
          <p:cNvSpPr txBox="1"/>
          <p:nvPr/>
        </p:nvSpPr>
        <p:spPr bwMode="auto">
          <a:xfrm>
            <a:off x="3675368" y="2617035"/>
            <a:ext cx="1091091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ResNet</a:t>
            </a:r>
            <a:endParaRPr/>
          </a:p>
        </p:txBody>
      </p:sp>
      <p:sp>
        <p:nvSpPr>
          <p:cNvPr id="23" name=""/>
          <p:cNvSpPr/>
          <p:nvPr/>
        </p:nvSpPr>
        <p:spPr bwMode="auto">
          <a:xfrm flipH="1">
            <a:off x="2830861" y="3678968"/>
            <a:ext cx="1388072" cy="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4" name=""/>
          <p:cNvSpPr/>
          <p:nvPr/>
        </p:nvSpPr>
        <p:spPr bwMode="auto">
          <a:xfrm>
            <a:off x="2853540" y="2452885"/>
            <a:ext cx="0" cy="16414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5" name=""/>
          <p:cNvSpPr txBox="1"/>
          <p:nvPr/>
        </p:nvSpPr>
        <p:spPr bwMode="auto">
          <a:xfrm>
            <a:off x="2513721" y="1757049"/>
            <a:ext cx="679277" cy="610161"/>
          </a:xfrm>
          <a:prstGeom prst="rect">
            <a:avLst/>
          </a:prstGeom>
          <a:noFill/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6" name=""/>
          <p:cNvSpPr txBox="1"/>
          <p:nvPr/>
        </p:nvSpPr>
        <p:spPr bwMode="auto">
          <a:xfrm>
            <a:off x="2652672" y="1888081"/>
            <a:ext cx="383375" cy="348458"/>
          </a:xfrm>
          <a:prstGeom prst="rect">
            <a:avLst/>
          </a:prstGeom>
          <a:solidFill>
            <a:srgbClr val="ED7D31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7" name=""/>
          <p:cNvSpPr/>
          <p:nvPr/>
        </p:nvSpPr>
        <p:spPr bwMode="auto">
          <a:xfrm>
            <a:off x="4002947" y="1851363"/>
            <a:ext cx="430532" cy="430532"/>
          </a:xfrm>
          <a:prstGeom prst="ellipse">
            <a:avLst/>
          </a:prstGeom>
          <a:solidFill>
            <a:srgbClr val="547F34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8" name=""/>
          <p:cNvSpPr/>
          <p:nvPr/>
        </p:nvSpPr>
        <p:spPr bwMode="auto">
          <a:xfrm>
            <a:off x="4229733" y="2452885"/>
            <a:ext cx="0" cy="16414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" name=""/>
          <p:cNvSpPr/>
          <p:nvPr/>
        </p:nvSpPr>
        <p:spPr bwMode="auto">
          <a:xfrm>
            <a:off x="2844180" y="2937774"/>
            <a:ext cx="0" cy="16414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0" name=""/>
          <p:cNvSpPr/>
          <p:nvPr/>
        </p:nvSpPr>
        <p:spPr bwMode="auto">
          <a:xfrm>
            <a:off x="4229733" y="2922295"/>
            <a:ext cx="0" cy="16414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1" name=""/>
          <p:cNvSpPr/>
          <p:nvPr/>
        </p:nvSpPr>
        <p:spPr bwMode="auto">
          <a:xfrm>
            <a:off x="3504739" y="3675368"/>
            <a:ext cx="0" cy="205187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2" name=""/>
          <p:cNvSpPr/>
          <p:nvPr/>
        </p:nvSpPr>
        <p:spPr bwMode="auto">
          <a:xfrm>
            <a:off x="3504379" y="4226133"/>
            <a:ext cx="0" cy="118792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" name=""/>
          <p:cNvSpPr/>
          <p:nvPr/>
        </p:nvSpPr>
        <p:spPr bwMode="auto">
          <a:xfrm>
            <a:off x="2843100" y="3422664"/>
            <a:ext cx="0" cy="25270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4" name=""/>
          <p:cNvSpPr txBox="1"/>
          <p:nvPr/>
        </p:nvSpPr>
        <p:spPr bwMode="auto">
          <a:xfrm>
            <a:off x="5399659" y="2666712"/>
            <a:ext cx="883024" cy="603321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 lIns="91440" tIns="45720" rIns="91440" bIns="45720" anchor="ctr"/>
          <a:lstStyle/>
          <a:p>
            <a:pPr marL="0" algn="ctr">
              <a:defRPr/>
            </a:pPr>
            <a:r>
              <a:rPr sz="1400" strike="noStrike">
                <a:latin typeface="Cantarell"/>
                <a:cs typeface="Cantarell"/>
              </a:rPr>
              <a:t>LSTM</a:t>
            </a:r>
            <a:endParaRPr/>
          </a:p>
        </p:txBody>
      </p:sp>
      <p:sp>
        <p:nvSpPr>
          <p:cNvPr id="35" name=""/>
          <p:cNvSpPr/>
          <p:nvPr/>
        </p:nvSpPr>
        <p:spPr bwMode="auto">
          <a:xfrm flipV="1">
            <a:off x="5504053" y="3318270"/>
            <a:ext cx="0" cy="15191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" name=""/>
          <p:cNvSpPr txBox="1"/>
          <p:nvPr/>
        </p:nvSpPr>
        <p:spPr bwMode="auto">
          <a:xfrm>
            <a:off x="5165674" y="3421224"/>
            <a:ext cx="673157" cy="244207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&lt;sos&gt;</a:t>
            </a:r>
            <a:endParaRPr/>
          </a:p>
        </p:txBody>
      </p:sp>
      <p:sp>
        <p:nvSpPr>
          <p:cNvPr id="37" name=""/>
          <p:cNvSpPr/>
          <p:nvPr/>
        </p:nvSpPr>
        <p:spPr bwMode="auto">
          <a:xfrm>
            <a:off x="6281604" y="2968373"/>
            <a:ext cx="165589" cy="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8" name=""/>
          <p:cNvSpPr/>
          <p:nvPr/>
        </p:nvSpPr>
        <p:spPr bwMode="auto">
          <a:xfrm flipV="1">
            <a:off x="5504053" y="2513361"/>
            <a:ext cx="0" cy="15191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9" name=""/>
          <p:cNvSpPr/>
          <p:nvPr/>
        </p:nvSpPr>
        <p:spPr bwMode="auto">
          <a:xfrm flipV="1">
            <a:off x="5838832" y="2513361"/>
            <a:ext cx="0" cy="15191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0" name=""/>
          <p:cNvSpPr/>
          <p:nvPr/>
        </p:nvSpPr>
        <p:spPr bwMode="auto">
          <a:xfrm flipV="1">
            <a:off x="6184410" y="2517680"/>
            <a:ext cx="0" cy="15155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1" name=""/>
          <p:cNvSpPr txBox="1"/>
          <p:nvPr/>
        </p:nvSpPr>
        <p:spPr bwMode="auto">
          <a:xfrm>
            <a:off x="5237670" y="2304934"/>
            <a:ext cx="1238321" cy="244207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l"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&lt;pad&gt;  red     cube</a:t>
            </a:r>
            <a:endParaRPr/>
          </a:p>
        </p:txBody>
      </p:sp>
      <p:sp>
        <p:nvSpPr>
          <p:cNvPr id="42" name=""/>
          <p:cNvSpPr/>
          <p:nvPr/>
        </p:nvSpPr>
        <p:spPr bwMode="auto">
          <a:xfrm>
            <a:off x="5046882" y="2968373"/>
            <a:ext cx="352777" cy="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3" name=""/>
          <p:cNvSpPr/>
          <p:nvPr/>
        </p:nvSpPr>
        <p:spPr bwMode="auto">
          <a:xfrm>
            <a:off x="5043282" y="2968373"/>
            <a:ext cx="0" cy="1376553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4" name=""/>
          <p:cNvSpPr/>
          <p:nvPr/>
        </p:nvSpPr>
        <p:spPr bwMode="auto">
          <a:xfrm flipH="1">
            <a:off x="3515898" y="4344926"/>
            <a:ext cx="1527383" cy="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5" name=""/>
          <p:cNvSpPr/>
          <p:nvPr/>
        </p:nvSpPr>
        <p:spPr bwMode="auto">
          <a:xfrm>
            <a:off x="4218934" y="3433463"/>
            <a:ext cx="0" cy="25270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 bwMode="auto">
          <a:xfrm>
            <a:off x="624200" y="335210"/>
            <a:ext cx="2195501" cy="244207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strike="noStrike"/>
              <a:t>caption generator</a:t>
            </a:r>
            <a:endParaRPr/>
          </a:p>
        </p:txBody>
      </p:sp>
      <p:sp>
        <p:nvSpPr>
          <p:cNvPr id="3" name=""/>
          <p:cNvSpPr txBox="1"/>
          <p:nvPr/>
        </p:nvSpPr>
        <p:spPr bwMode="auto">
          <a:xfrm>
            <a:off x="2325813" y="2617035"/>
            <a:ext cx="1036014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ResNet</a:t>
            </a:r>
            <a:endParaRPr/>
          </a:p>
        </p:txBody>
      </p:sp>
      <p:sp>
        <p:nvSpPr>
          <p:cNvPr id="4" name=""/>
          <p:cNvSpPr/>
          <p:nvPr/>
        </p:nvSpPr>
        <p:spPr bwMode="auto">
          <a:xfrm flipH="1">
            <a:off x="2830861" y="4092942"/>
            <a:ext cx="1388072" cy="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"/>
          <p:cNvSpPr/>
          <p:nvPr/>
        </p:nvSpPr>
        <p:spPr bwMode="auto">
          <a:xfrm>
            <a:off x="2853540" y="2452885"/>
            <a:ext cx="0" cy="16414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"/>
          <p:cNvSpPr txBox="1"/>
          <p:nvPr/>
        </p:nvSpPr>
        <p:spPr bwMode="auto">
          <a:xfrm>
            <a:off x="2513721" y="1757049"/>
            <a:ext cx="679277" cy="610161"/>
          </a:xfrm>
          <a:prstGeom prst="rect">
            <a:avLst/>
          </a:prstGeom>
          <a:noFill/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7" name=""/>
          <p:cNvSpPr txBox="1"/>
          <p:nvPr/>
        </p:nvSpPr>
        <p:spPr bwMode="auto">
          <a:xfrm>
            <a:off x="2579237" y="1888081"/>
            <a:ext cx="226821" cy="206159"/>
          </a:xfrm>
          <a:prstGeom prst="rect">
            <a:avLst/>
          </a:prstGeom>
          <a:solidFill>
            <a:srgbClr val="ED7D31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8" name=""/>
          <p:cNvSpPr/>
          <p:nvPr/>
        </p:nvSpPr>
        <p:spPr bwMode="auto">
          <a:xfrm>
            <a:off x="2844180" y="2937774"/>
            <a:ext cx="0" cy="16414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"/>
          <p:cNvSpPr/>
          <p:nvPr/>
        </p:nvSpPr>
        <p:spPr bwMode="auto">
          <a:xfrm>
            <a:off x="4809297" y="2968373"/>
            <a:ext cx="352777" cy="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" name=""/>
          <p:cNvSpPr/>
          <p:nvPr/>
        </p:nvSpPr>
        <p:spPr bwMode="auto">
          <a:xfrm>
            <a:off x="2835901" y="3930952"/>
            <a:ext cx="0" cy="161989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" name=""/>
          <p:cNvSpPr/>
          <p:nvPr/>
        </p:nvSpPr>
        <p:spPr bwMode="auto">
          <a:xfrm>
            <a:off x="2899617" y="1942077"/>
            <a:ext cx="224373" cy="224373"/>
          </a:xfrm>
          <a:prstGeom prst="ellipse">
            <a:avLst/>
          </a:prstGeom>
          <a:solidFill>
            <a:srgbClr val="547F34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2" name=""/>
          <p:cNvSpPr/>
          <p:nvPr/>
        </p:nvSpPr>
        <p:spPr bwMode="auto">
          <a:xfrm>
            <a:off x="2719988" y="2175342"/>
            <a:ext cx="132291" cy="132291"/>
          </a:xfrm>
          <a:prstGeom prst="ellipse">
            <a:avLst/>
          </a:prstGeom>
          <a:solidFill>
            <a:srgbClr val="244161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3" name=""/>
          <p:cNvSpPr txBox="1"/>
          <p:nvPr/>
        </p:nvSpPr>
        <p:spPr bwMode="auto">
          <a:xfrm>
            <a:off x="2710269" y="3160960"/>
            <a:ext cx="226821" cy="2083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4" name=""/>
          <p:cNvSpPr txBox="1"/>
          <p:nvPr/>
        </p:nvSpPr>
        <p:spPr bwMode="auto">
          <a:xfrm>
            <a:off x="2748066" y="3209197"/>
            <a:ext cx="226821" cy="2083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5" name=""/>
          <p:cNvSpPr txBox="1"/>
          <p:nvPr/>
        </p:nvSpPr>
        <p:spPr bwMode="auto">
          <a:xfrm>
            <a:off x="2786944" y="3256714"/>
            <a:ext cx="226821" cy="2083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6" name=""/>
          <p:cNvSpPr txBox="1"/>
          <p:nvPr/>
        </p:nvSpPr>
        <p:spPr bwMode="auto">
          <a:xfrm>
            <a:off x="2338052" y="3632171"/>
            <a:ext cx="1037814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ReLU</a:t>
            </a:r>
            <a:endParaRPr/>
          </a:p>
        </p:txBody>
      </p:sp>
      <p:sp>
        <p:nvSpPr>
          <p:cNvPr id="17" name=""/>
          <p:cNvSpPr/>
          <p:nvPr/>
        </p:nvSpPr>
        <p:spPr bwMode="auto">
          <a:xfrm>
            <a:off x="2844180" y="3519138"/>
            <a:ext cx="0" cy="16342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" name=""/>
          <p:cNvSpPr txBox="1"/>
          <p:nvPr/>
        </p:nvSpPr>
        <p:spPr bwMode="auto">
          <a:xfrm>
            <a:off x="3682568" y="2621714"/>
            <a:ext cx="1036374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ResNet</a:t>
            </a:r>
            <a:endParaRPr/>
          </a:p>
        </p:txBody>
      </p:sp>
      <p:sp>
        <p:nvSpPr>
          <p:cNvPr id="19" name=""/>
          <p:cNvSpPr/>
          <p:nvPr/>
        </p:nvSpPr>
        <p:spPr bwMode="auto">
          <a:xfrm>
            <a:off x="4211734" y="2457565"/>
            <a:ext cx="0" cy="16414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" name=""/>
          <p:cNvSpPr txBox="1"/>
          <p:nvPr/>
        </p:nvSpPr>
        <p:spPr bwMode="auto">
          <a:xfrm>
            <a:off x="3869755" y="1761729"/>
            <a:ext cx="679277" cy="610161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1" name=""/>
          <p:cNvSpPr txBox="1"/>
          <p:nvPr/>
        </p:nvSpPr>
        <p:spPr bwMode="auto">
          <a:xfrm>
            <a:off x="3938151" y="1892760"/>
            <a:ext cx="226821" cy="2061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2" name=""/>
          <p:cNvSpPr/>
          <p:nvPr/>
        </p:nvSpPr>
        <p:spPr bwMode="auto">
          <a:xfrm>
            <a:off x="4200935" y="2942454"/>
            <a:ext cx="0" cy="16414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3" name=""/>
          <p:cNvSpPr txBox="1"/>
          <p:nvPr/>
        </p:nvSpPr>
        <p:spPr bwMode="auto">
          <a:xfrm>
            <a:off x="4067743" y="3166000"/>
            <a:ext cx="226821" cy="2083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4" name=""/>
          <p:cNvSpPr txBox="1"/>
          <p:nvPr/>
        </p:nvSpPr>
        <p:spPr bwMode="auto">
          <a:xfrm>
            <a:off x="4103740" y="3214237"/>
            <a:ext cx="226821" cy="2083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5" name=""/>
          <p:cNvSpPr txBox="1"/>
          <p:nvPr/>
        </p:nvSpPr>
        <p:spPr bwMode="auto">
          <a:xfrm>
            <a:off x="4143339" y="3261754"/>
            <a:ext cx="226821" cy="2083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6" name=""/>
          <p:cNvSpPr txBox="1"/>
          <p:nvPr/>
        </p:nvSpPr>
        <p:spPr bwMode="auto">
          <a:xfrm>
            <a:off x="3696967" y="3642970"/>
            <a:ext cx="1038174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ReLU</a:t>
            </a:r>
            <a:endParaRPr/>
          </a:p>
        </p:txBody>
      </p:sp>
      <p:sp>
        <p:nvSpPr>
          <p:cNvPr id="27" name=""/>
          <p:cNvSpPr/>
          <p:nvPr/>
        </p:nvSpPr>
        <p:spPr bwMode="auto">
          <a:xfrm>
            <a:off x="4200935" y="3524178"/>
            <a:ext cx="0" cy="16558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8" name=""/>
          <p:cNvSpPr/>
          <p:nvPr/>
        </p:nvSpPr>
        <p:spPr bwMode="auto">
          <a:xfrm>
            <a:off x="4218934" y="3938151"/>
            <a:ext cx="0" cy="15479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" name=""/>
          <p:cNvSpPr txBox="1"/>
          <p:nvPr/>
        </p:nvSpPr>
        <p:spPr bwMode="auto">
          <a:xfrm>
            <a:off x="5162074" y="2666712"/>
            <a:ext cx="883024" cy="603321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 lIns="91440" tIns="45720" rIns="91440" bIns="45720" anchor="ctr"/>
          <a:lstStyle/>
          <a:p>
            <a:pPr marL="0" algn="ctr">
              <a:defRPr/>
            </a:pPr>
            <a:r>
              <a:rPr sz="1400" strike="noStrike">
                <a:latin typeface="Cantarell"/>
                <a:cs typeface="Cantarell"/>
              </a:rPr>
              <a:t>LSTM</a:t>
            </a:r>
            <a:endParaRPr/>
          </a:p>
        </p:txBody>
      </p:sp>
      <p:sp>
        <p:nvSpPr>
          <p:cNvPr id="30" name=""/>
          <p:cNvSpPr/>
          <p:nvPr/>
        </p:nvSpPr>
        <p:spPr bwMode="auto">
          <a:xfrm>
            <a:off x="4805697" y="2955773"/>
            <a:ext cx="0" cy="172033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1" name=""/>
          <p:cNvSpPr/>
          <p:nvPr/>
        </p:nvSpPr>
        <p:spPr bwMode="auto">
          <a:xfrm flipH="1">
            <a:off x="3506539" y="4676105"/>
            <a:ext cx="1291958" cy="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2" name=""/>
          <p:cNvSpPr/>
          <p:nvPr/>
        </p:nvSpPr>
        <p:spPr bwMode="auto">
          <a:xfrm flipV="1">
            <a:off x="5266468" y="3318270"/>
            <a:ext cx="0" cy="15191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" name=""/>
          <p:cNvSpPr txBox="1"/>
          <p:nvPr/>
        </p:nvSpPr>
        <p:spPr bwMode="auto">
          <a:xfrm>
            <a:off x="4928089" y="3421224"/>
            <a:ext cx="672796" cy="244207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&lt;sos&gt;</a:t>
            </a:r>
            <a:endParaRPr/>
          </a:p>
        </p:txBody>
      </p:sp>
      <p:sp>
        <p:nvSpPr>
          <p:cNvPr id="34" name=""/>
          <p:cNvSpPr/>
          <p:nvPr/>
        </p:nvSpPr>
        <p:spPr bwMode="auto">
          <a:xfrm>
            <a:off x="6044019" y="2968373"/>
            <a:ext cx="165589" cy="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5" name=""/>
          <p:cNvSpPr/>
          <p:nvPr/>
        </p:nvSpPr>
        <p:spPr bwMode="auto">
          <a:xfrm flipV="1">
            <a:off x="5266468" y="2513361"/>
            <a:ext cx="0" cy="15191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" name=""/>
          <p:cNvSpPr/>
          <p:nvPr/>
        </p:nvSpPr>
        <p:spPr bwMode="auto">
          <a:xfrm flipV="1">
            <a:off x="5601247" y="2513361"/>
            <a:ext cx="0" cy="15191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7" name=""/>
          <p:cNvSpPr/>
          <p:nvPr/>
        </p:nvSpPr>
        <p:spPr bwMode="auto">
          <a:xfrm flipV="1">
            <a:off x="5946825" y="2517680"/>
            <a:ext cx="0" cy="15155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8" name=""/>
          <p:cNvSpPr txBox="1"/>
          <p:nvPr/>
        </p:nvSpPr>
        <p:spPr bwMode="auto">
          <a:xfrm>
            <a:off x="5000085" y="2304934"/>
            <a:ext cx="1237962" cy="244207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l"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&lt;pad&gt;  red     cube</a:t>
            </a:r>
            <a:endParaRPr/>
          </a:p>
        </p:txBody>
      </p:sp>
      <p:sp>
        <p:nvSpPr>
          <p:cNvPr id="39" name=""/>
          <p:cNvSpPr txBox="1"/>
          <p:nvPr/>
        </p:nvSpPr>
        <p:spPr bwMode="auto">
          <a:xfrm>
            <a:off x="2991771" y="4298129"/>
            <a:ext cx="1063373" cy="258931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40" name=""/>
          <p:cNvSpPr txBox="1"/>
          <p:nvPr/>
        </p:nvSpPr>
        <p:spPr bwMode="auto">
          <a:xfrm>
            <a:off x="3264274" y="4323327"/>
            <a:ext cx="744073" cy="2034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algn="ctr">
              <a:lnSpc>
                <a:spcPts val="1411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</a:t>
            </a:r>
            <a:endParaRPr/>
          </a:p>
        </p:txBody>
      </p:sp>
      <p:sp>
        <p:nvSpPr>
          <p:cNvPr id="41" name=""/>
          <p:cNvSpPr/>
          <p:nvPr/>
        </p:nvSpPr>
        <p:spPr bwMode="auto">
          <a:xfrm>
            <a:off x="3047208" y="4337726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42" name=""/>
          <p:cNvSpPr/>
          <p:nvPr/>
        </p:nvSpPr>
        <p:spPr bwMode="auto">
          <a:xfrm>
            <a:off x="3264274" y="4337726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43" name=""/>
          <p:cNvSpPr/>
          <p:nvPr/>
        </p:nvSpPr>
        <p:spPr bwMode="auto">
          <a:xfrm>
            <a:off x="3833758" y="4337726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44" name=""/>
          <p:cNvSpPr/>
          <p:nvPr/>
        </p:nvSpPr>
        <p:spPr bwMode="auto">
          <a:xfrm>
            <a:off x="3504379" y="4557312"/>
            <a:ext cx="0" cy="118792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5" name=""/>
          <p:cNvSpPr txBox="1"/>
          <p:nvPr/>
        </p:nvSpPr>
        <p:spPr bwMode="auto">
          <a:xfrm rot="18899905">
            <a:off x="2323095" y="4326771"/>
            <a:ext cx="912542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l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LSTM</a:t>
            </a:r>
            <a:r>
              <a:rPr sz="1400" strike="noStrike" baseline="-25000">
                <a:solidFill>
                  <a:srgbClr val="000000"/>
                </a:solidFill>
                <a:latin typeface="Cantarell"/>
                <a:cs typeface="Cantarell"/>
              </a:rPr>
              <a:t>o</a:t>
            </a:r>
            <a:endParaRPr/>
          </a:p>
        </p:txBody>
      </p:sp>
      <p:sp>
        <p:nvSpPr>
          <p:cNvPr id="46" name=""/>
          <p:cNvSpPr/>
          <p:nvPr/>
        </p:nvSpPr>
        <p:spPr bwMode="auto">
          <a:xfrm>
            <a:off x="3506539" y="4092942"/>
            <a:ext cx="0" cy="16558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 bwMode="auto">
          <a:xfrm>
            <a:off x="624200" y="335210"/>
            <a:ext cx="2195501" cy="244207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strike="noStrike"/>
              <a:t>caption generator</a:t>
            </a:r>
            <a:endParaRPr/>
          </a:p>
        </p:txBody>
      </p:sp>
      <p:sp>
        <p:nvSpPr>
          <p:cNvPr id="9" name=""/>
          <p:cNvSpPr/>
          <p:nvPr/>
        </p:nvSpPr>
        <p:spPr bwMode="auto">
          <a:xfrm>
            <a:off x="7761111" y="2761026"/>
            <a:ext cx="356377" cy="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" name=""/>
          <p:cNvSpPr txBox="1"/>
          <p:nvPr/>
        </p:nvSpPr>
        <p:spPr bwMode="auto">
          <a:xfrm>
            <a:off x="8117488" y="2459365"/>
            <a:ext cx="883024" cy="603321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 lIns="91440" tIns="45720" rIns="91440" bIns="45720" anchor="ctr"/>
          <a:lstStyle/>
          <a:p>
            <a:pPr marL="0" algn="ctr">
              <a:defRPr/>
            </a:pPr>
            <a:r>
              <a:rPr sz="1400" strike="noStrike">
                <a:latin typeface="Cantarell"/>
                <a:cs typeface="Cantarell"/>
              </a:rPr>
              <a:t>LSTM</a:t>
            </a:r>
            <a:endParaRPr/>
          </a:p>
        </p:txBody>
      </p:sp>
      <p:sp>
        <p:nvSpPr>
          <p:cNvPr id="30" name=""/>
          <p:cNvSpPr/>
          <p:nvPr/>
        </p:nvSpPr>
        <p:spPr bwMode="auto">
          <a:xfrm>
            <a:off x="7761111" y="2761026"/>
            <a:ext cx="0" cy="219946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1" name=""/>
          <p:cNvSpPr/>
          <p:nvPr/>
        </p:nvSpPr>
        <p:spPr bwMode="auto">
          <a:xfrm flipV="1">
            <a:off x="8218282" y="3110924"/>
            <a:ext cx="0" cy="15155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2" name=""/>
          <p:cNvSpPr txBox="1"/>
          <p:nvPr/>
        </p:nvSpPr>
        <p:spPr bwMode="auto">
          <a:xfrm>
            <a:off x="7883503" y="3213877"/>
            <a:ext cx="672796" cy="244207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&lt;sos&gt;</a:t>
            </a:r>
            <a:endParaRPr/>
          </a:p>
        </p:txBody>
      </p:sp>
      <p:sp>
        <p:nvSpPr>
          <p:cNvPr id="33" name=""/>
          <p:cNvSpPr/>
          <p:nvPr/>
        </p:nvSpPr>
        <p:spPr bwMode="auto">
          <a:xfrm>
            <a:off x="8999433" y="2761026"/>
            <a:ext cx="161989" cy="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4" name=""/>
          <p:cNvSpPr/>
          <p:nvPr/>
        </p:nvSpPr>
        <p:spPr bwMode="auto">
          <a:xfrm flipV="1">
            <a:off x="8218282" y="2306014"/>
            <a:ext cx="0" cy="15155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5" name=""/>
          <p:cNvSpPr/>
          <p:nvPr/>
        </p:nvSpPr>
        <p:spPr bwMode="auto">
          <a:xfrm flipV="1">
            <a:off x="8556660" y="2306014"/>
            <a:ext cx="0" cy="15155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" name=""/>
          <p:cNvSpPr/>
          <p:nvPr/>
        </p:nvSpPr>
        <p:spPr bwMode="auto">
          <a:xfrm flipV="1">
            <a:off x="8898639" y="2310334"/>
            <a:ext cx="0" cy="15155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7" name=""/>
          <p:cNvSpPr txBox="1"/>
          <p:nvPr/>
        </p:nvSpPr>
        <p:spPr bwMode="auto">
          <a:xfrm>
            <a:off x="7951899" y="2097227"/>
            <a:ext cx="1237962" cy="244207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l"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&lt;pad&gt;  red     cube</a:t>
            </a:r>
            <a:endParaRPr/>
          </a:p>
        </p:txBody>
      </p:sp>
      <p:sp>
        <p:nvSpPr>
          <p:cNvPr id="48" name=""/>
          <p:cNvSpPr/>
          <p:nvPr/>
        </p:nvSpPr>
        <p:spPr bwMode="auto">
          <a:xfrm>
            <a:off x="6098015" y="2457565"/>
            <a:ext cx="0" cy="16414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9" name=""/>
          <p:cNvSpPr txBox="1"/>
          <p:nvPr/>
        </p:nvSpPr>
        <p:spPr bwMode="auto">
          <a:xfrm>
            <a:off x="5759637" y="1761729"/>
            <a:ext cx="679277" cy="610161"/>
          </a:xfrm>
          <a:prstGeom prst="rect">
            <a:avLst/>
          </a:prstGeom>
          <a:noFill/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50" name=""/>
          <p:cNvSpPr txBox="1"/>
          <p:nvPr/>
        </p:nvSpPr>
        <p:spPr bwMode="auto">
          <a:xfrm>
            <a:off x="5824433" y="1892760"/>
            <a:ext cx="226821" cy="206159"/>
          </a:xfrm>
          <a:prstGeom prst="rect">
            <a:avLst/>
          </a:prstGeom>
          <a:solidFill>
            <a:srgbClr val="ED7D31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51" name=""/>
          <p:cNvSpPr/>
          <p:nvPr/>
        </p:nvSpPr>
        <p:spPr bwMode="auto">
          <a:xfrm>
            <a:off x="6090816" y="2942454"/>
            <a:ext cx="0" cy="16414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2" name=""/>
          <p:cNvSpPr/>
          <p:nvPr/>
        </p:nvSpPr>
        <p:spPr bwMode="auto">
          <a:xfrm>
            <a:off x="6144812" y="1947116"/>
            <a:ext cx="224373" cy="224373"/>
          </a:xfrm>
          <a:prstGeom prst="ellipse">
            <a:avLst/>
          </a:prstGeom>
          <a:solidFill>
            <a:srgbClr val="547F34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53" name=""/>
          <p:cNvSpPr/>
          <p:nvPr/>
        </p:nvSpPr>
        <p:spPr bwMode="auto">
          <a:xfrm>
            <a:off x="5964824" y="2180382"/>
            <a:ext cx="132291" cy="132291"/>
          </a:xfrm>
          <a:prstGeom prst="ellipse">
            <a:avLst/>
          </a:prstGeom>
          <a:solidFill>
            <a:srgbClr val="244161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54" name=""/>
          <p:cNvSpPr txBox="1"/>
          <p:nvPr/>
        </p:nvSpPr>
        <p:spPr bwMode="auto">
          <a:xfrm>
            <a:off x="5957624" y="3166000"/>
            <a:ext cx="226821" cy="2083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55" name=""/>
          <p:cNvSpPr txBox="1"/>
          <p:nvPr/>
        </p:nvSpPr>
        <p:spPr bwMode="auto">
          <a:xfrm>
            <a:off x="5993622" y="3214237"/>
            <a:ext cx="226821" cy="2083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56" name=""/>
          <p:cNvSpPr txBox="1"/>
          <p:nvPr/>
        </p:nvSpPr>
        <p:spPr bwMode="auto">
          <a:xfrm>
            <a:off x="6033219" y="3261754"/>
            <a:ext cx="226821" cy="2083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57" name=""/>
          <p:cNvSpPr/>
          <p:nvPr/>
        </p:nvSpPr>
        <p:spPr bwMode="auto">
          <a:xfrm>
            <a:off x="6090816" y="3524178"/>
            <a:ext cx="0" cy="16558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8" name=""/>
          <p:cNvSpPr txBox="1"/>
          <p:nvPr/>
        </p:nvSpPr>
        <p:spPr bwMode="auto">
          <a:xfrm>
            <a:off x="5579648" y="2621714"/>
            <a:ext cx="1036374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ResNet</a:t>
            </a:r>
            <a:endParaRPr/>
          </a:p>
        </p:txBody>
      </p:sp>
      <p:sp>
        <p:nvSpPr>
          <p:cNvPr id="59" name=""/>
          <p:cNvSpPr txBox="1"/>
          <p:nvPr/>
        </p:nvSpPr>
        <p:spPr bwMode="auto">
          <a:xfrm>
            <a:off x="5572448" y="3660969"/>
            <a:ext cx="1038174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ReLU</a:t>
            </a:r>
            <a:endParaRPr/>
          </a:p>
        </p:txBody>
      </p:sp>
      <p:sp>
        <p:nvSpPr>
          <p:cNvPr id="60" name=""/>
          <p:cNvSpPr/>
          <p:nvPr/>
        </p:nvSpPr>
        <p:spPr bwMode="auto">
          <a:xfrm>
            <a:off x="7257142" y="2282256"/>
            <a:ext cx="0" cy="1933078"/>
          </a:xfrm>
          <a:prstGeom prst="line">
            <a:avLst/>
          </a:prstGeom>
          <a:ln w="12700">
            <a:solidFill>
              <a:srgbClr val="000000"/>
            </a:solidFill>
            <a:tailEnd type="non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1" name=""/>
          <p:cNvSpPr txBox="1"/>
          <p:nvPr/>
        </p:nvSpPr>
        <p:spPr bwMode="auto">
          <a:xfrm>
            <a:off x="6709977" y="1797366"/>
            <a:ext cx="1101530" cy="518367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decoder LSTM</a:t>
            </a:r>
            <a:endParaRPr/>
          </a:p>
        </p:txBody>
      </p:sp>
      <p:sp>
        <p:nvSpPr>
          <p:cNvPr id="62" name=""/>
          <p:cNvSpPr txBox="1"/>
          <p:nvPr/>
        </p:nvSpPr>
        <p:spPr bwMode="auto">
          <a:xfrm rot="18899941">
            <a:off x="6930720" y="2238098"/>
            <a:ext cx="507567" cy="30515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l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h</a:t>
            </a:r>
            <a:r>
              <a:rPr sz="1400" strike="noStrike" baseline="-25000">
                <a:solidFill>
                  <a:srgbClr val="000000"/>
                </a:solidFill>
                <a:latin typeface="Cantarell"/>
                <a:cs typeface="Cantarell"/>
              </a:rPr>
              <a:t>r</a:t>
            </a:r>
            <a:endParaRPr/>
          </a:p>
        </p:txBody>
      </p:sp>
      <p:sp>
        <p:nvSpPr>
          <p:cNvPr id="63" name=""/>
          <p:cNvSpPr/>
          <p:nvPr/>
        </p:nvSpPr>
        <p:spPr bwMode="auto">
          <a:xfrm flipH="1">
            <a:off x="6083615" y="4218934"/>
            <a:ext cx="1180725" cy="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4" name=""/>
          <p:cNvSpPr/>
          <p:nvPr/>
        </p:nvSpPr>
        <p:spPr bwMode="auto">
          <a:xfrm>
            <a:off x="6090816" y="3959750"/>
            <a:ext cx="0" cy="255583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5" name=""/>
          <p:cNvSpPr txBox="1"/>
          <p:nvPr/>
        </p:nvSpPr>
        <p:spPr bwMode="auto">
          <a:xfrm>
            <a:off x="6159212" y="4517715"/>
            <a:ext cx="1063373" cy="258931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66" name=""/>
          <p:cNvSpPr txBox="1"/>
          <p:nvPr/>
        </p:nvSpPr>
        <p:spPr bwMode="auto">
          <a:xfrm>
            <a:off x="6432794" y="4542913"/>
            <a:ext cx="744073" cy="2034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algn="ctr">
              <a:lnSpc>
                <a:spcPts val="1412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</a:t>
            </a:r>
            <a:endParaRPr/>
          </a:p>
        </p:txBody>
      </p:sp>
      <p:sp>
        <p:nvSpPr>
          <p:cNvPr id="67" name=""/>
          <p:cNvSpPr/>
          <p:nvPr/>
        </p:nvSpPr>
        <p:spPr bwMode="auto">
          <a:xfrm>
            <a:off x="6216808" y="4557312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68" name=""/>
          <p:cNvSpPr/>
          <p:nvPr/>
        </p:nvSpPr>
        <p:spPr bwMode="auto">
          <a:xfrm>
            <a:off x="6432794" y="4557312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69" name=""/>
          <p:cNvSpPr/>
          <p:nvPr/>
        </p:nvSpPr>
        <p:spPr bwMode="auto">
          <a:xfrm>
            <a:off x="7001558" y="4557312"/>
            <a:ext cx="175704" cy="175704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70" name=""/>
          <p:cNvSpPr/>
          <p:nvPr/>
        </p:nvSpPr>
        <p:spPr bwMode="auto">
          <a:xfrm>
            <a:off x="6688378" y="4226133"/>
            <a:ext cx="0" cy="205187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1" name=""/>
          <p:cNvSpPr/>
          <p:nvPr/>
        </p:nvSpPr>
        <p:spPr bwMode="auto">
          <a:xfrm flipH="1">
            <a:off x="6709977" y="4960487"/>
            <a:ext cx="1051133" cy="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2" name=""/>
          <p:cNvSpPr/>
          <p:nvPr/>
        </p:nvSpPr>
        <p:spPr bwMode="auto">
          <a:xfrm>
            <a:off x="6699178" y="4776899"/>
            <a:ext cx="0" cy="194387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3" name=""/>
          <p:cNvSpPr txBox="1"/>
          <p:nvPr/>
        </p:nvSpPr>
        <p:spPr bwMode="auto">
          <a:xfrm>
            <a:off x="5410459" y="1289078"/>
            <a:ext cx="3779761" cy="366095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800" strike="noStrike">
                <a:solidFill>
                  <a:srgbClr val="000000"/>
                </a:solidFill>
                <a:latin typeface="Cantarell"/>
                <a:cs typeface="Cantarell"/>
              </a:rPr>
              <a:t>RECEIVER</a:t>
            </a:r>
            <a:endParaRPr/>
          </a:p>
        </p:txBody>
      </p:sp>
      <p:sp>
        <p:nvSpPr>
          <p:cNvPr id="18847670" name=""/>
          <p:cNvSpPr txBox="1"/>
          <p:nvPr/>
        </p:nvSpPr>
        <p:spPr bwMode="auto">
          <a:xfrm>
            <a:off x="3880554" y="1757048"/>
            <a:ext cx="679276" cy="610160"/>
          </a:xfrm>
          <a:prstGeom prst="rect">
            <a:avLst/>
          </a:prstGeom>
          <a:noFill/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328939317" name=""/>
          <p:cNvSpPr txBox="1"/>
          <p:nvPr/>
        </p:nvSpPr>
        <p:spPr bwMode="auto">
          <a:xfrm>
            <a:off x="2312493" y="3169959"/>
            <a:ext cx="1063372" cy="25893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991824350" name=""/>
          <p:cNvSpPr txBox="1"/>
          <p:nvPr/>
        </p:nvSpPr>
        <p:spPr bwMode="auto">
          <a:xfrm>
            <a:off x="2584996" y="3197677"/>
            <a:ext cx="744072" cy="203458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algn="ctr">
              <a:lnSpc>
                <a:spcPts val="1413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</a:t>
            </a:r>
            <a:endParaRPr/>
          </a:p>
        </p:txBody>
      </p:sp>
      <p:sp>
        <p:nvSpPr>
          <p:cNvPr id="268074075" name=""/>
          <p:cNvSpPr/>
          <p:nvPr/>
        </p:nvSpPr>
        <p:spPr bwMode="auto">
          <a:xfrm>
            <a:off x="2367929" y="321171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601488451" name=""/>
          <p:cNvSpPr/>
          <p:nvPr/>
        </p:nvSpPr>
        <p:spPr bwMode="auto">
          <a:xfrm>
            <a:off x="2584996" y="321171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546186059" name=""/>
          <p:cNvSpPr/>
          <p:nvPr/>
        </p:nvSpPr>
        <p:spPr bwMode="auto">
          <a:xfrm>
            <a:off x="3153400" y="321171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685962996" name=""/>
          <p:cNvSpPr txBox="1"/>
          <p:nvPr/>
        </p:nvSpPr>
        <p:spPr bwMode="auto">
          <a:xfrm>
            <a:off x="3686166" y="3174638"/>
            <a:ext cx="1063372" cy="25893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46110059" name=""/>
          <p:cNvSpPr txBox="1"/>
          <p:nvPr/>
        </p:nvSpPr>
        <p:spPr bwMode="auto">
          <a:xfrm>
            <a:off x="3959749" y="3202357"/>
            <a:ext cx="744072" cy="203458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algn="ctr">
              <a:lnSpc>
                <a:spcPts val="1412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</a:t>
            </a:r>
            <a:endParaRPr/>
          </a:p>
        </p:txBody>
      </p:sp>
      <p:sp>
        <p:nvSpPr>
          <p:cNvPr id="2022883373" name=""/>
          <p:cNvSpPr/>
          <p:nvPr/>
        </p:nvSpPr>
        <p:spPr bwMode="auto">
          <a:xfrm>
            <a:off x="3740163" y="321603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661951300" name=""/>
          <p:cNvSpPr/>
          <p:nvPr/>
        </p:nvSpPr>
        <p:spPr bwMode="auto">
          <a:xfrm>
            <a:off x="3959749" y="321603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036958523" name=""/>
          <p:cNvSpPr/>
          <p:nvPr/>
        </p:nvSpPr>
        <p:spPr bwMode="auto">
          <a:xfrm>
            <a:off x="4524913" y="321603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549834391" name=""/>
          <p:cNvSpPr txBox="1"/>
          <p:nvPr/>
        </p:nvSpPr>
        <p:spPr bwMode="auto">
          <a:xfrm>
            <a:off x="2991771" y="3966949"/>
            <a:ext cx="1063372" cy="258930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328801259" name=""/>
          <p:cNvSpPr txBox="1"/>
          <p:nvPr/>
        </p:nvSpPr>
        <p:spPr bwMode="auto">
          <a:xfrm>
            <a:off x="3264273" y="3992148"/>
            <a:ext cx="744072" cy="203458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algn="ctr">
              <a:lnSpc>
                <a:spcPts val="1412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 </a:t>
            </a:r>
            <a:r>
              <a:rPr sz="1000" strike="noStrike">
                <a:solidFill>
                  <a:srgbClr val="000000"/>
                </a:solidFill>
                <a:latin typeface="Cantarell"/>
                <a:cs typeface="Cantarell"/>
              </a:rPr>
              <a:t>•</a:t>
            </a:r>
            <a:endParaRPr/>
          </a:p>
        </p:txBody>
      </p:sp>
      <p:sp>
        <p:nvSpPr>
          <p:cNvPr id="268048416" name=""/>
          <p:cNvSpPr/>
          <p:nvPr/>
        </p:nvSpPr>
        <p:spPr bwMode="auto">
          <a:xfrm>
            <a:off x="3047207" y="400654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833642461" name=""/>
          <p:cNvSpPr/>
          <p:nvPr/>
        </p:nvSpPr>
        <p:spPr bwMode="auto">
          <a:xfrm>
            <a:off x="3264273" y="400654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376767484" name=""/>
          <p:cNvSpPr/>
          <p:nvPr/>
        </p:nvSpPr>
        <p:spPr bwMode="auto">
          <a:xfrm>
            <a:off x="3833757" y="4006546"/>
            <a:ext cx="175703" cy="175703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76862144" name=""/>
          <p:cNvSpPr txBox="1"/>
          <p:nvPr/>
        </p:nvSpPr>
        <p:spPr bwMode="auto">
          <a:xfrm rot="18899941">
            <a:off x="3353431" y="3085857"/>
            <a:ext cx="504327" cy="3051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l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e</a:t>
            </a:r>
            <a:r>
              <a:rPr sz="1400" strike="noStrike" baseline="-25000">
                <a:solidFill>
                  <a:srgbClr val="000000"/>
                </a:solidFill>
                <a:latin typeface="Cantarell"/>
                <a:cs typeface="Cantarell"/>
              </a:rPr>
              <a:t>s</a:t>
            </a:r>
            <a:endParaRPr/>
          </a:p>
        </p:txBody>
      </p:sp>
      <p:sp>
        <p:nvSpPr>
          <p:cNvPr id="1269510505" name=""/>
          <p:cNvSpPr txBox="1"/>
          <p:nvPr/>
        </p:nvSpPr>
        <p:spPr bwMode="auto">
          <a:xfrm rot="18899941">
            <a:off x="2623239" y="3898663"/>
            <a:ext cx="505407" cy="3051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l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h</a:t>
            </a:r>
            <a:r>
              <a:rPr sz="1400" strike="noStrike" baseline="-25000">
                <a:solidFill>
                  <a:srgbClr val="000000"/>
                </a:solidFill>
                <a:latin typeface="Cantarell"/>
                <a:cs typeface="Cantarell"/>
              </a:rPr>
              <a:t>s</a:t>
            </a:r>
            <a:endParaRPr/>
          </a:p>
        </p:txBody>
      </p:sp>
      <p:sp>
        <p:nvSpPr>
          <p:cNvPr id="844194183" name=""/>
          <p:cNvSpPr txBox="1"/>
          <p:nvPr/>
        </p:nvSpPr>
        <p:spPr bwMode="auto">
          <a:xfrm>
            <a:off x="2325812" y="2617034"/>
            <a:ext cx="1036013" cy="3051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ResNet</a:t>
            </a:r>
            <a:endParaRPr/>
          </a:p>
        </p:txBody>
      </p:sp>
      <p:sp>
        <p:nvSpPr>
          <p:cNvPr id="807772283" name=""/>
          <p:cNvSpPr txBox="1"/>
          <p:nvPr/>
        </p:nvSpPr>
        <p:spPr bwMode="auto">
          <a:xfrm>
            <a:off x="3675367" y="2617034"/>
            <a:ext cx="1091090" cy="30515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ResNet</a:t>
            </a:r>
            <a:endParaRPr/>
          </a:p>
        </p:txBody>
      </p:sp>
      <p:sp>
        <p:nvSpPr>
          <p:cNvPr id="1855475156" name=""/>
          <p:cNvSpPr/>
          <p:nvPr/>
        </p:nvSpPr>
        <p:spPr bwMode="auto">
          <a:xfrm flipH="1">
            <a:off x="2830860" y="3678967"/>
            <a:ext cx="1388071" cy="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79389107" name=""/>
          <p:cNvSpPr/>
          <p:nvPr/>
        </p:nvSpPr>
        <p:spPr bwMode="auto">
          <a:xfrm>
            <a:off x="3504738" y="4280130"/>
            <a:ext cx="0" cy="230384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31486092" name=""/>
          <p:cNvSpPr/>
          <p:nvPr/>
        </p:nvSpPr>
        <p:spPr bwMode="auto">
          <a:xfrm>
            <a:off x="2853540" y="2452884"/>
            <a:ext cx="0" cy="16414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26215919" name=""/>
          <p:cNvSpPr txBox="1"/>
          <p:nvPr/>
        </p:nvSpPr>
        <p:spPr bwMode="auto">
          <a:xfrm>
            <a:off x="2992131" y="4442119"/>
            <a:ext cx="1095769" cy="51851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400" strike="noStrike">
                <a:solidFill>
                  <a:srgbClr val="000000"/>
                </a:solidFill>
                <a:latin typeface="Cantarell"/>
                <a:cs typeface="Cantarell"/>
              </a:rPr>
              <a:t>encoder LSTM</a:t>
            </a:r>
            <a:endParaRPr/>
          </a:p>
        </p:txBody>
      </p:sp>
      <p:sp>
        <p:nvSpPr>
          <p:cNvPr id="371069199" name=""/>
          <p:cNvSpPr txBox="1"/>
          <p:nvPr/>
        </p:nvSpPr>
        <p:spPr bwMode="auto">
          <a:xfrm>
            <a:off x="2513720" y="1757048"/>
            <a:ext cx="679276" cy="610160"/>
          </a:xfrm>
          <a:prstGeom prst="rect">
            <a:avLst/>
          </a:prstGeom>
          <a:noFill/>
          <a:ln w="28575">
            <a:solidFill>
              <a:srgbClr val="000000"/>
            </a:solidFill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941496540" name=""/>
          <p:cNvSpPr txBox="1"/>
          <p:nvPr/>
        </p:nvSpPr>
        <p:spPr bwMode="auto">
          <a:xfrm>
            <a:off x="2652671" y="1888080"/>
            <a:ext cx="383374" cy="348457"/>
          </a:xfrm>
          <a:prstGeom prst="rect">
            <a:avLst/>
          </a:prstGeom>
          <a:solidFill>
            <a:srgbClr val="ED7D31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2041912998" name=""/>
          <p:cNvSpPr txBox="1"/>
          <p:nvPr/>
        </p:nvSpPr>
        <p:spPr bwMode="auto">
          <a:xfrm>
            <a:off x="2358570" y="1303476"/>
            <a:ext cx="2293054" cy="3661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0" algn="ctr">
              <a:defRPr/>
            </a:pPr>
            <a:r>
              <a:rPr sz="1800" strike="noStrike">
                <a:solidFill>
                  <a:srgbClr val="000000"/>
                </a:solidFill>
                <a:latin typeface="Cantarell"/>
                <a:cs typeface="Cantarell"/>
              </a:rPr>
              <a:t>SENDER</a:t>
            </a:r>
            <a:endParaRPr/>
          </a:p>
        </p:txBody>
      </p:sp>
      <p:sp>
        <p:nvSpPr>
          <p:cNvPr id="1854847810" name=""/>
          <p:cNvSpPr/>
          <p:nvPr/>
        </p:nvSpPr>
        <p:spPr bwMode="auto">
          <a:xfrm>
            <a:off x="4002946" y="1851363"/>
            <a:ext cx="430531" cy="430531"/>
          </a:xfrm>
          <a:prstGeom prst="ellipse">
            <a:avLst/>
          </a:prstGeom>
          <a:solidFill>
            <a:srgbClr val="547F34"/>
          </a:solidFill>
          <a:ln>
            <a:noFill/>
          </a:ln>
          <a:effectLst/>
        </p:spPr>
        <p:txBody>
          <a:bodyPr/>
          <a:lstStyle/>
          <a:p>
            <a:pPr marL="0" algn="l">
              <a:defRPr/>
            </a:pPr>
            <a:endParaRPr/>
          </a:p>
        </p:txBody>
      </p:sp>
      <p:sp>
        <p:nvSpPr>
          <p:cNvPr id="1232705183" name=""/>
          <p:cNvSpPr/>
          <p:nvPr/>
        </p:nvSpPr>
        <p:spPr bwMode="auto">
          <a:xfrm>
            <a:off x="4229732" y="2452884"/>
            <a:ext cx="0" cy="16414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23507334" name=""/>
          <p:cNvSpPr/>
          <p:nvPr/>
        </p:nvSpPr>
        <p:spPr bwMode="auto">
          <a:xfrm>
            <a:off x="2844180" y="2937773"/>
            <a:ext cx="0" cy="16414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12363980" name=""/>
          <p:cNvSpPr/>
          <p:nvPr/>
        </p:nvSpPr>
        <p:spPr bwMode="auto">
          <a:xfrm>
            <a:off x="4229732" y="2922294"/>
            <a:ext cx="0" cy="16414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23650367" name=""/>
          <p:cNvSpPr/>
          <p:nvPr/>
        </p:nvSpPr>
        <p:spPr bwMode="auto">
          <a:xfrm>
            <a:off x="3504738" y="3675367"/>
            <a:ext cx="0" cy="20518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33601050" name=""/>
          <p:cNvSpPr/>
          <p:nvPr/>
        </p:nvSpPr>
        <p:spPr bwMode="auto">
          <a:xfrm>
            <a:off x="4218933" y="3433462"/>
            <a:ext cx="0" cy="252703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67667170" name=""/>
          <p:cNvSpPr/>
          <p:nvPr/>
        </p:nvSpPr>
        <p:spPr bwMode="auto">
          <a:xfrm>
            <a:off x="2843099" y="3422664"/>
            <a:ext cx="0" cy="252703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_">
  <a:themeElements>
    <a:clrScheme name="_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_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_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User Theme: 2">
  <a:themeElements>
    <a:clrScheme name="User Theme: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ser Theme: 2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User Theme: 2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/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modified xsi:type="dcterms:W3CDTF">2024-03-27T18:41:39Z</dcterms:modified>
  <cp:category/>
  <cp:contentStatus/>
  <cp:version/>
</cp:coreProperties>
</file>