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IBM Plex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gGoz5GJIl8LtMst0o6Csyd8Zai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IBMPlexSans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IBMPlexSans-italic.fntdata"/><Relationship Id="rId12" Type="http://schemas.openxmlformats.org/officeDocument/2006/relationships/slide" Target="slides/slide8.xml"/><Relationship Id="rId34" Type="http://schemas.openxmlformats.org/officeDocument/2006/relationships/font" Target="fonts/IBMPlexSans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IBMPlexSans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42.png"/><Relationship Id="rId5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5" Type="http://schemas.openxmlformats.org/officeDocument/2006/relationships/image" Target="../media/image42.png"/><Relationship Id="rId6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26.png"/><Relationship Id="rId7" Type="http://schemas.openxmlformats.org/officeDocument/2006/relationships/image" Target="../media/image4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9" Type="http://schemas.openxmlformats.org/officeDocument/2006/relationships/image" Target="../media/image42.png"/><Relationship Id="rId5" Type="http://schemas.openxmlformats.org/officeDocument/2006/relationships/image" Target="../media/image34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10" Type="http://schemas.openxmlformats.org/officeDocument/2006/relationships/image" Target="../media/image42.png"/><Relationship Id="rId9" Type="http://schemas.openxmlformats.org/officeDocument/2006/relationships/image" Target="../media/image37.png"/><Relationship Id="rId5" Type="http://schemas.openxmlformats.org/officeDocument/2006/relationships/image" Target="../media/image34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10" Type="http://schemas.openxmlformats.org/officeDocument/2006/relationships/image" Target="../media/image6.png"/><Relationship Id="rId9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10" Type="http://schemas.openxmlformats.org/officeDocument/2006/relationships/image" Target="../media/image6.png"/><Relationship Id="rId9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10" Type="http://schemas.openxmlformats.org/officeDocument/2006/relationships/image" Target="../media/image6.png"/><Relationship Id="rId9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l-PL"/>
              <a:t>Blog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715" y="212092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5" name="Google Shape;505;p10"/>
          <p:cNvCxnSpPr/>
          <p:nvPr/>
        </p:nvCxnSpPr>
        <p:spPr>
          <a:xfrm>
            <a:off x="1593853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6" name="Google Shape;506;p10"/>
          <p:cNvCxnSpPr/>
          <p:nvPr/>
        </p:nvCxnSpPr>
        <p:spPr>
          <a:xfrm>
            <a:off x="1587991" y="96998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7" name="Google Shape;507;p10"/>
          <p:cNvSpPr txBox="1"/>
          <p:nvPr>
            <p:ph type="title"/>
          </p:nvPr>
        </p:nvSpPr>
        <p:spPr>
          <a:xfrm>
            <a:off x="0" y="3981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pl-PL">
                <a:latin typeface="Arial"/>
                <a:ea typeface="Arial"/>
                <a:cs typeface="Arial"/>
                <a:sym typeface="Arial"/>
              </a:rPr>
              <a:t>Baza danych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8" name="Google Shape;508;p10"/>
          <p:cNvCxnSpPr/>
          <p:nvPr/>
        </p:nvCxnSpPr>
        <p:spPr>
          <a:xfrm>
            <a:off x="3867151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9" name="Google Shape;509;p10"/>
          <p:cNvSpPr txBox="1"/>
          <p:nvPr/>
        </p:nvSpPr>
        <p:spPr>
          <a:xfrm>
            <a:off x="7600550" y="2929918"/>
            <a:ext cx="415990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tym folderze przechowywane są wszystkie multimedia odbierane przesyłane przez użytkowników serwisu</a:t>
            </a:r>
            <a:endParaRPr/>
          </a:p>
        </p:txBody>
      </p:sp>
      <p:cxnSp>
        <p:nvCxnSpPr>
          <p:cNvPr id="510" name="Google Shape;510;p10"/>
          <p:cNvCxnSpPr/>
          <p:nvPr/>
        </p:nvCxnSpPr>
        <p:spPr>
          <a:xfrm>
            <a:off x="8413746" y="135128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11" name="Google Shape;5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8607" y="1725930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10"/>
          <p:cNvCxnSpPr/>
          <p:nvPr/>
        </p:nvCxnSpPr>
        <p:spPr>
          <a:xfrm rot="10800000">
            <a:off x="8404462" y="3152242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3" name="Google Shape;513;p10"/>
          <p:cNvCxnSpPr/>
          <p:nvPr/>
        </p:nvCxnSpPr>
        <p:spPr>
          <a:xfrm>
            <a:off x="8404463" y="2519096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4" name="Google Shape;514;p10"/>
          <p:cNvCxnSpPr/>
          <p:nvPr/>
        </p:nvCxnSpPr>
        <p:spPr>
          <a:xfrm>
            <a:off x="8404462" y="3152242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5" name="Google Shape;515;p10"/>
          <p:cNvCxnSpPr/>
          <p:nvPr/>
        </p:nvCxnSpPr>
        <p:spPr>
          <a:xfrm rot="10800000">
            <a:off x="8404462" y="4096050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16" name="Google Shape;51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46527" y="2725132"/>
            <a:ext cx="703868" cy="70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46527" y="3726919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8" name="Google Shape;518;p10"/>
          <p:cNvCxnSpPr/>
          <p:nvPr/>
        </p:nvCxnSpPr>
        <p:spPr>
          <a:xfrm>
            <a:off x="6131163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9" name="Google Shape;519;p10"/>
          <p:cNvSpPr/>
          <p:nvPr/>
        </p:nvSpPr>
        <p:spPr>
          <a:xfrm rot="5400000">
            <a:off x="3397304" y="-393931"/>
            <a:ext cx="1737546" cy="7813901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0"/>
          <p:cNvSpPr txBox="1"/>
          <p:nvPr/>
        </p:nvSpPr>
        <p:spPr>
          <a:xfrm>
            <a:off x="534442" y="2929920"/>
            <a:ext cx="75662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Folder Static to miejsce przechowywania plików, które wpływają na pliki HTML z folderu templates, jest to np. arkusz stylów oraz skrypty napisane w JS.</a:t>
            </a:r>
            <a:endParaRPr/>
          </a:p>
        </p:txBody>
      </p:sp>
      <p:cxnSp>
        <p:nvCxnSpPr>
          <p:cNvPr id="521" name="Google Shape;521;p10"/>
          <p:cNvCxnSpPr/>
          <p:nvPr/>
        </p:nvCxnSpPr>
        <p:spPr>
          <a:xfrm>
            <a:off x="8413745" y="95841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22" name="Google Shape;52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67566" y="272813"/>
            <a:ext cx="621318" cy="621318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10"/>
          <p:cNvSpPr/>
          <p:nvPr/>
        </p:nvSpPr>
        <p:spPr>
          <a:xfrm rot="5400000">
            <a:off x="4592043" y="-1250030"/>
            <a:ext cx="2510170" cy="8518274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10"/>
          <p:cNvSpPr txBox="1"/>
          <p:nvPr/>
        </p:nvSpPr>
        <p:spPr>
          <a:xfrm>
            <a:off x="1719602" y="2039695"/>
            <a:ext cx="824826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bazie danych znajdują się wszystkie wpisy, użytkownicy, komentarze, reakcje na posy. Jest ona automatycznie generowana przez zdefiniowane wcześniej modele a uzupełniana przez formularze dostępne na stronie oraz dane pobierane automatycznie.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715" y="212092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0" name="Google Shape;530;p11"/>
          <p:cNvCxnSpPr/>
          <p:nvPr/>
        </p:nvCxnSpPr>
        <p:spPr>
          <a:xfrm>
            <a:off x="1593853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1" name="Google Shape;531;p11"/>
          <p:cNvCxnSpPr/>
          <p:nvPr/>
        </p:nvCxnSpPr>
        <p:spPr>
          <a:xfrm>
            <a:off x="1587991" y="96998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2" name="Google Shape;532;p11"/>
          <p:cNvSpPr txBox="1"/>
          <p:nvPr>
            <p:ph type="title"/>
          </p:nvPr>
        </p:nvSpPr>
        <p:spPr>
          <a:xfrm>
            <a:off x="0" y="3981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pl-PL">
                <a:latin typeface="Arial"/>
                <a:ea typeface="Arial"/>
                <a:cs typeface="Arial"/>
                <a:sym typeface="Arial"/>
              </a:rPr>
              <a:t>Folder users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11"/>
          <p:cNvCxnSpPr/>
          <p:nvPr/>
        </p:nvCxnSpPr>
        <p:spPr>
          <a:xfrm>
            <a:off x="3867151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4" name="Google Shape;534;p11"/>
          <p:cNvSpPr txBox="1"/>
          <p:nvPr/>
        </p:nvSpPr>
        <p:spPr>
          <a:xfrm>
            <a:off x="7600550" y="2929918"/>
            <a:ext cx="415990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tym folderze przechowywane są wszystkie multimedia odbierane przesyłane przez użytkowników serwisu</a:t>
            </a:r>
            <a:endParaRPr/>
          </a:p>
        </p:txBody>
      </p:sp>
      <p:cxnSp>
        <p:nvCxnSpPr>
          <p:cNvPr id="535" name="Google Shape;535;p11"/>
          <p:cNvCxnSpPr/>
          <p:nvPr/>
        </p:nvCxnSpPr>
        <p:spPr>
          <a:xfrm>
            <a:off x="8413746" y="135128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36" name="Google Shape;53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8607" y="1725930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7" name="Google Shape;537;p11"/>
          <p:cNvCxnSpPr/>
          <p:nvPr/>
        </p:nvCxnSpPr>
        <p:spPr>
          <a:xfrm rot="10800000">
            <a:off x="8404462" y="3152242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8" name="Google Shape;538;p11"/>
          <p:cNvCxnSpPr/>
          <p:nvPr/>
        </p:nvCxnSpPr>
        <p:spPr>
          <a:xfrm>
            <a:off x="8404463" y="2519096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9" name="Google Shape;539;p11"/>
          <p:cNvCxnSpPr/>
          <p:nvPr/>
        </p:nvCxnSpPr>
        <p:spPr>
          <a:xfrm>
            <a:off x="8404462" y="3152242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0" name="Google Shape;540;p11"/>
          <p:cNvCxnSpPr/>
          <p:nvPr/>
        </p:nvCxnSpPr>
        <p:spPr>
          <a:xfrm rot="10800000">
            <a:off x="8404462" y="4096050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41" name="Google Shape;5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46527" y="2725132"/>
            <a:ext cx="703868" cy="70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46527" y="3726919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3" name="Google Shape;543;p11"/>
          <p:cNvCxnSpPr/>
          <p:nvPr/>
        </p:nvCxnSpPr>
        <p:spPr>
          <a:xfrm>
            <a:off x="6131163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4" name="Google Shape;544;p11"/>
          <p:cNvSpPr txBox="1"/>
          <p:nvPr/>
        </p:nvSpPr>
        <p:spPr>
          <a:xfrm>
            <a:off x="534442" y="2929920"/>
            <a:ext cx="75662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Folder Static to miejsce przechowywania plików, które wpływają na pliki HTML z folderu templates, jest to np. arkusz stylów oraz skrypty napisane w JS.</a:t>
            </a:r>
            <a:endParaRPr/>
          </a:p>
        </p:txBody>
      </p:sp>
      <p:cxnSp>
        <p:nvCxnSpPr>
          <p:cNvPr id="545" name="Google Shape;545;p11"/>
          <p:cNvCxnSpPr/>
          <p:nvPr/>
        </p:nvCxnSpPr>
        <p:spPr>
          <a:xfrm>
            <a:off x="8413745" y="95841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46" name="Google Shape;546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67566" y="272813"/>
            <a:ext cx="621318" cy="621318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11"/>
          <p:cNvSpPr/>
          <p:nvPr/>
        </p:nvSpPr>
        <p:spPr>
          <a:xfrm rot="5400000">
            <a:off x="4592043" y="-1250030"/>
            <a:ext cx="2510170" cy="8518274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1"/>
          <p:cNvSpPr txBox="1"/>
          <p:nvPr/>
        </p:nvSpPr>
        <p:spPr>
          <a:xfrm>
            <a:off x="1719602" y="2039695"/>
            <a:ext cx="8248261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bazie danych znajdują się wszystkie wpisy, użytkownicy, komentarze, reakcje na posy. Jest ona automatycznie generowana przez zdefiniowane wcześniej modele a uzupełniana przez formularze dostępne na stronie oraz dane pobierane automatycznie.</a:t>
            </a:r>
            <a:endParaRPr/>
          </a:p>
        </p:txBody>
      </p:sp>
      <p:cxnSp>
        <p:nvCxnSpPr>
          <p:cNvPr id="549" name="Google Shape;549;p11"/>
          <p:cNvCxnSpPr/>
          <p:nvPr/>
        </p:nvCxnSpPr>
        <p:spPr>
          <a:xfrm>
            <a:off x="10687045" y="135128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50" name="Google Shape;5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906" y="1725930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1" name="Google Shape;551;p11"/>
          <p:cNvCxnSpPr/>
          <p:nvPr/>
        </p:nvCxnSpPr>
        <p:spPr>
          <a:xfrm rot="10800000">
            <a:off x="10677757" y="3153510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2" name="Google Shape;552;p11"/>
          <p:cNvCxnSpPr/>
          <p:nvPr/>
        </p:nvCxnSpPr>
        <p:spPr>
          <a:xfrm>
            <a:off x="10677758" y="2520364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3" name="Google Shape;553;p11"/>
          <p:cNvCxnSpPr/>
          <p:nvPr/>
        </p:nvCxnSpPr>
        <p:spPr>
          <a:xfrm>
            <a:off x="10677757" y="3153510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54" name="Google Shape;554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2718" y="2778372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5" name="Google Shape;555;p11"/>
          <p:cNvCxnSpPr/>
          <p:nvPr/>
        </p:nvCxnSpPr>
        <p:spPr>
          <a:xfrm rot="10800000">
            <a:off x="10677757" y="4097318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56" name="Google Shape;55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2718" y="3722180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7" name="Google Shape;557;p11"/>
          <p:cNvCxnSpPr/>
          <p:nvPr/>
        </p:nvCxnSpPr>
        <p:spPr>
          <a:xfrm>
            <a:off x="10677757" y="4097318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8" name="Google Shape;558;p11"/>
          <p:cNvCxnSpPr/>
          <p:nvPr/>
        </p:nvCxnSpPr>
        <p:spPr>
          <a:xfrm rot="10800000">
            <a:off x="10677757" y="504112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59" name="Google Shape;559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2718" y="4665988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0" name="Google Shape;560;p11"/>
          <p:cNvCxnSpPr/>
          <p:nvPr/>
        </p:nvCxnSpPr>
        <p:spPr>
          <a:xfrm>
            <a:off x="10677757" y="504112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1" name="Google Shape;561;p11"/>
          <p:cNvCxnSpPr/>
          <p:nvPr/>
        </p:nvCxnSpPr>
        <p:spPr>
          <a:xfrm rot="10800000">
            <a:off x="10677757" y="598493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62" name="Google Shape;56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102718" y="5609796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3" name="Google Shape;563;p11"/>
          <p:cNvCxnSpPr/>
          <p:nvPr/>
        </p:nvCxnSpPr>
        <p:spPr>
          <a:xfrm>
            <a:off x="8413746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4" name="Google Shape;564;p11"/>
          <p:cNvSpPr/>
          <p:nvPr/>
        </p:nvSpPr>
        <p:spPr>
          <a:xfrm rot="5400000">
            <a:off x="4790421" y="-1452042"/>
            <a:ext cx="2129036" cy="8518274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1"/>
          <p:cNvSpPr txBox="1"/>
          <p:nvPr/>
        </p:nvSpPr>
        <p:spPr>
          <a:xfrm>
            <a:off x="1727413" y="2028248"/>
            <a:ext cx="824826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Folder Users zawiera w sobie automatycznie wygenerowane modele, widoki oraz ścieżki URL. Pliki te pozwalają na edycję automatycznie generowanych modeli użytkownika oraz zarządzanie całym systemem kont.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2"/>
          <p:cNvSpPr/>
          <p:nvPr/>
        </p:nvSpPr>
        <p:spPr>
          <a:xfrm rot="5400000">
            <a:off x="5718892" y="-5068093"/>
            <a:ext cx="754213" cy="12191999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12"/>
          <p:cNvSpPr txBox="1"/>
          <p:nvPr>
            <p:ph type="title"/>
          </p:nvPr>
        </p:nvSpPr>
        <p:spPr>
          <a:xfrm>
            <a:off x="2835524" y="365125"/>
            <a:ext cx="8518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Plusy Django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2" name="Google Shape;572;p12"/>
          <p:cNvGrpSpPr/>
          <p:nvPr/>
        </p:nvGrpSpPr>
        <p:grpSpPr>
          <a:xfrm>
            <a:off x="713050" y="0"/>
            <a:ext cx="2122475" cy="2122475"/>
            <a:chOff x="713050" y="0"/>
            <a:chExt cx="2122475" cy="2122475"/>
          </a:xfrm>
        </p:grpSpPr>
        <p:sp>
          <p:nvSpPr>
            <p:cNvPr id="573" name="Google Shape;573;p12"/>
            <p:cNvSpPr/>
            <p:nvPr/>
          </p:nvSpPr>
          <p:spPr>
            <a:xfrm>
              <a:off x="1397184" y="0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2"/>
            <p:cNvSpPr/>
            <p:nvPr/>
          </p:nvSpPr>
          <p:spPr>
            <a:xfrm rot="5400000">
              <a:off x="1397181" y="-33332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5" name="Google Shape;575;p12"/>
          <p:cNvSpPr/>
          <p:nvPr/>
        </p:nvSpPr>
        <p:spPr>
          <a:xfrm rot="5400000">
            <a:off x="7855826" y="-1459482"/>
            <a:ext cx="754213" cy="7918129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6" name="Google Shape;576;p12"/>
          <p:cNvGrpSpPr/>
          <p:nvPr/>
        </p:nvGrpSpPr>
        <p:grpSpPr>
          <a:xfrm>
            <a:off x="2151395" y="1405012"/>
            <a:ext cx="2122475" cy="2189139"/>
            <a:chOff x="2151395" y="1405012"/>
            <a:chExt cx="2122475" cy="2189139"/>
          </a:xfrm>
        </p:grpSpPr>
        <p:sp>
          <p:nvSpPr>
            <p:cNvPr id="577" name="Google Shape;577;p12"/>
            <p:cNvSpPr/>
            <p:nvPr/>
          </p:nvSpPr>
          <p:spPr>
            <a:xfrm>
              <a:off x="2835529" y="1405012"/>
              <a:ext cx="754213" cy="2189139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2"/>
            <p:cNvSpPr/>
            <p:nvPr/>
          </p:nvSpPr>
          <p:spPr>
            <a:xfrm rot="5400000">
              <a:off x="2835526" y="1438344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9" name="Google Shape;579;p12"/>
          <p:cNvSpPr txBox="1"/>
          <p:nvPr/>
        </p:nvSpPr>
        <p:spPr>
          <a:xfrm>
            <a:off x="4273868" y="2176415"/>
            <a:ext cx="79181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Prostota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3"/>
          <p:cNvSpPr/>
          <p:nvPr/>
        </p:nvSpPr>
        <p:spPr>
          <a:xfrm rot="5400000">
            <a:off x="5718892" y="-5068093"/>
            <a:ext cx="754213" cy="12191999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5" name="Google Shape;585;p13"/>
          <p:cNvGrpSpPr/>
          <p:nvPr/>
        </p:nvGrpSpPr>
        <p:grpSpPr>
          <a:xfrm>
            <a:off x="713050" y="0"/>
            <a:ext cx="2122475" cy="2122475"/>
            <a:chOff x="713050" y="0"/>
            <a:chExt cx="2122475" cy="2122475"/>
          </a:xfrm>
        </p:grpSpPr>
        <p:sp>
          <p:nvSpPr>
            <p:cNvPr id="586" name="Google Shape;586;p13"/>
            <p:cNvSpPr/>
            <p:nvPr/>
          </p:nvSpPr>
          <p:spPr>
            <a:xfrm>
              <a:off x="1397184" y="0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3"/>
            <p:cNvSpPr/>
            <p:nvPr/>
          </p:nvSpPr>
          <p:spPr>
            <a:xfrm rot="5400000">
              <a:off x="1397181" y="-33332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8" name="Google Shape;588;p13"/>
          <p:cNvSpPr txBox="1"/>
          <p:nvPr>
            <p:ph type="title"/>
          </p:nvPr>
        </p:nvSpPr>
        <p:spPr>
          <a:xfrm>
            <a:off x="2835524" y="365125"/>
            <a:ext cx="8518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Prostota</a:t>
            </a:r>
            <a:endParaRPr/>
          </a:p>
        </p:txBody>
      </p:sp>
      <p:sp>
        <p:nvSpPr>
          <p:cNvPr id="589" name="Google Shape;589;p13"/>
          <p:cNvSpPr/>
          <p:nvPr/>
        </p:nvSpPr>
        <p:spPr>
          <a:xfrm rot="5400000">
            <a:off x="5052298" y="-94299"/>
            <a:ext cx="4084725" cy="8518274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13"/>
          <p:cNvSpPr txBox="1"/>
          <p:nvPr/>
        </p:nvSpPr>
        <p:spPr>
          <a:xfrm>
            <a:off x="2967135" y="2408150"/>
            <a:ext cx="824826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 podobnie jak python na którym opiera się framework jest prosty w opanowaniu, pozwala to przy większych projektach na uniknięcie niepotrzebnych opóźnień spowodowanych brakiem kompetencji w obsłudze technologii.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4"/>
          <p:cNvSpPr/>
          <p:nvPr/>
        </p:nvSpPr>
        <p:spPr>
          <a:xfrm rot="5400000">
            <a:off x="5718892" y="-5068093"/>
            <a:ext cx="754213" cy="12191999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14"/>
          <p:cNvSpPr txBox="1"/>
          <p:nvPr>
            <p:ph type="title"/>
          </p:nvPr>
        </p:nvSpPr>
        <p:spPr>
          <a:xfrm>
            <a:off x="2835524" y="365125"/>
            <a:ext cx="8518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Plusy Django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7" name="Google Shape;597;p14"/>
          <p:cNvGrpSpPr/>
          <p:nvPr/>
        </p:nvGrpSpPr>
        <p:grpSpPr>
          <a:xfrm>
            <a:off x="713050" y="0"/>
            <a:ext cx="2122475" cy="2122475"/>
            <a:chOff x="713050" y="0"/>
            <a:chExt cx="2122475" cy="2122475"/>
          </a:xfrm>
        </p:grpSpPr>
        <p:sp>
          <p:nvSpPr>
            <p:cNvPr id="598" name="Google Shape;598;p14"/>
            <p:cNvSpPr/>
            <p:nvPr/>
          </p:nvSpPr>
          <p:spPr>
            <a:xfrm>
              <a:off x="1397184" y="0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4"/>
            <p:cNvSpPr/>
            <p:nvPr/>
          </p:nvSpPr>
          <p:spPr>
            <a:xfrm rot="5400000">
              <a:off x="1397181" y="-33332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0" name="Google Shape;600;p14"/>
          <p:cNvSpPr/>
          <p:nvPr/>
        </p:nvSpPr>
        <p:spPr>
          <a:xfrm rot="5400000">
            <a:off x="7855826" y="-1459482"/>
            <a:ext cx="754213" cy="7918129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1" name="Google Shape;601;p14"/>
          <p:cNvGrpSpPr/>
          <p:nvPr/>
        </p:nvGrpSpPr>
        <p:grpSpPr>
          <a:xfrm>
            <a:off x="2151395" y="1405012"/>
            <a:ext cx="2122475" cy="2189139"/>
            <a:chOff x="2151395" y="1405012"/>
            <a:chExt cx="2122475" cy="2189139"/>
          </a:xfrm>
        </p:grpSpPr>
        <p:sp>
          <p:nvSpPr>
            <p:cNvPr id="602" name="Google Shape;602;p14"/>
            <p:cNvSpPr/>
            <p:nvPr/>
          </p:nvSpPr>
          <p:spPr>
            <a:xfrm>
              <a:off x="2835529" y="1405012"/>
              <a:ext cx="754213" cy="2189139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4"/>
            <p:cNvSpPr/>
            <p:nvPr/>
          </p:nvSpPr>
          <p:spPr>
            <a:xfrm rot="5400000">
              <a:off x="2835526" y="1438344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4" name="Google Shape;604;p14"/>
          <p:cNvSpPr/>
          <p:nvPr/>
        </p:nvSpPr>
        <p:spPr>
          <a:xfrm rot="5400000">
            <a:off x="8574999" y="731366"/>
            <a:ext cx="754213" cy="6479784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5" name="Google Shape;605;p14"/>
          <p:cNvGrpSpPr/>
          <p:nvPr/>
        </p:nvGrpSpPr>
        <p:grpSpPr>
          <a:xfrm>
            <a:off x="3589740" y="2876687"/>
            <a:ext cx="2122475" cy="2189139"/>
            <a:chOff x="3589740" y="2876687"/>
            <a:chExt cx="2122475" cy="2189139"/>
          </a:xfrm>
        </p:grpSpPr>
        <p:sp>
          <p:nvSpPr>
            <p:cNvPr id="606" name="Google Shape;606;p14"/>
            <p:cNvSpPr/>
            <p:nvPr/>
          </p:nvSpPr>
          <p:spPr>
            <a:xfrm>
              <a:off x="4273874" y="2876687"/>
              <a:ext cx="754213" cy="2189139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4"/>
            <p:cNvSpPr/>
            <p:nvPr/>
          </p:nvSpPr>
          <p:spPr>
            <a:xfrm rot="5400000">
              <a:off x="4273871" y="2910019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8" name="Google Shape;608;p14"/>
          <p:cNvSpPr txBox="1"/>
          <p:nvPr/>
        </p:nvSpPr>
        <p:spPr>
          <a:xfrm>
            <a:off x="5712213" y="3648090"/>
            <a:ext cx="79181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3E2E"/>
              </a:buClr>
              <a:buSzPts val="3200"/>
              <a:buFont typeface="Arial"/>
              <a:buNone/>
            </a:pPr>
            <a:r>
              <a:rPr b="1" lang="pl-PL" sz="3200">
                <a:solidFill>
                  <a:srgbClr val="0F3E2E"/>
                </a:solidFill>
                <a:latin typeface="Arial"/>
                <a:ea typeface="Arial"/>
                <a:cs typeface="Arial"/>
                <a:sym typeface="Arial"/>
              </a:rPr>
              <a:t>Prostota</a:t>
            </a:r>
            <a:endParaRPr/>
          </a:p>
        </p:txBody>
      </p:sp>
      <p:sp>
        <p:nvSpPr>
          <p:cNvPr id="609" name="Google Shape;609;p14"/>
          <p:cNvSpPr txBox="1"/>
          <p:nvPr/>
        </p:nvSpPr>
        <p:spPr>
          <a:xfrm>
            <a:off x="4273868" y="2176415"/>
            <a:ext cx="79181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pl-PL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Bezpieczeństwo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5"/>
          <p:cNvSpPr/>
          <p:nvPr/>
        </p:nvSpPr>
        <p:spPr>
          <a:xfrm rot="5400000">
            <a:off x="5718892" y="-5068093"/>
            <a:ext cx="754213" cy="12191999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5" name="Google Shape;615;p15"/>
          <p:cNvGrpSpPr/>
          <p:nvPr/>
        </p:nvGrpSpPr>
        <p:grpSpPr>
          <a:xfrm>
            <a:off x="713050" y="0"/>
            <a:ext cx="2122475" cy="2122475"/>
            <a:chOff x="713050" y="0"/>
            <a:chExt cx="2122475" cy="2122475"/>
          </a:xfrm>
        </p:grpSpPr>
        <p:sp>
          <p:nvSpPr>
            <p:cNvPr id="616" name="Google Shape;616;p15"/>
            <p:cNvSpPr/>
            <p:nvPr/>
          </p:nvSpPr>
          <p:spPr>
            <a:xfrm>
              <a:off x="1397184" y="0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5"/>
            <p:cNvSpPr/>
            <p:nvPr/>
          </p:nvSpPr>
          <p:spPr>
            <a:xfrm rot="5400000">
              <a:off x="1397181" y="-33332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8" name="Google Shape;618;p15"/>
          <p:cNvSpPr txBox="1"/>
          <p:nvPr>
            <p:ph type="title"/>
          </p:nvPr>
        </p:nvSpPr>
        <p:spPr>
          <a:xfrm>
            <a:off x="2835524" y="365125"/>
            <a:ext cx="8518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Bezpieczeństwo</a:t>
            </a:r>
            <a:endParaRPr/>
          </a:p>
        </p:txBody>
      </p:sp>
      <p:sp>
        <p:nvSpPr>
          <p:cNvPr id="619" name="Google Shape;619;p15"/>
          <p:cNvSpPr/>
          <p:nvPr/>
        </p:nvSpPr>
        <p:spPr>
          <a:xfrm rot="5400000">
            <a:off x="5052298" y="-94299"/>
            <a:ext cx="4084725" cy="8518274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15"/>
          <p:cNvSpPr txBox="1"/>
          <p:nvPr/>
        </p:nvSpPr>
        <p:spPr>
          <a:xfrm>
            <a:off x="2967135" y="2408150"/>
            <a:ext cx="824826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 posiada już wbudowany w siebie system bezpieczeństwa pozwalający na uniknięcie zagrożeń powodowanych między innymi przez: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lphaLcParenR"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clickjacking – oszukiwanie użytkownika w wyniku czego uruchamia on niechciane działanie na stronie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AutoNum type="alphaLcParenR"/>
            </a:pPr>
            <a:r>
              <a:rPr lang="pl-PL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cross-site scripting – umieszczanie złośliwych skryptów na zaufanych stronach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AutoNum type="alphaLcParenR"/>
            </a:pPr>
            <a:r>
              <a:rPr b="0" i="0" lang="pl-PL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SQL injection</a:t>
            </a:r>
            <a:r>
              <a:rPr lang="pl-PL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– iniekcja złośliwych instrukcji SQL</a:t>
            </a:r>
            <a:endParaRPr b="0" i="0" sz="2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6"/>
          <p:cNvSpPr/>
          <p:nvPr/>
        </p:nvSpPr>
        <p:spPr>
          <a:xfrm rot="5400000">
            <a:off x="5718892" y="-5068093"/>
            <a:ext cx="754213" cy="12191999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16"/>
          <p:cNvSpPr txBox="1"/>
          <p:nvPr>
            <p:ph type="title"/>
          </p:nvPr>
        </p:nvSpPr>
        <p:spPr>
          <a:xfrm>
            <a:off x="2835524" y="365125"/>
            <a:ext cx="8518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Plusy Django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7" name="Google Shape;627;p16"/>
          <p:cNvGrpSpPr/>
          <p:nvPr/>
        </p:nvGrpSpPr>
        <p:grpSpPr>
          <a:xfrm>
            <a:off x="713050" y="0"/>
            <a:ext cx="2122475" cy="2122475"/>
            <a:chOff x="713050" y="0"/>
            <a:chExt cx="2122475" cy="2122475"/>
          </a:xfrm>
        </p:grpSpPr>
        <p:sp>
          <p:nvSpPr>
            <p:cNvPr id="628" name="Google Shape;628;p16"/>
            <p:cNvSpPr/>
            <p:nvPr/>
          </p:nvSpPr>
          <p:spPr>
            <a:xfrm>
              <a:off x="1397184" y="0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 rot="5400000">
              <a:off x="1397181" y="-33332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0" name="Google Shape;630;p16"/>
          <p:cNvSpPr/>
          <p:nvPr/>
        </p:nvSpPr>
        <p:spPr>
          <a:xfrm rot="5400000">
            <a:off x="7855826" y="-1459482"/>
            <a:ext cx="754213" cy="7918129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1" name="Google Shape;631;p16"/>
          <p:cNvGrpSpPr/>
          <p:nvPr/>
        </p:nvGrpSpPr>
        <p:grpSpPr>
          <a:xfrm>
            <a:off x="2151395" y="1405012"/>
            <a:ext cx="2122475" cy="2189139"/>
            <a:chOff x="2151395" y="1405012"/>
            <a:chExt cx="2122475" cy="2189139"/>
          </a:xfrm>
        </p:grpSpPr>
        <p:sp>
          <p:nvSpPr>
            <p:cNvPr id="632" name="Google Shape;632;p16"/>
            <p:cNvSpPr/>
            <p:nvPr/>
          </p:nvSpPr>
          <p:spPr>
            <a:xfrm>
              <a:off x="2835529" y="1405012"/>
              <a:ext cx="754213" cy="2189139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 rot="5400000">
              <a:off x="2835526" y="1438344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4" name="Google Shape;634;p16"/>
          <p:cNvSpPr/>
          <p:nvPr/>
        </p:nvSpPr>
        <p:spPr>
          <a:xfrm rot="5400000">
            <a:off x="8574999" y="731366"/>
            <a:ext cx="754213" cy="6479784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5" name="Google Shape;635;p16"/>
          <p:cNvGrpSpPr/>
          <p:nvPr/>
        </p:nvGrpSpPr>
        <p:grpSpPr>
          <a:xfrm>
            <a:off x="3589740" y="2876687"/>
            <a:ext cx="2122475" cy="2189139"/>
            <a:chOff x="3589740" y="2876687"/>
            <a:chExt cx="2122475" cy="2189139"/>
          </a:xfrm>
        </p:grpSpPr>
        <p:sp>
          <p:nvSpPr>
            <p:cNvPr id="636" name="Google Shape;636;p16"/>
            <p:cNvSpPr/>
            <p:nvPr/>
          </p:nvSpPr>
          <p:spPr>
            <a:xfrm>
              <a:off x="4273874" y="2876687"/>
              <a:ext cx="754213" cy="2189139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 rot="5400000">
              <a:off x="4273871" y="2910019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8" name="Google Shape;638;p16"/>
          <p:cNvSpPr/>
          <p:nvPr/>
        </p:nvSpPr>
        <p:spPr>
          <a:xfrm rot="5400000">
            <a:off x="9294172" y="2922213"/>
            <a:ext cx="754213" cy="5041441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9" name="Google Shape;639;p16"/>
          <p:cNvGrpSpPr/>
          <p:nvPr/>
        </p:nvGrpSpPr>
        <p:grpSpPr>
          <a:xfrm>
            <a:off x="5028085" y="4348363"/>
            <a:ext cx="2122475" cy="2189139"/>
            <a:chOff x="5028085" y="4348363"/>
            <a:chExt cx="2122475" cy="2189139"/>
          </a:xfrm>
        </p:grpSpPr>
        <p:sp>
          <p:nvSpPr>
            <p:cNvPr id="640" name="Google Shape;640;p16"/>
            <p:cNvSpPr/>
            <p:nvPr/>
          </p:nvSpPr>
          <p:spPr>
            <a:xfrm>
              <a:off x="5712219" y="4348363"/>
              <a:ext cx="754213" cy="2189139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6"/>
            <p:cNvSpPr/>
            <p:nvPr/>
          </p:nvSpPr>
          <p:spPr>
            <a:xfrm rot="5400000">
              <a:off x="5712216" y="4381695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2" name="Google Shape;642;p16"/>
          <p:cNvSpPr txBox="1"/>
          <p:nvPr/>
        </p:nvSpPr>
        <p:spPr>
          <a:xfrm>
            <a:off x="7150558" y="5119766"/>
            <a:ext cx="50414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3E2E"/>
              </a:buClr>
              <a:buSzPts val="3200"/>
              <a:buFont typeface="Arial"/>
              <a:buNone/>
            </a:pPr>
            <a:r>
              <a:rPr b="1" lang="pl-PL" sz="3200">
                <a:solidFill>
                  <a:srgbClr val="0F3E2E"/>
                </a:solidFill>
                <a:latin typeface="Arial"/>
                <a:ea typeface="Arial"/>
                <a:cs typeface="Arial"/>
                <a:sym typeface="Arial"/>
              </a:rPr>
              <a:t>Prostota</a:t>
            </a:r>
            <a:endParaRPr/>
          </a:p>
        </p:txBody>
      </p:sp>
      <p:sp>
        <p:nvSpPr>
          <p:cNvPr id="643" name="Google Shape;643;p16"/>
          <p:cNvSpPr txBox="1"/>
          <p:nvPr/>
        </p:nvSpPr>
        <p:spPr>
          <a:xfrm>
            <a:off x="5712213" y="3648091"/>
            <a:ext cx="79181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3E2E"/>
              </a:buClr>
              <a:buSzPts val="3200"/>
              <a:buFont typeface="Arial"/>
              <a:buNone/>
            </a:pPr>
            <a:r>
              <a:rPr b="1" lang="pl-PL" sz="3200">
                <a:solidFill>
                  <a:srgbClr val="0F3E2E"/>
                </a:solidFill>
                <a:latin typeface="Arial"/>
                <a:ea typeface="Arial"/>
                <a:cs typeface="Arial"/>
                <a:sym typeface="Arial"/>
              </a:rPr>
              <a:t>Bezpieczeństwo</a:t>
            </a:r>
            <a:endParaRPr/>
          </a:p>
        </p:txBody>
      </p:sp>
      <p:sp>
        <p:nvSpPr>
          <p:cNvPr id="644" name="Google Shape;644;p16"/>
          <p:cNvSpPr txBox="1"/>
          <p:nvPr/>
        </p:nvSpPr>
        <p:spPr>
          <a:xfrm>
            <a:off x="4273868" y="2176415"/>
            <a:ext cx="79181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Skalowalność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7"/>
          <p:cNvSpPr/>
          <p:nvPr/>
        </p:nvSpPr>
        <p:spPr>
          <a:xfrm rot="5400000">
            <a:off x="5718892" y="-5068093"/>
            <a:ext cx="754213" cy="12191999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0" name="Google Shape;650;p17"/>
          <p:cNvGrpSpPr/>
          <p:nvPr/>
        </p:nvGrpSpPr>
        <p:grpSpPr>
          <a:xfrm>
            <a:off x="713050" y="0"/>
            <a:ext cx="2122475" cy="2122475"/>
            <a:chOff x="713050" y="0"/>
            <a:chExt cx="2122475" cy="2122475"/>
          </a:xfrm>
        </p:grpSpPr>
        <p:sp>
          <p:nvSpPr>
            <p:cNvPr id="651" name="Google Shape;651;p17"/>
            <p:cNvSpPr/>
            <p:nvPr/>
          </p:nvSpPr>
          <p:spPr>
            <a:xfrm>
              <a:off x="1397184" y="0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7"/>
            <p:cNvSpPr/>
            <p:nvPr/>
          </p:nvSpPr>
          <p:spPr>
            <a:xfrm rot="5400000">
              <a:off x="1397181" y="-33332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3" name="Google Shape;653;p17"/>
          <p:cNvSpPr txBox="1"/>
          <p:nvPr>
            <p:ph type="title"/>
          </p:nvPr>
        </p:nvSpPr>
        <p:spPr>
          <a:xfrm>
            <a:off x="2835524" y="365125"/>
            <a:ext cx="8518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Skalowalność</a:t>
            </a:r>
            <a:endParaRPr/>
          </a:p>
        </p:txBody>
      </p:sp>
      <p:sp>
        <p:nvSpPr>
          <p:cNvPr id="654" name="Google Shape;654;p17"/>
          <p:cNvSpPr/>
          <p:nvPr/>
        </p:nvSpPr>
        <p:spPr>
          <a:xfrm rot="5400000">
            <a:off x="5052298" y="-94299"/>
            <a:ext cx="4084725" cy="8518274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17"/>
          <p:cNvSpPr txBox="1"/>
          <p:nvPr/>
        </p:nvSpPr>
        <p:spPr>
          <a:xfrm>
            <a:off x="2967135" y="2408150"/>
            <a:ext cx="82482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Django umożliwia bezproblemowe zwiększenie skali projektu.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8"/>
          <p:cNvSpPr/>
          <p:nvPr/>
        </p:nvSpPr>
        <p:spPr>
          <a:xfrm rot="5400000">
            <a:off x="5718892" y="-5068093"/>
            <a:ext cx="754213" cy="12191999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18"/>
          <p:cNvSpPr txBox="1"/>
          <p:nvPr>
            <p:ph type="title"/>
          </p:nvPr>
        </p:nvSpPr>
        <p:spPr>
          <a:xfrm>
            <a:off x="2835524" y="365125"/>
            <a:ext cx="8518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Plusy Django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2" name="Google Shape;662;p18"/>
          <p:cNvGrpSpPr/>
          <p:nvPr/>
        </p:nvGrpSpPr>
        <p:grpSpPr>
          <a:xfrm>
            <a:off x="713050" y="0"/>
            <a:ext cx="2122475" cy="2122475"/>
            <a:chOff x="713050" y="0"/>
            <a:chExt cx="2122475" cy="2122475"/>
          </a:xfrm>
        </p:grpSpPr>
        <p:sp>
          <p:nvSpPr>
            <p:cNvPr id="663" name="Google Shape;663;p18"/>
            <p:cNvSpPr/>
            <p:nvPr/>
          </p:nvSpPr>
          <p:spPr>
            <a:xfrm>
              <a:off x="1397184" y="0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8"/>
            <p:cNvSpPr/>
            <p:nvPr/>
          </p:nvSpPr>
          <p:spPr>
            <a:xfrm rot="5400000">
              <a:off x="1397181" y="-33332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5" name="Google Shape;665;p18"/>
          <p:cNvSpPr/>
          <p:nvPr/>
        </p:nvSpPr>
        <p:spPr>
          <a:xfrm rot="5400000">
            <a:off x="7855826" y="-1459482"/>
            <a:ext cx="754213" cy="7918129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6" name="Google Shape;666;p18"/>
          <p:cNvGrpSpPr/>
          <p:nvPr/>
        </p:nvGrpSpPr>
        <p:grpSpPr>
          <a:xfrm>
            <a:off x="2151395" y="1405012"/>
            <a:ext cx="2122475" cy="2189139"/>
            <a:chOff x="2151395" y="1405012"/>
            <a:chExt cx="2122475" cy="2189139"/>
          </a:xfrm>
        </p:grpSpPr>
        <p:sp>
          <p:nvSpPr>
            <p:cNvPr id="667" name="Google Shape;667;p18"/>
            <p:cNvSpPr/>
            <p:nvPr/>
          </p:nvSpPr>
          <p:spPr>
            <a:xfrm>
              <a:off x="2835529" y="1405012"/>
              <a:ext cx="754213" cy="2189139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8"/>
            <p:cNvSpPr/>
            <p:nvPr/>
          </p:nvSpPr>
          <p:spPr>
            <a:xfrm rot="5400000">
              <a:off x="2835526" y="1438344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9" name="Google Shape;669;p18"/>
          <p:cNvSpPr/>
          <p:nvPr/>
        </p:nvSpPr>
        <p:spPr>
          <a:xfrm rot="5400000">
            <a:off x="8574999" y="731366"/>
            <a:ext cx="754213" cy="6479784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0" name="Google Shape;670;p18"/>
          <p:cNvGrpSpPr/>
          <p:nvPr/>
        </p:nvGrpSpPr>
        <p:grpSpPr>
          <a:xfrm>
            <a:off x="3589740" y="2876687"/>
            <a:ext cx="2122475" cy="2189139"/>
            <a:chOff x="3589740" y="2876687"/>
            <a:chExt cx="2122475" cy="2189139"/>
          </a:xfrm>
        </p:grpSpPr>
        <p:sp>
          <p:nvSpPr>
            <p:cNvPr id="671" name="Google Shape;671;p18"/>
            <p:cNvSpPr/>
            <p:nvPr/>
          </p:nvSpPr>
          <p:spPr>
            <a:xfrm>
              <a:off x="4273874" y="2876687"/>
              <a:ext cx="754213" cy="2189139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8"/>
            <p:cNvSpPr/>
            <p:nvPr/>
          </p:nvSpPr>
          <p:spPr>
            <a:xfrm rot="5400000">
              <a:off x="4273871" y="2910019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3" name="Google Shape;673;p18"/>
          <p:cNvSpPr/>
          <p:nvPr/>
        </p:nvSpPr>
        <p:spPr>
          <a:xfrm rot="5400000">
            <a:off x="9294172" y="2922213"/>
            <a:ext cx="754213" cy="5041441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4" name="Google Shape;674;p18"/>
          <p:cNvGrpSpPr/>
          <p:nvPr/>
        </p:nvGrpSpPr>
        <p:grpSpPr>
          <a:xfrm>
            <a:off x="5028085" y="4348363"/>
            <a:ext cx="2122475" cy="2189139"/>
            <a:chOff x="5028085" y="4348363"/>
            <a:chExt cx="2122475" cy="2189139"/>
          </a:xfrm>
        </p:grpSpPr>
        <p:sp>
          <p:nvSpPr>
            <p:cNvPr id="675" name="Google Shape;675;p18"/>
            <p:cNvSpPr/>
            <p:nvPr/>
          </p:nvSpPr>
          <p:spPr>
            <a:xfrm>
              <a:off x="5712219" y="4348363"/>
              <a:ext cx="754213" cy="2189139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8"/>
            <p:cNvSpPr/>
            <p:nvPr/>
          </p:nvSpPr>
          <p:spPr>
            <a:xfrm rot="5400000">
              <a:off x="5712216" y="4381695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7" name="Google Shape;677;p18"/>
          <p:cNvSpPr/>
          <p:nvPr/>
        </p:nvSpPr>
        <p:spPr>
          <a:xfrm rot="5400000">
            <a:off x="10230202" y="4896205"/>
            <a:ext cx="320498" cy="3603094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8" name="Google Shape;678;p18"/>
          <p:cNvGrpSpPr/>
          <p:nvPr/>
        </p:nvGrpSpPr>
        <p:grpSpPr>
          <a:xfrm>
            <a:off x="6466429" y="5820039"/>
            <a:ext cx="2122475" cy="1037961"/>
            <a:chOff x="6466429" y="5820039"/>
            <a:chExt cx="2122475" cy="1037961"/>
          </a:xfrm>
        </p:grpSpPr>
        <p:sp>
          <p:nvSpPr>
            <p:cNvPr id="679" name="Google Shape;679;p18"/>
            <p:cNvSpPr/>
            <p:nvPr/>
          </p:nvSpPr>
          <p:spPr>
            <a:xfrm>
              <a:off x="7150564" y="5820039"/>
              <a:ext cx="754213" cy="1037960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8"/>
            <p:cNvSpPr/>
            <p:nvPr/>
          </p:nvSpPr>
          <p:spPr>
            <a:xfrm rot="5400000">
              <a:off x="7367417" y="5636513"/>
              <a:ext cx="320499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1" name="Google Shape;681;p18"/>
          <p:cNvSpPr txBox="1"/>
          <p:nvPr/>
        </p:nvSpPr>
        <p:spPr>
          <a:xfrm>
            <a:off x="8588903" y="6591442"/>
            <a:ext cx="79181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3E2E"/>
              </a:buClr>
              <a:buSzPts val="3200"/>
              <a:buFont typeface="Arial"/>
              <a:buNone/>
            </a:pPr>
            <a:r>
              <a:rPr b="1" lang="pl-PL" sz="3200">
                <a:solidFill>
                  <a:srgbClr val="0F3E2E"/>
                </a:solidFill>
                <a:latin typeface="Arial"/>
                <a:ea typeface="Arial"/>
                <a:cs typeface="Arial"/>
                <a:sym typeface="Arial"/>
              </a:rPr>
              <a:t>Prostota</a:t>
            </a:r>
            <a:endParaRPr/>
          </a:p>
        </p:txBody>
      </p:sp>
      <p:sp>
        <p:nvSpPr>
          <p:cNvPr id="682" name="Google Shape;682;p18"/>
          <p:cNvSpPr txBox="1"/>
          <p:nvPr/>
        </p:nvSpPr>
        <p:spPr>
          <a:xfrm>
            <a:off x="7150558" y="5119767"/>
            <a:ext cx="79181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3E2E"/>
              </a:buClr>
              <a:buSzPts val="3200"/>
              <a:buFont typeface="Arial"/>
              <a:buNone/>
            </a:pPr>
            <a:r>
              <a:rPr b="1" lang="pl-PL" sz="3200">
                <a:solidFill>
                  <a:srgbClr val="0F3E2E"/>
                </a:solidFill>
                <a:latin typeface="Arial"/>
                <a:ea typeface="Arial"/>
                <a:cs typeface="Arial"/>
                <a:sym typeface="Arial"/>
              </a:rPr>
              <a:t>Bezpieczeństwo</a:t>
            </a:r>
            <a:endParaRPr/>
          </a:p>
        </p:txBody>
      </p:sp>
      <p:sp>
        <p:nvSpPr>
          <p:cNvPr id="683" name="Google Shape;683;p18"/>
          <p:cNvSpPr txBox="1"/>
          <p:nvPr/>
        </p:nvSpPr>
        <p:spPr>
          <a:xfrm>
            <a:off x="5712213" y="3648090"/>
            <a:ext cx="64797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F3E2E"/>
              </a:buClr>
              <a:buSzPts val="3200"/>
              <a:buFont typeface="Arial"/>
              <a:buNone/>
            </a:pPr>
            <a:r>
              <a:rPr b="1" lang="pl-PL" sz="3200">
                <a:solidFill>
                  <a:srgbClr val="0F3E2E"/>
                </a:solidFill>
                <a:latin typeface="Arial"/>
                <a:ea typeface="Arial"/>
                <a:cs typeface="Arial"/>
                <a:sym typeface="Arial"/>
              </a:rPr>
              <a:t>Skalowalność</a:t>
            </a:r>
            <a:endParaRPr/>
          </a:p>
        </p:txBody>
      </p:sp>
      <p:sp>
        <p:nvSpPr>
          <p:cNvPr id="684" name="Google Shape;684;p18"/>
          <p:cNvSpPr txBox="1"/>
          <p:nvPr/>
        </p:nvSpPr>
        <p:spPr>
          <a:xfrm>
            <a:off x="4273868" y="2176415"/>
            <a:ext cx="79181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Popularność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9"/>
          <p:cNvSpPr/>
          <p:nvPr/>
        </p:nvSpPr>
        <p:spPr>
          <a:xfrm rot="5400000">
            <a:off x="5718892" y="-5068093"/>
            <a:ext cx="754213" cy="12191999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0" name="Google Shape;690;p19"/>
          <p:cNvGrpSpPr/>
          <p:nvPr/>
        </p:nvGrpSpPr>
        <p:grpSpPr>
          <a:xfrm>
            <a:off x="713050" y="0"/>
            <a:ext cx="2122475" cy="2122475"/>
            <a:chOff x="713050" y="0"/>
            <a:chExt cx="2122475" cy="2122475"/>
          </a:xfrm>
        </p:grpSpPr>
        <p:sp>
          <p:nvSpPr>
            <p:cNvPr id="691" name="Google Shape;691;p19"/>
            <p:cNvSpPr/>
            <p:nvPr/>
          </p:nvSpPr>
          <p:spPr>
            <a:xfrm>
              <a:off x="1397184" y="0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19"/>
            <p:cNvSpPr/>
            <p:nvPr/>
          </p:nvSpPr>
          <p:spPr>
            <a:xfrm rot="5400000">
              <a:off x="1397181" y="-33332"/>
              <a:ext cx="754213" cy="2122475"/>
            </a:xfrm>
            <a:prstGeom prst="rect">
              <a:avLst/>
            </a:prstGeom>
            <a:solidFill>
              <a:srgbClr val="0F3E2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3" name="Google Shape;693;p19"/>
          <p:cNvSpPr txBox="1"/>
          <p:nvPr>
            <p:ph type="title"/>
          </p:nvPr>
        </p:nvSpPr>
        <p:spPr>
          <a:xfrm>
            <a:off x="2835524" y="365125"/>
            <a:ext cx="851827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Popularność</a:t>
            </a:r>
            <a:endParaRPr/>
          </a:p>
        </p:txBody>
      </p:sp>
      <p:sp>
        <p:nvSpPr>
          <p:cNvPr id="694" name="Google Shape;694;p19"/>
          <p:cNvSpPr/>
          <p:nvPr/>
        </p:nvSpPr>
        <p:spPr>
          <a:xfrm rot="5400000">
            <a:off x="5052298" y="-94299"/>
            <a:ext cx="4084725" cy="8518274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19"/>
          <p:cNvSpPr txBox="1"/>
          <p:nvPr/>
        </p:nvSpPr>
        <p:spPr>
          <a:xfrm>
            <a:off x="2967135" y="2408150"/>
            <a:ext cx="824826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Django na przestrzeni lat zyskał sporą popularność co niesie za sobą wiele korzyści, dokładna oraz rozbudowana dokumentacja pozwalająca na skuteczną naukę technologii, rozwiązywanie problemów dzięki dużej bazie użytkownikó</a:t>
            </a:r>
            <a:r>
              <a:rPr lang="pl-PL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 jest znacznie łatwiejsze, a nawet jeśli nie znajdziemy rozwiązania naszego problemu to aktywne fora szybko pomogą nam w trudnej sytuacji.</a:t>
            </a:r>
            <a:endParaRPr b="0" i="0" sz="2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838199" y="2244434"/>
            <a:ext cx="10515599" cy="3444390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0" y="0"/>
            <a:ext cx="12192000" cy="1993387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 to jest Django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838200" y="2244434"/>
            <a:ext cx="10515600" cy="3444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l-PL">
                <a:solidFill>
                  <a:schemeClr val="lt1"/>
                </a:solidFill>
              </a:rPr>
              <a:t>Django to sieciowy framework Pythona, który dzięki swojej profesjonalnej konstrukcji znacznie ułatwia tworzenie aplikacji internetowych na podstawie wielu przydatnych komponentów.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pl-PL">
                <a:solidFill>
                  <a:schemeClr val="lt1"/>
                </a:solidFill>
              </a:rPr>
              <a:t>Framework generuje siatkę plików oraz folderów, które wykorzystujemy podczas tworzenia naszego projektu, generowane pliki są mądrze oraz logicznie ułożone i już po krótkim czasie obcowania z technologią można szybko poruszać się po nich i edytować je.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0"/>
          <p:cNvSpPr/>
          <p:nvPr/>
        </p:nvSpPr>
        <p:spPr>
          <a:xfrm>
            <a:off x="0" y="0"/>
            <a:ext cx="12192000" cy="2108579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Giganci używający Django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2" name="Google Shape;702;p2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20"/>
          <p:cNvSpPr/>
          <p:nvPr/>
        </p:nvSpPr>
        <p:spPr>
          <a:xfrm>
            <a:off x="0" y="2306472"/>
            <a:ext cx="12192000" cy="4551528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4" name="Google Shape;70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63310"/>
            <a:ext cx="808394" cy="808394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20"/>
          <p:cNvSpPr txBox="1"/>
          <p:nvPr/>
        </p:nvSpPr>
        <p:spPr>
          <a:xfrm>
            <a:off x="838200" y="2769597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Mozilla Firefox</a:t>
            </a:r>
            <a:endParaRPr/>
          </a:p>
        </p:txBody>
      </p:sp>
      <p:sp>
        <p:nvSpPr>
          <p:cNvPr id="706" name="Google Shape;706;p20"/>
          <p:cNvSpPr txBox="1"/>
          <p:nvPr/>
        </p:nvSpPr>
        <p:spPr>
          <a:xfrm>
            <a:off x="838200" y="3607482"/>
            <a:ext cx="10515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Przy wykorzystaniu Django przeglądarka jest w stanie świetnie poradzić sobie z dużym ruchem na swoich serwerach oraz z ogromnymi ilościami zapytań.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1"/>
          <p:cNvSpPr/>
          <p:nvPr/>
        </p:nvSpPr>
        <p:spPr>
          <a:xfrm>
            <a:off x="0" y="0"/>
            <a:ext cx="12192000" cy="2108579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Giganci używający Django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3" name="Google Shape;713;p2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tify: Music, Podcasts, Lit – Aplikacje w Google Play" id="714" name="Google Shape;71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76354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21"/>
          <p:cNvSpPr/>
          <p:nvPr/>
        </p:nvSpPr>
        <p:spPr>
          <a:xfrm>
            <a:off x="0" y="2306472"/>
            <a:ext cx="12192000" cy="4551528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potify: Music, Podcasts, Lit – Aplikacje w Google Play" id="716" name="Google Shape;71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76354" y="1763310"/>
            <a:ext cx="808394" cy="808394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21"/>
          <p:cNvSpPr txBox="1"/>
          <p:nvPr/>
        </p:nvSpPr>
        <p:spPr>
          <a:xfrm>
            <a:off x="838200" y="3607482"/>
            <a:ext cx="1051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Platforma korzysta z Django do usług back-endowych oraz analizy danych.</a:t>
            </a:r>
            <a:endParaRPr/>
          </a:p>
        </p:txBody>
      </p:sp>
      <p:sp>
        <p:nvSpPr>
          <p:cNvPr id="718" name="Google Shape;718;p21"/>
          <p:cNvSpPr txBox="1"/>
          <p:nvPr/>
        </p:nvSpPr>
        <p:spPr>
          <a:xfrm>
            <a:off x="838200" y="2769597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Spotify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2"/>
          <p:cNvSpPr/>
          <p:nvPr/>
        </p:nvSpPr>
        <p:spPr>
          <a:xfrm>
            <a:off x="0" y="0"/>
            <a:ext cx="12192000" cy="2108579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Giganci używający Django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potify: Music, Podcasts, Lit – Aplikacje w Google Play" id="725" name="Google Shape;7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6354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22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Apps" id="727" name="Google Shape;72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96608" y="1808543"/>
            <a:ext cx="769500" cy="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22"/>
          <p:cNvSpPr/>
          <p:nvPr/>
        </p:nvSpPr>
        <p:spPr>
          <a:xfrm>
            <a:off x="0" y="2306472"/>
            <a:ext cx="12192000" cy="4551528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icrosoft Apps" id="729" name="Google Shape;729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94038" y="1808543"/>
            <a:ext cx="769500" cy="769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22"/>
          <p:cNvSpPr txBox="1"/>
          <p:nvPr/>
        </p:nvSpPr>
        <p:spPr>
          <a:xfrm>
            <a:off x="838200" y="3607482"/>
            <a:ext cx="10515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Platforma wykorzystuje przystosowane do swoich potrzeb Django, deweloperzy wykorzystali to, że framework jest oparty na licencji open-source, co pozwalan na jego dowolne edytowanie.</a:t>
            </a:r>
            <a:endParaRPr/>
          </a:p>
        </p:txBody>
      </p:sp>
      <p:sp>
        <p:nvSpPr>
          <p:cNvPr id="731" name="Google Shape;731;p22"/>
          <p:cNvSpPr txBox="1"/>
          <p:nvPr/>
        </p:nvSpPr>
        <p:spPr>
          <a:xfrm>
            <a:off x="838200" y="2769597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Pinterest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3"/>
          <p:cNvSpPr/>
          <p:nvPr/>
        </p:nvSpPr>
        <p:spPr>
          <a:xfrm>
            <a:off x="0" y="0"/>
            <a:ext cx="12192000" cy="2108579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Giganci używający Django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potify: Music, Podcasts, Lit – Aplikacje w Google Play" id="738" name="Google Shape;73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6354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Apps" id="739" name="Google Shape;73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96608" y="1808543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0+ grafik wektorowych z kategorii Instagram i Ikona łącznie - Pixabay" id="740" name="Google Shape;74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7968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23"/>
          <p:cNvPicPr preferRelativeResize="0"/>
          <p:nvPr>
            <p:ph idx="1" type="body"/>
          </p:nvPr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8200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23"/>
          <p:cNvSpPr/>
          <p:nvPr/>
        </p:nvSpPr>
        <p:spPr>
          <a:xfrm>
            <a:off x="0" y="2306472"/>
            <a:ext cx="12192000" cy="4551528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100+ grafik wektorowych z kategorii Instagram i Ikona łącznie - Pixabay" id="743" name="Google Shape;743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7968" y="1763310"/>
            <a:ext cx="808394" cy="808394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23"/>
          <p:cNvSpPr txBox="1"/>
          <p:nvPr/>
        </p:nvSpPr>
        <p:spPr>
          <a:xfrm>
            <a:off x="838200" y="3607482"/>
            <a:ext cx="105156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Praktyczność oraz prostota języka python spowodowała powszechne używanie go przy tworzeniu platformy, wraz z jej rozrostem deweloperzy mogli wykorzystać uzyskane doświadczenie dzięki frameworkowi Django, który pozwala na doskonałą obsługę dużych projektów, świetnie się skaluje oraz zapewnia wysoką wydajność.</a:t>
            </a:r>
            <a:endParaRPr/>
          </a:p>
        </p:txBody>
      </p:sp>
      <p:sp>
        <p:nvSpPr>
          <p:cNvPr id="745" name="Google Shape;745;p23"/>
          <p:cNvSpPr txBox="1"/>
          <p:nvPr/>
        </p:nvSpPr>
        <p:spPr>
          <a:xfrm>
            <a:off x="838200" y="2769597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4"/>
          <p:cNvSpPr/>
          <p:nvPr/>
        </p:nvSpPr>
        <p:spPr>
          <a:xfrm>
            <a:off x="0" y="0"/>
            <a:ext cx="12192000" cy="2108579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Giganci używający Django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potify: Music, Podcasts, Lit – Aplikacje w Google Play" id="752" name="Google Shape;7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6354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Apps" id="753" name="Google Shape;75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96608" y="1808543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0+ grafik wektorowych z kategorii Instagram i Ikona łącznie - Pixabay" id="754" name="Google Shape;754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7968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5" name="Google Shape;755;p24"/>
          <p:cNvGrpSpPr/>
          <p:nvPr/>
        </p:nvGrpSpPr>
        <p:grpSpPr>
          <a:xfrm>
            <a:off x="5116122" y="1592116"/>
            <a:ext cx="1163460" cy="1163460"/>
            <a:chOff x="5116122" y="1592116"/>
            <a:chExt cx="1163460" cy="1163460"/>
          </a:xfrm>
        </p:grpSpPr>
        <p:sp>
          <p:nvSpPr>
            <p:cNvPr id="756" name="Google Shape;756;p24"/>
            <p:cNvSpPr/>
            <p:nvPr/>
          </p:nvSpPr>
          <p:spPr>
            <a:xfrm>
              <a:off x="5343099" y="1808543"/>
              <a:ext cx="752901" cy="80063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isqus - Social Media Marketing &amp; Management Dashboard - Hootsuite" id="757" name="Google Shape;757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116122" y="1592116"/>
              <a:ext cx="1163460" cy="116346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58" name="Google Shape;758;p24"/>
          <p:cNvPicPr preferRelativeResize="0"/>
          <p:nvPr>
            <p:ph idx="1" type="body"/>
          </p:nvPr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38200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24"/>
          <p:cNvSpPr/>
          <p:nvPr/>
        </p:nvSpPr>
        <p:spPr>
          <a:xfrm>
            <a:off x="0" y="2306472"/>
            <a:ext cx="12192000" cy="4551528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0" name="Google Shape;760;p24"/>
          <p:cNvGrpSpPr/>
          <p:nvPr/>
        </p:nvGrpSpPr>
        <p:grpSpPr>
          <a:xfrm>
            <a:off x="5116122" y="1585777"/>
            <a:ext cx="1163460" cy="1163460"/>
            <a:chOff x="5268987" y="1945939"/>
            <a:chExt cx="1163460" cy="1163460"/>
          </a:xfrm>
        </p:grpSpPr>
        <p:sp>
          <p:nvSpPr>
            <p:cNvPr id="761" name="Google Shape;761;p24"/>
            <p:cNvSpPr/>
            <p:nvPr/>
          </p:nvSpPr>
          <p:spPr>
            <a:xfrm>
              <a:off x="5495964" y="2162366"/>
              <a:ext cx="752901" cy="711065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isqus - Social Media Marketing &amp; Management Dashboard - Hootsuite" id="762" name="Google Shape;762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268987" y="1945939"/>
              <a:ext cx="1163460" cy="11634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3" name="Google Shape;763;p24"/>
          <p:cNvSpPr txBox="1"/>
          <p:nvPr/>
        </p:nvSpPr>
        <p:spPr>
          <a:xfrm>
            <a:off x="838200" y="3607482"/>
            <a:ext cx="10515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Zespół Disqus dzięki wykorzystaniu technologii Django, był w stanie obsłużyć 45000 zapytań na sekundę oraz 8 miliardów wyświetleń stron miesięcznie, było to możliwe dzięki świetnej skalowalności.</a:t>
            </a:r>
            <a:endParaRPr/>
          </a:p>
        </p:txBody>
      </p:sp>
      <p:sp>
        <p:nvSpPr>
          <p:cNvPr id="764" name="Google Shape;764;p24"/>
          <p:cNvSpPr txBox="1"/>
          <p:nvPr/>
        </p:nvSpPr>
        <p:spPr>
          <a:xfrm>
            <a:off x="838200" y="2769597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Disqus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5"/>
          <p:cNvSpPr/>
          <p:nvPr/>
        </p:nvSpPr>
        <p:spPr>
          <a:xfrm>
            <a:off x="0" y="0"/>
            <a:ext cx="12192000" cy="2108579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Giganci używający Django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potify: Music, Podcasts, Lit – Aplikacje w Google Play" id="771" name="Google Shape;77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6354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Apps" id="772" name="Google Shape;77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96608" y="1808543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0+ grafik wektorowych z kategorii Instagram i Ikona łącznie - Pixabay" id="773" name="Google Shape;773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7968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4" name="Google Shape;774;p25"/>
          <p:cNvGrpSpPr/>
          <p:nvPr/>
        </p:nvGrpSpPr>
        <p:grpSpPr>
          <a:xfrm>
            <a:off x="5116122" y="1592116"/>
            <a:ext cx="1163460" cy="1163460"/>
            <a:chOff x="5116122" y="1592116"/>
            <a:chExt cx="1163460" cy="1163460"/>
          </a:xfrm>
        </p:grpSpPr>
        <p:sp>
          <p:nvSpPr>
            <p:cNvPr id="775" name="Google Shape;775;p25"/>
            <p:cNvSpPr/>
            <p:nvPr/>
          </p:nvSpPr>
          <p:spPr>
            <a:xfrm>
              <a:off x="5343099" y="1808543"/>
              <a:ext cx="752901" cy="80063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isqus - Social Media Marketing &amp; Management Dashboard - Hootsuite" id="776" name="Google Shape;776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116122" y="1592116"/>
              <a:ext cx="1163460" cy="1163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7" name="Google Shape;777;p25"/>
          <p:cNvGrpSpPr/>
          <p:nvPr/>
        </p:nvGrpSpPr>
        <p:grpSpPr>
          <a:xfrm>
            <a:off x="6506559" y="1711220"/>
            <a:ext cx="866823" cy="866823"/>
            <a:chOff x="6506559" y="1711220"/>
            <a:chExt cx="866823" cy="866823"/>
          </a:xfrm>
        </p:grpSpPr>
        <p:sp>
          <p:nvSpPr>
            <p:cNvPr id="778" name="Google Shape;778;p25"/>
            <p:cNvSpPr/>
            <p:nvPr/>
          </p:nvSpPr>
          <p:spPr>
            <a:xfrm>
              <a:off x="6506559" y="1723899"/>
              <a:ext cx="866823" cy="85414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rezi.com · GitHub" id="779" name="Google Shape;779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506559" y="1711220"/>
              <a:ext cx="866823" cy="8668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80" name="Google Shape;780;p25"/>
          <p:cNvPicPr preferRelativeResize="0"/>
          <p:nvPr>
            <p:ph idx="1" type="body"/>
          </p:nvPr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38200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25"/>
          <p:cNvSpPr/>
          <p:nvPr/>
        </p:nvSpPr>
        <p:spPr>
          <a:xfrm>
            <a:off x="0" y="2306472"/>
            <a:ext cx="12192000" cy="4551528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2" name="Google Shape;782;p25"/>
          <p:cNvGrpSpPr/>
          <p:nvPr/>
        </p:nvGrpSpPr>
        <p:grpSpPr>
          <a:xfrm>
            <a:off x="6506559" y="1711220"/>
            <a:ext cx="866823" cy="866823"/>
            <a:chOff x="6506559" y="1711220"/>
            <a:chExt cx="866823" cy="866823"/>
          </a:xfrm>
        </p:grpSpPr>
        <p:sp>
          <p:nvSpPr>
            <p:cNvPr id="783" name="Google Shape;783;p25"/>
            <p:cNvSpPr/>
            <p:nvPr/>
          </p:nvSpPr>
          <p:spPr>
            <a:xfrm>
              <a:off x="6506559" y="1723899"/>
              <a:ext cx="866823" cy="85414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rezi.com · GitHub" id="784" name="Google Shape;784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506559" y="1711220"/>
              <a:ext cx="866823" cy="8668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5" name="Google Shape;785;p25"/>
          <p:cNvSpPr txBox="1"/>
          <p:nvPr/>
        </p:nvSpPr>
        <p:spPr>
          <a:xfrm>
            <a:off x="838200" y="3607482"/>
            <a:ext cx="10515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Prezi w całości opiera się o system Django CMS, dostosowany do potrzeb serwisu zapewnia użytkownikom dostęp do projektów oraz możliwości tworzenia ich od podstaw i edycji.</a:t>
            </a:r>
            <a:endParaRPr/>
          </a:p>
        </p:txBody>
      </p:sp>
      <p:sp>
        <p:nvSpPr>
          <p:cNvPr id="786" name="Google Shape;786;p25"/>
          <p:cNvSpPr txBox="1"/>
          <p:nvPr/>
        </p:nvSpPr>
        <p:spPr>
          <a:xfrm>
            <a:off x="838200" y="2769597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Prezi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6"/>
          <p:cNvSpPr/>
          <p:nvPr/>
        </p:nvSpPr>
        <p:spPr>
          <a:xfrm>
            <a:off x="0" y="0"/>
            <a:ext cx="12192000" cy="2108579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Giganci używający Django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potify: Music, Podcasts, Lit – Aplikacje w Google Play" id="793" name="Google Shape;79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6354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Apps" id="794" name="Google Shape;794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96608" y="1808543"/>
            <a:ext cx="769500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0+ grafik wektorowych z kategorii Instagram i Ikona łącznie - Pixabay" id="795" name="Google Shape;79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7968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6" name="Google Shape;796;p26"/>
          <p:cNvGrpSpPr/>
          <p:nvPr/>
        </p:nvGrpSpPr>
        <p:grpSpPr>
          <a:xfrm>
            <a:off x="5116122" y="1592116"/>
            <a:ext cx="1163460" cy="1163460"/>
            <a:chOff x="5116122" y="1592116"/>
            <a:chExt cx="1163460" cy="1163460"/>
          </a:xfrm>
        </p:grpSpPr>
        <p:sp>
          <p:nvSpPr>
            <p:cNvPr id="797" name="Google Shape;797;p26"/>
            <p:cNvSpPr/>
            <p:nvPr/>
          </p:nvSpPr>
          <p:spPr>
            <a:xfrm>
              <a:off x="5343099" y="1808543"/>
              <a:ext cx="752901" cy="800638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Disqus - Social Media Marketing &amp; Management Dashboard - Hootsuite" id="798" name="Google Shape;798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116122" y="1592116"/>
              <a:ext cx="1163460" cy="1163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9" name="Google Shape;799;p26"/>
          <p:cNvGrpSpPr/>
          <p:nvPr/>
        </p:nvGrpSpPr>
        <p:grpSpPr>
          <a:xfrm>
            <a:off x="6506559" y="1711220"/>
            <a:ext cx="866823" cy="866823"/>
            <a:chOff x="6506559" y="1711220"/>
            <a:chExt cx="866823" cy="866823"/>
          </a:xfrm>
        </p:grpSpPr>
        <p:sp>
          <p:nvSpPr>
            <p:cNvPr id="800" name="Google Shape;800;p26"/>
            <p:cNvSpPr/>
            <p:nvPr/>
          </p:nvSpPr>
          <p:spPr>
            <a:xfrm>
              <a:off x="6506559" y="1723899"/>
              <a:ext cx="866823" cy="854144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rezi.com · GitHub" id="801" name="Google Shape;801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506559" y="1711220"/>
              <a:ext cx="866823" cy="86682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2" name="Google Shape;802;p26"/>
          <p:cNvGrpSpPr/>
          <p:nvPr/>
        </p:nvGrpSpPr>
        <p:grpSpPr>
          <a:xfrm>
            <a:off x="7687812" y="1711220"/>
            <a:ext cx="605400" cy="866823"/>
            <a:chOff x="7687812" y="1711220"/>
            <a:chExt cx="605400" cy="866823"/>
          </a:xfrm>
        </p:grpSpPr>
        <p:sp>
          <p:nvSpPr>
            <p:cNvPr id="803" name="Google Shape;803;p26"/>
            <p:cNvSpPr/>
            <p:nvPr/>
          </p:nvSpPr>
          <p:spPr>
            <a:xfrm>
              <a:off x="7721679" y="1769649"/>
              <a:ext cx="521569" cy="75802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National Geographic – Wikipedia, wolna encyklopedia" id="804" name="Google Shape;804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87812" y="1711220"/>
              <a:ext cx="605400" cy="86682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05" name="Google Shape;805;p26"/>
          <p:cNvPicPr preferRelativeResize="0"/>
          <p:nvPr>
            <p:ph idx="1" type="body"/>
          </p:nvPr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38200" y="1769649"/>
            <a:ext cx="808394" cy="808394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26"/>
          <p:cNvSpPr/>
          <p:nvPr/>
        </p:nvSpPr>
        <p:spPr>
          <a:xfrm>
            <a:off x="0" y="2306472"/>
            <a:ext cx="12192000" cy="4551528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7" name="Google Shape;807;p26"/>
          <p:cNvGrpSpPr/>
          <p:nvPr/>
        </p:nvGrpSpPr>
        <p:grpSpPr>
          <a:xfrm>
            <a:off x="7691208" y="1711220"/>
            <a:ext cx="605400" cy="866823"/>
            <a:chOff x="7687812" y="1711220"/>
            <a:chExt cx="605400" cy="866823"/>
          </a:xfrm>
        </p:grpSpPr>
        <p:sp>
          <p:nvSpPr>
            <p:cNvPr id="808" name="Google Shape;808;p26"/>
            <p:cNvSpPr/>
            <p:nvPr/>
          </p:nvSpPr>
          <p:spPr>
            <a:xfrm>
              <a:off x="7721679" y="1769649"/>
              <a:ext cx="521569" cy="75802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National Geographic – Wikipedia, wolna encyklopedia" id="809" name="Google Shape;809;p26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87812" y="1711220"/>
              <a:ext cx="605400" cy="86682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0" name="Google Shape;810;p26"/>
          <p:cNvSpPr txBox="1"/>
          <p:nvPr/>
        </p:nvSpPr>
        <p:spPr>
          <a:xfrm>
            <a:off x="838200" y="3607482"/>
            <a:ext cx="10515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Strona </a:t>
            </a:r>
            <a:r>
              <a:rPr b="1" lang="pl-P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National Geographic jest obsługiwana przez system Django CMS.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6"/>
          <p:cNvSpPr txBox="1"/>
          <p:nvPr/>
        </p:nvSpPr>
        <p:spPr>
          <a:xfrm>
            <a:off x="838200" y="2769597"/>
            <a:ext cx="10515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lang="pl-PL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National Geographic</a:t>
            </a:r>
            <a:endParaRPr b="1"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7"/>
          <p:cNvSpPr/>
          <p:nvPr/>
        </p:nvSpPr>
        <p:spPr>
          <a:xfrm>
            <a:off x="0" y="0"/>
            <a:ext cx="12192000" cy="1993387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Zastosowania Django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8" name="Google Shape;818;p27"/>
          <p:cNvSpPr/>
          <p:nvPr/>
        </p:nvSpPr>
        <p:spPr>
          <a:xfrm>
            <a:off x="847054" y="2378009"/>
            <a:ext cx="1709516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27"/>
          <p:cNvSpPr txBox="1"/>
          <p:nvPr/>
        </p:nvSpPr>
        <p:spPr>
          <a:xfrm>
            <a:off x="847054" y="2385256"/>
            <a:ext cx="1703119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pl-P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blog</a:t>
            </a:r>
            <a:endParaRPr/>
          </a:p>
        </p:txBody>
      </p:sp>
      <p:sp>
        <p:nvSpPr>
          <p:cNvPr id="820" name="Google Shape;820;p27"/>
          <p:cNvSpPr/>
          <p:nvPr/>
        </p:nvSpPr>
        <p:spPr>
          <a:xfrm>
            <a:off x="847054" y="3146091"/>
            <a:ext cx="170311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7"/>
          <p:cNvSpPr txBox="1"/>
          <p:nvPr/>
        </p:nvSpPr>
        <p:spPr>
          <a:xfrm>
            <a:off x="847054" y="3153338"/>
            <a:ext cx="1703119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pl-P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portale społecznościowe</a:t>
            </a:r>
            <a:endParaRPr/>
          </a:p>
        </p:txBody>
      </p:sp>
      <p:sp>
        <p:nvSpPr>
          <p:cNvPr id="822" name="Google Shape;822;p27"/>
          <p:cNvSpPr/>
          <p:nvPr/>
        </p:nvSpPr>
        <p:spPr>
          <a:xfrm>
            <a:off x="847053" y="3931636"/>
            <a:ext cx="170311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27"/>
          <p:cNvSpPr txBox="1"/>
          <p:nvPr/>
        </p:nvSpPr>
        <p:spPr>
          <a:xfrm>
            <a:off x="853451" y="3938883"/>
            <a:ext cx="1696721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pl-P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sklepy internetowe</a:t>
            </a:r>
            <a:endParaRPr/>
          </a:p>
        </p:txBody>
      </p:sp>
      <p:sp>
        <p:nvSpPr>
          <p:cNvPr id="824" name="Google Shape;824;p27"/>
          <p:cNvSpPr/>
          <p:nvPr/>
        </p:nvSpPr>
        <p:spPr>
          <a:xfrm>
            <a:off x="846235" y="4699718"/>
            <a:ext cx="170311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7"/>
          <p:cNvSpPr txBox="1"/>
          <p:nvPr/>
        </p:nvSpPr>
        <p:spPr>
          <a:xfrm>
            <a:off x="846235" y="4706965"/>
            <a:ext cx="1696721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pl-P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fora społecznościowe</a:t>
            </a:r>
            <a:endParaRPr/>
          </a:p>
        </p:txBody>
      </p:sp>
      <p:sp>
        <p:nvSpPr>
          <p:cNvPr id="826" name="Google Shape;826;p27"/>
          <p:cNvSpPr/>
          <p:nvPr/>
        </p:nvSpPr>
        <p:spPr>
          <a:xfrm>
            <a:off x="853451" y="5480737"/>
            <a:ext cx="170311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7"/>
          <p:cNvSpPr txBox="1"/>
          <p:nvPr/>
        </p:nvSpPr>
        <p:spPr>
          <a:xfrm>
            <a:off x="853451" y="5487984"/>
            <a:ext cx="1689504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pl-P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aplikacje korporacyjne</a:t>
            </a:r>
            <a:endParaRPr/>
          </a:p>
        </p:txBody>
      </p:sp>
      <p:sp>
        <p:nvSpPr>
          <p:cNvPr id="828" name="Google Shape;828;p27"/>
          <p:cNvSpPr/>
          <p:nvPr/>
        </p:nvSpPr>
        <p:spPr>
          <a:xfrm>
            <a:off x="2556570" y="2378008"/>
            <a:ext cx="8804446" cy="633145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7"/>
          <p:cNvSpPr txBox="1"/>
          <p:nvPr/>
        </p:nvSpPr>
        <p:spPr>
          <a:xfrm>
            <a:off x="2556570" y="2389684"/>
            <a:ext cx="5799818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pl-P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Wbudowany CMS zapewnia łatwe dodawanie postów </a:t>
            </a:r>
            <a:endParaRPr/>
          </a:p>
        </p:txBody>
      </p:sp>
      <p:sp>
        <p:nvSpPr>
          <p:cNvPr id="830" name="Google Shape;830;p27"/>
          <p:cNvSpPr/>
          <p:nvPr/>
        </p:nvSpPr>
        <p:spPr>
          <a:xfrm>
            <a:off x="2542955" y="3146091"/>
            <a:ext cx="8804446" cy="633145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7"/>
          <p:cNvSpPr txBox="1"/>
          <p:nvPr/>
        </p:nvSpPr>
        <p:spPr>
          <a:xfrm>
            <a:off x="2542955" y="3157767"/>
            <a:ext cx="8804446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pl-P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Bezpieczeństwo oraz elementy przygotowane do tworzenia takich aplikacji</a:t>
            </a:r>
            <a:endParaRPr/>
          </a:p>
        </p:txBody>
      </p:sp>
      <p:sp>
        <p:nvSpPr>
          <p:cNvPr id="832" name="Google Shape;832;p27"/>
          <p:cNvSpPr/>
          <p:nvPr/>
        </p:nvSpPr>
        <p:spPr>
          <a:xfrm>
            <a:off x="2549354" y="3931636"/>
            <a:ext cx="8804446" cy="633145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7"/>
          <p:cNvSpPr txBox="1"/>
          <p:nvPr/>
        </p:nvSpPr>
        <p:spPr>
          <a:xfrm>
            <a:off x="2549354" y="3943312"/>
            <a:ext cx="8804446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pl-P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Wbudowane zabezpieczenia</a:t>
            </a:r>
            <a:endParaRPr/>
          </a:p>
        </p:txBody>
      </p:sp>
      <p:sp>
        <p:nvSpPr>
          <p:cNvPr id="834" name="Google Shape;834;p27"/>
          <p:cNvSpPr/>
          <p:nvPr/>
        </p:nvSpPr>
        <p:spPr>
          <a:xfrm>
            <a:off x="2549354" y="4699718"/>
            <a:ext cx="8804446" cy="633145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27"/>
          <p:cNvSpPr txBox="1"/>
          <p:nvPr/>
        </p:nvSpPr>
        <p:spPr>
          <a:xfrm>
            <a:off x="2549354" y="4711394"/>
            <a:ext cx="8804446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pl-P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Bezpieczeństwo oraz elementy przygotowane do tworzenia takich aplikacji</a:t>
            </a:r>
            <a:endParaRPr/>
          </a:p>
        </p:txBody>
      </p:sp>
      <p:sp>
        <p:nvSpPr>
          <p:cNvPr id="836" name="Google Shape;836;p27"/>
          <p:cNvSpPr/>
          <p:nvPr/>
        </p:nvSpPr>
        <p:spPr>
          <a:xfrm>
            <a:off x="2556570" y="5480737"/>
            <a:ext cx="8804446" cy="633145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27"/>
          <p:cNvSpPr txBox="1"/>
          <p:nvPr/>
        </p:nvSpPr>
        <p:spPr>
          <a:xfrm>
            <a:off x="2556570" y="5492413"/>
            <a:ext cx="8804446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pl-PL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Możliwość dostosowania całego projektu pod swoje wymagania, współpraca ze skryptami pythona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28"/>
          <p:cNvSpPr/>
          <p:nvPr/>
        </p:nvSpPr>
        <p:spPr>
          <a:xfrm>
            <a:off x="0" y="0"/>
            <a:ext cx="12192000" cy="2108579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lang="pl-PL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Django w intranecie </a:t>
            </a:r>
            <a:endParaRPr/>
          </a:p>
        </p:txBody>
      </p:sp>
      <p:sp>
        <p:nvSpPr>
          <p:cNvPr id="844" name="Google Shape;844;p28"/>
          <p:cNvSpPr/>
          <p:nvPr/>
        </p:nvSpPr>
        <p:spPr>
          <a:xfrm>
            <a:off x="0" y="2306472"/>
            <a:ext cx="12192000" cy="4551528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8"/>
          <p:cNvSpPr txBox="1"/>
          <p:nvPr/>
        </p:nvSpPr>
        <p:spPr>
          <a:xfrm>
            <a:off x="838200" y="2598003"/>
            <a:ext cx="739952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Bardzo ciekawym zastosowaniem dla Django są aplikacje korporacyjne, dzięki możliwości uruchamiania skryptów pythona z poziomu strony internetowej jesteśmy w stanie stworzyć system dla dużych firm.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28"/>
          <p:cNvSpPr/>
          <p:nvPr/>
        </p:nvSpPr>
        <p:spPr>
          <a:xfrm>
            <a:off x="9422973" y="2802185"/>
            <a:ext cx="1157844" cy="55814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SERWER</a:t>
            </a:r>
            <a:endParaRPr/>
          </a:p>
        </p:txBody>
      </p:sp>
      <p:cxnSp>
        <p:nvCxnSpPr>
          <p:cNvPr id="847" name="Google Shape;847;p28"/>
          <p:cNvCxnSpPr/>
          <p:nvPr/>
        </p:nvCxnSpPr>
        <p:spPr>
          <a:xfrm>
            <a:off x="10009715" y="3455328"/>
            <a:ext cx="0" cy="599704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8" name="Google Shape;848;p28"/>
          <p:cNvSpPr/>
          <p:nvPr/>
        </p:nvSpPr>
        <p:spPr>
          <a:xfrm>
            <a:off x="9730645" y="4154333"/>
            <a:ext cx="558140" cy="55814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9" name="Google Shape;849;p28"/>
          <p:cNvCxnSpPr/>
          <p:nvPr/>
        </p:nvCxnSpPr>
        <p:spPr>
          <a:xfrm>
            <a:off x="10009715" y="4819011"/>
            <a:ext cx="0" cy="599704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0" name="Google Shape;850;p28"/>
          <p:cNvSpPr/>
          <p:nvPr/>
        </p:nvSpPr>
        <p:spPr>
          <a:xfrm>
            <a:off x="9010705" y="5525253"/>
            <a:ext cx="1982379" cy="55814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Komputery w sieci</a:t>
            </a:r>
            <a:endParaRPr/>
          </a:p>
        </p:txBody>
      </p:sp>
      <p:sp>
        <p:nvSpPr>
          <p:cNvPr id="851" name="Google Shape;851;p28"/>
          <p:cNvSpPr/>
          <p:nvPr/>
        </p:nvSpPr>
        <p:spPr>
          <a:xfrm>
            <a:off x="8652163" y="2598003"/>
            <a:ext cx="2701637" cy="3778654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715" y="212092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3"/>
          <p:cNvCxnSpPr/>
          <p:nvPr/>
        </p:nvCxnSpPr>
        <p:spPr>
          <a:xfrm>
            <a:off x="1587991" y="135098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3"/>
          <p:cNvCxnSpPr/>
          <p:nvPr/>
        </p:nvCxnSpPr>
        <p:spPr>
          <a:xfrm>
            <a:off x="1593853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3"/>
          <p:cNvCxnSpPr/>
          <p:nvPr/>
        </p:nvCxnSpPr>
        <p:spPr>
          <a:xfrm>
            <a:off x="1587991" y="96998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715" y="1725931"/>
            <a:ext cx="750277" cy="75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13" y="1751623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3"/>
          <p:cNvCxnSpPr/>
          <p:nvPr/>
        </p:nvCxnSpPr>
        <p:spPr>
          <a:xfrm rot="10800000">
            <a:off x="1587991" y="313504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3"/>
          <p:cNvCxnSpPr/>
          <p:nvPr/>
        </p:nvCxnSpPr>
        <p:spPr>
          <a:xfrm>
            <a:off x="3867152" y="135098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3"/>
          <p:cNvCxnSpPr/>
          <p:nvPr/>
        </p:nvCxnSpPr>
        <p:spPr>
          <a:xfrm>
            <a:off x="3867151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3"/>
          <p:cNvCxnSpPr/>
          <p:nvPr/>
        </p:nvCxnSpPr>
        <p:spPr>
          <a:xfrm>
            <a:off x="6140450" y="135128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5311" y="1725930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3"/>
          <p:cNvCxnSpPr/>
          <p:nvPr/>
        </p:nvCxnSpPr>
        <p:spPr>
          <a:xfrm>
            <a:off x="1587991" y="2501900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3"/>
          <p:cNvCxnSpPr/>
          <p:nvPr/>
        </p:nvCxnSpPr>
        <p:spPr>
          <a:xfrm>
            <a:off x="1587991" y="313504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3"/>
          <p:cNvCxnSpPr/>
          <p:nvPr/>
        </p:nvCxnSpPr>
        <p:spPr>
          <a:xfrm>
            <a:off x="6140447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3"/>
          <p:cNvCxnSpPr/>
          <p:nvPr/>
        </p:nvCxnSpPr>
        <p:spPr>
          <a:xfrm>
            <a:off x="8413746" y="135128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8607" y="1725930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3"/>
          <p:cNvCxnSpPr/>
          <p:nvPr/>
        </p:nvCxnSpPr>
        <p:spPr>
          <a:xfrm>
            <a:off x="8413746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3"/>
          <p:cNvCxnSpPr/>
          <p:nvPr/>
        </p:nvCxnSpPr>
        <p:spPr>
          <a:xfrm>
            <a:off x="10687045" y="135128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906" y="1725930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3"/>
          <p:cNvCxnSpPr/>
          <p:nvPr/>
        </p:nvCxnSpPr>
        <p:spPr>
          <a:xfrm>
            <a:off x="10687045" y="96236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1908" y="208137"/>
            <a:ext cx="750275" cy="7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2952" y="2759908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3"/>
          <p:cNvCxnSpPr/>
          <p:nvPr/>
        </p:nvCxnSpPr>
        <p:spPr>
          <a:xfrm rot="10800000">
            <a:off x="1587991" y="407885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2952" y="3703716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3"/>
          <p:cNvCxnSpPr/>
          <p:nvPr/>
        </p:nvCxnSpPr>
        <p:spPr>
          <a:xfrm rot="10800000">
            <a:off x="3880341" y="313504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3"/>
          <p:cNvCxnSpPr/>
          <p:nvPr/>
        </p:nvCxnSpPr>
        <p:spPr>
          <a:xfrm>
            <a:off x="3880342" y="2501900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3"/>
          <p:cNvCxnSpPr/>
          <p:nvPr/>
        </p:nvCxnSpPr>
        <p:spPr>
          <a:xfrm>
            <a:off x="3880341" y="313504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5" name="Google Shape;12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2759908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3"/>
          <p:cNvCxnSpPr/>
          <p:nvPr/>
        </p:nvCxnSpPr>
        <p:spPr>
          <a:xfrm rot="10800000">
            <a:off x="3880341" y="407885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7" name="Google Shape;1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3703716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3"/>
          <p:cNvCxnSpPr/>
          <p:nvPr/>
        </p:nvCxnSpPr>
        <p:spPr>
          <a:xfrm>
            <a:off x="3880341" y="4078854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3"/>
          <p:cNvCxnSpPr/>
          <p:nvPr/>
        </p:nvCxnSpPr>
        <p:spPr>
          <a:xfrm rot="10800000">
            <a:off x="3880341" y="5022662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4647524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3"/>
          <p:cNvCxnSpPr/>
          <p:nvPr/>
        </p:nvCxnSpPr>
        <p:spPr>
          <a:xfrm>
            <a:off x="3880341" y="5022662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3"/>
          <p:cNvCxnSpPr/>
          <p:nvPr/>
        </p:nvCxnSpPr>
        <p:spPr>
          <a:xfrm rot="10800000">
            <a:off x="3880341" y="5966470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5591332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3"/>
          <p:cNvCxnSpPr/>
          <p:nvPr/>
        </p:nvCxnSpPr>
        <p:spPr>
          <a:xfrm rot="10800000">
            <a:off x="3455380" y="5022661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281" y="4543962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3"/>
          <p:cNvCxnSpPr/>
          <p:nvPr/>
        </p:nvCxnSpPr>
        <p:spPr>
          <a:xfrm>
            <a:off x="3006488" y="5274759"/>
            <a:ext cx="0" cy="21980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7" name="Google Shape;13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5075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3"/>
          <p:cNvCxnSpPr/>
          <p:nvPr/>
        </p:nvCxnSpPr>
        <p:spPr>
          <a:xfrm rot="10800000">
            <a:off x="2260600" y="5397799"/>
            <a:ext cx="7458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p3"/>
          <p:cNvCxnSpPr/>
          <p:nvPr/>
        </p:nvCxnSpPr>
        <p:spPr>
          <a:xfrm>
            <a:off x="2256213" y="5397799"/>
            <a:ext cx="0" cy="967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0" name="Google Shape;14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4800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3"/>
          <p:cNvCxnSpPr/>
          <p:nvPr/>
        </p:nvCxnSpPr>
        <p:spPr>
          <a:xfrm rot="10800000">
            <a:off x="1510325" y="5397799"/>
            <a:ext cx="7458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3"/>
          <p:cNvCxnSpPr/>
          <p:nvPr/>
        </p:nvCxnSpPr>
        <p:spPr>
          <a:xfrm>
            <a:off x="1505938" y="5397799"/>
            <a:ext cx="0" cy="967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3" name="Google Shape;14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4525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3"/>
          <p:cNvCxnSpPr/>
          <p:nvPr/>
        </p:nvCxnSpPr>
        <p:spPr>
          <a:xfrm rot="10800000">
            <a:off x="760050" y="5397799"/>
            <a:ext cx="7458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3"/>
          <p:cNvCxnSpPr/>
          <p:nvPr/>
        </p:nvCxnSpPr>
        <p:spPr>
          <a:xfrm flipH="1">
            <a:off x="755663" y="5397799"/>
            <a:ext cx="4387" cy="967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6" name="Google Shape;14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250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3"/>
          <p:cNvCxnSpPr/>
          <p:nvPr/>
        </p:nvCxnSpPr>
        <p:spPr>
          <a:xfrm rot="10800000">
            <a:off x="6131166" y="313504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8" name="Google Shape;148;p3"/>
          <p:cNvCxnSpPr/>
          <p:nvPr/>
        </p:nvCxnSpPr>
        <p:spPr>
          <a:xfrm>
            <a:off x="6131167" y="2501900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3"/>
          <p:cNvCxnSpPr/>
          <p:nvPr/>
        </p:nvCxnSpPr>
        <p:spPr>
          <a:xfrm>
            <a:off x="6131166" y="313504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3"/>
          <p:cNvCxnSpPr/>
          <p:nvPr/>
        </p:nvCxnSpPr>
        <p:spPr>
          <a:xfrm rot="10800000">
            <a:off x="6131166" y="407885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1" name="Google Shape;15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2477" y="2778372"/>
            <a:ext cx="650628" cy="650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3"/>
          <p:cNvCxnSpPr/>
          <p:nvPr/>
        </p:nvCxnSpPr>
        <p:spPr>
          <a:xfrm>
            <a:off x="8413745" y="95841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3" name="Google Shape;15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67566" y="272813"/>
            <a:ext cx="621318" cy="62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33655" y="3703716"/>
            <a:ext cx="695573" cy="695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3"/>
          <p:cNvCxnSpPr/>
          <p:nvPr/>
        </p:nvCxnSpPr>
        <p:spPr>
          <a:xfrm rot="10800000">
            <a:off x="8404462" y="3152242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" name="Google Shape;156;p3"/>
          <p:cNvCxnSpPr/>
          <p:nvPr/>
        </p:nvCxnSpPr>
        <p:spPr>
          <a:xfrm>
            <a:off x="8404463" y="2519096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3"/>
          <p:cNvCxnSpPr/>
          <p:nvPr/>
        </p:nvCxnSpPr>
        <p:spPr>
          <a:xfrm>
            <a:off x="8404462" y="3152242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3"/>
          <p:cNvCxnSpPr/>
          <p:nvPr/>
        </p:nvCxnSpPr>
        <p:spPr>
          <a:xfrm rot="10800000">
            <a:off x="8404462" y="4096050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9" name="Google Shape;159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46527" y="2725132"/>
            <a:ext cx="703868" cy="70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846527" y="3726919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3"/>
          <p:cNvCxnSpPr/>
          <p:nvPr/>
        </p:nvCxnSpPr>
        <p:spPr>
          <a:xfrm rot="10800000">
            <a:off x="10677757" y="3153510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3"/>
          <p:cNvCxnSpPr/>
          <p:nvPr/>
        </p:nvCxnSpPr>
        <p:spPr>
          <a:xfrm>
            <a:off x="10677758" y="2520364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3"/>
          <p:cNvCxnSpPr/>
          <p:nvPr/>
        </p:nvCxnSpPr>
        <p:spPr>
          <a:xfrm>
            <a:off x="10677757" y="3153510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4" name="Google Shape;16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2718" y="2778372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3"/>
          <p:cNvCxnSpPr/>
          <p:nvPr/>
        </p:nvCxnSpPr>
        <p:spPr>
          <a:xfrm rot="10800000">
            <a:off x="10677757" y="4097318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6" name="Google Shape;16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2718" y="3722180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3"/>
          <p:cNvCxnSpPr/>
          <p:nvPr/>
        </p:nvCxnSpPr>
        <p:spPr>
          <a:xfrm>
            <a:off x="10677757" y="4097318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3"/>
          <p:cNvCxnSpPr/>
          <p:nvPr/>
        </p:nvCxnSpPr>
        <p:spPr>
          <a:xfrm rot="10800000">
            <a:off x="10677757" y="504112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2718" y="4665988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3"/>
          <p:cNvCxnSpPr/>
          <p:nvPr/>
        </p:nvCxnSpPr>
        <p:spPr>
          <a:xfrm>
            <a:off x="10677757" y="504112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1" name="Google Shape;171;p3"/>
          <p:cNvCxnSpPr/>
          <p:nvPr/>
        </p:nvCxnSpPr>
        <p:spPr>
          <a:xfrm rot="10800000">
            <a:off x="10677757" y="598493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2" name="Google Shape;1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2718" y="5609796"/>
            <a:ext cx="750275" cy="7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"/>
          <p:cNvSpPr txBox="1"/>
          <p:nvPr>
            <p:ph type="title"/>
          </p:nvPr>
        </p:nvSpPr>
        <p:spPr>
          <a:xfrm>
            <a:off x="-723900" y="0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pl-PL">
                <a:latin typeface="Arial"/>
                <a:ea typeface="Arial"/>
                <a:cs typeface="Arial"/>
                <a:sym typeface="Arial"/>
              </a:rPr>
              <a:t>Struktura plików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715" y="212092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4"/>
          <p:cNvCxnSpPr/>
          <p:nvPr/>
        </p:nvCxnSpPr>
        <p:spPr>
          <a:xfrm>
            <a:off x="1587991" y="135098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4"/>
          <p:cNvCxnSpPr/>
          <p:nvPr/>
        </p:nvCxnSpPr>
        <p:spPr>
          <a:xfrm>
            <a:off x="1593853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4"/>
          <p:cNvCxnSpPr/>
          <p:nvPr/>
        </p:nvCxnSpPr>
        <p:spPr>
          <a:xfrm>
            <a:off x="1587991" y="96998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2" name="Google Shape;18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715" y="1725931"/>
            <a:ext cx="750277" cy="75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13" y="1751623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4"/>
          <p:cNvCxnSpPr/>
          <p:nvPr/>
        </p:nvCxnSpPr>
        <p:spPr>
          <a:xfrm rot="10800000">
            <a:off x="1587991" y="313504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5" name="Google Shape;185;p4"/>
          <p:cNvCxnSpPr/>
          <p:nvPr/>
        </p:nvCxnSpPr>
        <p:spPr>
          <a:xfrm>
            <a:off x="3867152" y="135098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6" name="Google Shape;186;p4"/>
          <p:cNvCxnSpPr/>
          <p:nvPr/>
        </p:nvCxnSpPr>
        <p:spPr>
          <a:xfrm>
            <a:off x="3867151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4"/>
          <p:cNvCxnSpPr/>
          <p:nvPr/>
        </p:nvCxnSpPr>
        <p:spPr>
          <a:xfrm>
            <a:off x="6140450" y="135128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8" name="Google Shape;1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5311" y="1725930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4"/>
          <p:cNvCxnSpPr/>
          <p:nvPr/>
        </p:nvCxnSpPr>
        <p:spPr>
          <a:xfrm>
            <a:off x="1587991" y="2501900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4"/>
          <p:cNvCxnSpPr/>
          <p:nvPr/>
        </p:nvCxnSpPr>
        <p:spPr>
          <a:xfrm>
            <a:off x="1587991" y="313504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4"/>
          <p:cNvCxnSpPr/>
          <p:nvPr/>
        </p:nvCxnSpPr>
        <p:spPr>
          <a:xfrm>
            <a:off x="6140447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4"/>
          <p:cNvCxnSpPr/>
          <p:nvPr/>
        </p:nvCxnSpPr>
        <p:spPr>
          <a:xfrm>
            <a:off x="8413746" y="135128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3" name="Google Shape;1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8607" y="1725930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4"/>
          <p:cNvCxnSpPr/>
          <p:nvPr/>
        </p:nvCxnSpPr>
        <p:spPr>
          <a:xfrm>
            <a:off x="8413746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4"/>
          <p:cNvCxnSpPr/>
          <p:nvPr/>
        </p:nvCxnSpPr>
        <p:spPr>
          <a:xfrm>
            <a:off x="10687045" y="135128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6" name="Google Shape;1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906" y="1725930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4"/>
          <p:cNvCxnSpPr/>
          <p:nvPr/>
        </p:nvCxnSpPr>
        <p:spPr>
          <a:xfrm>
            <a:off x="10687045" y="96236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8" name="Google Shape;19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1908" y="208137"/>
            <a:ext cx="750275" cy="7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2952" y="2759908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4"/>
          <p:cNvCxnSpPr/>
          <p:nvPr/>
        </p:nvCxnSpPr>
        <p:spPr>
          <a:xfrm rot="10800000">
            <a:off x="1587991" y="407885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1" name="Google Shape;20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2952" y="3703716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4"/>
          <p:cNvCxnSpPr/>
          <p:nvPr/>
        </p:nvCxnSpPr>
        <p:spPr>
          <a:xfrm rot="10800000">
            <a:off x="3880341" y="313504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4"/>
          <p:cNvCxnSpPr/>
          <p:nvPr/>
        </p:nvCxnSpPr>
        <p:spPr>
          <a:xfrm>
            <a:off x="3880342" y="2501900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4"/>
          <p:cNvCxnSpPr/>
          <p:nvPr/>
        </p:nvCxnSpPr>
        <p:spPr>
          <a:xfrm>
            <a:off x="3880341" y="313504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5" name="Google Shape;2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2759908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4"/>
          <p:cNvCxnSpPr/>
          <p:nvPr/>
        </p:nvCxnSpPr>
        <p:spPr>
          <a:xfrm rot="10800000">
            <a:off x="3880341" y="407885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3703716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4"/>
          <p:cNvCxnSpPr/>
          <p:nvPr/>
        </p:nvCxnSpPr>
        <p:spPr>
          <a:xfrm>
            <a:off x="3880341" y="4078854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p4"/>
          <p:cNvCxnSpPr/>
          <p:nvPr/>
        </p:nvCxnSpPr>
        <p:spPr>
          <a:xfrm rot="10800000">
            <a:off x="3880341" y="5022662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0" name="Google Shape;21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4647524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4"/>
          <p:cNvCxnSpPr/>
          <p:nvPr/>
        </p:nvCxnSpPr>
        <p:spPr>
          <a:xfrm>
            <a:off x="3880341" y="5022662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4"/>
          <p:cNvCxnSpPr/>
          <p:nvPr/>
        </p:nvCxnSpPr>
        <p:spPr>
          <a:xfrm rot="10800000">
            <a:off x="3880341" y="5966470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3" name="Google Shape;2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5591332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4"/>
          <p:cNvCxnSpPr/>
          <p:nvPr/>
        </p:nvCxnSpPr>
        <p:spPr>
          <a:xfrm rot="10800000">
            <a:off x="3455380" y="5022661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5" name="Google Shape;2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281" y="4543962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4"/>
          <p:cNvCxnSpPr/>
          <p:nvPr/>
        </p:nvCxnSpPr>
        <p:spPr>
          <a:xfrm>
            <a:off x="3006488" y="5274759"/>
            <a:ext cx="0" cy="21980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7" name="Google Shape;21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5075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4"/>
          <p:cNvCxnSpPr/>
          <p:nvPr/>
        </p:nvCxnSpPr>
        <p:spPr>
          <a:xfrm rot="10800000">
            <a:off x="2260600" y="5397799"/>
            <a:ext cx="7458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4"/>
          <p:cNvCxnSpPr/>
          <p:nvPr/>
        </p:nvCxnSpPr>
        <p:spPr>
          <a:xfrm>
            <a:off x="2256213" y="5397799"/>
            <a:ext cx="0" cy="967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0" name="Google Shape;22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4800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4"/>
          <p:cNvCxnSpPr/>
          <p:nvPr/>
        </p:nvCxnSpPr>
        <p:spPr>
          <a:xfrm rot="10800000">
            <a:off x="1510325" y="5397799"/>
            <a:ext cx="7458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2" name="Google Shape;222;p4"/>
          <p:cNvCxnSpPr/>
          <p:nvPr/>
        </p:nvCxnSpPr>
        <p:spPr>
          <a:xfrm>
            <a:off x="1505938" y="5397799"/>
            <a:ext cx="0" cy="967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3" name="Google Shape;22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4525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4"/>
          <p:cNvCxnSpPr/>
          <p:nvPr/>
        </p:nvCxnSpPr>
        <p:spPr>
          <a:xfrm rot="10800000">
            <a:off x="760050" y="5397799"/>
            <a:ext cx="7458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5" name="Google Shape;225;p4"/>
          <p:cNvCxnSpPr/>
          <p:nvPr/>
        </p:nvCxnSpPr>
        <p:spPr>
          <a:xfrm flipH="1">
            <a:off x="755663" y="5397799"/>
            <a:ext cx="4387" cy="967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6" name="Google Shape;22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250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4"/>
          <p:cNvCxnSpPr/>
          <p:nvPr/>
        </p:nvCxnSpPr>
        <p:spPr>
          <a:xfrm rot="10800000">
            <a:off x="6131166" y="313504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4"/>
          <p:cNvCxnSpPr/>
          <p:nvPr/>
        </p:nvCxnSpPr>
        <p:spPr>
          <a:xfrm>
            <a:off x="6131167" y="2501900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4"/>
          <p:cNvCxnSpPr/>
          <p:nvPr/>
        </p:nvCxnSpPr>
        <p:spPr>
          <a:xfrm>
            <a:off x="6131166" y="313504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0" name="Google Shape;230;p4"/>
          <p:cNvCxnSpPr/>
          <p:nvPr/>
        </p:nvCxnSpPr>
        <p:spPr>
          <a:xfrm rot="10800000">
            <a:off x="6131166" y="407885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1" name="Google Shape;23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2477" y="2778372"/>
            <a:ext cx="650628" cy="650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4"/>
          <p:cNvCxnSpPr/>
          <p:nvPr/>
        </p:nvCxnSpPr>
        <p:spPr>
          <a:xfrm>
            <a:off x="8413745" y="95841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3" name="Google Shape;23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67566" y="272813"/>
            <a:ext cx="621318" cy="62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33655" y="3703716"/>
            <a:ext cx="695573" cy="695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4"/>
          <p:cNvCxnSpPr/>
          <p:nvPr/>
        </p:nvCxnSpPr>
        <p:spPr>
          <a:xfrm rot="10800000">
            <a:off x="8404462" y="3152242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" name="Google Shape;236;p4"/>
          <p:cNvCxnSpPr/>
          <p:nvPr/>
        </p:nvCxnSpPr>
        <p:spPr>
          <a:xfrm>
            <a:off x="8404463" y="2519096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" name="Google Shape;237;p4"/>
          <p:cNvCxnSpPr/>
          <p:nvPr/>
        </p:nvCxnSpPr>
        <p:spPr>
          <a:xfrm>
            <a:off x="8404462" y="3152242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4"/>
          <p:cNvCxnSpPr/>
          <p:nvPr/>
        </p:nvCxnSpPr>
        <p:spPr>
          <a:xfrm rot="10800000">
            <a:off x="8404462" y="4096050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9" name="Google Shape;239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46527" y="2725132"/>
            <a:ext cx="703868" cy="70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846527" y="3726919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4"/>
          <p:cNvCxnSpPr/>
          <p:nvPr/>
        </p:nvCxnSpPr>
        <p:spPr>
          <a:xfrm rot="10800000">
            <a:off x="10677757" y="3153510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2" name="Google Shape;242;p4"/>
          <p:cNvCxnSpPr/>
          <p:nvPr/>
        </p:nvCxnSpPr>
        <p:spPr>
          <a:xfrm>
            <a:off x="10677758" y="2520364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3" name="Google Shape;243;p4"/>
          <p:cNvCxnSpPr/>
          <p:nvPr/>
        </p:nvCxnSpPr>
        <p:spPr>
          <a:xfrm>
            <a:off x="10677757" y="3153510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4" name="Google Shape;24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2718" y="2778372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5" name="Google Shape;245;p4"/>
          <p:cNvCxnSpPr/>
          <p:nvPr/>
        </p:nvCxnSpPr>
        <p:spPr>
          <a:xfrm rot="10800000">
            <a:off x="10677757" y="4097318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6" name="Google Shape;2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2718" y="3722180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p4"/>
          <p:cNvCxnSpPr/>
          <p:nvPr/>
        </p:nvCxnSpPr>
        <p:spPr>
          <a:xfrm>
            <a:off x="10677757" y="4097318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4"/>
          <p:cNvCxnSpPr/>
          <p:nvPr/>
        </p:nvCxnSpPr>
        <p:spPr>
          <a:xfrm rot="10800000">
            <a:off x="10677757" y="504112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9" name="Google Shape;24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2718" y="4665988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4"/>
          <p:cNvCxnSpPr/>
          <p:nvPr/>
        </p:nvCxnSpPr>
        <p:spPr>
          <a:xfrm>
            <a:off x="10677757" y="504112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4"/>
          <p:cNvCxnSpPr/>
          <p:nvPr/>
        </p:nvCxnSpPr>
        <p:spPr>
          <a:xfrm rot="10800000">
            <a:off x="10677757" y="598493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2" name="Google Shape;25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2718" y="5609796"/>
            <a:ext cx="750275" cy="7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"/>
          <p:cNvSpPr txBox="1"/>
          <p:nvPr>
            <p:ph type="title"/>
          </p:nvPr>
        </p:nvSpPr>
        <p:spPr>
          <a:xfrm>
            <a:off x="0" y="3981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pl-PL">
                <a:latin typeface="Arial"/>
                <a:ea typeface="Arial"/>
                <a:cs typeface="Arial"/>
                <a:sym typeface="Arial"/>
              </a:rPr>
              <a:t>Folder blog</a:t>
            </a:r>
            <a:endParaRPr/>
          </a:p>
        </p:txBody>
      </p:sp>
      <p:sp>
        <p:nvSpPr>
          <p:cNvPr id="254" name="Google Shape;254;p4"/>
          <p:cNvSpPr/>
          <p:nvPr/>
        </p:nvSpPr>
        <p:spPr>
          <a:xfrm>
            <a:off x="2061309" y="2820782"/>
            <a:ext cx="143607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4"/>
          <p:cNvSpPr txBox="1"/>
          <p:nvPr/>
        </p:nvSpPr>
        <p:spPr>
          <a:xfrm>
            <a:off x="2061309" y="2828029"/>
            <a:ext cx="1430705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i="0" lang="pl-PL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settings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"/>
          <p:cNvSpPr/>
          <p:nvPr/>
        </p:nvSpPr>
        <p:spPr>
          <a:xfrm rot="5400000">
            <a:off x="6181052" y="-1057142"/>
            <a:ext cx="1826699" cy="7194028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"/>
          <p:cNvSpPr txBox="1"/>
          <p:nvPr/>
        </p:nvSpPr>
        <p:spPr>
          <a:xfrm>
            <a:off x="3502762" y="1741782"/>
            <a:ext cx="716033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tym pliku możemy zmienić ustawienia naszego projektu, takie jak strefę czasową, język, lokalizacja bazy danych, zainstalowane aplikacje oraz zarządzać bezpieczeństwem programu.</a:t>
            </a:r>
            <a:endParaRPr/>
          </a:p>
        </p:txBody>
      </p:sp>
      <p:sp>
        <p:nvSpPr>
          <p:cNvPr id="258" name="Google Shape;258;p4"/>
          <p:cNvSpPr/>
          <p:nvPr/>
        </p:nvSpPr>
        <p:spPr>
          <a:xfrm>
            <a:off x="2061309" y="3772809"/>
            <a:ext cx="143607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"/>
          <p:cNvSpPr txBox="1"/>
          <p:nvPr/>
        </p:nvSpPr>
        <p:spPr>
          <a:xfrm>
            <a:off x="2061309" y="3780056"/>
            <a:ext cx="945179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i="0" lang="pl-PL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urls</a:t>
            </a:r>
            <a:endParaRPr b="1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"/>
          <p:cNvSpPr/>
          <p:nvPr/>
        </p:nvSpPr>
        <p:spPr>
          <a:xfrm rot="5400000">
            <a:off x="6540911" y="725324"/>
            <a:ext cx="1096232" cy="7194028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"/>
          <p:cNvSpPr txBox="1"/>
          <p:nvPr/>
        </p:nvSpPr>
        <p:spPr>
          <a:xfrm>
            <a:off x="3497387" y="3889480"/>
            <a:ext cx="716033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tym pliku uruchamiamy działanie plików URL poszczególnych aplikacji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715" y="212092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5"/>
          <p:cNvCxnSpPr/>
          <p:nvPr/>
        </p:nvCxnSpPr>
        <p:spPr>
          <a:xfrm>
            <a:off x="1587991" y="1354944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8" name="Google Shape;268;p5"/>
          <p:cNvCxnSpPr/>
          <p:nvPr/>
        </p:nvCxnSpPr>
        <p:spPr>
          <a:xfrm>
            <a:off x="1593853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9" name="Google Shape;269;p5"/>
          <p:cNvCxnSpPr/>
          <p:nvPr/>
        </p:nvCxnSpPr>
        <p:spPr>
          <a:xfrm>
            <a:off x="1587991" y="96998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0" name="Google Shape;2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715" y="1725931"/>
            <a:ext cx="750277" cy="75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13" y="1751623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5"/>
          <p:cNvCxnSpPr/>
          <p:nvPr/>
        </p:nvCxnSpPr>
        <p:spPr>
          <a:xfrm rot="10800000">
            <a:off x="1587991" y="313504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5"/>
          <p:cNvCxnSpPr/>
          <p:nvPr/>
        </p:nvCxnSpPr>
        <p:spPr>
          <a:xfrm>
            <a:off x="3867152" y="135098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5"/>
          <p:cNvCxnSpPr/>
          <p:nvPr/>
        </p:nvCxnSpPr>
        <p:spPr>
          <a:xfrm>
            <a:off x="3867151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5" name="Google Shape;275;p5"/>
          <p:cNvCxnSpPr/>
          <p:nvPr/>
        </p:nvCxnSpPr>
        <p:spPr>
          <a:xfrm>
            <a:off x="6140450" y="1355237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6" name="Google Shape;27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5311" y="1725930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5"/>
          <p:cNvCxnSpPr/>
          <p:nvPr/>
        </p:nvCxnSpPr>
        <p:spPr>
          <a:xfrm>
            <a:off x="1587991" y="2501900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5"/>
          <p:cNvCxnSpPr/>
          <p:nvPr/>
        </p:nvCxnSpPr>
        <p:spPr>
          <a:xfrm>
            <a:off x="1587991" y="313504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5"/>
          <p:cNvCxnSpPr/>
          <p:nvPr/>
        </p:nvCxnSpPr>
        <p:spPr>
          <a:xfrm>
            <a:off x="6140447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0" name="Google Shape;280;p5"/>
          <p:cNvCxnSpPr/>
          <p:nvPr/>
        </p:nvCxnSpPr>
        <p:spPr>
          <a:xfrm>
            <a:off x="8413746" y="1355237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1" name="Google Shape;2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8607" y="1725930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5"/>
          <p:cNvCxnSpPr/>
          <p:nvPr/>
        </p:nvCxnSpPr>
        <p:spPr>
          <a:xfrm>
            <a:off x="8413746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5"/>
          <p:cNvCxnSpPr/>
          <p:nvPr/>
        </p:nvCxnSpPr>
        <p:spPr>
          <a:xfrm>
            <a:off x="10687045" y="135128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4" name="Google Shape;2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1906" y="1725930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5" name="Google Shape;285;p5"/>
          <p:cNvCxnSpPr/>
          <p:nvPr/>
        </p:nvCxnSpPr>
        <p:spPr>
          <a:xfrm>
            <a:off x="10687045" y="96236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6" name="Google Shape;2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11908" y="212092"/>
            <a:ext cx="750275" cy="75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2952" y="2759908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8" name="Google Shape;288;p5"/>
          <p:cNvCxnSpPr/>
          <p:nvPr/>
        </p:nvCxnSpPr>
        <p:spPr>
          <a:xfrm rot="10800000">
            <a:off x="1587991" y="407885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9" name="Google Shape;2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2952" y="3703716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5"/>
          <p:cNvCxnSpPr/>
          <p:nvPr/>
        </p:nvCxnSpPr>
        <p:spPr>
          <a:xfrm rot="10800000">
            <a:off x="3880341" y="313504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1" name="Google Shape;291;p5"/>
          <p:cNvCxnSpPr/>
          <p:nvPr/>
        </p:nvCxnSpPr>
        <p:spPr>
          <a:xfrm>
            <a:off x="3880342" y="2501900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2" name="Google Shape;292;p5"/>
          <p:cNvCxnSpPr/>
          <p:nvPr/>
        </p:nvCxnSpPr>
        <p:spPr>
          <a:xfrm>
            <a:off x="3880341" y="313504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3" name="Google Shape;2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2759908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5"/>
          <p:cNvCxnSpPr/>
          <p:nvPr/>
        </p:nvCxnSpPr>
        <p:spPr>
          <a:xfrm rot="10800000">
            <a:off x="3880341" y="407885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5" name="Google Shape;29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3703716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5"/>
          <p:cNvCxnSpPr/>
          <p:nvPr/>
        </p:nvCxnSpPr>
        <p:spPr>
          <a:xfrm>
            <a:off x="3880341" y="4078854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7" name="Google Shape;297;p5"/>
          <p:cNvCxnSpPr/>
          <p:nvPr/>
        </p:nvCxnSpPr>
        <p:spPr>
          <a:xfrm rot="10800000">
            <a:off x="3880341" y="5022662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8" name="Google Shape;29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4647524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5"/>
          <p:cNvCxnSpPr/>
          <p:nvPr/>
        </p:nvCxnSpPr>
        <p:spPr>
          <a:xfrm>
            <a:off x="3880341" y="5022662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0" name="Google Shape;300;p5"/>
          <p:cNvCxnSpPr/>
          <p:nvPr/>
        </p:nvCxnSpPr>
        <p:spPr>
          <a:xfrm rot="10800000">
            <a:off x="3880341" y="5966470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1" name="Google Shape;30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5591332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5"/>
          <p:cNvCxnSpPr/>
          <p:nvPr/>
        </p:nvCxnSpPr>
        <p:spPr>
          <a:xfrm rot="10800000">
            <a:off x="3455380" y="5022661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3" name="Google Shape;30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281" y="4543962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4" name="Google Shape;304;p5"/>
          <p:cNvCxnSpPr/>
          <p:nvPr/>
        </p:nvCxnSpPr>
        <p:spPr>
          <a:xfrm>
            <a:off x="3006488" y="5274759"/>
            <a:ext cx="0" cy="21980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5" name="Google Shape;30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5075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5"/>
          <p:cNvCxnSpPr/>
          <p:nvPr/>
        </p:nvCxnSpPr>
        <p:spPr>
          <a:xfrm rot="10800000">
            <a:off x="2260600" y="5397799"/>
            <a:ext cx="7458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7" name="Google Shape;307;p5"/>
          <p:cNvCxnSpPr/>
          <p:nvPr/>
        </p:nvCxnSpPr>
        <p:spPr>
          <a:xfrm>
            <a:off x="2256213" y="5397799"/>
            <a:ext cx="0" cy="967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8" name="Google Shape;30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4800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5"/>
          <p:cNvCxnSpPr/>
          <p:nvPr/>
        </p:nvCxnSpPr>
        <p:spPr>
          <a:xfrm rot="10800000">
            <a:off x="1510325" y="5397799"/>
            <a:ext cx="7458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0" name="Google Shape;310;p5"/>
          <p:cNvCxnSpPr/>
          <p:nvPr/>
        </p:nvCxnSpPr>
        <p:spPr>
          <a:xfrm>
            <a:off x="1505938" y="5397799"/>
            <a:ext cx="0" cy="967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1" name="Google Shape;31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4525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5"/>
          <p:cNvCxnSpPr/>
          <p:nvPr/>
        </p:nvCxnSpPr>
        <p:spPr>
          <a:xfrm rot="10800000">
            <a:off x="760050" y="5397799"/>
            <a:ext cx="7458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3" name="Google Shape;313;p5"/>
          <p:cNvCxnSpPr/>
          <p:nvPr/>
        </p:nvCxnSpPr>
        <p:spPr>
          <a:xfrm flipH="1">
            <a:off x="755663" y="5397799"/>
            <a:ext cx="4387" cy="967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4" name="Google Shape;31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250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5" name="Google Shape;315;p5"/>
          <p:cNvCxnSpPr/>
          <p:nvPr/>
        </p:nvCxnSpPr>
        <p:spPr>
          <a:xfrm rot="10800000">
            <a:off x="6131166" y="313504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6" name="Google Shape;316;p5"/>
          <p:cNvCxnSpPr/>
          <p:nvPr/>
        </p:nvCxnSpPr>
        <p:spPr>
          <a:xfrm>
            <a:off x="6131167" y="2501900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7" name="Google Shape;317;p5"/>
          <p:cNvCxnSpPr/>
          <p:nvPr/>
        </p:nvCxnSpPr>
        <p:spPr>
          <a:xfrm>
            <a:off x="6131166" y="313504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8" name="Google Shape;318;p5"/>
          <p:cNvCxnSpPr/>
          <p:nvPr/>
        </p:nvCxnSpPr>
        <p:spPr>
          <a:xfrm rot="10800000">
            <a:off x="6131166" y="407885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9" name="Google Shape;31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2477" y="2778372"/>
            <a:ext cx="650628" cy="650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5"/>
          <p:cNvCxnSpPr/>
          <p:nvPr/>
        </p:nvCxnSpPr>
        <p:spPr>
          <a:xfrm>
            <a:off x="8413745" y="962367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1" name="Google Shape;32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67566" y="276768"/>
            <a:ext cx="621318" cy="62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33655" y="3703716"/>
            <a:ext cx="695573" cy="6955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5"/>
          <p:cNvCxnSpPr/>
          <p:nvPr/>
        </p:nvCxnSpPr>
        <p:spPr>
          <a:xfrm rot="10800000">
            <a:off x="8404462" y="3152242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p5"/>
          <p:cNvCxnSpPr/>
          <p:nvPr/>
        </p:nvCxnSpPr>
        <p:spPr>
          <a:xfrm>
            <a:off x="8404463" y="2519096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5" name="Google Shape;325;p5"/>
          <p:cNvCxnSpPr/>
          <p:nvPr/>
        </p:nvCxnSpPr>
        <p:spPr>
          <a:xfrm>
            <a:off x="8404462" y="3152242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6" name="Google Shape;326;p5"/>
          <p:cNvCxnSpPr/>
          <p:nvPr/>
        </p:nvCxnSpPr>
        <p:spPr>
          <a:xfrm rot="10800000">
            <a:off x="8404462" y="4096050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27" name="Google Shape;327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46527" y="2725132"/>
            <a:ext cx="703868" cy="70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846527" y="3726919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5"/>
          <p:cNvCxnSpPr/>
          <p:nvPr/>
        </p:nvCxnSpPr>
        <p:spPr>
          <a:xfrm rot="10800000">
            <a:off x="10677757" y="3153510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0" name="Google Shape;330;p5"/>
          <p:cNvCxnSpPr/>
          <p:nvPr/>
        </p:nvCxnSpPr>
        <p:spPr>
          <a:xfrm>
            <a:off x="10677758" y="2520364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" name="Google Shape;331;p5"/>
          <p:cNvCxnSpPr/>
          <p:nvPr/>
        </p:nvCxnSpPr>
        <p:spPr>
          <a:xfrm>
            <a:off x="10677757" y="3153510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2" name="Google Shape;3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2718" y="2778372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5"/>
          <p:cNvCxnSpPr/>
          <p:nvPr/>
        </p:nvCxnSpPr>
        <p:spPr>
          <a:xfrm rot="10800000">
            <a:off x="10677757" y="4097318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4" name="Google Shape;3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2718" y="3722180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5"/>
          <p:cNvCxnSpPr/>
          <p:nvPr/>
        </p:nvCxnSpPr>
        <p:spPr>
          <a:xfrm>
            <a:off x="10677757" y="4097318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6" name="Google Shape;336;p5"/>
          <p:cNvCxnSpPr/>
          <p:nvPr/>
        </p:nvCxnSpPr>
        <p:spPr>
          <a:xfrm rot="10800000">
            <a:off x="10677757" y="504112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7" name="Google Shape;3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2718" y="4665988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5"/>
          <p:cNvCxnSpPr/>
          <p:nvPr/>
        </p:nvCxnSpPr>
        <p:spPr>
          <a:xfrm>
            <a:off x="10677757" y="504112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9" name="Google Shape;339;p5"/>
          <p:cNvCxnSpPr/>
          <p:nvPr/>
        </p:nvCxnSpPr>
        <p:spPr>
          <a:xfrm rot="10800000">
            <a:off x="10677757" y="598493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0" name="Google Shape;3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2718" y="5609796"/>
            <a:ext cx="750275" cy="750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"/>
          <p:cNvSpPr txBox="1"/>
          <p:nvPr>
            <p:ph type="title"/>
          </p:nvPr>
        </p:nvSpPr>
        <p:spPr>
          <a:xfrm>
            <a:off x="0" y="3981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pl-PL">
                <a:latin typeface="Arial"/>
                <a:ea typeface="Arial"/>
                <a:cs typeface="Arial"/>
                <a:sym typeface="Arial"/>
              </a:rPr>
              <a:t>Folder blog_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"/>
          <p:cNvSpPr/>
          <p:nvPr/>
        </p:nvSpPr>
        <p:spPr>
          <a:xfrm>
            <a:off x="4376123" y="2835669"/>
            <a:ext cx="143607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5"/>
          <p:cNvSpPr txBox="1"/>
          <p:nvPr/>
        </p:nvSpPr>
        <p:spPr>
          <a:xfrm>
            <a:off x="4376123" y="2842916"/>
            <a:ext cx="1430705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i="0" lang="pl-PL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forms</a:t>
            </a:r>
            <a:endParaRPr b="1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"/>
          <p:cNvSpPr/>
          <p:nvPr/>
        </p:nvSpPr>
        <p:spPr>
          <a:xfrm>
            <a:off x="4373191" y="3741376"/>
            <a:ext cx="143607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5"/>
          <p:cNvSpPr txBox="1"/>
          <p:nvPr/>
        </p:nvSpPr>
        <p:spPr>
          <a:xfrm>
            <a:off x="4373191" y="3748623"/>
            <a:ext cx="1430705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i="0" lang="pl-PL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 b="1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5"/>
          <p:cNvSpPr/>
          <p:nvPr/>
        </p:nvSpPr>
        <p:spPr>
          <a:xfrm>
            <a:off x="4370260" y="4706088"/>
            <a:ext cx="143607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5"/>
          <p:cNvSpPr txBox="1"/>
          <p:nvPr/>
        </p:nvSpPr>
        <p:spPr>
          <a:xfrm>
            <a:off x="4370260" y="4713335"/>
            <a:ext cx="1430705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i="0" lang="pl-PL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urls</a:t>
            </a:r>
            <a:endParaRPr b="1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5"/>
          <p:cNvSpPr/>
          <p:nvPr/>
        </p:nvSpPr>
        <p:spPr>
          <a:xfrm>
            <a:off x="4369773" y="5668361"/>
            <a:ext cx="143607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5"/>
          <p:cNvSpPr txBox="1"/>
          <p:nvPr/>
        </p:nvSpPr>
        <p:spPr>
          <a:xfrm>
            <a:off x="4369773" y="5675608"/>
            <a:ext cx="1430705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i="0" lang="pl-PL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endParaRPr b="1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5815130" y="2839642"/>
            <a:ext cx="5046298" cy="1415452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5815127" y="2839440"/>
            <a:ext cx="5046298" cy="14154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5"/>
          <p:cNvSpPr txBox="1"/>
          <p:nvPr/>
        </p:nvSpPr>
        <p:spPr>
          <a:xfrm>
            <a:off x="5806828" y="2925929"/>
            <a:ext cx="50462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Konstruujemy tutaj formularze wykorzystywane do przesyłania danych do bazy</a:t>
            </a:r>
            <a:endParaRPr/>
          </a:p>
        </p:txBody>
      </p:sp>
      <p:sp>
        <p:nvSpPr>
          <p:cNvPr id="353" name="Google Shape;353;p5"/>
          <p:cNvSpPr/>
          <p:nvPr/>
        </p:nvSpPr>
        <p:spPr>
          <a:xfrm>
            <a:off x="5812201" y="3738270"/>
            <a:ext cx="5046298" cy="1415452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"/>
          <p:cNvSpPr txBox="1"/>
          <p:nvPr/>
        </p:nvSpPr>
        <p:spPr>
          <a:xfrm>
            <a:off x="5812200" y="3824012"/>
            <a:ext cx="50462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tym miejscu tworzymy modele dla bazy danych, ustalamy jakie tabele oraz kolumny mają być w niej utworzone</a:t>
            </a:r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5812202" y="3738270"/>
            <a:ext cx="5046298" cy="14154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5"/>
          <p:cNvSpPr/>
          <p:nvPr/>
        </p:nvSpPr>
        <p:spPr>
          <a:xfrm>
            <a:off x="5800479" y="4715452"/>
            <a:ext cx="5046298" cy="1579748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5"/>
          <p:cNvSpPr txBox="1"/>
          <p:nvPr/>
        </p:nvSpPr>
        <p:spPr>
          <a:xfrm>
            <a:off x="5800478" y="4801194"/>
            <a:ext cx="5216997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Plik przeznaczony do konstruowania wzorców adresów URL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path('users_list/', views.usersList, name='users_list')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5"/>
          <p:cNvSpPr/>
          <p:nvPr/>
        </p:nvSpPr>
        <p:spPr>
          <a:xfrm>
            <a:off x="5804785" y="4677447"/>
            <a:ext cx="5065915" cy="16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5"/>
          <p:cNvSpPr/>
          <p:nvPr/>
        </p:nvSpPr>
        <p:spPr>
          <a:xfrm>
            <a:off x="5800479" y="5022662"/>
            <a:ext cx="5046298" cy="1276806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5"/>
          <p:cNvSpPr txBox="1"/>
          <p:nvPr/>
        </p:nvSpPr>
        <p:spPr>
          <a:xfrm>
            <a:off x="5815128" y="5060936"/>
            <a:ext cx="50462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Plik przeznaczony do operacji na danych, pobieraniu ich oraz zapisywaniu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715" y="212092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6" name="Google Shape;366;p6"/>
          <p:cNvCxnSpPr/>
          <p:nvPr/>
        </p:nvCxnSpPr>
        <p:spPr>
          <a:xfrm>
            <a:off x="1593853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7" name="Google Shape;367;p6"/>
          <p:cNvCxnSpPr/>
          <p:nvPr/>
        </p:nvCxnSpPr>
        <p:spPr>
          <a:xfrm>
            <a:off x="1587991" y="96998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8" name="Google Shape;3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13" y="1751623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" name="Google Shape;369;p6"/>
          <p:cNvCxnSpPr/>
          <p:nvPr/>
        </p:nvCxnSpPr>
        <p:spPr>
          <a:xfrm>
            <a:off x="3867152" y="135098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0" name="Google Shape;370;p6"/>
          <p:cNvCxnSpPr/>
          <p:nvPr/>
        </p:nvCxnSpPr>
        <p:spPr>
          <a:xfrm rot="10800000">
            <a:off x="3880341" y="313504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1" name="Google Shape;371;p6"/>
          <p:cNvCxnSpPr/>
          <p:nvPr/>
        </p:nvCxnSpPr>
        <p:spPr>
          <a:xfrm>
            <a:off x="3880342" y="2501900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6"/>
          <p:cNvCxnSpPr/>
          <p:nvPr/>
        </p:nvCxnSpPr>
        <p:spPr>
          <a:xfrm>
            <a:off x="3880341" y="313504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73" name="Google Shape;37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2759908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4" name="Google Shape;374;p6"/>
          <p:cNvCxnSpPr/>
          <p:nvPr/>
        </p:nvCxnSpPr>
        <p:spPr>
          <a:xfrm rot="10800000">
            <a:off x="3880341" y="407885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75" name="Google Shape;37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3703716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6"/>
          <p:cNvCxnSpPr/>
          <p:nvPr/>
        </p:nvCxnSpPr>
        <p:spPr>
          <a:xfrm>
            <a:off x="3880341" y="4078854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7" name="Google Shape;377;p6"/>
          <p:cNvCxnSpPr/>
          <p:nvPr/>
        </p:nvCxnSpPr>
        <p:spPr>
          <a:xfrm rot="10800000">
            <a:off x="3880341" y="5022662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78" name="Google Shape;3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4647524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9" name="Google Shape;379;p6"/>
          <p:cNvCxnSpPr/>
          <p:nvPr/>
        </p:nvCxnSpPr>
        <p:spPr>
          <a:xfrm>
            <a:off x="3880341" y="5022662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0" name="Google Shape;380;p6"/>
          <p:cNvCxnSpPr/>
          <p:nvPr/>
        </p:nvCxnSpPr>
        <p:spPr>
          <a:xfrm rot="10800000">
            <a:off x="3880341" y="5966470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1" name="Google Shape;38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5591332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2" name="Google Shape;382;p6"/>
          <p:cNvCxnSpPr/>
          <p:nvPr/>
        </p:nvCxnSpPr>
        <p:spPr>
          <a:xfrm rot="10800000">
            <a:off x="3455380" y="5022661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3" name="Google Shape;3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281" y="4543962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" name="Google Shape;384;p6"/>
          <p:cNvCxnSpPr/>
          <p:nvPr/>
        </p:nvCxnSpPr>
        <p:spPr>
          <a:xfrm>
            <a:off x="3006488" y="5274759"/>
            <a:ext cx="0" cy="21980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5" name="Google Shape;38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5075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6"/>
          <p:cNvCxnSpPr/>
          <p:nvPr/>
        </p:nvCxnSpPr>
        <p:spPr>
          <a:xfrm rot="10800000">
            <a:off x="2260600" y="5397799"/>
            <a:ext cx="7458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7" name="Google Shape;387;p6"/>
          <p:cNvCxnSpPr/>
          <p:nvPr/>
        </p:nvCxnSpPr>
        <p:spPr>
          <a:xfrm>
            <a:off x="2256213" y="5397799"/>
            <a:ext cx="0" cy="967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8" name="Google Shape;38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4800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6"/>
          <p:cNvCxnSpPr/>
          <p:nvPr/>
        </p:nvCxnSpPr>
        <p:spPr>
          <a:xfrm rot="10800000">
            <a:off x="1510325" y="5397799"/>
            <a:ext cx="7458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0" name="Google Shape;390;p6"/>
          <p:cNvCxnSpPr/>
          <p:nvPr/>
        </p:nvCxnSpPr>
        <p:spPr>
          <a:xfrm>
            <a:off x="1505938" y="5397799"/>
            <a:ext cx="0" cy="967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1" name="Google Shape;39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4525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6"/>
          <p:cNvCxnSpPr/>
          <p:nvPr/>
        </p:nvCxnSpPr>
        <p:spPr>
          <a:xfrm rot="10800000">
            <a:off x="760050" y="5397799"/>
            <a:ext cx="7458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3" name="Google Shape;393;p6"/>
          <p:cNvCxnSpPr/>
          <p:nvPr/>
        </p:nvCxnSpPr>
        <p:spPr>
          <a:xfrm flipH="1">
            <a:off x="755663" y="5397799"/>
            <a:ext cx="4387" cy="967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4" name="Google Shape;39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250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6"/>
          <p:cNvSpPr txBox="1"/>
          <p:nvPr>
            <p:ph type="title"/>
          </p:nvPr>
        </p:nvSpPr>
        <p:spPr>
          <a:xfrm>
            <a:off x="0" y="26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pl-PL">
                <a:latin typeface="Arial"/>
                <a:ea typeface="Arial"/>
                <a:cs typeface="Arial"/>
                <a:sym typeface="Arial"/>
              </a:rPr>
              <a:t>Folder blog_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6"/>
          <p:cNvSpPr/>
          <p:nvPr/>
        </p:nvSpPr>
        <p:spPr>
          <a:xfrm>
            <a:off x="4376123" y="2835669"/>
            <a:ext cx="143607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6"/>
          <p:cNvSpPr txBox="1"/>
          <p:nvPr/>
        </p:nvSpPr>
        <p:spPr>
          <a:xfrm>
            <a:off x="4376123" y="2842916"/>
            <a:ext cx="1430705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lang="pl-PL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forms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6"/>
          <p:cNvSpPr/>
          <p:nvPr/>
        </p:nvSpPr>
        <p:spPr>
          <a:xfrm>
            <a:off x="4373191" y="3741376"/>
            <a:ext cx="143607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6"/>
          <p:cNvSpPr txBox="1"/>
          <p:nvPr/>
        </p:nvSpPr>
        <p:spPr>
          <a:xfrm>
            <a:off x="4373191" y="3748623"/>
            <a:ext cx="1430705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lang="pl-PL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6"/>
          <p:cNvSpPr/>
          <p:nvPr/>
        </p:nvSpPr>
        <p:spPr>
          <a:xfrm>
            <a:off x="4370260" y="4706088"/>
            <a:ext cx="143607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6"/>
          <p:cNvSpPr txBox="1"/>
          <p:nvPr/>
        </p:nvSpPr>
        <p:spPr>
          <a:xfrm>
            <a:off x="4370260" y="4713335"/>
            <a:ext cx="1430705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lang="pl-PL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urls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"/>
          <p:cNvSpPr/>
          <p:nvPr/>
        </p:nvSpPr>
        <p:spPr>
          <a:xfrm>
            <a:off x="4369773" y="5668361"/>
            <a:ext cx="143607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6"/>
          <p:cNvSpPr txBox="1"/>
          <p:nvPr/>
        </p:nvSpPr>
        <p:spPr>
          <a:xfrm>
            <a:off x="4369773" y="5675608"/>
            <a:ext cx="1430705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lang="pl-PL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6"/>
          <p:cNvSpPr/>
          <p:nvPr/>
        </p:nvSpPr>
        <p:spPr>
          <a:xfrm>
            <a:off x="5800479" y="5022662"/>
            <a:ext cx="5046298" cy="1276806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6"/>
          <p:cNvSpPr txBox="1"/>
          <p:nvPr/>
        </p:nvSpPr>
        <p:spPr>
          <a:xfrm>
            <a:off x="5815128" y="5060936"/>
            <a:ext cx="50462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Plik przeznaczony do operacji na danych, pobieraniu ich oraz zapisywaniu</a:t>
            </a:r>
            <a:endParaRPr/>
          </a:p>
        </p:txBody>
      </p:sp>
      <p:sp>
        <p:nvSpPr>
          <p:cNvPr id="406" name="Google Shape;406;p6"/>
          <p:cNvSpPr txBox="1"/>
          <p:nvPr/>
        </p:nvSpPr>
        <p:spPr>
          <a:xfrm>
            <a:off x="6205121" y="-1343"/>
            <a:ext cx="308042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pl-PL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/templates</a:t>
            </a:r>
            <a:endParaRPr b="1"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6"/>
          <p:cNvSpPr/>
          <p:nvPr/>
        </p:nvSpPr>
        <p:spPr>
          <a:xfrm rot="5400000">
            <a:off x="5593308" y="108080"/>
            <a:ext cx="4258493" cy="6708008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6"/>
          <p:cNvSpPr txBox="1"/>
          <p:nvPr/>
        </p:nvSpPr>
        <p:spPr>
          <a:xfrm>
            <a:off x="4500162" y="1618511"/>
            <a:ext cx="649537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W tym folderze znajdują się pliki HTML, dzięki nim konstruujmy układ strony oraz rozmieszczamy w niej dane. Dzięki wbudowanym odwołaniom do tagów pythona możemy w nich wykorzystywać instrukcje „if” czy pętlę „for”.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Dodatkowo we wszystkich dokumentach możemy odwołać się do pliku base.html w który zawiera elementy potrzebne na całej stronie, np. nagłówek z menu.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7"/>
          <p:cNvSpPr txBox="1"/>
          <p:nvPr>
            <p:ph idx="1" type="body"/>
          </p:nvPr>
        </p:nvSpPr>
        <p:spPr>
          <a:xfrm>
            <a:off x="371272" y="152466"/>
            <a:ext cx="5582056" cy="650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{% extends "blog_/base.html" %}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{% block content %}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050"/>
              <a:buNone/>
            </a:pP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Blog super strona typu index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</a:pPr>
            <a:r>
              <a:t/>
            </a:r>
            <a:endParaRPr b="1"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050"/>
              <a:buNone/>
            </a:pP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{% for post in posts %}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050"/>
              <a:buNone/>
            </a:pP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&lt;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050"/>
              <a:buNone/>
            </a:pP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l-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pl-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"{% url 'blog_:post' post.id %}"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l-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pl-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{{ post.title }}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h2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{{ post.description }}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{{ post.date_added|date:'d/m/Y H:i' }}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{% if post.image != "" %}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    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img</a:t>
            </a: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l-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pl-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"/media/{{ post.image }}"</a:t>
            </a: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l-PL" sz="105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1" lang="pl-PL" sz="105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"300px"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b="1"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{% endif %}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{% empty %}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Nie ma żadnych postów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li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{% endfor %}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ts val="1050"/>
              <a:buNone/>
            </a:pP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pl-PL" sz="105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ul</a:t>
            </a:r>
            <a:r>
              <a:rPr b="1" lang="pl-PL" sz="10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05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4D4D4"/>
              </a:buClr>
              <a:buSzPts val="1050"/>
              <a:buNone/>
            </a:pPr>
            <a:b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pl-PL" sz="105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{% endblock content %}</a:t>
            </a:r>
            <a:endParaRPr/>
          </a:p>
        </p:txBody>
      </p:sp>
      <p:pic>
        <p:nvPicPr>
          <p:cNvPr id="415" name="Google Shape;4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2389" y="425513"/>
            <a:ext cx="4828339" cy="600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715" y="212092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1" name="Google Shape;421;p8"/>
          <p:cNvCxnSpPr/>
          <p:nvPr/>
        </p:nvCxnSpPr>
        <p:spPr>
          <a:xfrm>
            <a:off x="1593853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2" name="Google Shape;422;p8"/>
          <p:cNvCxnSpPr/>
          <p:nvPr/>
        </p:nvCxnSpPr>
        <p:spPr>
          <a:xfrm>
            <a:off x="1587991" y="96998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23" name="Google Shape;4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2013" y="1751623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8"/>
          <p:cNvCxnSpPr/>
          <p:nvPr/>
        </p:nvCxnSpPr>
        <p:spPr>
          <a:xfrm>
            <a:off x="3867152" y="135098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5" name="Google Shape;425;p8"/>
          <p:cNvCxnSpPr/>
          <p:nvPr/>
        </p:nvCxnSpPr>
        <p:spPr>
          <a:xfrm rot="10800000">
            <a:off x="3880341" y="313504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6" name="Google Shape;426;p8"/>
          <p:cNvCxnSpPr/>
          <p:nvPr/>
        </p:nvCxnSpPr>
        <p:spPr>
          <a:xfrm>
            <a:off x="3880342" y="2501900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7" name="Google Shape;427;p8"/>
          <p:cNvCxnSpPr/>
          <p:nvPr/>
        </p:nvCxnSpPr>
        <p:spPr>
          <a:xfrm>
            <a:off x="3880341" y="313504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28" name="Google Shape;42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2759908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8"/>
          <p:cNvCxnSpPr/>
          <p:nvPr/>
        </p:nvCxnSpPr>
        <p:spPr>
          <a:xfrm rot="10800000">
            <a:off x="3880341" y="407885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30" name="Google Shape;43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3703716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1" name="Google Shape;431;p8"/>
          <p:cNvCxnSpPr/>
          <p:nvPr/>
        </p:nvCxnSpPr>
        <p:spPr>
          <a:xfrm>
            <a:off x="3880341" y="4078854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2" name="Google Shape;432;p8"/>
          <p:cNvCxnSpPr/>
          <p:nvPr/>
        </p:nvCxnSpPr>
        <p:spPr>
          <a:xfrm rot="10800000">
            <a:off x="3880341" y="5022662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33" name="Google Shape;43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4647524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4" name="Google Shape;434;p8"/>
          <p:cNvCxnSpPr/>
          <p:nvPr/>
        </p:nvCxnSpPr>
        <p:spPr>
          <a:xfrm>
            <a:off x="3880341" y="5022662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5" name="Google Shape;435;p8"/>
          <p:cNvCxnSpPr/>
          <p:nvPr/>
        </p:nvCxnSpPr>
        <p:spPr>
          <a:xfrm rot="10800000">
            <a:off x="3880341" y="5966470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36" name="Google Shape;43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05302" y="5591332"/>
            <a:ext cx="750275" cy="75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8"/>
          <p:cNvCxnSpPr/>
          <p:nvPr/>
        </p:nvCxnSpPr>
        <p:spPr>
          <a:xfrm rot="10800000">
            <a:off x="3455380" y="5022661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38" name="Google Shape;4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281" y="4543962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8"/>
          <p:cNvCxnSpPr/>
          <p:nvPr/>
        </p:nvCxnSpPr>
        <p:spPr>
          <a:xfrm>
            <a:off x="3006488" y="5274759"/>
            <a:ext cx="0" cy="21980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40" name="Google Shape;44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75075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1" name="Google Shape;441;p8"/>
          <p:cNvCxnSpPr/>
          <p:nvPr/>
        </p:nvCxnSpPr>
        <p:spPr>
          <a:xfrm rot="10800000">
            <a:off x="2260600" y="5397799"/>
            <a:ext cx="7458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2" name="Google Shape;442;p8"/>
          <p:cNvCxnSpPr/>
          <p:nvPr/>
        </p:nvCxnSpPr>
        <p:spPr>
          <a:xfrm>
            <a:off x="2256213" y="5397799"/>
            <a:ext cx="0" cy="967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43" name="Google Shape;44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4800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" name="Google Shape;444;p8"/>
          <p:cNvCxnSpPr/>
          <p:nvPr/>
        </p:nvCxnSpPr>
        <p:spPr>
          <a:xfrm rot="10800000">
            <a:off x="1510325" y="5397799"/>
            <a:ext cx="7458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5" name="Google Shape;445;p8"/>
          <p:cNvCxnSpPr/>
          <p:nvPr/>
        </p:nvCxnSpPr>
        <p:spPr>
          <a:xfrm>
            <a:off x="1505938" y="5397799"/>
            <a:ext cx="0" cy="967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46" name="Google Shape;44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4525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7" name="Google Shape;447;p8"/>
          <p:cNvCxnSpPr/>
          <p:nvPr/>
        </p:nvCxnSpPr>
        <p:spPr>
          <a:xfrm rot="10800000">
            <a:off x="760050" y="5397799"/>
            <a:ext cx="745888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8" name="Google Shape;448;p8"/>
          <p:cNvCxnSpPr/>
          <p:nvPr/>
        </p:nvCxnSpPr>
        <p:spPr>
          <a:xfrm flipH="1">
            <a:off x="755663" y="5397799"/>
            <a:ext cx="4387" cy="967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49" name="Google Shape;44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4250" y="5591332"/>
            <a:ext cx="703868" cy="703868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8"/>
          <p:cNvSpPr/>
          <p:nvPr/>
        </p:nvSpPr>
        <p:spPr>
          <a:xfrm>
            <a:off x="4376123" y="2835669"/>
            <a:ext cx="143607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8"/>
          <p:cNvSpPr txBox="1"/>
          <p:nvPr/>
        </p:nvSpPr>
        <p:spPr>
          <a:xfrm>
            <a:off x="4376123" y="2842916"/>
            <a:ext cx="1430705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lang="pl-PL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forms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8"/>
          <p:cNvSpPr/>
          <p:nvPr/>
        </p:nvSpPr>
        <p:spPr>
          <a:xfrm>
            <a:off x="4373191" y="3741376"/>
            <a:ext cx="143607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8"/>
          <p:cNvSpPr txBox="1"/>
          <p:nvPr/>
        </p:nvSpPr>
        <p:spPr>
          <a:xfrm>
            <a:off x="4373191" y="3748623"/>
            <a:ext cx="1430705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lang="pl-PL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models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8"/>
          <p:cNvSpPr/>
          <p:nvPr/>
        </p:nvSpPr>
        <p:spPr>
          <a:xfrm>
            <a:off x="4370260" y="4706088"/>
            <a:ext cx="143607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8"/>
          <p:cNvSpPr txBox="1"/>
          <p:nvPr/>
        </p:nvSpPr>
        <p:spPr>
          <a:xfrm>
            <a:off x="4370260" y="4713335"/>
            <a:ext cx="1430705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lang="pl-PL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urls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8"/>
          <p:cNvSpPr/>
          <p:nvPr/>
        </p:nvSpPr>
        <p:spPr>
          <a:xfrm>
            <a:off x="4369773" y="5668361"/>
            <a:ext cx="1436079" cy="633145"/>
          </a:xfrm>
          <a:prstGeom prst="rect">
            <a:avLst/>
          </a:prstGeom>
          <a:solidFill>
            <a:srgbClr val="0F3E2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8"/>
          <p:cNvSpPr txBox="1"/>
          <p:nvPr/>
        </p:nvSpPr>
        <p:spPr>
          <a:xfrm>
            <a:off x="4369773" y="5675608"/>
            <a:ext cx="1430705" cy="6258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</a:pPr>
            <a:r>
              <a:rPr b="1" lang="pl-PL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views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8"/>
          <p:cNvSpPr txBox="1"/>
          <p:nvPr>
            <p:ph type="title"/>
          </p:nvPr>
        </p:nvSpPr>
        <p:spPr>
          <a:xfrm>
            <a:off x="0" y="3981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pl-PL">
                <a:latin typeface="Arial"/>
                <a:ea typeface="Arial"/>
                <a:cs typeface="Arial"/>
                <a:sym typeface="Arial"/>
              </a:rPr>
              <a:t>Folder media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8"/>
          <p:cNvCxnSpPr/>
          <p:nvPr/>
        </p:nvCxnSpPr>
        <p:spPr>
          <a:xfrm>
            <a:off x="3867151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0" name="Google Shape;460;p8"/>
          <p:cNvCxnSpPr/>
          <p:nvPr/>
        </p:nvCxnSpPr>
        <p:spPr>
          <a:xfrm>
            <a:off x="6140450" y="135128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61" name="Google Shape;4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5311" y="1725930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8"/>
          <p:cNvCxnSpPr/>
          <p:nvPr/>
        </p:nvCxnSpPr>
        <p:spPr>
          <a:xfrm rot="10800000">
            <a:off x="6131166" y="313504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3" name="Google Shape;463;p8"/>
          <p:cNvCxnSpPr/>
          <p:nvPr/>
        </p:nvCxnSpPr>
        <p:spPr>
          <a:xfrm>
            <a:off x="6131167" y="2501900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4" name="Google Shape;464;p8"/>
          <p:cNvCxnSpPr/>
          <p:nvPr/>
        </p:nvCxnSpPr>
        <p:spPr>
          <a:xfrm>
            <a:off x="6131166" y="313504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5" name="Google Shape;465;p8"/>
          <p:cNvCxnSpPr/>
          <p:nvPr/>
        </p:nvCxnSpPr>
        <p:spPr>
          <a:xfrm rot="10800000">
            <a:off x="6131166" y="407885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66" name="Google Shape;46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62477" y="2778372"/>
            <a:ext cx="650628" cy="650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33655" y="3703716"/>
            <a:ext cx="695573" cy="695573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8"/>
          <p:cNvSpPr/>
          <p:nvPr/>
        </p:nvSpPr>
        <p:spPr>
          <a:xfrm rot="5400000">
            <a:off x="8596047" y="1526360"/>
            <a:ext cx="2118939" cy="4354711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8"/>
          <p:cNvSpPr txBox="1"/>
          <p:nvPr/>
        </p:nvSpPr>
        <p:spPr>
          <a:xfrm>
            <a:off x="7600550" y="2929918"/>
            <a:ext cx="415990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tym folderze przechowywane są wszystkie multimedia odbierane przesyłane przez użytkowników serwisu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715" y="212092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5" name="Google Shape;475;p9"/>
          <p:cNvCxnSpPr/>
          <p:nvPr/>
        </p:nvCxnSpPr>
        <p:spPr>
          <a:xfrm>
            <a:off x="1593853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6" name="Google Shape;476;p9"/>
          <p:cNvCxnSpPr/>
          <p:nvPr/>
        </p:nvCxnSpPr>
        <p:spPr>
          <a:xfrm>
            <a:off x="1587991" y="969989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7" name="Google Shape;477;p9"/>
          <p:cNvSpPr txBox="1"/>
          <p:nvPr>
            <p:ph type="title"/>
          </p:nvPr>
        </p:nvSpPr>
        <p:spPr>
          <a:xfrm>
            <a:off x="0" y="3981"/>
            <a:ext cx="12192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pl-PL">
                <a:latin typeface="Arial"/>
                <a:ea typeface="Arial"/>
                <a:cs typeface="Arial"/>
                <a:sym typeface="Arial"/>
              </a:rPr>
              <a:t>Folder static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" name="Google Shape;478;p9"/>
          <p:cNvCxnSpPr/>
          <p:nvPr/>
        </p:nvCxnSpPr>
        <p:spPr>
          <a:xfrm>
            <a:off x="3867151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9" name="Google Shape;479;p9"/>
          <p:cNvCxnSpPr/>
          <p:nvPr/>
        </p:nvCxnSpPr>
        <p:spPr>
          <a:xfrm>
            <a:off x="6140450" y="135128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80" name="Google Shape;4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5311" y="1725930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p9"/>
          <p:cNvCxnSpPr/>
          <p:nvPr/>
        </p:nvCxnSpPr>
        <p:spPr>
          <a:xfrm rot="10800000">
            <a:off x="6131166" y="3135046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2" name="Google Shape;482;p9"/>
          <p:cNvCxnSpPr/>
          <p:nvPr/>
        </p:nvCxnSpPr>
        <p:spPr>
          <a:xfrm>
            <a:off x="6131167" y="2501900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3" name="Google Shape;483;p9"/>
          <p:cNvCxnSpPr/>
          <p:nvPr/>
        </p:nvCxnSpPr>
        <p:spPr>
          <a:xfrm>
            <a:off x="6131166" y="3135046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4" name="Google Shape;484;p9"/>
          <p:cNvCxnSpPr/>
          <p:nvPr/>
        </p:nvCxnSpPr>
        <p:spPr>
          <a:xfrm rot="10800000">
            <a:off x="6131166" y="4078854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85" name="Google Shape;48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2477" y="2778372"/>
            <a:ext cx="650628" cy="650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3655" y="3703716"/>
            <a:ext cx="695573" cy="695573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9"/>
          <p:cNvSpPr/>
          <p:nvPr/>
        </p:nvSpPr>
        <p:spPr>
          <a:xfrm rot="5400000">
            <a:off x="8596047" y="1526360"/>
            <a:ext cx="2118939" cy="4354711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9"/>
          <p:cNvSpPr txBox="1"/>
          <p:nvPr/>
        </p:nvSpPr>
        <p:spPr>
          <a:xfrm>
            <a:off x="7600550" y="2929918"/>
            <a:ext cx="4159901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tym folderze przechowywane są wszystkie multimedia odbierane przesyłane przez użytkowników serwisu</a:t>
            </a:r>
            <a:endParaRPr/>
          </a:p>
        </p:txBody>
      </p:sp>
      <p:cxnSp>
        <p:nvCxnSpPr>
          <p:cNvPr id="489" name="Google Shape;489;p9"/>
          <p:cNvCxnSpPr/>
          <p:nvPr/>
        </p:nvCxnSpPr>
        <p:spPr>
          <a:xfrm>
            <a:off x="8413746" y="1351282"/>
            <a:ext cx="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90" name="Google Shape;49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8607" y="1725930"/>
            <a:ext cx="750277" cy="750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Google Shape;491;p9"/>
          <p:cNvCxnSpPr/>
          <p:nvPr/>
        </p:nvCxnSpPr>
        <p:spPr>
          <a:xfrm rot="10800000">
            <a:off x="8404462" y="3152242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2" name="Google Shape;492;p9"/>
          <p:cNvCxnSpPr/>
          <p:nvPr/>
        </p:nvCxnSpPr>
        <p:spPr>
          <a:xfrm>
            <a:off x="8404463" y="2519096"/>
            <a:ext cx="0" cy="63314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3" name="Google Shape;493;p9"/>
          <p:cNvCxnSpPr/>
          <p:nvPr/>
        </p:nvCxnSpPr>
        <p:spPr>
          <a:xfrm>
            <a:off x="8404462" y="3152242"/>
            <a:ext cx="0" cy="94380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4" name="Google Shape;494;p9"/>
          <p:cNvCxnSpPr/>
          <p:nvPr/>
        </p:nvCxnSpPr>
        <p:spPr>
          <a:xfrm rot="10800000">
            <a:off x="8404462" y="4096050"/>
            <a:ext cx="42496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95" name="Google Shape;49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46527" y="2725132"/>
            <a:ext cx="703868" cy="703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46527" y="3726919"/>
            <a:ext cx="703868" cy="7038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9"/>
          <p:cNvCxnSpPr/>
          <p:nvPr/>
        </p:nvCxnSpPr>
        <p:spPr>
          <a:xfrm>
            <a:off x="6131163" y="1350989"/>
            <a:ext cx="2273299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8" name="Google Shape;498;p9"/>
          <p:cNvSpPr/>
          <p:nvPr/>
        </p:nvSpPr>
        <p:spPr>
          <a:xfrm rot="5400000">
            <a:off x="3397304" y="-393931"/>
            <a:ext cx="1737546" cy="7813901"/>
          </a:xfrm>
          <a:prstGeom prst="rect">
            <a:avLst/>
          </a:prstGeom>
          <a:solidFill>
            <a:srgbClr val="0F3E2E">
              <a:alpha val="7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9"/>
          <p:cNvSpPr txBox="1"/>
          <p:nvPr/>
        </p:nvSpPr>
        <p:spPr>
          <a:xfrm>
            <a:off x="534442" y="2929920"/>
            <a:ext cx="756621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Folder Static to miejsce przechowywania plików, które wpływają na pliki HTML z folderu templates, jest to np. arkusz stylów oraz skrypty napisane w JS.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2022-12-06T22:34:57Z</dcterms:created>
  <dc:creator>Dominik Martynów</dc:creator>
</cp:coreProperties>
</file>