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de-DE"/>
    </a:defPPr>
    <a:lvl1pPr marL="0" algn="l" defTabSz="91423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8" algn="l" defTabSz="91423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37" algn="l" defTabSz="91423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55" algn="l" defTabSz="91423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74" algn="l" defTabSz="91423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92" algn="l" defTabSz="91423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11" algn="l" defTabSz="91423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29" algn="l" defTabSz="91423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47" algn="l" defTabSz="91423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76" autoAdjust="0"/>
  </p:normalViewPr>
  <p:slideViewPr>
    <p:cSldViewPr>
      <p:cViewPr>
        <p:scale>
          <a:sx n="75" d="100"/>
          <a:sy n="75" d="100"/>
        </p:scale>
        <p:origin x="-1410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09.11.2012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09.11.2012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1" y="274642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09.11.2012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09.11.2012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4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4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09.11.2012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1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09.11.2012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8" indent="0">
              <a:buNone/>
              <a:defRPr sz="2000" b="1"/>
            </a:lvl2pPr>
            <a:lvl3pPr marL="914237" indent="0">
              <a:buNone/>
              <a:defRPr sz="1800" b="1"/>
            </a:lvl3pPr>
            <a:lvl4pPr marL="1371355" indent="0">
              <a:buNone/>
              <a:defRPr sz="1600" b="1"/>
            </a:lvl4pPr>
            <a:lvl5pPr marL="1828474" indent="0">
              <a:buNone/>
              <a:defRPr sz="1600" b="1"/>
            </a:lvl5pPr>
            <a:lvl6pPr marL="2285592" indent="0">
              <a:buNone/>
              <a:defRPr sz="1600" b="1"/>
            </a:lvl6pPr>
            <a:lvl7pPr marL="2742711" indent="0">
              <a:buNone/>
              <a:defRPr sz="1600" b="1"/>
            </a:lvl7pPr>
            <a:lvl8pPr marL="3199829" indent="0">
              <a:buNone/>
              <a:defRPr sz="1600" b="1"/>
            </a:lvl8pPr>
            <a:lvl9pPr marL="3656947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8" indent="0">
              <a:buNone/>
              <a:defRPr sz="2000" b="1"/>
            </a:lvl2pPr>
            <a:lvl3pPr marL="914237" indent="0">
              <a:buNone/>
              <a:defRPr sz="1800" b="1"/>
            </a:lvl3pPr>
            <a:lvl4pPr marL="1371355" indent="0">
              <a:buNone/>
              <a:defRPr sz="1600" b="1"/>
            </a:lvl4pPr>
            <a:lvl5pPr marL="1828474" indent="0">
              <a:buNone/>
              <a:defRPr sz="1600" b="1"/>
            </a:lvl5pPr>
            <a:lvl6pPr marL="2285592" indent="0">
              <a:buNone/>
              <a:defRPr sz="1600" b="1"/>
            </a:lvl6pPr>
            <a:lvl7pPr marL="2742711" indent="0">
              <a:buNone/>
              <a:defRPr sz="1600" b="1"/>
            </a:lvl7pPr>
            <a:lvl8pPr marL="3199829" indent="0">
              <a:buNone/>
              <a:defRPr sz="1600" b="1"/>
            </a:lvl8pPr>
            <a:lvl9pPr marL="3656947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09.11.2012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09.11.2012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09.11.2012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4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18" indent="0">
              <a:buNone/>
              <a:defRPr sz="1200"/>
            </a:lvl2pPr>
            <a:lvl3pPr marL="914237" indent="0">
              <a:buNone/>
              <a:defRPr sz="1000"/>
            </a:lvl3pPr>
            <a:lvl4pPr marL="1371355" indent="0">
              <a:buNone/>
              <a:defRPr sz="900"/>
            </a:lvl4pPr>
            <a:lvl5pPr marL="1828474" indent="0">
              <a:buNone/>
              <a:defRPr sz="900"/>
            </a:lvl5pPr>
            <a:lvl6pPr marL="2285592" indent="0">
              <a:buNone/>
              <a:defRPr sz="900"/>
            </a:lvl6pPr>
            <a:lvl7pPr marL="2742711" indent="0">
              <a:buNone/>
              <a:defRPr sz="900"/>
            </a:lvl7pPr>
            <a:lvl8pPr marL="3199829" indent="0">
              <a:buNone/>
              <a:defRPr sz="900"/>
            </a:lvl8pPr>
            <a:lvl9pPr marL="3656947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09.11.2012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18" indent="0">
              <a:buNone/>
              <a:defRPr sz="2800"/>
            </a:lvl2pPr>
            <a:lvl3pPr marL="914237" indent="0">
              <a:buNone/>
              <a:defRPr sz="2400"/>
            </a:lvl3pPr>
            <a:lvl4pPr marL="1371355" indent="0">
              <a:buNone/>
              <a:defRPr sz="2000"/>
            </a:lvl4pPr>
            <a:lvl5pPr marL="1828474" indent="0">
              <a:buNone/>
              <a:defRPr sz="2000"/>
            </a:lvl5pPr>
            <a:lvl6pPr marL="2285592" indent="0">
              <a:buNone/>
              <a:defRPr sz="2000"/>
            </a:lvl6pPr>
            <a:lvl7pPr marL="2742711" indent="0">
              <a:buNone/>
              <a:defRPr sz="2000"/>
            </a:lvl7pPr>
            <a:lvl8pPr marL="3199829" indent="0">
              <a:buNone/>
              <a:defRPr sz="2000"/>
            </a:lvl8pPr>
            <a:lvl9pPr marL="3656947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18" indent="0">
              <a:buNone/>
              <a:defRPr sz="1200"/>
            </a:lvl2pPr>
            <a:lvl3pPr marL="914237" indent="0">
              <a:buNone/>
              <a:defRPr sz="1000"/>
            </a:lvl3pPr>
            <a:lvl4pPr marL="1371355" indent="0">
              <a:buNone/>
              <a:defRPr sz="900"/>
            </a:lvl4pPr>
            <a:lvl5pPr marL="1828474" indent="0">
              <a:buNone/>
              <a:defRPr sz="900"/>
            </a:lvl5pPr>
            <a:lvl6pPr marL="2285592" indent="0">
              <a:buNone/>
              <a:defRPr sz="900"/>
            </a:lvl6pPr>
            <a:lvl7pPr marL="2742711" indent="0">
              <a:buNone/>
              <a:defRPr sz="900"/>
            </a:lvl7pPr>
            <a:lvl8pPr marL="3199829" indent="0">
              <a:buNone/>
              <a:defRPr sz="900"/>
            </a:lvl8pPr>
            <a:lvl9pPr marL="3656947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09.11.2012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4" tIns="45712" rIns="91424" bIns="45712" rtlCol="0" anchor="ctr">
            <a:normAutofit/>
          </a:bodyPr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24" tIns="45712" rIns="91424" bIns="45712" rtlCol="0">
            <a:normAutofit/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en-US" noProof="0" smtClean="0"/>
              <a:t>11/9/2012</a:t>
            </a:fld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en-US" noProof="0" smtClean="0"/>
              <a:t>‹Nr.›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23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9" indent="-342839" algn="l" defTabSz="91423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17" indent="-285699" algn="l" defTabSz="91423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96" indent="-228559" algn="l" defTabSz="91423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5" indent="-228559" algn="l" defTabSz="91423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33" indent="-228559" algn="l" defTabSz="91423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51" indent="-228559" algn="l" defTabSz="91423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0" indent="-228559" algn="l" defTabSz="91423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88" indent="-228559" algn="l" defTabSz="91423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07" indent="-228559" algn="l" defTabSz="91423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8" algn="l" defTabSz="9142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7" algn="l" defTabSz="9142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5" algn="l" defTabSz="9142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4" algn="l" defTabSz="9142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2" algn="l" defTabSz="9142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1" algn="l" defTabSz="9142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29" algn="l" defTabSz="9142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47" algn="l" defTabSz="9142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8" name="Gerade Verbindung mit Pfeil 63"/>
          <p:cNvCxnSpPr>
            <a:stCxn id="54" idx="2"/>
          </p:cNvCxnSpPr>
          <p:nvPr/>
        </p:nvCxnSpPr>
        <p:spPr>
          <a:xfrm rot="16200000" flipH="1">
            <a:off x="1702810" y="2346852"/>
            <a:ext cx="1047021" cy="733806"/>
          </a:xfrm>
          <a:prstGeom prst="bentConnector3">
            <a:avLst>
              <a:gd name="adj1" fmla="val 100945"/>
            </a:avLst>
          </a:prstGeom>
          <a:ln w="1905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mit Pfeil 63"/>
          <p:cNvCxnSpPr>
            <a:stCxn id="4" idx="2"/>
          </p:cNvCxnSpPr>
          <p:nvPr/>
        </p:nvCxnSpPr>
        <p:spPr>
          <a:xfrm rot="16200000" flipH="1">
            <a:off x="1027499" y="1803914"/>
            <a:ext cx="1178517" cy="1952939"/>
          </a:xfrm>
          <a:prstGeom prst="bentConnector2">
            <a:avLst/>
          </a:prstGeom>
          <a:ln w="1905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mit Pfeil 63"/>
          <p:cNvCxnSpPr/>
          <p:nvPr/>
        </p:nvCxnSpPr>
        <p:spPr>
          <a:xfrm>
            <a:off x="649466" y="3236326"/>
            <a:ext cx="1943756" cy="446558"/>
          </a:xfrm>
          <a:prstGeom prst="bentConnector3">
            <a:avLst>
              <a:gd name="adj1" fmla="val -963"/>
            </a:avLst>
          </a:prstGeom>
          <a:ln w="1905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Gerade Verbindung mit Pfeil 63"/>
          <p:cNvCxnSpPr>
            <a:stCxn id="92" idx="2"/>
          </p:cNvCxnSpPr>
          <p:nvPr/>
        </p:nvCxnSpPr>
        <p:spPr>
          <a:xfrm rot="16200000" flipH="1">
            <a:off x="2059625" y="3007328"/>
            <a:ext cx="342572" cy="724633"/>
          </a:xfrm>
          <a:prstGeom prst="bentConnector2">
            <a:avLst/>
          </a:prstGeom>
          <a:ln w="1905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mit Pfeil 63"/>
          <p:cNvCxnSpPr>
            <a:stCxn id="111" idx="0"/>
          </p:cNvCxnSpPr>
          <p:nvPr/>
        </p:nvCxnSpPr>
        <p:spPr>
          <a:xfrm rot="5400000" flipH="1" flipV="1">
            <a:off x="1327241" y="3090217"/>
            <a:ext cx="579024" cy="1952937"/>
          </a:xfrm>
          <a:prstGeom prst="bentConnector2">
            <a:avLst/>
          </a:prstGeom>
          <a:ln w="1905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Gerade Verbindung mit Pfeil 63"/>
          <p:cNvCxnSpPr>
            <a:stCxn id="113" idx="0"/>
          </p:cNvCxnSpPr>
          <p:nvPr/>
        </p:nvCxnSpPr>
        <p:spPr>
          <a:xfrm rot="5400000" flipH="1" flipV="1">
            <a:off x="2000296" y="3763264"/>
            <a:ext cx="452052" cy="733810"/>
          </a:xfrm>
          <a:prstGeom prst="bentConnector2">
            <a:avLst/>
          </a:prstGeom>
          <a:ln w="1905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Gerade Verbindung mit Pfeil 63"/>
          <p:cNvCxnSpPr>
            <a:stCxn id="114" idx="0"/>
          </p:cNvCxnSpPr>
          <p:nvPr/>
        </p:nvCxnSpPr>
        <p:spPr>
          <a:xfrm rot="5400000" flipH="1" flipV="1">
            <a:off x="948961" y="3720043"/>
            <a:ext cx="1344766" cy="1943758"/>
          </a:xfrm>
          <a:prstGeom prst="bentConnector2">
            <a:avLst/>
          </a:prstGeom>
          <a:ln w="1905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Gerade Verbindung mit Pfeil 63"/>
          <p:cNvCxnSpPr>
            <a:stCxn id="115" idx="0"/>
          </p:cNvCxnSpPr>
          <p:nvPr/>
        </p:nvCxnSpPr>
        <p:spPr>
          <a:xfrm rot="5400000" flipH="1" flipV="1">
            <a:off x="1613842" y="4384926"/>
            <a:ext cx="1234137" cy="724629"/>
          </a:xfrm>
          <a:prstGeom prst="bentConnector3">
            <a:avLst>
              <a:gd name="adj1" fmla="val 100277"/>
            </a:avLst>
          </a:prstGeom>
          <a:ln w="1905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1" y="836712"/>
            <a:ext cx="4644008" cy="540060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24" tIns="45712" rIns="91424" bIns="45712" rtlCol="0" anchor="t" anchorCtr="0">
            <a:noAutofit/>
          </a:bodyPr>
          <a:lstStyle/>
          <a:p>
            <a:pPr algn="ctr"/>
            <a:r>
              <a:rPr lang="en-US" sz="1200" dirty="0"/>
              <a:t>Mobile Device</a:t>
            </a:r>
            <a:endParaRPr lang="en-US" sz="1200" dirty="0"/>
          </a:p>
        </p:txBody>
      </p:sp>
      <p:sp>
        <p:nvSpPr>
          <p:cNvPr id="4" name="Flussdiagramm: Dokument 3"/>
          <p:cNvSpPr/>
          <p:nvPr/>
        </p:nvSpPr>
        <p:spPr>
          <a:xfrm>
            <a:off x="107505" y="1653896"/>
            <a:ext cx="1065560" cy="575261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4" tIns="45712" rIns="91424" bIns="45712" rtlCol="0" anchor="ctr">
            <a:normAutofit/>
          </a:bodyPr>
          <a:lstStyle/>
          <a:p>
            <a:pPr algn="ctr"/>
            <a:r>
              <a:rPr lang="en-US" sz="1200" dirty="0"/>
              <a:t>Application 1 Package</a:t>
            </a:r>
            <a:endParaRPr lang="en-US" sz="1200" dirty="0"/>
          </a:p>
        </p:txBody>
      </p:sp>
      <p:sp>
        <p:nvSpPr>
          <p:cNvPr id="5" name="Rechteck 4"/>
          <p:cNvSpPr/>
          <p:nvPr/>
        </p:nvSpPr>
        <p:spPr>
          <a:xfrm>
            <a:off x="5292081" y="188640"/>
            <a:ext cx="3816424" cy="64807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24" tIns="45712" rIns="91424" bIns="45712" rtlCol="0" anchor="t" anchorCtr="0">
            <a:noAutofit/>
          </a:bodyPr>
          <a:lstStyle/>
          <a:p>
            <a:pPr algn="ctr"/>
            <a:r>
              <a:rPr lang="en-US" sz="1200" dirty="0"/>
              <a:t>Cloudlet Host</a:t>
            </a:r>
            <a:endParaRPr lang="en-US" sz="1200" dirty="0"/>
          </a:p>
        </p:txBody>
      </p:sp>
      <p:sp>
        <p:nvSpPr>
          <p:cNvPr id="6" name="Rechteck 5"/>
          <p:cNvSpPr/>
          <p:nvPr/>
        </p:nvSpPr>
        <p:spPr>
          <a:xfrm>
            <a:off x="5508105" y="475870"/>
            <a:ext cx="3456384" cy="60494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24" tIns="45712" rIns="91424" bIns="45712" rtlCol="0" anchor="t" anchorCtr="0"/>
          <a:lstStyle/>
          <a:p>
            <a:pPr algn="ctr"/>
            <a:r>
              <a:rPr lang="en-US" sz="1200" dirty="0"/>
              <a:t>VM Hypervisor</a:t>
            </a:r>
            <a:endParaRPr lang="en-US" sz="1200" dirty="0"/>
          </a:p>
        </p:txBody>
      </p:sp>
      <p:sp>
        <p:nvSpPr>
          <p:cNvPr id="7" name="Rechteck 6"/>
          <p:cNvSpPr/>
          <p:nvPr/>
        </p:nvSpPr>
        <p:spPr>
          <a:xfrm>
            <a:off x="5799597" y="763906"/>
            <a:ext cx="2943944" cy="2356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4" tIns="45712" rIns="91424" bIns="45712" rtlCol="0" anchor="t" anchorCtr="0"/>
          <a:lstStyle/>
          <a:p>
            <a:pPr algn="ctr"/>
            <a:r>
              <a:rPr lang="en-US" sz="1200" dirty="0"/>
              <a:t>Guest VM – OS 1</a:t>
            </a:r>
            <a:endParaRPr lang="en-US" sz="1200" dirty="0"/>
          </a:p>
        </p:txBody>
      </p:sp>
      <p:sp>
        <p:nvSpPr>
          <p:cNvPr id="9" name="Rechteck 8"/>
          <p:cNvSpPr/>
          <p:nvPr/>
        </p:nvSpPr>
        <p:spPr>
          <a:xfrm>
            <a:off x="6012161" y="1124727"/>
            <a:ext cx="2627560" cy="761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4" tIns="45712" rIns="91424" bIns="45712" rtlCol="0" anchor="ctr"/>
          <a:lstStyle/>
          <a:p>
            <a:pPr algn="ctr"/>
            <a:r>
              <a:rPr lang="en-US" sz="1200" dirty="0"/>
              <a:t>	Cloudlet Server</a:t>
            </a:r>
            <a:endParaRPr lang="en-US" sz="1200" dirty="0"/>
          </a:p>
        </p:txBody>
      </p:sp>
      <p:sp>
        <p:nvSpPr>
          <p:cNvPr id="10" name="Rechteck 9"/>
          <p:cNvSpPr/>
          <p:nvPr/>
        </p:nvSpPr>
        <p:spPr>
          <a:xfrm>
            <a:off x="6389470" y="2021282"/>
            <a:ext cx="1764196" cy="31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4" tIns="45712" rIns="91424" bIns="45712" rtlCol="0" anchor="ctr"/>
          <a:lstStyle/>
          <a:p>
            <a:pPr algn="ctr"/>
            <a:r>
              <a:rPr lang="en-US" sz="1200" dirty="0"/>
              <a:t>Application 1 Server</a:t>
            </a:r>
            <a:endParaRPr lang="en-US" sz="1200" dirty="0"/>
          </a:p>
        </p:txBody>
      </p:sp>
      <p:sp>
        <p:nvSpPr>
          <p:cNvPr id="11" name="Rechteck 10"/>
          <p:cNvSpPr/>
          <p:nvPr/>
        </p:nvSpPr>
        <p:spPr>
          <a:xfrm>
            <a:off x="6389470" y="2669354"/>
            <a:ext cx="1764196" cy="31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4" tIns="45712" rIns="91424" bIns="45712" rtlCol="0" anchor="ctr"/>
          <a:lstStyle/>
          <a:p>
            <a:pPr algn="ctr"/>
            <a:r>
              <a:rPr lang="en-US" sz="1200" dirty="0"/>
              <a:t>Application </a:t>
            </a:r>
            <a:r>
              <a:rPr lang="en-US" sz="1200" dirty="0" err="1"/>
              <a:t>i</a:t>
            </a:r>
            <a:r>
              <a:rPr lang="en-US" sz="1200" dirty="0"/>
              <a:t> Server</a:t>
            </a:r>
            <a:endParaRPr lang="en-US" sz="1200" dirty="0"/>
          </a:p>
        </p:txBody>
      </p:sp>
      <p:cxnSp>
        <p:nvCxnSpPr>
          <p:cNvPr id="13" name="Gerade Verbindung 12"/>
          <p:cNvCxnSpPr/>
          <p:nvPr/>
        </p:nvCxnSpPr>
        <p:spPr>
          <a:xfrm>
            <a:off x="7236296" y="2426404"/>
            <a:ext cx="0" cy="16237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5799597" y="4077072"/>
            <a:ext cx="2943944" cy="22988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4" tIns="45712" rIns="91424" bIns="45712" rtlCol="0" anchor="t" anchorCtr="0"/>
          <a:lstStyle/>
          <a:p>
            <a:pPr algn="ctr"/>
            <a:r>
              <a:rPr lang="en-US" sz="1200" dirty="0"/>
              <a:t>Guest VM – OS n</a:t>
            </a:r>
            <a:endParaRPr lang="en-US" sz="1200" dirty="0"/>
          </a:p>
        </p:txBody>
      </p:sp>
      <p:cxnSp>
        <p:nvCxnSpPr>
          <p:cNvPr id="24" name="Gerade Verbindung 23"/>
          <p:cNvCxnSpPr/>
          <p:nvPr/>
        </p:nvCxnSpPr>
        <p:spPr>
          <a:xfrm>
            <a:off x="7236296" y="3470473"/>
            <a:ext cx="0" cy="306701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6163232" y="1554917"/>
            <a:ext cx="648072" cy="2544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24" tIns="45712" rIns="91424" bIns="45712" rtlCol="0" anchor="ctr">
            <a:normAutofit fontScale="77500" lnSpcReduction="20000"/>
          </a:bodyPr>
          <a:lstStyle/>
          <a:p>
            <a:pPr algn="ctr"/>
            <a:r>
              <a:rPr lang="en-US" sz="1200" dirty="0"/>
              <a:t>Discovery</a:t>
            </a:r>
            <a:endParaRPr lang="en-US" sz="1200" dirty="0"/>
          </a:p>
        </p:txBody>
      </p:sp>
      <p:sp>
        <p:nvSpPr>
          <p:cNvPr id="35" name="Rechteck 34"/>
          <p:cNvSpPr/>
          <p:nvPr/>
        </p:nvSpPr>
        <p:spPr>
          <a:xfrm>
            <a:off x="3419748" y="2126595"/>
            <a:ext cx="1077098" cy="6098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4" tIns="45712" rIns="91424" bIns="45712" rtlCol="0" anchor="ctr">
            <a:normAutofit/>
          </a:bodyPr>
          <a:lstStyle/>
          <a:p>
            <a:pPr algn="ctr"/>
            <a:r>
              <a:rPr lang="en-US" sz="1200" dirty="0"/>
              <a:t>Application 1</a:t>
            </a:r>
          </a:p>
          <a:p>
            <a:pPr algn="ctr"/>
            <a:r>
              <a:rPr lang="en-US" sz="1200" dirty="0"/>
              <a:t>Client</a:t>
            </a:r>
            <a:endParaRPr lang="en-US" sz="1200" dirty="0"/>
          </a:p>
        </p:txBody>
      </p:sp>
      <p:cxnSp>
        <p:nvCxnSpPr>
          <p:cNvPr id="76" name="Gerade Verbindung 75"/>
          <p:cNvCxnSpPr/>
          <p:nvPr/>
        </p:nvCxnSpPr>
        <p:spPr>
          <a:xfrm>
            <a:off x="3937798" y="2828833"/>
            <a:ext cx="0" cy="16201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>
            <a:off x="3940944" y="3958148"/>
            <a:ext cx="0" cy="306034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Flussdiagramm: Dokument 53"/>
          <p:cNvSpPr/>
          <p:nvPr/>
        </p:nvSpPr>
        <p:spPr>
          <a:xfrm>
            <a:off x="1316251" y="1653893"/>
            <a:ext cx="1086333" cy="574320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4" tIns="45712" rIns="91424" bIns="45712" rtlCol="0" anchor="ctr">
            <a:normAutofit/>
          </a:bodyPr>
          <a:lstStyle/>
          <a:p>
            <a:pPr algn="ctr"/>
            <a:r>
              <a:rPr lang="en-US" sz="1200" dirty="0"/>
              <a:t>Application 1 Metadata</a:t>
            </a:r>
            <a:endParaRPr lang="en-US" sz="1200" dirty="0"/>
          </a:p>
        </p:txBody>
      </p:sp>
      <p:cxnSp>
        <p:nvCxnSpPr>
          <p:cNvPr id="58" name="Gerade Verbindung 57"/>
          <p:cNvCxnSpPr/>
          <p:nvPr/>
        </p:nvCxnSpPr>
        <p:spPr>
          <a:xfrm>
            <a:off x="1259632" y="3598108"/>
            <a:ext cx="0" cy="306034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6163232" y="1191338"/>
            <a:ext cx="757486" cy="2544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24" tIns="45712" rIns="91424" bIns="45712" rtlCol="0" anchor="ctr">
            <a:normAutofit fontScale="77500" lnSpcReduction="20000"/>
          </a:bodyPr>
          <a:lstStyle/>
          <a:p>
            <a:pPr algn="ctr"/>
            <a:r>
              <a:rPr lang="en-US" sz="1200" dirty="0"/>
              <a:t>HTTP Server</a:t>
            </a:r>
            <a:endParaRPr lang="en-US" sz="1200" dirty="0"/>
          </a:p>
        </p:txBody>
      </p:sp>
      <p:sp>
        <p:nvSpPr>
          <p:cNvPr id="68" name="Rechteck 67"/>
          <p:cNvSpPr/>
          <p:nvPr/>
        </p:nvSpPr>
        <p:spPr>
          <a:xfrm>
            <a:off x="6012161" y="4390760"/>
            <a:ext cx="2627560" cy="761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4" tIns="45712" rIns="91424" bIns="45712" rtlCol="0" anchor="ctr"/>
          <a:lstStyle/>
          <a:p>
            <a:pPr algn="ctr"/>
            <a:r>
              <a:rPr lang="en-US" sz="1200" dirty="0"/>
              <a:t>	Cloudlet Server</a:t>
            </a:r>
            <a:endParaRPr lang="en-US" sz="1200" dirty="0"/>
          </a:p>
        </p:txBody>
      </p:sp>
      <p:sp>
        <p:nvSpPr>
          <p:cNvPr id="69" name="Rechteck 68"/>
          <p:cNvSpPr/>
          <p:nvPr/>
        </p:nvSpPr>
        <p:spPr>
          <a:xfrm>
            <a:off x="6389470" y="5287315"/>
            <a:ext cx="1764196" cy="31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4" tIns="45712" rIns="91424" bIns="45712" rtlCol="0" anchor="ctr"/>
          <a:lstStyle/>
          <a:p>
            <a:pPr algn="ctr"/>
            <a:r>
              <a:rPr lang="en-US" sz="1200" dirty="0"/>
              <a:t>Application j Server</a:t>
            </a:r>
            <a:endParaRPr lang="en-US" sz="1200" dirty="0"/>
          </a:p>
        </p:txBody>
      </p:sp>
      <p:sp>
        <p:nvSpPr>
          <p:cNvPr id="73" name="Rechteck 72"/>
          <p:cNvSpPr/>
          <p:nvPr/>
        </p:nvSpPr>
        <p:spPr>
          <a:xfrm>
            <a:off x="6389470" y="5935387"/>
            <a:ext cx="1764196" cy="315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4" tIns="45712" rIns="91424" bIns="45712" rtlCol="0" anchor="ctr"/>
          <a:lstStyle/>
          <a:p>
            <a:pPr algn="ctr"/>
            <a:r>
              <a:rPr lang="en-US" sz="1200" dirty="0"/>
              <a:t>Application m Server</a:t>
            </a:r>
            <a:endParaRPr lang="en-US" sz="1200" dirty="0"/>
          </a:p>
        </p:txBody>
      </p:sp>
      <p:cxnSp>
        <p:nvCxnSpPr>
          <p:cNvPr id="74" name="Gerade Verbindung 73"/>
          <p:cNvCxnSpPr/>
          <p:nvPr/>
        </p:nvCxnSpPr>
        <p:spPr>
          <a:xfrm>
            <a:off x="7236296" y="5692436"/>
            <a:ext cx="0" cy="16237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hteck 74"/>
          <p:cNvSpPr/>
          <p:nvPr/>
        </p:nvSpPr>
        <p:spPr>
          <a:xfrm>
            <a:off x="6163232" y="4473581"/>
            <a:ext cx="648072" cy="2544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24" tIns="45712" rIns="91424" bIns="45712" rtlCol="0" anchor="ctr">
            <a:normAutofit fontScale="77500" lnSpcReduction="20000"/>
          </a:bodyPr>
          <a:lstStyle/>
          <a:p>
            <a:pPr algn="ctr"/>
            <a:r>
              <a:rPr lang="en-US" sz="1200" dirty="0"/>
              <a:t>Discovery</a:t>
            </a:r>
            <a:endParaRPr lang="en-US" sz="1200" dirty="0"/>
          </a:p>
        </p:txBody>
      </p:sp>
      <p:sp>
        <p:nvSpPr>
          <p:cNvPr id="77" name="Rechteck 76"/>
          <p:cNvSpPr/>
          <p:nvPr/>
        </p:nvSpPr>
        <p:spPr>
          <a:xfrm>
            <a:off x="6163232" y="4811836"/>
            <a:ext cx="757486" cy="2544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24" tIns="45712" rIns="91424" bIns="45712" rtlCol="0" anchor="ctr">
            <a:normAutofit fontScale="77500" lnSpcReduction="20000"/>
          </a:bodyPr>
          <a:lstStyle/>
          <a:p>
            <a:pPr algn="ctr"/>
            <a:r>
              <a:rPr lang="en-US" sz="1200" dirty="0"/>
              <a:t>HTTP Server</a:t>
            </a:r>
            <a:endParaRPr lang="en-US" sz="1200" dirty="0"/>
          </a:p>
        </p:txBody>
      </p:sp>
      <p:sp>
        <p:nvSpPr>
          <p:cNvPr id="78" name="Rechteck 77"/>
          <p:cNvSpPr/>
          <p:nvPr/>
        </p:nvSpPr>
        <p:spPr>
          <a:xfrm rot="16200000">
            <a:off x="1841653" y="3413576"/>
            <a:ext cx="2041758" cy="5386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4" tIns="45712" rIns="91424" bIns="45712" rtlCol="0" anchor="ctr"/>
          <a:lstStyle/>
          <a:p>
            <a:pPr algn="ctr"/>
            <a:r>
              <a:rPr lang="en-US" sz="1200" dirty="0"/>
              <a:t>	Cloudlet Client</a:t>
            </a:r>
            <a:endParaRPr lang="en-US" sz="1200" dirty="0"/>
          </a:p>
        </p:txBody>
      </p:sp>
      <p:sp>
        <p:nvSpPr>
          <p:cNvPr id="82" name="Rechteck 81"/>
          <p:cNvSpPr/>
          <p:nvPr/>
        </p:nvSpPr>
        <p:spPr>
          <a:xfrm rot="16200000">
            <a:off x="2540500" y="4106430"/>
            <a:ext cx="648072" cy="2544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24" tIns="45712" rIns="91424" bIns="45712" rtlCol="0" anchor="ctr">
            <a:normAutofit fontScale="77500" lnSpcReduction="20000"/>
          </a:bodyPr>
          <a:lstStyle/>
          <a:p>
            <a:pPr algn="ctr"/>
            <a:r>
              <a:rPr lang="en-US" sz="1200" dirty="0"/>
              <a:t>Discovery</a:t>
            </a:r>
            <a:endParaRPr lang="en-US" sz="1200" dirty="0"/>
          </a:p>
        </p:txBody>
      </p:sp>
      <p:sp>
        <p:nvSpPr>
          <p:cNvPr id="84" name="Rechteck 83"/>
          <p:cNvSpPr/>
          <p:nvPr/>
        </p:nvSpPr>
        <p:spPr>
          <a:xfrm>
            <a:off x="3416726" y="3094055"/>
            <a:ext cx="1077098" cy="6098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4" tIns="45712" rIns="91424" bIns="45712" rtlCol="0" anchor="ctr">
            <a:normAutofit/>
          </a:bodyPr>
          <a:lstStyle/>
          <a:p>
            <a:pPr algn="ctr"/>
            <a:r>
              <a:rPr lang="en-US" sz="1200" dirty="0"/>
              <a:t>Application </a:t>
            </a:r>
            <a:r>
              <a:rPr lang="en-US" sz="1200" dirty="0" err="1"/>
              <a:t>i</a:t>
            </a:r>
            <a:endParaRPr lang="en-US" sz="1200" dirty="0"/>
          </a:p>
          <a:p>
            <a:pPr algn="ctr"/>
            <a:r>
              <a:rPr lang="en-US" sz="1200" dirty="0"/>
              <a:t>Client</a:t>
            </a:r>
            <a:endParaRPr lang="en-US" sz="1200" dirty="0"/>
          </a:p>
        </p:txBody>
      </p:sp>
      <p:sp>
        <p:nvSpPr>
          <p:cNvPr id="85" name="Rechteck 84"/>
          <p:cNvSpPr/>
          <p:nvPr/>
        </p:nvSpPr>
        <p:spPr>
          <a:xfrm>
            <a:off x="3422894" y="4477213"/>
            <a:ext cx="1077098" cy="6098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4" tIns="45712" rIns="91424" bIns="45712" rtlCol="0" anchor="ctr">
            <a:normAutofit/>
          </a:bodyPr>
          <a:lstStyle/>
          <a:p>
            <a:pPr algn="ctr"/>
            <a:r>
              <a:rPr lang="en-US" sz="1200" dirty="0"/>
              <a:t>Application j</a:t>
            </a:r>
          </a:p>
          <a:p>
            <a:pPr algn="ctr"/>
            <a:r>
              <a:rPr lang="en-US" sz="1200" dirty="0"/>
              <a:t>Client</a:t>
            </a:r>
            <a:endParaRPr lang="en-US" sz="1200" dirty="0"/>
          </a:p>
        </p:txBody>
      </p:sp>
      <p:cxnSp>
        <p:nvCxnSpPr>
          <p:cNvPr id="86" name="Gerade Verbindung 85"/>
          <p:cNvCxnSpPr/>
          <p:nvPr/>
        </p:nvCxnSpPr>
        <p:spPr>
          <a:xfrm>
            <a:off x="3940944" y="5179450"/>
            <a:ext cx="0" cy="16201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hteck 86"/>
          <p:cNvSpPr/>
          <p:nvPr/>
        </p:nvSpPr>
        <p:spPr>
          <a:xfrm>
            <a:off x="3419872" y="5444673"/>
            <a:ext cx="1077098" cy="6098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4" tIns="45712" rIns="91424" bIns="45712" rtlCol="0" anchor="ctr">
            <a:normAutofit/>
          </a:bodyPr>
          <a:lstStyle/>
          <a:p>
            <a:pPr algn="ctr"/>
            <a:r>
              <a:rPr lang="en-US" sz="1200" dirty="0"/>
              <a:t>Application m</a:t>
            </a:r>
          </a:p>
          <a:p>
            <a:pPr algn="ctr"/>
            <a:r>
              <a:rPr lang="en-US" sz="1200" dirty="0"/>
              <a:t>Client</a:t>
            </a:r>
            <a:endParaRPr lang="en-US" sz="1200" dirty="0"/>
          </a:p>
        </p:txBody>
      </p:sp>
      <p:sp>
        <p:nvSpPr>
          <p:cNvPr id="91" name="Flussdiagramm: Dokument 90"/>
          <p:cNvSpPr/>
          <p:nvPr/>
        </p:nvSpPr>
        <p:spPr>
          <a:xfrm>
            <a:off x="116683" y="2662008"/>
            <a:ext cx="1065560" cy="575261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4" tIns="45712" rIns="91424" bIns="45712" rtlCol="0" anchor="ctr">
            <a:normAutofit/>
          </a:bodyPr>
          <a:lstStyle/>
          <a:p>
            <a:pPr algn="ctr"/>
            <a:r>
              <a:rPr lang="en-US" sz="1200" dirty="0"/>
              <a:t>Application </a:t>
            </a:r>
            <a:r>
              <a:rPr lang="en-US" sz="1200" dirty="0" err="1"/>
              <a:t>i</a:t>
            </a:r>
            <a:r>
              <a:rPr lang="en-US" sz="1200" dirty="0"/>
              <a:t> Package</a:t>
            </a:r>
            <a:endParaRPr lang="en-US" sz="1200" dirty="0"/>
          </a:p>
        </p:txBody>
      </p:sp>
      <p:sp>
        <p:nvSpPr>
          <p:cNvPr id="92" name="Flussdiagramm: Dokument 91"/>
          <p:cNvSpPr/>
          <p:nvPr/>
        </p:nvSpPr>
        <p:spPr>
          <a:xfrm>
            <a:off x="1325430" y="2662004"/>
            <a:ext cx="1086333" cy="574320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4" tIns="45712" rIns="91424" bIns="45712" rtlCol="0" anchor="ctr">
            <a:normAutofit/>
          </a:bodyPr>
          <a:lstStyle/>
          <a:p>
            <a:pPr algn="ctr"/>
            <a:r>
              <a:rPr lang="en-US" sz="1200" dirty="0"/>
              <a:t>Application i Metadata</a:t>
            </a:r>
            <a:endParaRPr lang="en-US" sz="1200" dirty="0"/>
          </a:p>
        </p:txBody>
      </p:sp>
      <p:cxnSp>
        <p:nvCxnSpPr>
          <p:cNvPr id="101" name="Gerade Verbindung 100"/>
          <p:cNvCxnSpPr/>
          <p:nvPr/>
        </p:nvCxnSpPr>
        <p:spPr>
          <a:xfrm>
            <a:off x="1259632" y="2355970"/>
            <a:ext cx="0" cy="16201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Flussdiagramm: Dokument 110"/>
          <p:cNvSpPr/>
          <p:nvPr/>
        </p:nvSpPr>
        <p:spPr>
          <a:xfrm>
            <a:off x="107505" y="4356198"/>
            <a:ext cx="1065560" cy="575261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4" tIns="45712" rIns="91424" bIns="45712" rtlCol="0" anchor="ctr">
            <a:normAutofit/>
          </a:bodyPr>
          <a:lstStyle/>
          <a:p>
            <a:pPr algn="ctr"/>
            <a:r>
              <a:rPr lang="en-US" sz="1200" dirty="0"/>
              <a:t>Application j Package</a:t>
            </a:r>
            <a:endParaRPr lang="en-US" sz="1200" dirty="0"/>
          </a:p>
        </p:txBody>
      </p:sp>
      <p:sp>
        <p:nvSpPr>
          <p:cNvPr id="113" name="Flussdiagramm: Dokument 112"/>
          <p:cNvSpPr/>
          <p:nvPr/>
        </p:nvSpPr>
        <p:spPr>
          <a:xfrm>
            <a:off x="1316251" y="4356194"/>
            <a:ext cx="1086333" cy="574320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4" tIns="45712" rIns="91424" bIns="45712" rtlCol="0" anchor="ctr">
            <a:normAutofit/>
          </a:bodyPr>
          <a:lstStyle/>
          <a:p>
            <a:pPr algn="ctr"/>
            <a:r>
              <a:rPr lang="en-US" sz="1200" dirty="0"/>
              <a:t>Application j Metadata</a:t>
            </a:r>
            <a:endParaRPr lang="en-US" sz="1200" dirty="0"/>
          </a:p>
        </p:txBody>
      </p:sp>
      <p:sp>
        <p:nvSpPr>
          <p:cNvPr id="114" name="Flussdiagramm: Dokument 113"/>
          <p:cNvSpPr/>
          <p:nvPr/>
        </p:nvSpPr>
        <p:spPr>
          <a:xfrm>
            <a:off x="116683" y="5364308"/>
            <a:ext cx="1065560" cy="575261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4" tIns="45712" rIns="91424" bIns="45712" rtlCol="0" anchor="ctr">
            <a:normAutofit/>
          </a:bodyPr>
          <a:lstStyle/>
          <a:p>
            <a:pPr algn="ctr"/>
            <a:r>
              <a:rPr lang="en-US" sz="1200" dirty="0"/>
              <a:t>Application m Package</a:t>
            </a:r>
            <a:endParaRPr lang="en-US" sz="1200" dirty="0"/>
          </a:p>
        </p:txBody>
      </p:sp>
      <p:sp>
        <p:nvSpPr>
          <p:cNvPr id="115" name="Flussdiagramm: Dokument 114"/>
          <p:cNvSpPr/>
          <p:nvPr/>
        </p:nvSpPr>
        <p:spPr>
          <a:xfrm>
            <a:off x="1325430" y="5364305"/>
            <a:ext cx="1086333" cy="574320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4" tIns="45712" rIns="91424" bIns="45712" rtlCol="0" anchor="ctr">
            <a:normAutofit/>
          </a:bodyPr>
          <a:lstStyle/>
          <a:p>
            <a:pPr algn="ctr"/>
            <a:r>
              <a:rPr lang="en-US" sz="1200" dirty="0"/>
              <a:t>Application m Metadata</a:t>
            </a:r>
            <a:endParaRPr lang="en-US" sz="1200" dirty="0"/>
          </a:p>
        </p:txBody>
      </p:sp>
      <p:cxnSp>
        <p:nvCxnSpPr>
          <p:cNvPr id="116" name="Gerade Verbindung 115"/>
          <p:cNvCxnSpPr/>
          <p:nvPr/>
        </p:nvCxnSpPr>
        <p:spPr>
          <a:xfrm>
            <a:off x="1259632" y="5058271"/>
            <a:ext cx="0" cy="16201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35" idx="3"/>
            <a:endCxn id="10" idx="1"/>
          </p:cNvCxnSpPr>
          <p:nvPr/>
        </p:nvCxnSpPr>
        <p:spPr>
          <a:xfrm flipV="1">
            <a:off x="4496846" y="2179139"/>
            <a:ext cx="1892624" cy="2523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/>
          <p:cNvCxnSpPr>
            <a:stCxn id="84" idx="3"/>
          </p:cNvCxnSpPr>
          <p:nvPr/>
        </p:nvCxnSpPr>
        <p:spPr>
          <a:xfrm flipV="1">
            <a:off x="4493824" y="2828833"/>
            <a:ext cx="1895646" cy="5701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>
            <a:endCxn id="69" idx="1"/>
          </p:cNvCxnSpPr>
          <p:nvPr/>
        </p:nvCxnSpPr>
        <p:spPr>
          <a:xfrm>
            <a:off x="4499992" y="4782127"/>
            <a:ext cx="1889478" cy="66304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/>
          <p:cNvCxnSpPr>
            <a:stCxn id="87" idx="3"/>
            <a:endCxn id="73" idx="1"/>
          </p:cNvCxnSpPr>
          <p:nvPr/>
        </p:nvCxnSpPr>
        <p:spPr>
          <a:xfrm>
            <a:off x="4496970" y="5749584"/>
            <a:ext cx="1892500" cy="34366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>
            <a:stCxn id="78" idx="2"/>
            <a:endCxn id="35" idx="1"/>
          </p:cNvCxnSpPr>
          <p:nvPr/>
        </p:nvCxnSpPr>
        <p:spPr>
          <a:xfrm flipV="1">
            <a:off x="3131840" y="2431508"/>
            <a:ext cx="287908" cy="1251379"/>
          </a:xfrm>
          <a:prstGeom prst="bentConnector5">
            <a:avLst>
              <a:gd name="adj1" fmla="val 39700"/>
              <a:gd name="adj2" fmla="val 48577"/>
              <a:gd name="adj3" fmla="val 38245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3"/>
          <p:cNvCxnSpPr>
            <a:stCxn id="78" idx="2"/>
            <a:endCxn id="84" idx="1"/>
          </p:cNvCxnSpPr>
          <p:nvPr/>
        </p:nvCxnSpPr>
        <p:spPr>
          <a:xfrm flipV="1">
            <a:off x="3131840" y="3398966"/>
            <a:ext cx="284886" cy="283918"/>
          </a:xfrm>
          <a:prstGeom prst="bentConnector5">
            <a:avLst>
              <a:gd name="adj1" fmla="val 40790"/>
              <a:gd name="adj2" fmla="val 11472"/>
              <a:gd name="adj3" fmla="val 41155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23"/>
          <p:cNvCxnSpPr>
            <a:stCxn id="78" idx="2"/>
          </p:cNvCxnSpPr>
          <p:nvPr/>
        </p:nvCxnSpPr>
        <p:spPr>
          <a:xfrm>
            <a:off x="3131840" y="3682884"/>
            <a:ext cx="284886" cy="1128952"/>
          </a:xfrm>
          <a:prstGeom prst="bentConnector4">
            <a:avLst>
              <a:gd name="adj1" fmla="val 40122"/>
              <a:gd name="adj2" fmla="val 99725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23"/>
          <p:cNvCxnSpPr>
            <a:stCxn id="78" idx="2"/>
            <a:endCxn id="87" idx="1"/>
          </p:cNvCxnSpPr>
          <p:nvPr/>
        </p:nvCxnSpPr>
        <p:spPr>
          <a:xfrm>
            <a:off x="3131842" y="3682884"/>
            <a:ext cx="288032" cy="2066700"/>
          </a:xfrm>
          <a:prstGeom prst="bentConnector5">
            <a:avLst>
              <a:gd name="adj1" fmla="val 39683"/>
              <a:gd name="adj2" fmla="val 49139"/>
              <a:gd name="adj3" fmla="val 3915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63"/>
          <p:cNvCxnSpPr>
            <a:stCxn id="78" idx="3"/>
            <a:endCxn id="66" idx="1"/>
          </p:cNvCxnSpPr>
          <p:nvPr/>
        </p:nvCxnSpPr>
        <p:spPr>
          <a:xfrm rot="5400000" flipH="1" flipV="1">
            <a:off x="3841159" y="339933"/>
            <a:ext cx="1343451" cy="3300701"/>
          </a:xfrm>
          <a:prstGeom prst="bentConnector2">
            <a:avLst/>
          </a:prstGeom>
          <a:ln w="19050">
            <a:solidFill>
              <a:schemeClr val="accent3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63"/>
          <p:cNvCxnSpPr>
            <a:endCxn id="77" idx="1"/>
          </p:cNvCxnSpPr>
          <p:nvPr/>
        </p:nvCxnSpPr>
        <p:spPr>
          <a:xfrm rot="5400000" flipH="1" flipV="1">
            <a:off x="4754490" y="5116605"/>
            <a:ext cx="1586294" cy="1231190"/>
          </a:xfrm>
          <a:prstGeom prst="bentConnector2">
            <a:avLst/>
          </a:prstGeom>
          <a:ln w="19050">
            <a:solidFill>
              <a:schemeClr val="accent3"/>
            </a:solidFill>
            <a:prstDash val="sysDash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feld 151"/>
          <p:cNvSpPr txBox="1"/>
          <p:nvPr/>
        </p:nvSpPr>
        <p:spPr>
          <a:xfrm>
            <a:off x="3275860" y="1080467"/>
            <a:ext cx="1125597" cy="230816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r>
              <a:rPr lang="en-US" sz="900" dirty="0"/>
              <a:t>Application Package</a:t>
            </a:r>
          </a:p>
        </p:txBody>
      </p:sp>
      <p:sp>
        <p:nvSpPr>
          <p:cNvPr id="188" name="Textfeld 187"/>
          <p:cNvSpPr txBox="1"/>
          <p:nvPr/>
        </p:nvSpPr>
        <p:spPr>
          <a:xfrm>
            <a:off x="3275859" y="1325960"/>
            <a:ext cx="1202541" cy="230816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r>
              <a:rPr lang="en-US" sz="900" dirty="0"/>
              <a:t>Application Metadata</a:t>
            </a:r>
          </a:p>
        </p:txBody>
      </p:sp>
      <p:cxnSp>
        <p:nvCxnSpPr>
          <p:cNvPr id="189" name="Gerade Verbindung mit Pfeil 63"/>
          <p:cNvCxnSpPr>
            <a:stCxn id="32" idx="1"/>
            <a:endCxn id="82" idx="2"/>
          </p:cNvCxnSpPr>
          <p:nvPr/>
        </p:nvCxnSpPr>
        <p:spPr>
          <a:xfrm rot="10800000" flipV="1">
            <a:off x="2991753" y="1682133"/>
            <a:ext cx="3171480" cy="255151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63"/>
          <p:cNvCxnSpPr>
            <a:stCxn id="75" idx="1"/>
          </p:cNvCxnSpPr>
          <p:nvPr/>
        </p:nvCxnSpPr>
        <p:spPr>
          <a:xfrm rot="10800000">
            <a:off x="2991753" y="4233645"/>
            <a:ext cx="3171480" cy="36715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Gerade Verbindung mit Pfeil 63"/>
          <p:cNvCxnSpPr>
            <a:stCxn id="78" idx="1"/>
          </p:cNvCxnSpPr>
          <p:nvPr/>
        </p:nvCxnSpPr>
        <p:spPr>
          <a:xfrm rot="16200000" flipH="1">
            <a:off x="2986497" y="4579798"/>
            <a:ext cx="1821584" cy="2069514"/>
          </a:xfrm>
          <a:prstGeom prst="bentConnector2">
            <a:avLst/>
          </a:prstGeom>
          <a:ln w="19050">
            <a:solidFill>
              <a:schemeClr val="accent3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feld 223"/>
          <p:cNvSpPr txBox="1"/>
          <p:nvPr/>
        </p:nvSpPr>
        <p:spPr>
          <a:xfrm>
            <a:off x="3335479" y="6294516"/>
            <a:ext cx="1125597" cy="230816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r>
              <a:rPr lang="en-US" sz="900" dirty="0"/>
              <a:t>Application Package</a:t>
            </a:r>
          </a:p>
        </p:txBody>
      </p:sp>
      <p:sp>
        <p:nvSpPr>
          <p:cNvPr id="225" name="Textfeld 224"/>
          <p:cNvSpPr txBox="1"/>
          <p:nvPr/>
        </p:nvSpPr>
        <p:spPr>
          <a:xfrm>
            <a:off x="3335479" y="6540010"/>
            <a:ext cx="1202541" cy="230816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r>
              <a:rPr lang="en-US" sz="900" dirty="0"/>
              <a:t>Application Metadata</a:t>
            </a:r>
          </a:p>
        </p:txBody>
      </p:sp>
      <p:sp>
        <p:nvSpPr>
          <p:cNvPr id="226" name="Textfeld 225"/>
          <p:cNvSpPr txBox="1"/>
          <p:nvPr/>
        </p:nvSpPr>
        <p:spPr>
          <a:xfrm>
            <a:off x="4644011" y="1484784"/>
            <a:ext cx="955679" cy="230816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r>
              <a:rPr lang="en-US" sz="900" dirty="0"/>
              <a:t>IP Address : Port</a:t>
            </a:r>
          </a:p>
        </p:txBody>
      </p:sp>
      <p:sp>
        <p:nvSpPr>
          <p:cNvPr id="227" name="Textfeld 226"/>
          <p:cNvSpPr txBox="1"/>
          <p:nvPr/>
        </p:nvSpPr>
        <p:spPr>
          <a:xfrm>
            <a:off x="4632162" y="1653893"/>
            <a:ext cx="1091933" cy="230816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r>
              <a:rPr lang="en-US" sz="900" dirty="0"/>
              <a:t>Cloudlet Properties</a:t>
            </a:r>
          </a:p>
        </p:txBody>
      </p:sp>
      <p:sp>
        <p:nvSpPr>
          <p:cNvPr id="284" name="Abgerundetes Rechteck 283"/>
          <p:cNvSpPr/>
          <p:nvPr/>
        </p:nvSpPr>
        <p:spPr>
          <a:xfrm>
            <a:off x="1" y="7029400"/>
            <a:ext cx="9143999" cy="1080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 smtClean="0"/>
              <a:t>Legend</a:t>
            </a:r>
            <a:endParaRPr lang="en-US" sz="1200" dirty="0"/>
          </a:p>
        </p:txBody>
      </p:sp>
      <p:sp>
        <p:nvSpPr>
          <p:cNvPr id="287" name="Rechteck 286"/>
          <p:cNvSpPr/>
          <p:nvPr/>
        </p:nvSpPr>
        <p:spPr>
          <a:xfrm>
            <a:off x="755576" y="7173416"/>
            <a:ext cx="564234" cy="43518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24" tIns="45712" rIns="91424" bIns="45712" rtlCol="0" anchor="t" anchorCtr="0"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88" name="Textfeld 287"/>
          <p:cNvSpPr txBox="1"/>
          <p:nvPr/>
        </p:nvSpPr>
        <p:spPr>
          <a:xfrm>
            <a:off x="539552" y="7662680"/>
            <a:ext cx="1003769" cy="230816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r>
              <a:rPr lang="en-US" sz="900" dirty="0" smtClean="0"/>
              <a:t>System Boundary</a:t>
            </a:r>
            <a:endParaRPr lang="en-US" sz="900" dirty="0"/>
          </a:p>
        </p:txBody>
      </p:sp>
      <p:sp>
        <p:nvSpPr>
          <p:cNvPr id="289" name="Rechteck 288"/>
          <p:cNvSpPr/>
          <p:nvPr/>
        </p:nvSpPr>
        <p:spPr>
          <a:xfrm>
            <a:off x="1757771" y="7173416"/>
            <a:ext cx="564234" cy="4351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24" tIns="45712" rIns="91424" bIns="45712" rtlCol="0" anchor="t" anchorCtr="0"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90" name="Textfeld 289"/>
          <p:cNvSpPr txBox="1"/>
          <p:nvPr/>
        </p:nvSpPr>
        <p:spPr>
          <a:xfrm>
            <a:off x="1547664" y="7608601"/>
            <a:ext cx="970105" cy="369316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algn="ctr"/>
            <a:r>
              <a:rPr lang="en-US" sz="900" dirty="0" smtClean="0"/>
              <a:t>Custom Runtime</a:t>
            </a:r>
          </a:p>
          <a:p>
            <a:pPr algn="ctr"/>
            <a:r>
              <a:rPr lang="en-US" sz="900" dirty="0" smtClean="0"/>
              <a:t>Component</a:t>
            </a:r>
            <a:endParaRPr lang="en-US" sz="900" dirty="0"/>
          </a:p>
        </p:txBody>
      </p:sp>
      <p:sp>
        <p:nvSpPr>
          <p:cNvPr id="291" name="Rechteck 290"/>
          <p:cNvSpPr/>
          <p:nvPr/>
        </p:nvSpPr>
        <p:spPr>
          <a:xfrm>
            <a:off x="2784317" y="7173416"/>
            <a:ext cx="564234" cy="4351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24" tIns="45712" rIns="91424" bIns="45712" rtlCol="0" anchor="t" anchorCtr="0"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92" name="Textfeld 291"/>
          <p:cNvSpPr txBox="1"/>
          <p:nvPr/>
        </p:nvSpPr>
        <p:spPr>
          <a:xfrm>
            <a:off x="2555776" y="7608601"/>
            <a:ext cx="1006975" cy="369316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algn="ctr"/>
            <a:r>
              <a:rPr lang="en-US" sz="900" dirty="0" smtClean="0"/>
              <a:t>3</a:t>
            </a:r>
            <a:r>
              <a:rPr lang="en-US" sz="900" baseline="30000" dirty="0" smtClean="0"/>
              <a:t>rd</a:t>
            </a:r>
            <a:r>
              <a:rPr lang="en-US" sz="900" dirty="0" smtClean="0"/>
              <a:t> Party Runtime</a:t>
            </a:r>
          </a:p>
          <a:p>
            <a:pPr algn="ctr"/>
            <a:r>
              <a:rPr lang="en-US" sz="900" dirty="0" smtClean="0"/>
              <a:t>Component</a:t>
            </a:r>
            <a:endParaRPr lang="en-US" sz="900" dirty="0"/>
          </a:p>
        </p:txBody>
      </p:sp>
      <p:sp>
        <p:nvSpPr>
          <p:cNvPr id="294" name="Textfeld 293"/>
          <p:cNvSpPr txBox="1"/>
          <p:nvPr/>
        </p:nvSpPr>
        <p:spPr>
          <a:xfrm>
            <a:off x="3965649" y="7662680"/>
            <a:ext cx="349743" cy="230816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algn="ctr"/>
            <a:r>
              <a:rPr lang="en-US" sz="900" dirty="0" smtClean="0"/>
              <a:t>File</a:t>
            </a:r>
            <a:endParaRPr lang="en-US" sz="900" dirty="0"/>
          </a:p>
        </p:txBody>
      </p:sp>
      <p:sp>
        <p:nvSpPr>
          <p:cNvPr id="285" name="Flussdiagramm: Dokument 284"/>
          <p:cNvSpPr/>
          <p:nvPr/>
        </p:nvSpPr>
        <p:spPr>
          <a:xfrm>
            <a:off x="3865574" y="7173416"/>
            <a:ext cx="564234" cy="435185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6" name="Gerade Verbindung mit Pfeil 63"/>
          <p:cNvCxnSpPr/>
          <p:nvPr/>
        </p:nvCxnSpPr>
        <p:spPr>
          <a:xfrm>
            <a:off x="4865731" y="7389440"/>
            <a:ext cx="50405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feld 301"/>
          <p:cNvSpPr txBox="1"/>
          <p:nvPr/>
        </p:nvSpPr>
        <p:spPr>
          <a:xfrm>
            <a:off x="4716016" y="7679253"/>
            <a:ext cx="774539" cy="230816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algn="ctr"/>
            <a:r>
              <a:rPr lang="en-US" sz="900" dirty="0" smtClean="0"/>
              <a:t>Blocking Call</a:t>
            </a:r>
            <a:endParaRPr lang="en-US" sz="900" dirty="0"/>
          </a:p>
        </p:txBody>
      </p:sp>
      <p:cxnSp>
        <p:nvCxnSpPr>
          <p:cNvPr id="303" name="Gerade Verbindung mit Pfeil 63"/>
          <p:cNvCxnSpPr/>
          <p:nvPr/>
        </p:nvCxnSpPr>
        <p:spPr>
          <a:xfrm>
            <a:off x="5729827" y="7392618"/>
            <a:ext cx="50405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feld 303"/>
          <p:cNvSpPr txBox="1"/>
          <p:nvPr/>
        </p:nvSpPr>
        <p:spPr>
          <a:xfrm>
            <a:off x="5489757" y="7677851"/>
            <a:ext cx="1031020" cy="230816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algn="ctr"/>
            <a:r>
              <a:rPr lang="en-US" sz="900" dirty="0" smtClean="0"/>
              <a:t>Non-Blocking Call</a:t>
            </a:r>
            <a:endParaRPr lang="en-US" sz="900" dirty="0"/>
          </a:p>
        </p:txBody>
      </p:sp>
      <p:cxnSp>
        <p:nvCxnSpPr>
          <p:cNvPr id="305" name="Gerade Verbindung mit Pfeil 63"/>
          <p:cNvCxnSpPr/>
          <p:nvPr/>
        </p:nvCxnSpPr>
        <p:spPr>
          <a:xfrm>
            <a:off x="6665931" y="7392618"/>
            <a:ext cx="504059" cy="0"/>
          </a:xfrm>
          <a:prstGeom prst="straightConnector1">
            <a:avLst/>
          </a:prstGeom>
          <a:ln w="1905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feld 305"/>
          <p:cNvSpPr txBox="1"/>
          <p:nvPr/>
        </p:nvSpPr>
        <p:spPr>
          <a:xfrm>
            <a:off x="6597970" y="7677851"/>
            <a:ext cx="611033" cy="230816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algn="ctr"/>
            <a:r>
              <a:rPr lang="en-US" sz="900" dirty="0" smtClean="0"/>
              <a:t>File Read</a:t>
            </a:r>
            <a:endParaRPr lang="en-US" sz="900" dirty="0"/>
          </a:p>
        </p:txBody>
      </p:sp>
      <p:cxnSp>
        <p:nvCxnSpPr>
          <p:cNvPr id="307" name="Gerade Verbindung mit Pfeil 63"/>
          <p:cNvCxnSpPr/>
          <p:nvPr/>
        </p:nvCxnSpPr>
        <p:spPr>
          <a:xfrm>
            <a:off x="7547576" y="7389440"/>
            <a:ext cx="504059" cy="0"/>
          </a:xfrm>
          <a:prstGeom prst="straightConnector1">
            <a:avLst/>
          </a:prstGeom>
          <a:ln w="19050">
            <a:solidFill>
              <a:schemeClr val="accent3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feld 307"/>
          <p:cNvSpPr txBox="1"/>
          <p:nvPr/>
        </p:nvSpPr>
        <p:spPr>
          <a:xfrm>
            <a:off x="7552250" y="7677851"/>
            <a:ext cx="428291" cy="230816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algn="ctr"/>
            <a:r>
              <a:rPr lang="en-US" sz="900" dirty="0" smtClean="0"/>
              <a:t>HTTP</a:t>
            </a:r>
            <a:endParaRPr lang="en-US" sz="900" dirty="0"/>
          </a:p>
        </p:txBody>
      </p:sp>
      <p:cxnSp>
        <p:nvCxnSpPr>
          <p:cNvPr id="309" name="Gerade Verbindung mit Pfeil 63"/>
          <p:cNvCxnSpPr/>
          <p:nvPr/>
        </p:nvCxnSpPr>
        <p:spPr>
          <a:xfrm>
            <a:off x="8316413" y="7389440"/>
            <a:ext cx="504059" cy="0"/>
          </a:xfrm>
          <a:prstGeom prst="straightConnector1">
            <a:avLst/>
          </a:prstGeom>
          <a:ln w="19050">
            <a:solidFill>
              <a:schemeClr val="accent4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Textfeld 309"/>
          <p:cNvSpPr txBox="1"/>
          <p:nvPr/>
        </p:nvSpPr>
        <p:spPr>
          <a:xfrm>
            <a:off x="8223306" y="7677851"/>
            <a:ext cx="623856" cy="230816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algn="ctr"/>
            <a:r>
              <a:rPr lang="en-US" sz="900" dirty="0" smtClean="0"/>
              <a:t>Multicast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2916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9" grpId="0" animBg="1"/>
      <p:bldP spid="32" grpId="0" animBg="1"/>
      <p:bldP spid="35" grpId="0" animBg="1"/>
      <p:bldP spid="66" grpId="0" animBg="1"/>
      <p:bldP spid="68" grpId="0" animBg="1"/>
      <p:bldP spid="69" grpId="0" animBg="1"/>
      <p:bldP spid="73" grpId="0" animBg="1"/>
      <p:bldP spid="75" grpId="0" animBg="1"/>
      <p:bldP spid="77" grpId="0" animBg="1"/>
      <p:bldP spid="78" grpId="0" animBg="1"/>
      <p:bldP spid="82" grpId="0" animBg="1"/>
      <p:bldP spid="84" grpId="0" animBg="1"/>
      <p:bldP spid="85" grpId="0" animBg="1"/>
      <p:bldP spid="87" grpId="0" animBg="1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Bildschirmpräsentation (4:3)</PresentationFormat>
  <Paragraphs>51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AppVirtualization for Cloudlet code offload</dc:title>
  <dc:creator>Dome</dc:creator>
  <cp:lastModifiedBy>Dominik Messinger</cp:lastModifiedBy>
  <cp:revision>97</cp:revision>
  <dcterms:created xsi:type="dcterms:W3CDTF">2012-07-20T23:39:36Z</dcterms:created>
  <dcterms:modified xsi:type="dcterms:W3CDTF">2012-11-09T14:38:17Z</dcterms:modified>
</cp:coreProperties>
</file>