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59" r:id="rId4"/>
    <p:sldId id="257" r:id="rId5"/>
    <p:sldId id="260" r:id="rId6"/>
    <p:sldId id="263" r:id="rId7"/>
    <p:sldId id="264" r:id="rId8"/>
    <p:sldId id="261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16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149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CDA5-3AA9-45A8-9AFC-5FEB643A8D8B}" type="datetimeFigureOut">
              <a:rPr lang="pl-PL" smtClean="0"/>
              <a:t>30.12.2024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AFE4D-6CAD-4771-9F00-4401D68A83B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292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FAFE4D-6CAD-4771-9F00-4401D68A83B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716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DDDC97-F2F2-96B9-8E0D-809CD9AAE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49FF9D6-61A1-03E6-232A-8B4977F1B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C1339F-D0E5-2D1B-3B62-649A438E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60868-DC8A-4E6D-A204-0C82352153B2}" type="datetime1">
              <a:rPr lang="pl-PL" smtClean="0"/>
              <a:t>30.12.2024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4AF1838-4D93-3E45-B473-42E01841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B035A6E-09F1-ABF1-FCCA-1C48A5E5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689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A526E3-66EE-7F79-7377-CB956AF2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2828EB5-6B62-369B-C46E-0FEA924BB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7CD8D91-F65B-E837-5D4D-4D44CE51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35379-D4B6-4270-B9F9-6D3C940DDFD8}" type="datetime1">
              <a:rPr lang="pl-PL" smtClean="0"/>
              <a:t>30.12.2024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663D021-F228-526C-CEC3-3D9E2EC7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4354B7-AA31-08CE-5497-61175023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2568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3D87851-CBE9-EB23-0FA7-3A9DF466B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ED76643-CDB0-4D38-1A22-B98096144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5049952-5BC9-8AA3-806A-48CDE83B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FA1C3-C75A-41D0-A4A3-50DAD381B8C0}" type="datetime1">
              <a:rPr lang="pl-PL" smtClean="0"/>
              <a:t>30.12.2024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B6EBD8-4970-C42C-389C-4AE3C510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50E0FFB-0A1B-8701-A134-A2B9BEE4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277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2231C9-9A37-CFE2-91FE-A62B31F6F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6E18F8-F328-E630-244B-6B04EF746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5BD8E84-706F-1971-6CE9-E907DFBA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83AA9-B3DE-407B-8F3B-13060385E88B}" type="datetime1">
              <a:rPr lang="pl-PL" smtClean="0"/>
              <a:t>30.12.2024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C4B9BE-6DAA-5A06-8D5F-42670D63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C65966B-B445-EB6B-3A37-EF9EFF73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781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265F60-10C3-5279-4306-38B996AB0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7DD2CE5-3D1F-EC47-C4D8-6517214B5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DF24B0-7BDD-7C57-3447-11A92D52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2DD8-EC39-4A9C-9780-12A37E91D627}" type="datetime1">
              <a:rPr lang="pl-PL" smtClean="0"/>
              <a:t>30.12.2024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DC5D340-FA05-B572-DE85-7DD890BA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BC64C0-12CA-1730-4F57-9FD8E597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568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A2F60A-A670-00EC-D2AE-3E4FB0CC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084012-6972-1299-84A1-9EBA5CA5E6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55012A6-EF44-AEA7-3FED-66B6E7E9A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387DAFA-8A3A-0AA0-9D6E-647C7CAB3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400CA-EAD4-4985-B5C8-135FF4468973}" type="datetime1">
              <a:rPr lang="pl-PL" smtClean="0"/>
              <a:t>30.12.2024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DE80581-D158-3A6C-34A3-D93C79DD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C37F734-6F54-9BF9-9486-444E53C3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964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F95EE2-A088-D6B5-2B63-53EC39DE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5AB71CC-3413-1E1F-7508-4C2802FD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9E28EC1-A6D6-B398-35BF-A8D5FF74C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24E740C-37E8-2B70-8A75-EEA50F783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E01F842-2EAA-626D-3417-372FED694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0AB2B9D-3056-498A-B022-3EF3CAF5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3F4A-6145-45A9-AC68-431E7860A1BF}" type="datetime1">
              <a:rPr lang="pl-PL" smtClean="0"/>
              <a:t>30.12.2024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CE7EF63-A8E6-CAB8-8A11-1CDDB10DD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D958BB8-D215-4CDA-D8CF-E29A773E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86555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F9B658-58CC-38EC-4C2B-9E25ABE6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C810E2B-E1A4-AF69-39E2-7B71B973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6A0A1-5579-4976-973B-B5E2097A5EFF}" type="datetime1">
              <a:rPr lang="pl-PL" smtClean="0"/>
              <a:t>30.12.2024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607395B-783A-95FF-3E75-09E24F8B6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2611001-3F98-0931-7C97-86EB2B66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293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3795C228-5579-1298-5EC9-33BE541F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2D25-86B0-4051-8472-3B1625F271BD}" type="datetime1">
              <a:rPr lang="pl-PL" smtClean="0"/>
              <a:t>30.12.2024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371D36A-77A5-9CE7-D4D1-05F65FE7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878936B-CB12-BB4C-BCB3-A6060DFC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566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7D145F-FD66-DC59-9F6F-409413503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0AA953-DF99-2BD4-32C3-B0F02C070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7A64907-7A4F-2624-8F42-133308E85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40F5102-E58F-F84E-6D50-D5954D8C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B97D5-9BE7-4AB6-A0C5-10D6A608C123}" type="datetime1">
              <a:rPr lang="pl-PL" smtClean="0"/>
              <a:t>30.12.2024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72DCED2-709C-2F45-E953-A4D4A2A5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47DB41D-2A48-55C4-BF1D-952335EB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673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E75208-2A14-2C10-38A6-2E3338C8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FE5B154-775B-99ED-2037-4D3843AD8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1533318-6108-4157-C385-F10BD558A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9F6231D-99AC-0AD0-A36C-2809089C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D09E4-491C-48C5-A4BD-AC2E9E17608F}" type="datetime1">
              <a:rPr lang="pl-PL" smtClean="0"/>
              <a:t>30.12.2024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B35A588-EE36-CCE9-840E-C99B4F34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251F24E-58E4-D061-3A6A-5F033C0A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317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id="{368B9606-E5F4-A803-5EC8-932C33D1CB07}"/>
              </a:ext>
            </a:extLst>
          </p:cNvPr>
          <p:cNvSpPr/>
          <p:nvPr userDrawn="1"/>
        </p:nvSpPr>
        <p:spPr>
          <a:xfrm>
            <a:off x="0" y="6312100"/>
            <a:ext cx="12192000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65AA538E-CAF6-45EC-8F08-3CAD0588DC9E}"/>
              </a:ext>
            </a:extLst>
          </p:cNvPr>
          <p:cNvSpPr/>
          <p:nvPr userDrawn="1"/>
        </p:nvSpPr>
        <p:spPr>
          <a:xfrm>
            <a:off x="0" y="889430"/>
            <a:ext cx="12192000" cy="5411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12B8F0A-30AE-FBCA-38A2-7C8C015F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1852"/>
            <a:ext cx="10515600" cy="623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6F98BCD-52BA-88AB-AC4C-D2F49B69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26991"/>
            <a:ext cx="10515600" cy="424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89B6312-CCB8-82C1-D0D5-591D4DC2B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ADD79-D51D-4B85-BFE7-4FC97B814780}" type="datetime1">
              <a:rPr lang="pl-PL" smtClean="0"/>
              <a:t>30.12.2024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C0796E5-3826-C7C7-37DB-2FCFEB39D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3E1CBB0-7024-B664-5E7D-F6F2FB2B0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3112D-B510-4CCF-BAEF-BBD1F217A4D3}" type="slidenum">
              <a:rPr lang="pl-PL" smtClean="0"/>
              <a:t>‹#›</a:t>
            </a:fld>
            <a:endParaRPr lang="pl-PL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987BFAA5-416D-25AB-4D0F-56811118EF6F}"/>
              </a:ext>
            </a:extLst>
          </p:cNvPr>
          <p:cNvSpPr/>
          <p:nvPr userDrawn="1"/>
        </p:nvSpPr>
        <p:spPr>
          <a:xfrm>
            <a:off x="0" y="0"/>
            <a:ext cx="12192000" cy="883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pic>
        <p:nvPicPr>
          <p:cNvPr id="8" name="Obraz 7" descr="Obraz zawierający tekst, Czcionka, biały, logo&#10;&#10;Opis wygenerowany automatycznie">
            <a:extLst>
              <a:ext uri="{FF2B5EF4-FFF2-40B4-BE49-F238E27FC236}">
                <a16:creationId xmlns:a16="http://schemas.microsoft.com/office/drawing/2014/main" id="{6EEC8005-8342-9267-0E65-2F74B111437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351"/>
            <a:ext cx="2743200" cy="876727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3F58C70-730D-D159-E96C-2129E7BF98FE}"/>
              </a:ext>
            </a:extLst>
          </p:cNvPr>
          <p:cNvSpPr txBox="1"/>
          <p:nvPr userDrawn="1"/>
        </p:nvSpPr>
        <p:spPr>
          <a:xfrm>
            <a:off x="3581400" y="72207"/>
            <a:ext cx="2475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Dominik Olechny W67167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0A9DEE0-E2E8-CCC1-DCDC-17CB8239D0B9}"/>
              </a:ext>
            </a:extLst>
          </p:cNvPr>
          <p:cNvSpPr txBox="1"/>
          <p:nvPr userDrawn="1"/>
        </p:nvSpPr>
        <p:spPr>
          <a:xfrm>
            <a:off x="10343587" y="67308"/>
            <a:ext cx="1010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600" dirty="0"/>
              <a:t>5IIZ/2022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E434045-B68C-74CE-4B73-3E3F4E7600AE}"/>
              </a:ext>
            </a:extLst>
          </p:cNvPr>
          <p:cNvSpPr txBox="1"/>
          <p:nvPr userDrawn="1"/>
        </p:nvSpPr>
        <p:spPr>
          <a:xfrm>
            <a:off x="3581398" y="448463"/>
            <a:ext cx="5631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Rozwiązanie Problemu Plecakowego algorytmem zachłannym</a:t>
            </a:r>
          </a:p>
        </p:txBody>
      </p: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DCB5AA7A-58F1-B8A6-A007-33627ADE1470}"/>
              </a:ext>
            </a:extLst>
          </p:cNvPr>
          <p:cNvCxnSpPr/>
          <p:nvPr userDrawn="1"/>
        </p:nvCxnSpPr>
        <p:spPr>
          <a:xfrm>
            <a:off x="0" y="6301117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85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" TargetMode="External"/><Relationship Id="rId2" Type="http://schemas.openxmlformats.org/officeDocument/2006/relationships/hyperlink" Target="https://home.agh.edu.pl/~grzesik/Informatyka/informatyka_W7_bez_RSA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2ACB1C-7A91-66E8-7611-AF8986F40D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Rozwiązanie problemu plecakowego algorytmem zachłannym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D6D83D2-8BE6-A444-A581-E0C6C6E92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2303"/>
            <a:ext cx="9144000" cy="1655762"/>
          </a:xfrm>
        </p:spPr>
        <p:txBody>
          <a:bodyPr/>
          <a:lstStyle/>
          <a:p>
            <a:r>
              <a:rPr lang="pl-PL" dirty="0"/>
              <a:t>Dominik Olechny W67167</a:t>
            </a:r>
          </a:p>
        </p:txBody>
      </p:sp>
    </p:spTree>
    <p:extLst>
      <p:ext uri="{BB962C8B-B14F-4D97-AF65-F5344CB8AC3E}">
        <p14:creationId xmlns:p14="http://schemas.microsoft.com/office/powerpoint/2010/main" val="39205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7B7BD8-B2DE-91B2-496A-FD56D9A1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Wywołanie algorytmu zachłannego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6A5F8C-E6FA-4053-5CE2-666BCBF0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Wywołanie funkcji </a:t>
            </a:r>
            <a:r>
              <a:rPr lang="pl-PL" dirty="0" err="1"/>
              <a:t>zachlanny_plecak</a:t>
            </a:r>
            <a:r>
              <a:rPr lang="pl-PL" dirty="0"/>
              <a:t>, z parametrami przedmioty oraz </a:t>
            </a:r>
            <a:r>
              <a:rPr lang="pl-PL" dirty="0" err="1"/>
              <a:t>maks_waga</a:t>
            </a:r>
            <a:r>
              <a:rPr lang="pl-PL" dirty="0"/>
              <a:t> podanymi przez użytkownika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D5BB8E-EBD6-AC34-57A5-042E1167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27E7C3-4600-7C4D-F905-78B111EC7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10</a:t>
            </a:fld>
            <a:endParaRPr lang="pl-PL"/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9732A539-65C8-2649-1644-C72F13FF30AE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914135" y="3084680"/>
            <a:ext cx="10439665" cy="937138"/>
          </a:xfr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61DC371F-F7C5-A9EE-29CB-9A56D677D98D}"/>
              </a:ext>
            </a:extLst>
          </p:cNvPr>
          <p:cNvSpPr txBox="1"/>
          <p:nvPr/>
        </p:nvSpPr>
        <p:spPr>
          <a:xfrm>
            <a:off x="914135" y="4083188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Fragment kodu odpowiedzialny za wywołanie funkcji, oraz za pobranie zwróconych wartości.</a:t>
            </a:r>
          </a:p>
        </p:txBody>
      </p:sp>
    </p:spTree>
    <p:extLst>
      <p:ext uri="{BB962C8B-B14F-4D97-AF65-F5344CB8AC3E}">
        <p14:creationId xmlns:p14="http://schemas.microsoft.com/office/powerpoint/2010/main" val="126710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2E6D4B-C8CD-DA9D-A6E0-7DCDBF3F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Działanie funkcji </a:t>
            </a:r>
            <a:r>
              <a:rPr lang="pl-PL" b="1" dirty="0" err="1"/>
              <a:t>zachlanny_plecak</a:t>
            </a:r>
            <a:endParaRPr lang="pl-PL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D44563A-70CB-DC2E-1F38-8986D69D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Sortowanie przedmiotów pod względem stosunku wartość/waga, użyto funkcji lambda, aby nie tworzyć osobnej funkcji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8B094CEF-F7D8-F507-29EE-532C068E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61FD9C8-940F-2A24-963E-0C2B81155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11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A932229-B747-55FC-F40F-CCA75BB5F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006" y="2966600"/>
            <a:ext cx="8403981" cy="105727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7379972-5BF8-9308-8FB3-4B8B7F1700F4}"/>
              </a:ext>
            </a:extLst>
          </p:cNvPr>
          <p:cNvSpPr txBox="1"/>
          <p:nvPr/>
        </p:nvSpPr>
        <p:spPr>
          <a:xfrm>
            <a:off x="1894006" y="4085245"/>
            <a:ext cx="8403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Linijka kodu odpowiedzialna za wykonanie operacji dzielenia i sortowania.</a:t>
            </a:r>
          </a:p>
        </p:txBody>
      </p:sp>
    </p:spTree>
    <p:extLst>
      <p:ext uri="{BB962C8B-B14F-4D97-AF65-F5344CB8AC3E}">
        <p14:creationId xmlns:p14="http://schemas.microsoft.com/office/powerpoint/2010/main" val="381727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3C0C3-B0A2-8E2B-DAB0-3D027922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8255E9-51AD-D46B-9659-BB9ED918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Działanie funkcji </a:t>
            </a:r>
            <a:r>
              <a:rPr lang="pl-PL" b="1" dirty="0" err="1"/>
              <a:t>zachlanny_plecak</a:t>
            </a:r>
            <a:endParaRPr lang="pl-PL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AB9DD5-13B1-E9C8-E9A0-619AE9846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Zdefiniowanie i przypisanie początkowych wartości zmiennych, odpowiedzialnych za aktualna </a:t>
            </a:r>
            <a:r>
              <a:rPr lang="pl-PL" dirty="0" err="1"/>
              <a:t>wage</a:t>
            </a:r>
            <a:r>
              <a:rPr lang="pl-PL" dirty="0"/>
              <a:t>, wartość i list wybranych, i pominiętych przedmiotów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2E8B067-E73C-E2D4-4B23-6977286B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A5902C5-48B0-DE10-2EE5-A2634FA6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12</a:t>
            </a:fld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DF820DE-BD5F-F61B-FAB3-9F2764CC553E}"/>
              </a:ext>
            </a:extLst>
          </p:cNvPr>
          <p:cNvSpPr txBox="1"/>
          <p:nvPr/>
        </p:nvSpPr>
        <p:spPr>
          <a:xfrm>
            <a:off x="1894004" y="4757294"/>
            <a:ext cx="8403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Fragment kodu z zdefiniowanymi danymi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474EA293-F0B7-9052-04BD-856C86EF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44" y="3286475"/>
            <a:ext cx="45339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5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94C12-3425-6E51-CC6F-A9350FDF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9003D4-BB12-4867-2719-20D2AF6A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Działanie funkcji </a:t>
            </a:r>
            <a:r>
              <a:rPr lang="pl-PL" b="1" dirty="0" err="1"/>
              <a:t>zachlanny_plecak</a:t>
            </a:r>
            <a:endParaRPr lang="pl-PL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B5130A-B0F6-788B-89DC-AC407870E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6991"/>
            <a:ext cx="5146141" cy="42499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dirty="0"/>
              <a:t>Następnie występuje iteracja po posortowanej wcześniej tablicy przedmioty: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b="1" dirty="0"/>
              <a:t>Jeśli aktualna waga łączna przedmiotów oraz waga  jednostokowego przedmiotu jest niższa bądź równa maksymalnej wadze plecaka to:</a:t>
            </a:r>
          </a:p>
          <a:p>
            <a:r>
              <a:rPr lang="pl-PL" dirty="0"/>
              <a:t>Dodajemy przedmiot do wybranych</a:t>
            </a:r>
          </a:p>
          <a:p>
            <a:r>
              <a:rPr lang="pl-PL" dirty="0"/>
              <a:t>Dodajemy wagę przedmiotu do łącznej wagi wybranych przedmiotów</a:t>
            </a:r>
          </a:p>
          <a:p>
            <a:r>
              <a:rPr lang="pl-PL" dirty="0"/>
              <a:t>Dodajemy wartość przedmiotu do łącznej wartości</a:t>
            </a:r>
          </a:p>
          <a:p>
            <a:pPr marL="0" indent="0">
              <a:buNone/>
            </a:pPr>
            <a:r>
              <a:rPr lang="pl-PL" b="1" dirty="0"/>
              <a:t>W przeciwnym razie:</a:t>
            </a:r>
          </a:p>
          <a:p>
            <a:r>
              <a:rPr lang="pl-PL" dirty="0"/>
              <a:t>Dodajemy przedmiot do listy pominiętych</a:t>
            </a:r>
          </a:p>
          <a:p>
            <a:pPr marL="0" indent="0">
              <a:buNone/>
            </a:pPr>
            <a:r>
              <a:rPr lang="pl-PL" dirty="0"/>
              <a:t>Po zakończeniu funkcja zawraca łączną wartość wybranych przedmiotów, listę wybranych przedmiotów oraz pominiętych.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E15AD22-A991-3EBF-99D1-8683F9CD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74D6CA8-7454-6FEB-BE95-E8032252F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13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63C9317A-115A-7F78-5730-185ABBB0C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58957"/>
            <a:ext cx="5612904" cy="2587859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10AA4F56-2933-30CB-2CFB-3A898B70ED6D}"/>
              </a:ext>
            </a:extLst>
          </p:cNvPr>
          <p:cNvSpPr txBox="1"/>
          <p:nvPr/>
        </p:nvSpPr>
        <p:spPr>
          <a:xfrm>
            <a:off x="6096000" y="5246816"/>
            <a:ext cx="5612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Fragment kodu odpowiedzialny za </a:t>
            </a:r>
            <a:r>
              <a:rPr lang="pl-PL" dirty="0" err="1"/>
              <a:t>literacje</a:t>
            </a:r>
            <a:r>
              <a:rPr lang="pl-PL" dirty="0"/>
              <a:t> po tablicy</a:t>
            </a:r>
          </a:p>
        </p:txBody>
      </p:sp>
    </p:spTree>
    <p:extLst>
      <p:ext uri="{BB962C8B-B14F-4D97-AF65-F5344CB8AC3E}">
        <p14:creationId xmlns:p14="http://schemas.microsoft.com/office/powerpoint/2010/main" val="901910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C38061-C269-6CD4-403D-2B84DF35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9298"/>
            <a:ext cx="10515600" cy="623769"/>
          </a:xfrm>
        </p:spPr>
        <p:txBody>
          <a:bodyPr/>
          <a:lstStyle/>
          <a:p>
            <a:pPr algn="ctr"/>
            <a:r>
              <a:rPr lang="pl-PL" b="1" dirty="0"/>
              <a:t>Wywołanie wyników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42DFF89-2640-FA36-F66E-A9A82F6DAC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Program wyświetla:</a:t>
            </a:r>
          </a:p>
          <a:p>
            <a:r>
              <a:rPr lang="pl-PL" dirty="0"/>
              <a:t>Maksymalną wartość jaką udało się spakować do plecaka</a:t>
            </a:r>
          </a:p>
          <a:p>
            <a:r>
              <a:rPr lang="pl-PL" dirty="0"/>
              <a:t>Wybrane przedmioty</a:t>
            </a:r>
          </a:p>
          <a:p>
            <a:r>
              <a:rPr lang="pl-PL" dirty="0"/>
              <a:t>Pominięte przedmioty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9F69A8ED-6FC9-1979-1224-79EA60F573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65621"/>
            <a:ext cx="5181600" cy="1608898"/>
          </a:xfrm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3A1F4C7-68A2-214F-3FAE-17A2679C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1FC47B4-3198-8512-2124-8BA52618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14</a:t>
            </a:fld>
            <a:endParaRPr lang="pl-PL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C9856D30-9A1C-A728-C699-613FBB3DF112}"/>
              </a:ext>
            </a:extLst>
          </p:cNvPr>
          <p:cNvSpPr txBox="1"/>
          <p:nvPr/>
        </p:nvSpPr>
        <p:spPr>
          <a:xfrm>
            <a:off x="6172200" y="3500017"/>
            <a:ext cx="5333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dirty="0"/>
              <a:t>Fragment kodu odpowiedzialny za wyświetlenie wyników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998D8169-CE47-1DC6-B0A4-C9D687019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3980888"/>
            <a:ext cx="5181600" cy="1289113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A47D96D-C2E7-A534-3030-290414576D6E}"/>
              </a:ext>
            </a:extLst>
          </p:cNvPr>
          <p:cNvSpPr txBox="1"/>
          <p:nvPr/>
        </p:nvSpPr>
        <p:spPr>
          <a:xfrm>
            <a:off x="6172200" y="5351510"/>
            <a:ext cx="518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/>
              <a:t>Wynik końcowy programu</a:t>
            </a:r>
          </a:p>
        </p:txBody>
      </p:sp>
    </p:spTree>
    <p:extLst>
      <p:ext uri="{BB962C8B-B14F-4D97-AF65-F5344CB8AC3E}">
        <p14:creationId xmlns:p14="http://schemas.microsoft.com/office/powerpoint/2010/main" val="2973676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006F2-4C48-0604-923E-73C13E985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17C4A625-4D7C-B150-028E-07373EED4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8" name="Podtytuł 7">
            <a:extLst>
              <a:ext uri="{FF2B5EF4-FFF2-40B4-BE49-F238E27FC236}">
                <a16:creationId xmlns:a16="http://schemas.microsoft.com/office/drawing/2014/main" id="{4203AAF9-C233-3410-EA02-8FE2209E5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Weryfikacja optymalności algorytmu</a:t>
            </a:r>
          </a:p>
          <a:p>
            <a:r>
              <a:rPr lang="pl-PL" dirty="0"/>
              <a:t>Wnioski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29C5323-DFA9-84E7-E129-CAA0A71F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3584E0E-FEE2-9C23-859B-ECA68F90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417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7028B4-E9B0-0BF4-456F-70164B91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Weryfikacja optymalności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63D6B6-519C-A91E-F0B0-FBD4F137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W celu weryfikacji optymalności algorytmu wprowadzimy następujące dane oraz założymy że plecak pomieści 14: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DBB8609C-52DF-8312-6FD4-98982DF8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2F91AB1-FAA0-F626-7D8D-D6635E05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16</a:t>
            </a:fld>
            <a:endParaRPr lang="pl-PL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2F4FCF57-536D-D1CE-98D7-35189CD83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32933"/>
              </p:ext>
            </p:extLst>
          </p:nvPr>
        </p:nvGraphicFramePr>
        <p:xfrm>
          <a:off x="2297066" y="2794136"/>
          <a:ext cx="7597868" cy="314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467">
                  <a:extLst>
                    <a:ext uri="{9D8B030D-6E8A-4147-A177-3AD203B41FA5}">
                      <a16:colId xmlns:a16="http://schemas.microsoft.com/office/drawing/2014/main" val="3350136245"/>
                    </a:ext>
                  </a:extLst>
                </a:gridCol>
                <a:gridCol w="1899467">
                  <a:extLst>
                    <a:ext uri="{9D8B030D-6E8A-4147-A177-3AD203B41FA5}">
                      <a16:colId xmlns:a16="http://schemas.microsoft.com/office/drawing/2014/main" val="221414094"/>
                    </a:ext>
                  </a:extLst>
                </a:gridCol>
                <a:gridCol w="1899467">
                  <a:extLst>
                    <a:ext uri="{9D8B030D-6E8A-4147-A177-3AD203B41FA5}">
                      <a16:colId xmlns:a16="http://schemas.microsoft.com/office/drawing/2014/main" val="1808047564"/>
                    </a:ext>
                  </a:extLst>
                </a:gridCol>
                <a:gridCol w="1899467">
                  <a:extLst>
                    <a:ext uri="{9D8B030D-6E8A-4147-A177-3AD203B41FA5}">
                      <a16:colId xmlns:a16="http://schemas.microsoft.com/office/drawing/2014/main" val="2981559662"/>
                    </a:ext>
                  </a:extLst>
                </a:gridCol>
              </a:tblGrid>
              <a:tr h="346653">
                <a:tc>
                  <a:txBody>
                    <a:bodyPr/>
                    <a:lstStyle/>
                    <a:p>
                      <a:r>
                        <a:rPr lang="pl-PL" sz="1700" dirty="0"/>
                        <a:t>Lp.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Przedmiot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waga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wartość</a:t>
                      </a:r>
                    </a:p>
                  </a:txBody>
                  <a:tcPr marL="85476" marR="85476" marT="42738" marB="42738"/>
                </a:tc>
                <a:extLst>
                  <a:ext uri="{0D108BD9-81ED-4DB2-BD59-A6C34878D82A}">
                    <a16:rowId xmlns:a16="http://schemas.microsoft.com/office/drawing/2014/main" val="1711099804"/>
                  </a:ext>
                </a:extLst>
              </a:tr>
              <a:tr h="346653">
                <a:tc>
                  <a:txBody>
                    <a:bodyPr/>
                    <a:lstStyle/>
                    <a:p>
                      <a:r>
                        <a:rPr lang="pl-PL" sz="1700" dirty="0"/>
                        <a:t>1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telefon 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1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500</a:t>
                      </a:r>
                    </a:p>
                  </a:txBody>
                  <a:tcPr marL="85476" marR="85476" marT="42738" marB="42738"/>
                </a:tc>
                <a:extLst>
                  <a:ext uri="{0D108BD9-81ED-4DB2-BD59-A6C34878D82A}">
                    <a16:rowId xmlns:a16="http://schemas.microsoft.com/office/drawing/2014/main" val="844374907"/>
                  </a:ext>
                </a:extLst>
              </a:tr>
              <a:tr h="346653">
                <a:tc>
                  <a:txBody>
                    <a:bodyPr/>
                    <a:lstStyle/>
                    <a:p>
                      <a:r>
                        <a:rPr lang="pl-PL" sz="1700" dirty="0"/>
                        <a:t>2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PS3 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7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800</a:t>
                      </a:r>
                    </a:p>
                  </a:txBody>
                  <a:tcPr marL="85476" marR="85476" marT="42738" marB="42738"/>
                </a:tc>
                <a:extLst>
                  <a:ext uri="{0D108BD9-81ED-4DB2-BD59-A6C34878D82A}">
                    <a16:rowId xmlns:a16="http://schemas.microsoft.com/office/drawing/2014/main" val="115051327"/>
                  </a:ext>
                </a:extLst>
              </a:tr>
              <a:tr h="375766">
                <a:tc>
                  <a:txBody>
                    <a:bodyPr/>
                    <a:lstStyle/>
                    <a:p>
                      <a:r>
                        <a:rPr lang="pl-PL" sz="1700" dirty="0"/>
                        <a:t>3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laptop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8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900</a:t>
                      </a:r>
                    </a:p>
                  </a:txBody>
                  <a:tcPr marL="85476" marR="85476" marT="42738" marB="42738"/>
                </a:tc>
                <a:extLst>
                  <a:ext uri="{0D108BD9-81ED-4DB2-BD59-A6C34878D82A}">
                    <a16:rowId xmlns:a16="http://schemas.microsoft.com/office/drawing/2014/main" val="3953668263"/>
                  </a:ext>
                </a:extLst>
              </a:tr>
              <a:tr h="346653">
                <a:tc>
                  <a:txBody>
                    <a:bodyPr/>
                    <a:lstStyle/>
                    <a:p>
                      <a:r>
                        <a:rPr lang="pl-PL" sz="1700" dirty="0"/>
                        <a:t>4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PS Vita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2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200</a:t>
                      </a:r>
                    </a:p>
                  </a:txBody>
                  <a:tcPr marL="85476" marR="85476" marT="42738" marB="42738"/>
                </a:tc>
                <a:extLst>
                  <a:ext uri="{0D108BD9-81ED-4DB2-BD59-A6C34878D82A}">
                    <a16:rowId xmlns:a16="http://schemas.microsoft.com/office/drawing/2014/main" val="810603403"/>
                  </a:ext>
                </a:extLst>
              </a:tr>
              <a:tr h="346653">
                <a:tc>
                  <a:txBody>
                    <a:bodyPr/>
                    <a:lstStyle/>
                    <a:p>
                      <a:r>
                        <a:rPr lang="pl-PL" sz="1700" dirty="0"/>
                        <a:t>5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wino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2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100</a:t>
                      </a:r>
                    </a:p>
                  </a:txBody>
                  <a:tcPr marL="85476" marR="85476" marT="42738" marB="42738"/>
                </a:tc>
                <a:extLst>
                  <a:ext uri="{0D108BD9-81ED-4DB2-BD59-A6C34878D82A}">
                    <a16:rowId xmlns:a16="http://schemas.microsoft.com/office/drawing/2014/main" val="2592480457"/>
                  </a:ext>
                </a:extLst>
              </a:tr>
              <a:tr h="346653">
                <a:tc>
                  <a:txBody>
                    <a:bodyPr/>
                    <a:lstStyle/>
                    <a:p>
                      <a:r>
                        <a:rPr lang="pl-PL" sz="1700" dirty="0"/>
                        <a:t>6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parasol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2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100</a:t>
                      </a:r>
                    </a:p>
                  </a:txBody>
                  <a:tcPr marL="85476" marR="85476" marT="42738" marB="42738"/>
                </a:tc>
                <a:extLst>
                  <a:ext uri="{0D108BD9-81ED-4DB2-BD59-A6C34878D82A}">
                    <a16:rowId xmlns:a16="http://schemas.microsoft.com/office/drawing/2014/main" val="2136342023"/>
                  </a:ext>
                </a:extLst>
              </a:tr>
              <a:tr h="346653">
                <a:tc>
                  <a:txBody>
                    <a:bodyPr/>
                    <a:lstStyle/>
                    <a:p>
                      <a:r>
                        <a:rPr lang="pl-PL" sz="1700" dirty="0"/>
                        <a:t>7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gitara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16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500</a:t>
                      </a:r>
                    </a:p>
                  </a:txBody>
                  <a:tcPr marL="85476" marR="85476" marT="42738" marB="42738"/>
                </a:tc>
                <a:extLst>
                  <a:ext uri="{0D108BD9-81ED-4DB2-BD59-A6C34878D82A}">
                    <a16:rowId xmlns:a16="http://schemas.microsoft.com/office/drawing/2014/main" val="82362348"/>
                  </a:ext>
                </a:extLst>
              </a:tr>
              <a:tr h="346653">
                <a:tc>
                  <a:txBody>
                    <a:bodyPr/>
                    <a:lstStyle/>
                    <a:p>
                      <a:r>
                        <a:rPr lang="pl-PL" sz="1700" dirty="0"/>
                        <a:t>8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trampki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4</a:t>
                      </a:r>
                    </a:p>
                  </a:txBody>
                  <a:tcPr marL="85476" marR="85476" marT="42738" marB="42738"/>
                </a:tc>
                <a:tc>
                  <a:txBody>
                    <a:bodyPr/>
                    <a:lstStyle/>
                    <a:p>
                      <a:r>
                        <a:rPr lang="pl-PL" sz="1700" dirty="0"/>
                        <a:t>100</a:t>
                      </a:r>
                    </a:p>
                  </a:txBody>
                  <a:tcPr marL="85476" marR="85476" marT="42738" marB="42738"/>
                </a:tc>
                <a:extLst>
                  <a:ext uri="{0D108BD9-81ED-4DB2-BD59-A6C34878D82A}">
                    <a16:rowId xmlns:a16="http://schemas.microsoft.com/office/drawing/2014/main" val="3633988756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87E6CBB4-0A64-8708-846A-D0939A2BB277}"/>
              </a:ext>
            </a:extLst>
          </p:cNvPr>
          <p:cNvSpPr txBox="1"/>
          <p:nvPr/>
        </p:nvSpPr>
        <p:spPr>
          <a:xfrm>
            <a:off x="2297066" y="5987018"/>
            <a:ext cx="7597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i="1" dirty="0"/>
              <a:t>Lista przedmiotów które mogą trafić do plecaka</a:t>
            </a:r>
          </a:p>
        </p:txBody>
      </p:sp>
    </p:spTree>
    <p:extLst>
      <p:ext uri="{BB962C8B-B14F-4D97-AF65-F5344CB8AC3E}">
        <p14:creationId xmlns:p14="http://schemas.microsoft.com/office/powerpoint/2010/main" val="4194726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279CA2-554E-F9F9-13E0-CBDA5296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511"/>
            <a:ext cx="10515600" cy="1325563"/>
          </a:xfrm>
        </p:spPr>
        <p:txBody>
          <a:bodyPr/>
          <a:lstStyle/>
          <a:p>
            <a:pPr algn="ctr"/>
            <a:r>
              <a:rPr lang="pl-PL" b="1" dirty="0"/>
              <a:t>Weryfikacja optymalności algorytmu</a:t>
            </a:r>
            <a:endParaRPr lang="pl-PL" dirty="0"/>
          </a:p>
        </p:txBody>
      </p:sp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C26EBF88-6174-1A28-D912-EBFC55B49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/>
              <a:t>Wynik działania programu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83749FC2-4818-3593-1527-45479F638F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74430"/>
            <a:ext cx="5157787" cy="2545877"/>
          </a:xfrm>
        </p:spPr>
      </p:pic>
      <p:sp>
        <p:nvSpPr>
          <p:cNvPr id="8" name="Symbol zastępczy tekstu 7">
            <a:extLst>
              <a:ext uri="{FF2B5EF4-FFF2-40B4-BE49-F238E27FC236}">
                <a16:creationId xmlns:a16="http://schemas.microsoft.com/office/drawing/2014/main" id="{53861B00-2277-C3D4-3FA6-5E3969001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pl-PL" dirty="0"/>
              <a:t>Rozwiązanie optymalne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F87009F-1D7F-26BC-EDC2-E29E472E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7E8E582-5C70-B86C-87C0-AE2284F5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17</a:t>
            </a:fld>
            <a:endParaRPr lang="pl-PL"/>
          </a:p>
        </p:txBody>
      </p:sp>
      <p:graphicFrame>
        <p:nvGraphicFramePr>
          <p:cNvPr id="17" name="Symbol zastępczy zawartości 16">
            <a:extLst>
              <a:ext uri="{FF2B5EF4-FFF2-40B4-BE49-F238E27FC236}">
                <a16:creationId xmlns:a16="http://schemas.microsoft.com/office/drawing/2014/main" id="{5B9DBEFD-53EE-A574-359A-5638AD4F3FF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01456930"/>
              </p:ext>
            </p:extLst>
          </p:nvPr>
        </p:nvGraphicFramePr>
        <p:xfrm>
          <a:off x="6509442" y="3072317"/>
          <a:ext cx="5059167" cy="2547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826">
                  <a:extLst>
                    <a:ext uri="{9D8B030D-6E8A-4147-A177-3AD203B41FA5}">
                      <a16:colId xmlns:a16="http://schemas.microsoft.com/office/drawing/2014/main" val="2537739686"/>
                    </a:ext>
                  </a:extLst>
                </a:gridCol>
                <a:gridCol w="1289447">
                  <a:extLst>
                    <a:ext uri="{9D8B030D-6E8A-4147-A177-3AD203B41FA5}">
                      <a16:colId xmlns:a16="http://schemas.microsoft.com/office/drawing/2014/main" val="217779923"/>
                    </a:ext>
                  </a:extLst>
                </a:gridCol>
                <a:gridCol w="1289447">
                  <a:extLst>
                    <a:ext uri="{9D8B030D-6E8A-4147-A177-3AD203B41FA5}">
                      <a16:colId xmlns:a16="http://schemas.microsoft.com/office/drawing/2014/main" val="4168969148"/>
                    </a:ext>
                  </a:extLst>
                </a:gridCol>
                <a:gridCol w="1289447">
                  <a:extLst>
                    <a:ext uri="{9D8B030D-6E8A-4147-A177-3AD203B41FA5}">
                      <a16:colId xmlns:a16="http://schemas.microsoft.com/office/drawing/2014/main" val="1336410530"/>
                    </a:ext>
                  </a:extLst>
                </a:gridCol>
              </a:tblGrid>
              <a:tr h="242454">
                <a:tc>
                  <a:txBody>
                    <a:bodyPr/>
                    <a:lstStyle/>
                    <a:p>
                      <a:r>
                        <a:rPr lang="pl-PL" sz="1400" dirty="0"/>
                        <a:t>Lp.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Przedmiot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waga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wartość</a:t>
                      </a:r>
                    </a:p>
                  </a:txBody>
                  <a:tcPr marL="69750" marR="69750" marT="34875" marB="34875"/>
                </a:tc>
                <a:extLst>
                  <a:ext uri="{0D108BD9-81ED-4DB2-BD59-A6C34878D82A}">
                    <a16:rowId xmlns:a16="http://schemas.microsoft.com/office/drawing/2014/main" val="1333203011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telefon 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500</a:t>
                      </a:r>
                    </a:p>
                  </a:txBody>
                  <a:tcPr marL="69750" marR="69750" marT="34875" marB="34875"/>
                </a:tc>
                <a:extLst>
                  <a:ext uri="{0D108BD9-81ED-4DB2-BD59-A6C34878D82A}">
                    <a16:rowId xmlns:a16="http://schemas.microsoft.com/office/drawing/2014/main" val="3327975324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r>
                        <a:rPr lang="pl-PL" sz="1400" dirty="0"/>
                        <a:t>2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PS3 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7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800</a:t>
                      </a:r>
                    </a:p>
                  </a:txBody>
                  <a:tcPr marL="69750" marR="69750" marT="34875" marB="34875"/>
                </a:tc>
                <a:extLst>
                  <a:ext uri="{0D108BD9-81ED-4DB2-BD59-A6C34878D82A}">
                    <a16:rowId xmlns:a16="http://schemas.microsoft.com/office/drawing/2014/main" val="3973426083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laptop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900</a:t>
                      </a:r>
                    </a:p>
                  </a:txBody>
                  <a:tcPr marL="69750" marR="69750" marT="34875" marB="34875"/>
                </a:tc>
                <a:extLst>
                  <a:ext uri="{0D108BD9-81ED-4DB2-BD59-A6C34878D82A}">
                    <a16:rowId xmlns:a16="http://schemas.microsoft.com/office/drawing/2014/main" val="4021931805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PS Vita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200</a:t>
                      </a:r>
                    </a:p>
                  </a:txBody>
                  <a:tcPr marL="69750" marR="69750" marT="34875" marB="34875"/>
                </a:tc>
                <a:extLst>
                  <a:ext uri="{0D108BD9-81ED-4DB2-BD59-A6C34878D82A}">
                    <a16:rowId xmlns:a16="http://schemas.microsoft.com/office/drawing/2014/main" val="3257931961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wino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 marL="69750" marR="69750" marT="34875" marB="34875"/>
                </a:tc>
                <a:extLst>
                  <a:ext uri="{0D108BD9-81ED-4DB2-BD59-A6C34878D82A}">
                    <a16:rowId xmlns:a16="http://schemas.microsoft.com/office/drawing/2014/main" val="3500583942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parasol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 marL="69750" marR="69750" marT="34875" marB="34875"/>
                </a:tc>
                <a:extLst>
                  <a:ext uri="{0D108BD9-81ED-4DB2-BD59-A6C34878D82A}">
                    <a16:rowId xmlns:a16="http://schemas.microsoft.com/office/drawing/2014/main" val="1909175529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r>
                        <a:rPr lang="pl-PL" sz="1400" dirty="0"/>
                        <a:t>7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gitara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16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500</a:t>
                      </a:r>
                    </a:p>
                  </a:txBody>
                  <a:tcPr marL="69750" marR="69750" marT="34875" marB="34875"/>
                </a:tc>
                <a:extLst>
                  <a:ext uri="{0D108BD9-81ED-4DB2-BD59-A6C34878D82A}">
                    <a16:rowId xmlns:a16="http://schemas.microsoft.com/office/drawing/2014/main" val="1868739014"/>
                  </a:ext>
                </a:extLst>
              </a:tr>
              <a:tr h="242454">
                <a:tc>
                  <a:txBody>
                    <a:bodyPr/>
                    <a:lstStyle/>
                    <a:p>
                      <a:r>
                        <a:rPr lang="pl-PL" sz="1400" dirty="0"/>
                        <a:t>8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trampki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4</a:t>
                      </a:r>
                    </a:p>
                  </a:txBody>
                  <a:tcPr marL="69750" marR="69750" marT="34875" marB="34875"/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100</a:t>
                      </a:r>
                    </a:p>
                  </a:txBody>
                  <a:tcPr marL="69750" marR="69750" marT="34875" marB="34875"/>
                </a:tc>
                <a:extLst>
                  <a:ext uri="{0D108BD9-81ED-4DB2-BD59-A6C34878D82A}">
                    <a16:rowId xmlns:a16="http://schemas.microsoft.com/office/drawing/2014/main" val="250797923"/>
                  </a:ext>
                </a:extLst>
              </a:tr>
            </a:tbl>
          </a:graphicData>
        </a:graphic>
      </p:graphicFrame>
      <p:sp>
        <p:nvSpPr>
          <p:cNvPr id="18" name="pole tekstowe 17">
            <a:extLst>
              <a:ext uri="{FF2B5EF4-FFF2-40B4-BE49-F238E27FC236}">
                <a16:creationId xmlns:a16="http://schemas.microsoft.com/office/drawing/2014/main" id="{0C264C3E-845F-81D1-EE50-A854F98B8ABD}"/>
              </a:ext>
            </a:extLst>
          </p:cNvPr>
          <p:cNvSpPr txBox="1"/>
          <p:nvPr/>
        </p:nvSpPr>
        <p:spPr>
          <a:xfrm>
            <a:off x="6509442" y="5620307"/>
            <a:ext cx="5059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dirty="0"/>
              <a:t>Kolorem czerwonym oznaczono wybrane przedmioty, Wartość – 1800 zł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1C396D21-6D79-A832-85C5-A18B0C95614E}"/>
              </a:ext>
            </a:extLst>
          </p:cNvPr>
          <p:cNvSpPr txBox="1"/>
          <p:nvPr/>
        </p:nvSpPr>
        <p:spPr>
          <a:xfrm>
            <a:off x="838200" y="5620307"/>
            <a:ext cx="5157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i="1" dirty="0"/>
              <a:t>Zdjęcie wyniku działania programu z konsoli</a:t>
            </a:r>
          </a:p>
        </p:txBody>
      </p:sp>
    </p:spTree>
    <p:extLst>
      <p:ext uri="{BB962C8B-B14F-4D97-AF65-F5344CB8AC3E}">
        <p14:creationId xmlns:p14="http://schemas.microsoft.com/office/powerpoint/2010/main" val="3224051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8">
            <a:extLst>
              <a:ext uri="{FF2B5EF4-FFF2-40B4-BE49-F238E27FC236}">
                <a16:creationId xmlns:a16="http://schemas.microsoft.com/office/drawing/2014/main" id="{0E96FA72-6165-55E9-8AA7-51AB2F77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Wnioski</a:t>
            </a:r>
          </a:p>
        </p:txBody>
      </p:sp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3ED2F9C9-BAB1-4640-952F-A90C6C90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Algorytm zachłanny nie gwarantuje w każdym przypadku rozwiązania optymalnego:</a:t>
            </a:r>
          </a:p>
          <a:p>
            <a:r>
              <a:rPr lang="pl-PL" dirty="0"/>
              <a:t>Algorytm w pierwszej kolejności wybiera przedmioty o najwyższym stosunku wartości do wagi, nie zważając na to czy może mieć to wpływ na dalsze poszukiwanie przedmiotów.</a:t>
            </a:r>
          </a:p>
          <a:p>
            <a:r>
              <a:rPr lang="pl-PL" dirty="0"/>
              <a:t>Algorytm jest prosty w swoim działaniu i nie posiada możliwości cofnięcia się, celem korekty swojego wyboru</a:t>
            </a:r>
          </a:p>
          <a:p>
            <a:pPr marL="0" indent="0">
              <a:buNone/>
            </a:pPr>
            <a:r>
              <a:rPr lang="pl-PL" dirty="0"/>
              <a:t>Podsumowując podejście zachłanne opiera się tylko na jednym kryterium wartość/waga, nie uwzględniając globalnych konsekwencji wyboru kolejnych przedmiotów. Co powoduje nieoptymalność w działaniu oprogramowania.</a:t>
            </a:r>
          </a:p>
        </p:txBody>
      </p:sp>
      <p:sp>
        <p:nvSpPr>
          <p:cNvPr id="7" name="Symbol zastępczy stopki 6">
            <a:extLst>
              <a:ext uri="{FF2B5EF4-FFF2-40B4-BE49-F238E27FC236}">
                <a16:creationId xmlns:a16="http://schemas.microsoft.com/office/drawing/2014/main" id="{C82FA0C2-A227-AC19-A488-EC1736A5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8" name="Symbol zastępczy numeru slajdu 7">
            <a:extLst>
              <a:ext uri="{FF2B5EF4-FFF2-40B4-BE49-F238E27FC236}">
                <a16:creationId xmlns:a16="http://schemas.microsoft.com/office/drawing/2014/main" id="{E3C06B45-D0CD-9402-66D9-A903438C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5487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9E0196-28EA-1821-9E40-09F20886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GITHUB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952AE2-E392-EE76-1B25-9BDD3E29A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https://github.com/DominikOlechny/Jezyki-i-Paradygmaty-Programowania-LABS/tree/main/W67167_Dominik_Olechny_AlgorytmPlecakowy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9FB8216-913F-D522-BADC-60A35E40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56B6A120-DB57-0320-80EC-B32DA158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872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2C8C80E9-E07E-F5CA-95A6-5B6823CC9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Wstęp</a:t>
            </a:r>
          </a:p>
        </p:txBody>
      </p:sp>
      <p:sp>
        <p:nvSpPr>
          <p:cNvPr id="7" name="Podtytuł 6">
            <a:extLst>
              <a:ext uri="{FF2B5EF4-FFF2-40B4-BE49-F238E27FC236}">
                <a16:creationId xmlns:a16="http://schemas.microsoft.com/office/drawing/2014/main" id="{7B8AB24E-4F00-6D35-66C2-52511B794D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Krótkie omówienie problemu plecakowego oraz algorytmu zachłannego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EA85B29-7DB5-6253-A08A-A973FC07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247DD77-6629-08EE-C653-DB60D15A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2514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502129-B76D-57F8-3475-3AF604F6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53614F-BC21-4151-3602-C79DD4C2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>
                <a:hlinkClick r:id="rId2"/>
              </a:rPr>
              <a:t>https://www.algorytm.edu.pl/algorytmy-w-python/programowanie-zachlanne-wydawanie-reszty-python </a:t>
            </a:r>
            <a:r>
              <a:rPr lang="pl-PL" dirty="0"/>
              <a:t>z dnia, 31.12.2024</a:t>
            </a:r>
          </a:p>
          <a:p>
            <a:r>
              <a:rPr lang="pl-PL" dirty="0">
                <a:hlinkClick r:id="rId2"/>
              </a:rPr>
              <a:t>http://algorytmy.ency.pl/artykul/algorytmy_zachlanne </a:t>
            </a:r>
            <a:r>
              <a:rPr lang="pl-PL" dirty="0"/>
              <a:t>z dnia, 31.12.2024</a:t>
            </a:r>
            <a:endParaRPr lang="pl-PL" dirty="0">
              <a:hlinkClick r:id="rId2"/>
            </a:endParaRPr>
          </a:p>
          <a:p>
            <a:r>
              <a:rPr lang="pl-PL" dirty="0">
                <a:hlinkClick r:id="rId2"/>
              </a:rPr>
              <a:t>https://home.agh.edu.pl/~grzesik/Informatyka/informatyka_W7_bez_RSA.pdf</a:t>
            </a:r>
            <a:r>
              <a:rPr lang="pl-PL" dirty="0"/>
              <a:t> z dnia, 31.12.2024</a:t>
            </a:r>
          </a:p>
          <a:p>
            <a:r>
              <a:rPr lang="pl-PL" dirty="0">
                <a:hlinkClick r:id="rId3"/>
              </a:rPr>
              <a:t>https://www.w3schools.com/python/</a:t>
            </a:r>
            <a:r>
              <a:rPr lang="pl-PL" dirty="0"/>
              <a:t> z dnia 31.12.2024</a:t>
            </a:r>
          </a:p>
          <a:p>
            <a:r>
              <a:rPr lang="pl-PL" dirty="0"/>
              <a:t>Materiały dostępne na </a:t>
            </a:r>
            <a:r>
              <a:rPr lang="pl-PL" dirty="0" err="1"/>
              <a:t>Moodle</a:t>
            </a:r>
            <a:r>
              <a:rPr lang="pl-PL" dirty="0"/>
              <a:t>, oraz Wirtualnej Uczelni WSIIZ z dnia 31.12.2024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AC9FC64-ADCF-19A3-523E-E05B5407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903DCE4-017F-A455-DD6D-245866C3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350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BFAF70-8F72-19A4-FB7D-592B8753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Omówienie problemu </a:t>
            </a:r>
            <a:r>
              <a:rPr lang="pl-PL" b="1" dirty="0" err="1"/>
              <a:t>plecakowaego</a:t>
            </a:r>
            <a:endParaRPr lang="pl-PL" b="1" dirty="0"/>
          </a:p>
        </p:txBody>
      </p:sp>
      <p:sp>
        <p:nvSpPr>
          <p:cNvPr id="8" name="Symbol zastępczy zawartości 7">
            <a:extLst>
              <a:ext uri="{FF2B5EF4-FFF2-40B4-BE49-F238E27FC236}">
                <a16:creationId xmlns:a16="http://schemas.microsoft.com/office/drawing/2014/main" id="{D2DBF685-73B3-4553-EA6C-2E34EBE9EB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Problem plecakowy polega na dobraniu przedmiotów do plecaka tak, aby przy ograniczonej wadze plecaka ich wartość była możliwie jak najwyższa.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Przed rozpoczęciem pakowania plecaka znamy wagę i wartość przedmiotów.</a:t>
            </a:r>
          </a:p>
        </p:txBody>
      </p:sp>
      <p:pic>
        <p:nvPicPr>
          <p:cNvPr id="11" name="Symbol zastępczy zawartości 10">
            <a:extLst>
              <a:ext uri="{FF2B5EF4-FFF2-40B4-BE49-F238E27FC236}">
                <a16:creationId xmlns:a16="http://schemas.microsoft.com/office/drawing/2014/main" id="{5B25F28E-2D2E-2B60-3BBD-6DB8FD66A5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72200" y="2091938"/>
            <a:ext cx="5670654" cy="3515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3E44840-855E-FF76-1791-CD055ADA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623725D-B82A-AAC6-4B3D-FBA54E1B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3</a:t>
            </a:fld>
            <a:endParaRPr lang="pl-PL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EC49D24-05E4-FD86-5894-DF66B487C5A5}"/>
              </a:ext>
            </a:extLst>
          </p:cNvPr>
          <p:cNvSpPr txBox="1"/>
          <p:nvPr/>
        </p:nvSpPr>
        <p:spPr>
          <a:xfrm>
            <a:off x="6172200" y="5649113"/>
            <a:ext cx="5670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i="1" dirty="0"/>
              <a:t>Wizualne przedstawienie problemu plecakowego</a:t>
            </a:r>
          </a:p>
        </p:txBody>
      </p:sp>
    </p:spTree>
    <p:extLst>
      <p:ext uri="{BB962C8B-B14F-4D97-AF65-F5344CB8AC3E}">
        <p14:creationId xmlns:p14="http://schemas.microsoft.com/office/powerpoint/2010/main" val="355337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455D14-58D2-3FA3-96ED-084CC35D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Algorytm zachłanny (ang. </a:t>
            </a:r>
            <a:r>
              <a:rPr lang="pl-PL" b="1" dirty="0" err="1"/>
              <a:t>greedy</a:t>
            </a:r>
            <a:r>
              <a:rPr lang="pl-PL" b="1" dirty="0"/>
              <a:t> </a:t>
            </a:r>
            <a:r>
              <a:rPr lang="pl-PL" b="1" dirty="0" err="1"/>
              <a:t>algorithm</a:t>
            </a:r>
            <a:r>
              <a:rPr lang="pl-PL" b="1" dirty="0"/>
              <a:t>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77F7EF-0DA2-3348-6E7B-61AF4E8E02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Algorytm zachłanny polega na wybieraniu najkorzystniejszej opcji, bez względu na dalsze działanie algorytmu.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Stosowane są tam gdzie dokładna optymalizacja jest czasochłonna lub trudna, a osiągnięcie lokalnej optymalności prowadzi na każdym etapie do globalnej optymalności.	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8" name="Symbol zastępczy zawartości 7" descr="Obraz zawierający ciemność, Bursztyn, czarne, Obiekt astronomiczny&#10;&#10;Opis wygenerowany automatycznie">
            <a:extLst>
              <a:ext uri="{FF2B5EF4-FFF2-40B4-BE49-F238E27FC236}">
                <a16:creationId xmlns:a16="http://schemas.microsoft.com/office/drawing/2014/main" id="{2C9CAE71-978B-7614-B69C-2D43117BE7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297" y="2366338"/>
            <a:ext cx="3505680" cy="2804544"/>
          </a:xfrm>
        </p:spPr>
      </p:pic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2919589-918C-BAED-CAC8-8CD619E2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A69420E-8DBB-6299-54FF-79F636FBA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4</a:t>
            </a:fld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EBCEC8C-04F3-8B42-1555-F2194AA7DF4C}"/>
              </a:ext>
            </a:extLst>
          </p:cNvPr>
          <p:cNvSpPr txBox="1"/>
          <p:nvPr/>
        </p:nvSpPr>
        <p:spPr>
          <a:xfrm>
            <a:off x="6953387" y="5476070"/>
            <a:ext cx="378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i="1" dirty="0"/>
              <a:t>Algorytm najbliższego sąsiada – przykład algorytmu zachłannego</a:t>
            </a:r>
          </a:p>
        </p:txBody>
      </p:sp>
    </p:spTree>
    <p:extLst>
      <p:ext uri="{BB962C8B-B14F-4D97-AF65-F5344CB8AC3E}">
        <p14:creationId xmlns:p14="http://schemas.microsoft.com/office/powerpoint/2010/main" val="330870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28E1F-8DE3-8593-EA07-7FC67143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Problemy z użyciem algorytmów zachłannych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C1E5B5-0096-BCE0-EF28-532D780FEF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Algorytm podejmuje decyzje optymalnie lokalnie (która wydaje się najlepsza w danym momencie), jednak nie gwarantuje to że ta decyzja będzie prowadzić do rozwiązania które jest ostatecznie najlepsze z możliwych (optymalne globalnie).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EE14483-A739-DE82-142E-1F05D5A5DE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b="1" dirty="0"/>
              <a:t>Przykład:</a:t>
            </a:r>
          </a:p>
          <a:p>
            <a:pPr marL="0" indent="0">
              <a:buNone/>
            </a:pPr>
            <a:r>
              <a:rPr lang="pl-PL" sz="1200" dirty="0"/>
              <a:t>Do plecaka musimy spakować 6 szt. waluty, przy zachowaniu jak najmniejszej ilości monet (1, 3, 4), monety mogą się powtarzać.</a:t>
            </a:r>
          </a:p>
          <a:p>
            <a:pPr marL="0" indent="0">
              <a:buNone/>
            </a:pPr>
            <a:r>
              <a:rPr lang="pl-PL" sz="1200" b="1" dirty="0"/>
              <a:t>W podejściu zachłannym:</a:t>
            </a:r>
          </a:p>
          <a:p>
            <a:pPr>
              <a:buAutoNum type="arabicPeriod"/>
            </a:pPr>
            <a:r>
              <a:rPr lang="pl-PL" sz="1200" dirty="0"/>
              <a:t>Wybieramy monetę 4 (bo jest największa w tym momencie) </a:t>
            </a:r>
          </a:p>
          <a:p>
            <a:pPr>
              <a:buAutoNum type="arabicPeriod"/>
            </a:pPr>
            <a:r>
              <a:rPr lang="pl-PL" sz="1200" dirty="0"/>
              <a:t>Następnie 1, ponieważ 3 przekracza ustaloną wartość</a:t>
            </a:r>
          </a:p>
          <a:p>
            <a:pPr>
              <a:buAutoNum type="arabicPeriod"/>
            </a:pPr>
            <a:r>
              <a:rPr lang="pl-PL" sz="1200" dirty="0"/>
              <a:t>Następnie znowu 1, aby osiągnąć określoną wartość, co kończy algorytm</a:t>
            </a:r>
          </a:p>
          <a:p>
            <a:pPr marL="0" indent="0">
              <a:buNone/>
            </a:pPr>
            <a:r>
              <a:rPr lang="pl-PL" sz="1200" b="1" dirty="0"/>
              <a:t>Razem: 4+1+1</a:t>
            </a:r>
          </a:p>
          <a:p>
            <a:pPr marL="0" indent="0">
              <a:buNone/>
            </a:pPr>
            <a:r>
              <a:rPr lang="pl-PL" sz="1200" b="1" dirty="0"/>
              <a:t>W podejściu optymalnym globalnie:</a:t>
            </a:r>
          </a:p>
          <a:p>
            <a:pPr>
              <a:buAutoNum type="arabicPeriod"/>
            </a:pPr>
            <a:r>
              <a:rPr lang="pl-PL" sz="1200" dirty="0"/>
              <a:t>Wybieramy monetę 3, ponieważ widzimy że możemy ograniczyć ich ilość</a:t>
            </a:r>
          </a:p>
          <a:p>
            <a:pPr>
              <a:buAutoNum type="arabicPeriod"/>
            </a:pPr>
            <a:r>
              <a:rPr lang="pl-PL" sz="1200" dirty="0"/>
              <a:t>Ponownie wybieramy monetę 3, co kończy algorytm.</a:t>
            </a:r>
          </a:p>
          <a:p>
            <a:pPr marL="0" indent="0">
              <a:buNone/>
            </a:pPr>
            <a:r>
              <a:rPr lang="pl-PL" sz="1200" b="1" dirty="0"/>
              <a:t>Razem: 3+3=6</a:t>
            </a:r>
          </a:p>
          <a:p>
            <a:pPr marL="0" indent="0">
              <a:buNone/>
            </a:pPr>
            <a:r>
              <a:rPr lang="pl-PL" sz="1200" b="1" dirty="0"/>
              <a:t>Strategia zachłanna (wybieranie największej monety na każdym kroku) dała nam co prawda poprawne rozwiązanie, ale nieoptymalne pod względem całkowitej liczby monet.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DCA775-C073-01CA-570B-FAF36713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8322478-727B-D05E-C1A4-0FA0DDCA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452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B84BA62B-DA96-756D-B037-479439748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l-PL" dirty="0"/>
              <a:t>Podstawowe założenia wynikające z postawionego problemu</a:t>
            </a: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5D013CE-B8CD-DAF1-3F91-37C1AC22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D3D1567-C839-E9F1-BDF6-C0797626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92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71728CB-1D48-AB5D-E00F-758B05A5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Opis koncepcji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6AB1A0C-A8C5-45E1-2076-65DB546BD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1" dirty="0"/>
              <a:t>Cel -</a:t>
            </a:r>
            <a:r>
              <a:rPr lang="pl-PL" dirty="0"/>
              <a:t> Wypełnić plecak tak, aby uzyskać maksymalną wartość, nie przekraczając dopuszczalnej wagi (pojemności plecaka).</a:t>
            </a:r>
          </a:p>
          <a:p>
            <a:r>
              <a:rPr lang="pl-PL" b="1" dirty="0"/>
              <a:t>Założenia:</a:t>
            </a:r>
          </a:p>
          <a:p>
            <a:pPr lvl="1"/>
            <a:r>
              <a:rPr lang="pl-PL" sz="2800" dirty="0"/>
              <a:t>Przedmioty posiadają swoją wagę i wartość</a:t>
            </a:r>
          </a:p>
          <a:p>
            <a:pPr lvl="1"/>
            <a:r>
              <a:rPr lang="pl-PL" sz="2800" dirty="0"/>
              <a:t>Plecak ma ograniczoną pojemność (wagę)</a:t>
            </a:r>
          </a:p>
          <a:p>
            <a:pPr lvl="1"/>
            <a:r>
              <a:rPr lang="pl-PL" sz="2800" dirty="0"/>
              <a:t>Algorytm zachłanny wybiera przedmioty na podstawie stosunku wartości do wagi</a:t>
            </a:r>
          </a:p>
          <a:p>
            <a:pPr lvl="1"/>
            <a:r>
              <a:rPr lang="pl-PL" sz="2800" dirty="0"/>
              <a:t>Waga przedmiotów, nie może przekroczyć dopuszczalnego miejsca w plecaku</a:t>
            </a:r>
          </a:p>
          <a:p>
            <a:pPr lvl="1"/>
            <a:r>
              <a:rPr lang="pl-PL" sz="2800" dirty="0"/>
              <a:t>Przedmioty nie mogą zostać podzielone, muszą być pominięte jeśli nie mieszczą się w plecaku.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0A504AF-C4DC-05FC-D4F4-ACDE1924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DEA742D-159F-F23D-2B23-C7B5BBDF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358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150C3867-85D9-54BF-9CB6-D803951BD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Realizacja problemu plecakowego</a:t>
            </a:r>
          </a:p>
        </p:txBody>
      </p:sp>
      <p:sp>
        <p:nvSpPr>
          <p:cNvPr id="8" name="Podtytuł 7">
            <a:extLst>
              <a:ext uri="{FF2B5EF4-FFF2-40B4-BE49-F238E27FC236}">
                <a16:creationId xmlns:a16="http://schemas.microsoft.com/office/drawing/2014/main" id="{5622E5BE-B24D-CA8B-06D7-81ACC3AA1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Wykonana za pomocą języka </a:t>
            </a:r>
            <a:r>
              <a:rPr lang="pl-PL" dirty="0" err="1"/>
              <a:t>Pyhton</a:t>
            </a:r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E7B7FD-D585-7E1A-0CCA-0B998D13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4BA753-127F-0CC9-1E44-D4091E94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680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CAEDD8-EC3A-60A3-1587-3327D780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b="1" dirty="0"/>
              <a:t>Pobieranie danych od użytkownika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AB31CEB-1029-9E39-1640-43DF5761F0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Użytkownik podaje przedmioty które potrzebuje umieścić w plecaku.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Dane o przedmiotach (nazwa, waga, wartość), trafiają do listy przedmioty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Użytkownik również podaje maksymalną wagę plecaka.</a:t>
            </a:r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8521DA0-820A-59A3-3BEF-AD6CD8FE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Rzeszów r.a 2024/2025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BBA54C4-6BA2-0621-054E-880810FF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112D-B510-4CCF-BAEF-BBD1F217A4D3}" type="slidenum">
              <a:rPr lang="pl-PL" smtClean="0"/>
              <a:t>9</a:t>
            </a:fld>
            <a:endParaRPr lang="pl-PL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6D08659-835F-9B3C-6AEB-1FD522A79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791" y="1865621"/>
            <a:ext cx="3820417" cy="164359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4EAEEC9-4E8C-DD5B-D2B2-06A863E40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791" y="4157287"/>
            <a:ext cx="3820417" cy="1603599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7240E561-15AA-7B17-AA9C-31B0161F2A4D}"/>
              </a:ext>
            </a:extLst>
          </p:cNvPr>
          <p:cNvSpPr txBox="1"/>
          <p:nvPr/>
        </p:nvSpPr>
        <p:spPr>
          <a:xfrm>
            <a:off x="6852791" y="3509216"/>
            <a:ext cx="3820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i="1" dirty="0"/>
              <a:t>Fragment kodu odpowiedzialnego za pobieranie danych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7D2680E-FFA4-F8AC-28AB-C9441AEDA464}"/>
              </a:ext>
            </a:extLst>
          </p:cNvPr>
          <p:cNvSpPr txBox="1"/>
          <p:nvPr/>
        </p:nvSpPr>
        <p:spPr>
          <a:xfrm>
            <a:off x="6852790" y="5760886"/>
            <a:ext cx="3820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200" i="1" dirty="0"/>
              <a:t>Dane wyświetlane w konsoli</a:t>
            </a:r>
          </a:p>
        </p:txBody>
      </p:sp>
    </p:spTree>
    <p:extLst>
      <p:ext uri="{BB962C8B-B14F-4D97-AF65-F5344CB8AC3E}">
        <p14:creationId xmlns:p14="http://schemas.microsoft.com/office/powerpoint/2010/main" val="330891224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1038</Words>
  <Application>Microsoft Office PowerPoint</Application>
  <PresentationFormat>Panoramiczny</PresentationFormat>
  <Paragraphs>209</Paragraphs>
  <Slides>20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Motyw pakietu Office</vt:lpstr>
      <vt:lpstr>Rozwiązanie problemu plecakowego algorytmem zachłannym</vt:lpstr>
      <vt:lpstr>Wstęp</vt:lpstr>
      <vt:lpstr>Omówienie problemu plecakowaego</vt:lpstr>
      <vt:lpstr>Algorytm zachłanny (ang. greedy algorithm)</vt:lpstr>
      <vt:lpstr>Problemy z użyciem algorytmów zachłannych</vt:lpstr>
      <vt:lpstr>Podstawowe założenia wynikające z postawionego problemu</vt:lpstr>
      <vt:lpstr>Opis koncepcji</vt:lpstr>
      <vt:lpstr>Realizacja problemu plecakowego</vt:lpstr>
      <vt:lpstr>Pobieranie danych od użytkownika</vt:lpstr>
      <vt:lpstr>Wywołanie algorytmu zachłannego</vt:lpstr>
      <vt:lpstr>Działanie funkcji zachlanny_plecak</vt:lpstr>
      <vt:lpstr>Działanie funkcji zachlanny_plecak</vt:lpstr>
      <vt:lpstr>Działanie funkcji zachlanny_plecak</vt:lpstr>
      <vt:lpstr>Wywołanie wyników</vt:lpstr>
      <vt:lpstr>Podsumowanie</vt:lpstr>
      <vt:lpstr>Weryfikacja optymalności algorytmu</vt:lpstr>
      <vt:lpstr>Weryfikacja optymalności algorytmu</vt:lpstr>
      <vt:lpstr>Wnioski</vt:lpstr>
      <vt:lpstr>GITHUB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Dominik Olechny</cp:lastModifiedBy>
  <cp:revision>5</cp:revision>
  <dcterms:created xsi:type="dcterms:W3CDTF">2024-12-11T09:42:48Z</dcterms:created>
  <dcterms:modified xsi:type="dcterms:W3CDTF">2024-12-31T00:48:21Z</dcterms:modified>
</cp:coreProperties>
</file>