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21"/>
  </p:notesMasterIdLst>
  <p:sldIdLst>
    <p:sldId id="274" r:id="rId3"/>
    <p:sldId id="273" r:id="rId4"/>
    <p:sldId id="275" r:id="rId5"/>
    <p:sldId id="263" r:id="rId6"/>
    <p:sldId id="266" r:id="rId7"/>
    <p:sldId id="272" r:id="rId8"/>
    <p:sldId id="264" r:id="rId9"/>
    <p:sldId id="278" r:id="rId10"/>
    <p:sldId id="258" r:id="rId11"/>
    <p:sldId id="287" r:id="rId12"/>
    <p:sldId id="279" r:id="rId13"/>
    <p:sldId id="280" r:id="rId14"/>
    <p:sldId id="281" r:id="rId15"/>
    <p:sldId id="286" r:id="rId16"/>
    <p:sldId id="282" r:id="rId17"/>
    <p:sldId id="283" r:id="rId18"/>
    <p:sldId id="285" r:id="rId19"/>
    <p:sldId id="28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Martens" initials="DM" lastIdx="18" clrIdx="0">
    <p:extLst/>
  </p:cmAuthor>
  <p:cmAuthor id="2" name="Daniel Martens" initials="DM [2]" lastIdx="1" clrIdx="1">
    <p:extLst/>
  </p:cmAuthor>
  <p:cmAuthor id="3" name="Daniel Martens" initials="DM [3]" lastIdx="1" clrIdx="2">
    <p:extLst/>
  </p:cmAuthor>
  <p:cmAuthor id="4" name="Daniel Martens" initials="DM [4]" lastIdx="1" clrIdx="3">
    <p:extLst/>
  </p:cmAuthor>
  <p:cmAuthor id="5" name="Daniel Martens" initials="DM [5]" lastIdx="1" clrIdx="4">
    <p:extLst/>
  </p:cmAuthor>
  <p:cmAuthor id="6" name="Daniel Martens" initials="DM [6]" lastIdx="1" clrIdx="5">
    <p:extLst/>
  </p:cmAuthor>
  <p:cmAuthor id="7" name="Daniel Martens" initials="DM [7]" lastIdx="1" clrIdx="6">
    <p:extLst/>
  </p:cmAuthor>
  <p:cmAuthor id="8" name="Daniel Martens" initials="DM [8]" lastIdx="1" clrIdx="7">
    <p:extLst/>
  </p:cmAuthor>
  <p:cmAuthor id="9" name="Daniel Martens" initials="DM [9]" lastIdx="1" clrIdx="8">
    <p:extLst/>
  </p:cmAuthor>
  <p:cmAuthor id="10" name="Daniel Martens" initials="DM [10]" lastIdx="1" clrIdx="9">
    <p:extLst/>
  </p:cmAuthor>
  <p:cmAuthor id="11" name="Daniel Martens" initials="DM [11]" lastIdx="1" clrIdx="10">
    <p:extLst/>
  </p:cmAuthor>
  <p:cmAuthor id="12" name="Daniel Martens" initials="DM [12]" lastIdx="1" clrIdx="11">
    <p:extLst/>
  </p:cmAuthor>
  <p:cmAuthor id="13" name="Daniel Martens" initials="DM [13]" lastIdx="1" clrIdx="12">
    <p:extLst/>
  </p:cmAuthor>
  <p:cmAuthor id="14" name="Daniel Martens" initials="DM [14]" lastIdx="1" clrIdx="13">
    <p:extLst/>
  </p:cmAuthor>
  <p:cmAuthor id="15" name="Daniel Martens" initials="DM [15]" lastIdx="1" clrIdx="14">
    <p:extLst/>
  </p:cmAuthor>
  <p:cmAuthor id="16" name="Daniel Martens" initials="DM [16]" lastIdx="1" clrIdx="15">
    <p:extLst/>
  </p:cmAuthor>
  <p:cmAuthor id="17" name="dominik.t.n.roehrig@gmail.com" initials="d" lastIdx="8" clrIdx="16">
    <p:extLst/>
  </p:cmAuthor>
  <p:cmAuthor id="18" name="dominik.t.n.roehrig@gmail.com" initials="d [2]" lastIdx="1" clrIdx="17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3"/>
    <p:restoredTop sz="94637"/>
  </p:normalViewPr>
  <p:slideViewPr>
    <p:cSldViewPr snapToGrid="0" snapToObjects="1">
      <p:cViewPr>
        <p:scale>
          <a:sx n="90" d="100"/>
          <a:sy n="90" d="100"/>
        </p:scale>
        <p:origin x="1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11-15T22:54:16.504" idx="1">
    <p:pos x="5799" y="867"/>
    <p:text>Is this a subpoint of Mobile-App?</p:text>
    <p:extLst mod="1">
      <p:ext uri="{C676402C-5697-4E1C-873F-D02D1690AC5C}">
        <p15:threadingInfo xmlns:p15="http://schemas.microsoft.com/office/powerpoint/2012/main" timeZoneBias="-60"/>
      </p:ext>
    </p:extLst>
  </p:cm>
  <p:cm authorId="17" dt="2016-11-16T09:07:08.339" idx="1">
    <p:pos x="5799" y="1003"/>
    <p:text>No, it was just in the wrong order</p:text>
    <p:extLst mod="1">
      <p:ext uri="{C676402C-5697-4E1C-873F-D02D1690AC5C}">
        <p15:threadingInfo xmlns:p15="http://schemas.microsoft.com/office/powerpoint/2012/main" timeZoneBias="-60">
          <p15:parentCm authorId="4" idx="1"/>
        </p15:threadingInfo>
      </p:ext>
    </p:extLst>
  </p:cm>
  <p:cm authorId="1" dt="2016-11-16T19:55:36.154" idx="2">
    <p:pos x="4333" y="749"/>
    <p:text>Use spelling checker</p:text>
    <p:extLst mod="1">
      <p:ext uri="{C676402C-5697-4E1C-873F-D02D1690AC5C}">
        <p15:threadingInfo xmlns:p15="http://schemas.microsoft.com/office/powerpoint/2012/main" timeZoneBias="-60"/>
      </p:ext>
    </p:extLst>
  </p:cm>
  <p:cm authorId="1" dt="2016-11-16T19:55:53.422" idx="3">
    <p:pos x="4344" y="967"/>
    <p:text>Why is the font size different than in the last point (mobile app)?</p:text>
    <p:extLst mod="1">
      <p:ext uri="{C676402C-5697-4E1C-873F-D02D1690AC5C}">
        <p15:threadingInfo xmlns:p15="http://schemas.microsoft.com/office/powerpoint/2012/main" timeZoneBias="-60"/>
      </p:ext>
    </p:extLst>
  </p:cm>
  <p:cm authorId="1" dt="2016-11-16T19:56:35.193" idx="4">
    <p:pos x="4333" y="1161"/>
    <p:text>These are just buzz-words with no scientifc meaning. Why is your app user friendly? Cool, attractive are marketing buzzwords and should not be used within the presentation.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6T20:06:41.615" idx="16">
    <p:pos x="6933" y="1399"/>
    <p:text>Font too small.</p:text>
    <p:extLst>
      <p:ext uri="{C676402C-5697-4E1C-873F-D02D1690AC5C}">
        <p15:threadingInfo xmlns:p15="http://schemas.microsoft.com/office/powerpoint/2012/main" timeZoneBias="-60"/>
      </p:ext>
    </p:extLst>
  </p:cm>
  <p:cm authorId="1" dt="2016-11-16T20:07:00.639" idx="17">
    <p:pos x="2947" y="1507"/>
    <p:text>Why is there a space before the dot?</p:text>
    <p:extLst>
      <p:ext uri="{C676402C-5697-4E1C-873F-D02D1690AC5C}">
        <p15:threadingInfo xmlns:p15="http://schemas.microsoft.com/office/powerpoint/2012/main" timeZoneBias="-60"/>
      </p:ext>
    </p:extLst>
  </p:cm>
  <p:cm authorId="1" dt="2016-11-16T20:07:18.166" idx="18">
    <p:pos x="2317" y="1942"/>
    <p:text>This is not a sentence, why is there a dot?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6-11-15T22:54:54.732" idx="1">
    <p:pos x="2005" y="1909"/>
    <p:text>Font. Are these non-functional requirements ordered?</p:text>
    <p:extLst>
      <p:ext uri="{C676402C-5697-4E1C-873F-D02D1690AC5C}">
        <p15:threadingInfo xmlns:p15="http://schemas.microsoft.com/office/powerpoint/2012/main" timeZoneBias="-60"/>
      </p:ext>
    </p:extLst>
  </p:cm>
  <p:cm authorId="18" dt="2016-11-16T09:11:42.665" idx="1">
    <p:pos x="2005" y="2045"/>
    <p:text>No they're not ordered. Just orderd in "High Priorities" and "Low Priorities" as you can see. Should we rank our high prioritiezed non-functional requirements as well?</p:text>
    <p:extLst mod="1">
      <p:ext uri="{C676402C-5697-4E1C-873F-D02D1690AC5C}">
        <p15:threadingInfo xmlns:p15="http://schemas.microsoft.com/office/powerpoint/2012/main" timeZoneBias="-60">
          <p15:parentCm authorId="5" idx="1"/>
        </p15:threadingInfo>
      </p:ext>
    </p:extLst>
  </p:cm>
  <p:cm authorId="1" dt="2016-11-16T19:58:25.650" idx="5">
    <p:pos x="2005" y="2181"/>
    <p:text>Yes please. As mentioned before: Why do you use a different font here?</p:text>
    <p:extLst>
      <p:ext uri="{C676402C-5697-4E1C-873F-D02D1690AC5C}">
        <p15:threadingInfo xmlns:p15="http://schemas.microsoft.com/office/powerpoint/2012/main" timeZoneBias="-60">
          <p15:parentCm authorId="5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6T19:59:14.748" idx="6">
    <p:pos x="5444" y="452"/>
    <p:text>FONT!</p:text>
    <p:extLst>
      <p:ext uri="{C676402C-5697-4E1C-873F-D02D1690AC5C}">
        <p15:threadingInfo xmlns:p15="http://schemas.microsoft.com/office/powerpoint/2012/main" timeZoneBias="-60"/>
      </p:ext>
    </p:extLst>
  </p:cm>
  <p:cm authorId="1" dt="2016-11-16T19:59:30.601" idx="7">
    <p:pos x="6923" y="2485"/>
    <p:text>Alignment of sub-bullets.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6T20:00:08.616" idx="8">
    <p:pos x="5342" y="437"/>
    <p:text>Increase font size</p:text>
    <p:extLst mod="1">
      <p:ext uri="{C676402C-5697-4E1C-873F-D02D1690AC5C}">
        <p15:threadingInfo xmlns:p15="http://schemas.microsoft.com/office/powerpoint/2012/main" timeZoneBias="-60"/>
      </p:ext>
    </p:extLst>
  </p:cm>
  <p:cm authorId="1" dt="2016-11-16T20:00:21.381" idx="9">
    <p:pos x="5495" y="418"/>
    <p:text>Which button? Give it a name.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6-11-15T22:59:27.400" idx="1">
    <p:pos x="5427" y="1584"/>
    <p:text>Which API is this?</p:text>
    <p:extLst mod="1">
      <p:ext uri="{C676402C-5697-4E1C-873F-D02D1690AC5C}">
        <p15:threadingInfo xmlns:p15="http://schemas.microsoft.com/office/powerpoint/2012/main" timeZoneBias="-60"/>
      </p:ext>
    </p:extLst>
  </p:cm>
  <p:cm authorId="17" dt="2016-11-16T11:34:05.050" idx="3">
    <p:pos x="5427" y="1720"/>
    <p:text>LinkedIn + Xing</p:text>
    <p:extLst mod="1">
      <p:ext uri="{C676402C-5697-4E1C-873F-D02D1690AC5C}">
        <p15:threadingInfo xmlns:p15="http://schemas.microsoft.com/office/powerpoint/2012/main" timeZoneBias="-60">
          <p15:parentCm authorId="8" idx="1"/>
        </p15:threadingInfo>
      </p:ext>
    </p:extLst>
  </p:cm>
  <p:cm authorId="1" dt="2016-11-16T20:01:09.266" idx="10">
    <p:pos x="5427" y="1856"/>
    <p:text>Do they use the same API?</p:text>
    <p:extLst mod="1">
      <p:ext uri="{C676402C-5697-4E1C-873F-D02D1690AC5C}">
        <p15:threadingInfo xmlns:p15="http://schemas.microsoft.com/office/powerpoint/2012/main" timeZoneBias="-60">
          <p15:parentCm authorId="8" idx="1"/>
        </p15:threadingInfo>
      </p:ext>
    </p:extLst>
  </p:cm>
  <p:cm authorId="17" dt="2016-11-16T21:28:08.971" idx="5">
    <p:pos x="5427" y="1992"/>
    <p:text>No</p:text>
    <p:extLst>
      <p:ext uri="{C676402C-5697-4E1C-873F-D02D1690AC5C}">
        <p15:threadingInfo xmlns:p15="http://schemas.microsoft.com/office/powerpoint/2012/main" timeZoneBias="-60">
          <p15:parentCm authorId="8" idx="1"/>
        </p15:threadingInfo>
      </p:ext>
    </p:extLst>
  </p:cm>
  <p:cm authorId="9" dt="2016-11-15T22:59:37.225" idx="1">
    <p:pos x="5416" y="904"/>
    <p:text>What do these blocks stand for?</p:text>
    <p:extLst mod="1">
      <p:ext uri="{C676402C-5697-4E1C-873F-D02D1690AC5C}">
        <p15:threadingInfo xmlns:p15="http://schemas.microsoft.com/office/powerpoint/2012/main" timeZoneBias="-60"/>
      </p:ext>
    </p:extLst>
  </p:cm>
  <p:cm authorId="17" dt="2016-11-16T11:33:54.658" idx="2">
    <p:pos x="5416" y="1040"/>
    <p:text>Actually they just stand for the interface, but I've deleted them</p:text>
    <p:extLst mod="1">
      <p:ext uri="{C676402C-5697-4E1C-873F-D02D1690AC5C}">
        <p15:threadingInfo xmlns:p15="http://schemas.microsoft.com/office/powerpoint/2012/main" timeZoneBias="-60">
          <p15:parentCm authorId="9" idx="1"/>
        </p15:threadingInfo>
      </p:ext>
    </p:extLst>
  </p:cm>
  <p:cm authorId="1" dt="2016-11-16T20:02:33.641" idx="11">
    <p:pos x="5416" y="1176"/>
    <p:text>Why did you delete them? Does the view controller have and driver for the database integrated? You need an interface, it was just unclear what each box exactly represents.</p:text>
    <p:extLst mod="1">
      <p:ext uri="{C676402C-5697-4E1C-873F-D02D1690AC5C}">
        <p15:threadingInfo xmlns:p15="http://schemas.microsoft.com/office/powerpoint/2012/main" timeZoneBias="-60">
          <p15:parentCm authorId="9" idx="1"/>
        </p15:threadingInfo>
      </p:ext>
    </p:extLst>
  </p:cm>
  <p:cm authorId="10" dt="2016-11-15T23:00:03.097" idx="1">
    <p:pos x="5441" y="1284"/>
    <p:text>Why is the database not connected?</p:text>
    <p:extLst mod="1">
      <p:ext uri="{C676402C-5697-4E1C-873F-D02D1690AC5C}">
        <p15:threadingInfo xmlns:p15="http://schemas.microsoft.com/office/powerpoint/2012/main" timeZoneBias="-60"/>
      </p:ext>
    </p:extLst>
  </p:cm>
  <p:cm authorId="11" dt="2016-11-15T23:00:34.242" idx="1">
    <p:pos x="2077" y="2651"/>
    <p:text>Where is data stored on the device?</p:text>
    <p:extLst>
      <p:ext uri="{C676402C-5697-4E1C-873F-D02D1690AC5C}">
        <p15:threadingInfo xmlns:p15="http://schemas.microsoft.com/office/powerpoint/2012/main" timeZoneBias="-60"/>
      </p:ext>
    </p:extLst>
  </p:cm>
  <p:cm authorId="17" dt="2016-11-16T22:09:06.096" idx="8">
    <p:pos x="2077" y="2787"/>
    <p:text>I don't know</p:text>
    <p:extLst>
      <p:ext uri="{C676402C-5697-4E1C-873F-D02D1690AC5C}">
        <p15:threadingInfo xmlns:p15="http://schemas.microsoft.com/office/powerpoint/2012/main" timeZoneBias="-60">
          <p15:parentCm authorId="11" idx="1"/>
        </p15:threadingInfo>
      </p:ext>
    </p:extLst>
  </p:cm>
  <p:cm authorId="12" dt="2016-11-15T23:01:19.741" idx="1">
    <p:pos x="6023" y="71"/>
    <p:text>What mobile architecture style did you use?</p:text>
    <p:extLst mod="1">
      <p:ext uri="{C676402C-5697-4E1C-873F-D02D1690AC5C}">
        <p15:threadingInfo xmlns:p15="http://schemas.microsoft.com/office/powerpoint/2012/main" timeZoneBias="-60"/>
      </p:ext>
    </p:extLst>
  </p:cm>
  <p:cm authorId="13" dt="2016-11-15T23:01:53.612" idx="1">
    <p:pos x="6414" y="361"/>
    <p:text>How is this architecture called?</p:text>
    <p:extLst mod="1">
      <p:ext uri="{C676402C-5697-4E1C-873F-D02D1690AC5C}">
        <p15:threadingInfo xmlns:p15="http://schemas.microsoft.com/office/powerpoint/2012/main" timeZoneBias="-60"/>
      </p:ext>
    </p:extLst>
  </p:cm>
  <p:cm authorId="17" dt="2016-11-16T18:24:11.729" idx="4">
    <p:pos x="6414" y="497"/>
    <p:text>I don't know</p:text>
    <p:extLst mod="1">
      <p:ext uri="{C676402C-5697-4E1C-873F-D02D1690AC5C}">
        <p15:threadingInfo xmlns:p15="http://schemas.microsoft.com/office/powerpoint/2012/main" timeZoneBias="-60">
          <p15:parentCm authorId="13" idx="1"/>
        </p15:threadingInfo>
      </p:ext>
    </p:extLst>
  </p:cm>
  <p:cm authorId="1" dt="2016-11-16T20:03:59.242" idx="12">
    <p:pos x="6414" y="633"/>
    <p:text>Server/Client Architecture.</p:text>
    <p:extLst>
      <p:ext uri="{C676402C-5697-4E1C-873F-D02D1690AC5C}">
        <p15:threadingInfo xmlns:p15="http://schemas.microsoft.com/office/powerpoint/2012/main" timeZoneBias="-60">
          <p15:parentCm authorId="13" idx="1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6T20:04:45.082" idx="13">
    <p:pos x="7152" y="905"/>
    <p:text>Why is this squeezed together, I can hardly read it and nobody of the other students in the seminar will, consequently nobody will understand what you are talking about.</p:text>
    <p:extLst>
      <p:ext uri="{C676402C-5697-4E1C-873F-D02D1690AC5C}">
        <p15:threadingInfo xmlns:p15="http://schemas.microsoft.com/office/powerpoint/2012/main" timeZoneBias="-60"/>
      </p:ext>
    </p:extLst>
  </p:cm>
  <p:cm authorId="17" dt="2016-11-16T21:51:17.505" idx="6">
    <p:pos x="7152" y="1041"/>
    <p:text>From Ibrahim: Because Subsystem Decomosition contains from Layers and partitions, and i have to show them together in one figure.
And i tried to increase the size of image</p:text>
    <p:extLst>
      <p:ext uri="{C676402C-5697-4E1C-873F-D02D1690AC5C}">
        <p15:threadingInfo xmlns:p15="http://schemas.microsoft.com/office/powerpoint/2012/main" timeZoneBias="-60">
          <p15:parentCm authorId="1" idx="13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6T20:04:45.082" idx="13">
    <p:pos x="7152" y="905"/>
    <p:text>Why is this squeezed together, I can hardly read it and nobody of the other students in the seminar will, consequently nobody will understand what you are talking about.</p:text>
    <p:extLst>
      <p:ext uri="{C676402C-5697-4E1C-873F-D02D1690AC5C}">
        <p15:threadingInfo xmlns:p15="http://schemas.microsoft.com/office/powerpoint/2012/main" timeZoneBias="-60"/>
      </p:ext>
    </p:extLst>
  </p:cm>
  <p:cm authorId="17" dt="2016-11-16T21:51:17.505" idx="6">
    <p:pos x="7152" y="1041"/>
    <p:text>From Ibrahim: Because Subsystem Decomosition contains from Layers and partitions, and i have to show them together in one figure.
And i tried to increase the size of image</p:text>
    <p:extLst>
      <p:ext uri="{C676402C-5697-4E1C-873F-D02D1690AC5C}">
        <p15:threadingInfo xmlns:p15="http://schemas.microsoft.com/office/powerpoint/2012/main" timeZoneBias="-60">
          <p15:parentCm authorId="1" idx="13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6T20:05:53.690" idx="14">
    <p:pos x="6610" y="944"/>
    <p:text>Source?</p:text>
    <p:extLst>
      <p:ext uri="{C676402C-5697-4E1C-873F-D02D1690AC5C}">
        <p15:threadingInfo xmlns:p15="http://schemas.microsoft.com/office/powerpoint/2012/main" timeZoneBias="-60"/>
      </p:ext>
    </p:extLst>
  </p:cm>
  <p:cm authorId="1" dt="2016-11-16T20:06:33.042" idx="15">
    <p:pos x="6610" y="1080"/>
    <p:text>What is the mobile support interface?</p:text>
    <p:extLst>
      <p:ext uri="{C676402C-5697-4E1C-873F-D02D1690AC5C}">
        <p15:threadingInfo xmlns:p15="http://schemas.microsoft.com/office/powerpoint/2012/main" timeZoneBias="-60">
          <p15:parentCm authorId="1" idx="14"/>
        </p15:threadingInfo>
      </p:ext>
    </p:extLst>
  </p:cm>
  <p:cm authorId="17" dt="2016-11-16T21:52:21.115" idx="7">
    <p:pos x="6610" y="1216"/>
    <p:text>From Ibrahim: Data Storage, and APIs(Linkedin, XING)</p:text>
    <p:extLst>
      <p:ext uri="{C676402C-5697-4E1C-873F-D02D1690AC5C}">
        <p15:threadingInfo xmlns:p15="http://schemas.microsoft.com/office/powerpoint/2012/main" timeZoneBias="-60">
          <p15:parentCm authorId="1" idx="14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6T20:06:41.615" idx="16">
    <p:pos x="6933" y="1399"/>
    <p:text>Font too small.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C74D-F201-49C4-90B1-A5CC40532624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4E1E-30CD-49F4-AF3B-ABC660D4E3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4E1E-30CD-49F4-AF3B-ABC660D4E3B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7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4E1E-30CD-49F4-AF3B-ABC660D4E3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4E1E-30CD-49F4-AF3B-ABC660D4E3B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84E1E-30CD-49F4-AF3B-ABC660D4E3B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4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50F4-CEFF-43D1-AAE4-EEE5595F1B6A}" type="datetime1">
              <a:rPr lang="de-DE" smtClean="0"/>
              <a:t>17.11.16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8194-46AA-4A7E-9034-DEAF5F1DA077}" type="datetime1">
              <a:rPr lang="de-DE" smtClean="0"/>
              <a:t>17.11.16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57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3592-AF81-4AA3-BE73-7DB74A15A921}" type="datetime1">
              <a:rPr lang="de-DE" smtClean="0"/>
              <a:t>17.11.16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164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50F4-CEFF-43D1-AAE4-EEE5595F1B6A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E60-F8EE-45F0-8DCD-C583CBBDF3A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971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D0B-74E9-4FB2-8875-055C8A31613F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06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1F5-2219-4434-B3E5-06BC3402B6FE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5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B2D8-8004-4087-AA7B-1266B1658B3F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31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A62E-478F-4481-BB14-8E243C479F55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11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FC2-3D46-460D-A919-C81F18AA4E9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35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8345-76BF-4261-B0F8-17FA804E94E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7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E60-F8EE-45F0-8DCD-C583CBBDF3A4}" type="datetime1">
              <a:rPr lang="de-DE" smtClean="0"/>
              <a:t>17.11.16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46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19EC-4D25-4368-A8FF-BB0BB760F95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11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8194-46AA-4A7E-9034-DEAF5F1DA07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23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3592-AF81-4AA3-BE73-7DB74A15A92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4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D0B-74E9-4FB2-8875-055C8A31613F}" type="datetime1">
              <a:rPr lang="de-DE" smtClean="0"/>
              <a:t>17.11.16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2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1F5-2219-4434-B3E5-06BC3402B6FE}" type="datetime1">
              <a:rPr lang="de-DE" smtClean="0"/>
              <a:t>17.11.16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4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B2D8-8004-4087-AA7B-1266B1658B3F}" type="datetime1">
              <a:rPr lang="de-DE" smtClean="0"/>
              <a:t>17.11.16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0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A62E-478F-4481-BB14-8E243C479F55}" type="datetime1">
              <a:rPr lang="de-DE" smtClean="0"/>
              <a:t>17.11.16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93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FC2-3D46-460D-A919-C81F18AA4E91}" type="datetime1">
              <a:rPr lang="de-DE" smtClean="0"/>
              <a:t>17.11.16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1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8345-76BF-4261-B0F8-17FA804E94E8}" type="datetime1">
              <a:rPr lang="de-DE" smtClean="0"/>
              <a:t>17.11.16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2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19EC-4D25-4368-A8FF-BB0BB760F954}" type="datetime1">
              <a:rPr lang="de-DE" smtClean="0"/>
              <a:t>17.11.16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96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62000">
              <a:schemeClr val="accent3">
                <a:lumMod val="0"/>
                <a:lumOff val="100000"/>
              </a:schemeClr>
            </a:gs>
            <a:gs pos="93000">
              <a:schemeClr val="accent3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AFED-A978-4E2E-8BD5-0EED948D2503}" type="datetime1">
              <a:rPr lang="de-DE" smtClean="0"/>
              <a:t>17.11.16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D592-0B11-B648-AF83-E46F981C8B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0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62000">
              <a:schemeClr val="accent3">
                <a:lumMod val="0"/>
                <a:lumOff val="100000"/>
              </a:schemeClr>
            </a:gs>
            <a:gs pos="93000">
              <a:schemeClr val="accent3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AFED-A978-4E2E-8BD5-0EED948D2503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17.11.16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D592-0B11-B648-AF83-E46F981C8B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comments" Target="../comments/commen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comments" Target="../comments/commen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comments" Target="../comments/commen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3913" y="2744901"/>
            <a:ext cx="6858000" cy="1091199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+mn-lt"/>
                <a:ea typeface="Monotype Sorts" charset="2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4" name="Rechteck 3"/>
          <p:cNvSpPr/>
          <p:nvPr/>
        </p:nvSpPr>
        <p:spPr>
          <a:xfrm>
            <a:off x="4482913" y="3290500"/>
            <a:ext cx="3770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350" dirty="0">
                <a:solidFill>
                  <a:prstClr val="black"/>
                </a:solidFill>
              </a:rPr>
              <a:t>     </a:t>
            </a:r>
            <a:endParaRPr lang="de-DE" sz="1350" dirty="0">
              <a:solidFill>
                <a:prstClr val="black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196913" y="1204144"/>
            <a:ext cx="4572000" cy="992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b="1" dirty="0"/>
              <a:t>M-Lab: Team Daimler</a:t>
            </a:r>
          </a:p>
          <a:p>
            <a:pPr algn="ctr"/>
            <a:r>
              <a:rPr lang="de-DE" sz="1350" dirty="0"/>
              <a:t>17. Nov. 2016</a:t>
            </a:r>
          </a:p>
          <a:p>
            <a:pPr algn="ctr"/>
            <a:r>
              <a:rPr lang="de-DE" sz="1350" dirty="0"/>
              <a:t>Speaker: Dominik Röhrig, Ibrahim Dahmash</a:t>
            </a:r>
            <a:br>
              <a:rPr lang="de-DE" sz="1350" dirty="0"/>
            </a:br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8966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625345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Subsystem Decomposition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Layers </a:t>
            </a:r>
            <a:r>
              <a:rPr lang="en-US" dirty="0"/>
              <a:t>vs Partitions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934936"/>
            <a:ext cx="7980181" cy="4421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u="sng" dirty="0" smtClean="0">
                <a:latin typeface="+mj-lt"/>
                <a:cs typeface="Times New Roman" panose="02020603050405020304" pitchFamily="18" charset="0"/>
              </a:rPr>
              <a:t>Layer relationships</a:t>
            </a: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: </a:t>
            </a:r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+mj-lt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Layer </a:t>
            </a:r>
            <a:r>
              <a:rPr lang="en-GB" sz="2600" dirty="0">
                <a:latin typeface="+mj-lt"/>
                <a:cs typeface="Times New Roman" panose="02020603050405020304" pitchFamily="18" charset="0"/>
              </a:rPr>
              <a:t>A “depends on” 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Layer B (compile </a:t>
            </a:r>
            <a:r>
              <a:rPr lang="en-GB" sz="2600" dirty="0">
                <a:latin typeface="+mj-lt"/>
                <a:cs typeface="Times New Roman" panose="02020603050405020304" pitchFamily="18" charset="0"/>
              </a:rPr>
              <a:t>time property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GB" sz="2600" dirty="0" smtClean="0">
                <a:latin typeface="+mj-lt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Layer </a:t>
            </a:r>
            <a:r>
              <a:rPr lang="en-GB" sz="2600" dirty="0">
                <a:latin typeface="+mj-lt"/>
                <a:cs typeface="Times New Roman" panose="02020603050405020304" pitchFamily="18" charset="0"/>
              </a:rPr>
              <a:t>A “calls” Layer B 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GB" sz="2600" dirty="0">
                <a:latin typeface="+mj-lt"/>
                <a:cs typeface="Times New Roman" panose="02020603050405020304" pitchFamily="18" charset="0"/>
              </a:rPr>
              <a:t>runtime property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pPr marL="0" lvl="1" indent="0">
              <a:spcBef>
                <a:spcPts val="750"/>
              </a:spcBef>
              <a:buNone/>
            </a:pPr>
            <a:endParaRPr lang="en-US" sz="2600" u="sng" dirty="0" smtClean="0">
              <a:latin typeface="+mj-lt"/>
              <a:cs typeface="Times New Roman" panose="02020603050405020304" pitchFamily="18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sz="2600" u="sng" dirty="0" smtClean="0">
                <a:latin typeface="+mj-lt"/>
                <a:cs typeface="Times New Roman" panose="02020603050405020304" pitchFamily="18" charset="0"/>
              </a:rPr>
              <a:t>Partition relationship</a:t>
            </a: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GB" sz="2600" dirty="0" smtClean="0">
                <a:latin typeface="+mj-lt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GB" sz="2600" dirty="0">
                <a:latin typeface="+mj-lt"/>
                <a:cs typeface="Times New Roman" panose="02020603050405020304" pitchFamily="18" charset="0"/>
              </a:rPr>
              <a:t>can call services in B, 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B </a:t>
            </a:r>
            <a:r>
              <a:rPr lang="en-GB" sz="2600" dirty="0">
                <a:latin typeface="+mj-lt"/>
                <a:cs typeface="Times New Roman" panose="02020603050405020304" pitchFamily="18" charset="0"/>
              </a:rPr>
              <a:t>can call services in 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A</a:t>
            </a:r>
          </a:p>
          <a:p>
            <a:pPr marL="0" lvl="1" indent="0">
              <a:spcBef>
                <a:spcPts val="750"/>
              </a:spcBef>
              <a:buNone/>
            </a:pPr>
            <a:endParaRPr lang="en-GB" sz="2600" dirty="0">
              <a:latin typeface="+mj-lt"/>
              <a:cs typeface="Times New Roman" panose="02020603050405020304" pitchFamily="18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sz="2600" u="sng" dirty="0" smtClean="0">
                <a:latin typeface="+mj-lt"/>
                <a:cs typeface="Times New Roman" panose="02020603050405020304" pitchFamily="18" charset="0"/>
              </a:rPr>
              <a:t>Good Design:</a:t>
            </a:r>
            <a:endParaRPr lang="en-GB" sz="2600" u="sng" dirty="0">
              <a:latin typeface="+mj-lt"/>
              <a:cs typeface="Times New Roman" panose="02020603050405020304" pitchFamily="18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GB" sz="2600" u="sng" dirty="0" smtClean="0">
                <a:latin typeface="+mj-lt"/>
                <a:cs typeface="Times New Roman" panose="02020603050405020304" pitchFamily="18" charset="0"/>
                <a:sym typeface="Wingdings"/>
              </a:rPr>
              <a:t></a:t>
            </a: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High Coherence</a:t>
            </a:r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sz="2600" dirty="0" smtClean="0">
                <a:latin typeface="+mj-lt"/>
                <a:cs typeface="Times New Roman" panose="02020603050405020304" pitchFamily="18" charset="0"/>
                <a:sym typeface="Wingdings"/>
              </a:rPr>
              <a:t></a:t>
            </a: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Low 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Coupling (Principle of information hiding</a:t>
            </a: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en-US" sz="2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pPr/>
              <a:t>10</a:t>
            </a:fld>
            <a:endParaRPr lang="de-DE" sz="2100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Speaker: Ibrahim </a:t>
            </a:r>
            <a:r>
              <a:rPr lang="de-DE" sz="1400" dirty="0" err="1" smtClean="0">
                <a:latin typeface="+mj-lt"/>
              </a:rPr>
              <a:t>Damash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24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984" y="461679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Subsystem Decomposition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Layers </a:t>
            </a:r>
            <a:r>
              <a:rPr lang="en-US" dirty="0"/>
              <a:t>vs Partitions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pPr/>
              <a:t>11</a:t>
            </a:fld>
            <a:endParaRPr lang="de-DE" sz="21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daib\Desktop\subsys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05" y="1475949"/>
            <a:ext cx="9181005" cy="488040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Speaker: Ibrahim </a:t>
            </a:r>
            <a:r>
              <a:rPr lang="de-DE" sz="1400" dirty="0" err="1" smtClean="0">
                <a:latin typeface="+mj-lt"/>
              </a:rPr>
              <a:t>Damash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3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52075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Hardware/Software </a:t>
            </a:r>
            <a:r>
              <a:rPr lang="en-US" dirty="0" smtClean="0"/>
              <a:t>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0124" y="2207646"/>
            <a:ext cx="8084684" cy="3875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This 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is the common Client </a:t>
            </a:r>
            <a:endParaRPr lang="en-US" sz="2600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Mobile app architecture</a:t>
            </a:r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+mj-lt"/>
                <a:cs typeface="Times New Roman" panose="02020603050405020304" pitchFamily="18" charset="0"/>
              </a:rPr>
              <a:t> 	</a:t>
            </a:r>
            <a:endParaRPr lang="en-US" sz="2600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Presentation 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Layer (View)	</a:t>
            </a:r>
          </a:p>
          <a:p>
            <a:pPr marL="0" indent="0">
              <a:buNone/>
            </a:pP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Business 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Layer (Controller)</a:t>
            </a:r>
          </a:p>
          <a:p>
            <a:pPr marL="0" indent="0">
              <a:buNone/>
            </a:pP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Data 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Access layer (Model)</a:t>
            </a:r>
          </a:p>
          <a:p>
            <a:pPr marL="0" indent="0">
              <a:buNone/>
            </a:pP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Backend infrastructure</a:t>
            </a:r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lvl="2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/>
              <a:t>						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pPr/>
              <a:t>12</a:t>
            </a:fld>
            <a:endParaRPr lang="de-DE" sz="21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daib\Desktop\AppArchGuideMob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756" y="1541280"/>
            <a:ext cx="4730388" cy="42688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3968811" y="5847133"/>
            <a:ext cx="471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Common client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[1]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Speaker: Ibrahim </a:t>
            </a:r>
            <a:r>
              <a:rPr lang="de-DE" sz="1400" dirty="0" err="1" smtClean="0">
                <a:latin typeface="+mj-lt"/>
              </a:rPr>
              <a:t>Damash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74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55413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Hardware/Software </a:t>
            </a:r>
            <a:r>
              <a:rPr lang="en-US" dirty="0" smtClean="0"/>
              <a:t>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34935"/>
            <a:ext cx="8084684" cy="3875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How </a:t>
            </a:r>
            <a:r>
              <a:rPr lang="en-GB" sz="2600" dirty="0">
                <a:latin typeface="+mj-lt"/>
                <a:cs typeface="Times New Roman" panose="02020603050405020304" pitchFamily="18" charset="0"/>
              </a:rPr>
              <a:t>shall we realize the subsystems: With hardware or with software? </a:t>
            </a:r>
            <a:endParaRPr lang="en-GB" sz="2600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How </a:t>
            </a:r>
            <a:r>
              <a:rPr lang="en-GB" sz="2600" dirty="0">
                <a:latin typeface="+mj-lt"/>
                <a:cs typeface="Times New Roman" panose="02020603050405020304" pitchFamily="18" charset="0"/>
              </a:rPr>
              <a:t>do we map the object model onto the chosen hardware and/or software?</a:t>
            </a:r>
          </a:p>
          <a:p>
            <a:pPr marL="0" indent="0">
              <a:buNone/>
            </a:pPr>
            <a:endParaRPr lang="en-GB" sz="26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600" u="sng" dirty="0" smtClean="0">
                <a:latin typeface="+mj-lt"/>
                <a:cs typeface="Times New Roman" panose="02020603050405020304" pitchFamily="18" charset="0"/>
              </a:rPr>
              <a:t>Mapping </a:t>
            </a:r>
            <a:r>
              <a:rPr lang="en-GB" sz="2600" u="sng" dirty="0">
                <a:latin typeface="+mj-lt"/>
                <a:cs typeface="Times New Roman" panose="02020603050405020304" pitchFamily="18" charset="0"/>
              </a:rPr>
              <a:t>the Objects: </a:t>
            </a:r>
          </a:p>
          <a:p>
            <a:pPr marL="0" indent="0">
              <a:buNone/>
            </a:pPr>
            <a:r>
              <a:rPr lang="en-GB" sz="26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Processor</a:t>
            </a:r>
            <a:r>
              <a:rPr lang="en-GB" sz="2600" dirty="0">
                <a:latin typeface="+mj-lt"/>
                <a:cs typeface="Times New Roman" panose="02020603050405020304" pitchFamily="18" charset="0"/>
              </a:rPr>
              <a:t>, Memory, 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Input/output </a:t>
            </a:r>
            <a:endParaRPr lang="en-GB" sz="26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600" u="sng" dirty="0" smtClean="0">
                <a:latin typeface="+mj-lt"/>
                <a:cs typeface="Times New Roman" panose="02020603050405020304" pitchFamily="18" charset="0"/>
              </a:rPr>
              <a:t>Mapping </a:t>
            </a:r>
            <a:r>
              <a:rPr lang="en-GB" sz="2600" u="sng" dirty="0">
                <a:latin typeface="+mj-lt"/>
                <a:cs typeface="Times New Roman" panose="02020603050405020304" pitchFamily="18" charset="0"/>
              </a:rPr>
              <a:t>the Associations:</a:t>
            </a:r>
          </a:p>
          <a:p>
            <a:pPr marL="0" indent="0">
              <a:buNone/>
            </a:pPr>
            <a:r>
              <a:rPr lang="en-GB" sz="26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GB" sz="2600" dirty="0" smtClean="0">
                <a:latin typeface="+mj-lt"/>
                <a:cs typeface="Times New Roman" panose="02020603050405020304" pitchFamily="18" charset="0"/>
              </a:rPr>
              <a:t>Network connections</a:t>
            </a:r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pPr/>
              <a:t>13</a:t>
            </a:fld>
            <a:endParaRPr lang="de-DE" sz="2100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Speaker: Ibrahim </a:t>
            </a:r>
            <a:r>
              <a:rPr lang="de-DE" sz="1400" dirty="0" err="1" smtClean="0">
                <a:latin typeface="+mj-lt"/>
              </a:rPr>
              <a:t>Damash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4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4202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Hardware/Software </a:t>
            </a:r>
            <a:r>
              <a:rPr lang="en-US" dirty="0" smtClean="0"/>
              <a:t>Mapping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pPr/>
              <a:t>14</a:t>
            </a:fld>
            <a:endParaRPr lang="de-DE" sz="2100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daib\Desktop\Mapping Hardware and Softw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607"/>
            <a:ext cx="8822191" cy="5405330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Speaker: Ibrahim </a:t>
            </a:r>
            <a:r>
              <a:rPr lang="de-DE" sz="1400" dirty="0" err="1" smtClean="0">
                <a:latin typeface="+mj-lt"/>
              </a:rPr>
              <a:t>Damash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3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47412"/>
            <a:ext cx="7886700" cy="1325563"/>
          </a:xfrm>
        </p:spPr>
        <p:txBody>
          <a:bodyPr/>
          <a:lstStyle/>
          <a:p>
            <a:pPr algn="ctr"/>
            <a:r>
              <a:rPr lang="de-DE" dirty="0" err="1" smtClean="0"/>
              <a:t>Sequence-Diagram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pPr/>
              <a:t>15</a:t>
            </a:fld>
            <a:endParaRPr lang="de-DE" sz="2100" dirty="0">
              <a:solidFill>
                <a:schemeClr val="tx1"/>
              </a:solidFill>
            </a:endParaRPr>
          </a:p>
        </p:txBody>
      </p:sp>
      <p:pic>
        <p:nvPicPr>
          <p:cNvPr id="5123" name="Picture 3" descr="C:\Users\daib\Desktop\Sequence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418"/>
            <a:ext cx="8894888" cy="4518502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Speaker: Ibrahim </a:t>
            </a:r>
            <a:r>
              <a:rPr lang="de-DE" sz="1400" dirty="0" err="1" smtClean="0">
                <a:latin typeface="+mj-lt"/>
              </a:rPr>
              <a:t>Damash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7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53262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Use-Cases-Diagram</a:t>
            </a:r>
            <a:endParaRPr lang="en-US" dirty="0"/>
          </a:p>
        </p:txBody>
      </p:sp>
      <p:pic>
        <p:nvPicPr>
          <p:cNvPr id="4098" name="Picture 2" descr="C:\Users\daib\Downloads\usec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976114"/>
            <a:ext cx="9043987" cy="4175090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pPr/>
              <a:t>16</a:t>
            </a:fld>
            <a:endParaRPr lang="de-DE" sz="2100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Speaker: Ibrahim </a:t>
            </a:r>
            <a:r>
              <a:rPr lang="de-DE" sz="1400" dirty="0" err="1" smtClean="0">
                <a:latin typeface="+mj-lt"/>
              </a:rPr>
              <a:t>Damash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5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7644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de-DE" sz="4400" dirty="0" smtClean="0"/>
              <a:t>References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 1- The patterns &amp; practices Microsoft Application Architecture Guide, 2nd Edition.</a:t>
            </a:r>
          </a:p>
          <a:p>
            <a:pPr marL="0" indent="0">
              <a:buNone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pPr/>
              <a:t>17</a:t>
            </a:fld>
            <a:endParaRPr lang="de-DE" sz="2100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Speaker: Ibrahim </a:t>
            </a:r>
            <a:r>
              <a:rPr lang="de-DE" sz="1400" dirty="0" err="1" smtClean="0">
                <a:latin typeface="+mj-lt"/>
              </a:rPr>
              <a:t>Damash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28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2549" y="2553047"/>
            <a:ext cx="7886700" cy="19451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 for your attention! </a:t>
            </a:r>
            <a:r>
              <a:rPr lang="en-US" sz="6000" dirty="0" smtClean="0">
                <a:sym typeface="Wingdings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95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28650" y="133804"/>
            <a:ext cx="7886700" cy="1325563"/>
          </a:xfrm>
        </p:spPr>
        <p:txBody>
          <a:bodyPr/>
          <a:lstStyle/>
          <a:p>
            <a:pPr algn="ctr"/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793981" y="1459367"/>
            <a:ext cx="7721369" cy="443434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+mj-lt"/>
              </a:rPr>
              <a:t>Existing System</a:t>
            </a:r>
          </a:p>
          <a:p>
            <a:r>
              <a:rPr lang="en-US" sz="2600" dirty="0" smtClean="0">
                <a:latin typeface="+mj-lt"/>
              </a:rPr>
              <a:t>Problem</a:t>
            </a:r>
          </a:p>
          <a:p>
            <a:r>
              <a:rPr lang="en-US" sz="2600" dirty="0" smtClean="0">
                <a:latin typeface="+mj-lt"/>
              </a:rPr>
              <a:t>System Design</a:t>
            </a:r>
          </a:p>
          <a:p>
            <a:r>
              <a:rPr lang="en-US" sz="2600" dirty="0" smtClean="0">
                <a:latin typeface="+mj-lt"/>
              </a:rPr>
              <a:t>Design Goals </a:t>
            </a:r>
          </a:p>
          <a:p>
            <a:r>
              <a:rPr lang="en-US" sz="2600" dirty="0" smtClean="0">
                <a:latin typeface="+mj-lt"/>
              </a:rPr>
              <a:t>System Architecture</a:t>
            </a:r>
          </a:p>
          <a:p>
            <a:r>
              <a:rPr lang="en-US" sz="2600" dirty="0" smtClean="0">
                <a:latin typeface="+mj-lt"/>
                <a:sym typeface="Wingdings"/>
              </a:rPr>
              <a:t>Control Flow</a:t>
            </a:r>
          </a:p>
          <a:p>
            <a:r>
              <a:rPr lang="en-US" sz="2600" dirty="0" smtClean="0">
                <a:latin typeface="+mj-lt"/>
                <a:sym typeface="Wingdings"/>
              </a:rPr>
              <a:t>Architectural Style</a:t>
            </a:r>
          </a:p>
          <a:p>
            <a:r>
              <a:rPr lang="en-US" sz="2600" dirty="0" smtClean="0">
                <a:latin typeface="+mj-lt"/>
                <a:sym typeface="Wingdings"/>
              </a:rPr>
              <a:t>Subsystem Decomposition</a:t>
            </a:r>
          </a:p>
          <a:p>
            <a:r>
              <a:rPr lang="en-US" sz="2600" dirty="0" smtClean="0">
                <a:latin typeface="+mj-lt"/>
                <a:sym typeface="Wingdings"/>
              </a:rPr>
              <a:t>Hardware-/Software-Mapping</a:t>
            </a:r>
          </a:p>
          <a:p>
            <a:r>
              <a:rPr lang="en-US" sz="2600" dirty="0" smtClean="0">
                <a:latin typeface="+mj-lt"/>
              </a:rPr>
              <a:t>Sequence Diagram</a:t>
            </a:r>
          </a:p>
          <a:p>
            <a:r>
              <a:rPr lang="en-US" sz="2600" dirty="0" smtClean="0">
                <a:latin typeface="+mj-lt"/>
              </a:rPr>
              <a:t>Use-Case-Diagram</a:t>
            </a:r>
            <a:endParaRPr lang="en-US" sz="2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t>2</a:t>
            </a:fld>
            <a:endParaRPr lang="de-DE" sz="2100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</a:t>
            </a:r>
            <a:r>
              <a:rPr lang="de-DE" sz="1400" smtClean="0">
                <a:latin typeface="+mj-lt"/>
              </a:rPr>
              <a:t>: Dominik Röhrig</a:t>
            </a:r>
            <a:endParaRPr lang="de-DE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90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01777"/>
            <a:ext cx="7886700" cy="35881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500" dirty="0">
              <a:solidFill>
                <a:schemeClr val="bg1"/>
              </a:solidFill>
              <a:cs typeface="Times New Roman" panose="02020603050405020304" pitchFamily="18" charset="0"/>
              <a:sym typeface="Wingdings"/>
            </a:endParaRPr>
          </a:p>
          <a:p>
            <a:pPr>
              <a:buFont typeface="Wingdings" charset="2"/>
              <a:buChar char="à"/>
            </a:pPr>
            <a:endParaRPr lang="de-DE" sz="1500" dirty="0">
              <a:solidFill>
                <a:schemeClr val="bg1"/>
              </a:solidFill>
              <a:cs typeface="Times New Roman" panose="02020603050405020304" pitchFamily="18" charset="0"/>
              <a:sym typeface="Wingdings"/>
            </a:endParaRPr>
          </a:p>
          <a:p>
            <a:pPr>
              <a:buFont typeface="Wingdings" charset="2"/>
              <a:buChar char="à"/>
            </a:pPr>
            <a:endParaRPr lang="de-DE" sz="1500" dirty="0">
              <a:solidFill>
                <a:schemeClr val="bg1"/>
              </a:solidFill>
              <a:cs typeface="Times New Roman" panose="02020603050405020304" pitchFamily="18" charset="0"/>
              <a:sym typeface="Wingdings"/>
            </a:endParaRPr>
          </a:p>
          <a:p>
            <a:pPr>
              <a:buFont typeface="Wingdings" charset="2"/>
              <a:buChar char="à"/>
            </a:pPr>
            <a:endParaRPr lang="de-DE" sz="1800" dirty="0">
              <a:solidFill>
                <a:schemeClr val="bg1"/>
              </a:solidFill>
              <a:cs typeface="Times New Roman" panose="02020603050405020304" pitchFamily="18" charset="0"/>
              <a:sym typeface="Wingdings"/>
            </a:endParaRPr>
          </a:p>
          <a:p>
            <a:pPr>
              <a:buFont typeface="Wingdings" charset="2"/>
              <a:buChar char="à"/>
            </a:pPr>
            <a:endParaRPr lang="de-DE" sz="1500" dirty="0">
              <a:solidFill>
                <a:schemeClr val="bg1"/>
              </a:solidFill>
              <a:cs typeface="Times New Roman" panose="02020603050405020304" pitchFamily="18" charset="0"/>
              <a:sym typeface="Wingdings"/>
            </a:endParaRPr>
          </a:p>
          <a:p>
            <a:pPr>
              <a:buFont typeface="Wingdings" charset="2"/>
              <a:buChar char="à"/>
            </a:pPr>
            <a:endParaRPr lang="de-DE" sz="1500" dirty="0">
              <a:solidFill>
                <a:schemeClr val="bg1"/>
              </a:solidFill>
              <a:cs typeface="Times New Roman" panose="02020603050405020304" pitchFamily="18" charset="0"/>
              <a:sym typeface="Wingdings"/>
            </a:endParaRPr>
          </a:p>
          <a:p>
            <a:pPr marL="0" indent="0">
              <a:buNone/>
            </a:pPr>
            <a:endParaRPr lang="de-DE" sz="1500" dirty="0">
              <a:solidFill>
                <a:schemeClr val="bg1"/>
              </a:solidFill>
              <a:cs typeface="Times New Roman" panose="02020603050405020304" pitchFamily="18" charset="0"/>
              <a:sym typeface="Wingdings"/>
            </a:endParaRPr>
          </a:p>
          <a:p>
            <a:pPr>
              <a:buFont typeface="Wingdings" charset="2"/>
              <a:buChar char="à"/>
            </a:pPr>
            <a:endParaRPr lang="de-DE" sz="15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pPr/>
              <a:t>3</a:t>
            </a:fld>
            <a:endParaRPr lang="de-DE" sz="21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92" y="2538518"/>
            <a:ext cx="3911360" cy="28217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33514" y="4040035"/>
            <a:ext cx="22037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600" dirty="0" smtClean="0">
                <a:latin typeface="+mj-lt"/>
              </a:rPr>
              <a:t>Application website of Daimler</a:t>
            </a:r>
            <a:endParaRPr lang="en-US" sz="26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33514" y="2590097"/>
            <a:ext cx="22037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600" dirty="0" smtClean="0">
                <a:latin typeface="+mj-lt"/>
              </a:rPr>
              <a:t>Usual </a:t>
            </a:r>
            <a:r>
              <a:rPr lang="en-US" sz="2600" dirty="0">
                <a:latin typeface="+mj-lt"/>
              </a:rPr>
              <a:t>a</a:t>
            </a:r>
            <a:r>
              <a:rPr lang="en-US" sz="2600" dirty="0" smtClean="0">
                <a:latin typeface="+mj-lt"/>
              </a:rPr>
              <a:t>pplication process</a:t>
            </a:r>
            <a:endParaRPr lang="en-US" sz="26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</a:t>
            </a:r>
            <a:r>
              <a:rPr lang="de-DE" sz="1400" smtClean="0">
                <a:latin typeface="+mj-lt"/>
              </a:rPr>
              <a:t>: Dominik Röhrig</a:t>
            </a:r>
            <a:endParaRPr lang="de-DE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126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519" y="1538242"/>
            <a:ext cx="7886700" cy="4351338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+mj-lt"/>
                <a:cs typeface="Times New Roman" panose="02020603050405020304" pitchFamily="18" charset="0"/>
                <a:sym typeface="Wingdings"/>
              </a:rPr>
              <a:t>How </a:t>
            </a:r>
            <a:r>
              <a:rPr lang="en-US" sz="2600" dirty="0">
                <a:latin typeface="+mj-lt"/>
                <a:cs typeface="Times New Roman" panose="02020603050405020304" pitchFamily="18" charset="0"/>
                <a:sym typeface="Wingdings"/>
              </a:rPr>
              <a:t>can we get the attention of the user?</a:t>
            </a:r>
          </a:p>
          <a:p>
            <a:pPr marL="0" indent="0">
              <a:buNone/>
            </a:pPr>
            <a:r>
              <a:rPr lang="en-US" sz="2600" dirty="0">
                <a:latin typeface="+mj-lt"/>
                <a:cs typeface="Times New Roman" panose="02020603050405020304" pitchFamily="18" charset="0"/>
                <a:sym typeface="Wingdings"/>
              </a:rPr>
              <a:t>	 User friendliness</a:t>
            </a:r>
          </a:p>
          <a:p>
            <a:r>
              <a:rPr lang="en-US" sz="2600" dirty="0">
                <a:latin typeface="+mj-lt"/>
                <a:cs typeface="Times New Roman" panose="02020603050405020304" pitchFamily="18" charset="0"/>
                <a:sym typeface="Wingdings"/>
              </a:rPr>
              <a:t>How can we gather information about the personality/ soft skills of the applicant?</a:t>
            </a:r>
          </a:p>
          <a:p>
            <a:pPr marL="0" indent="0">
              <a:buNone/>
            </a:pPr>
            <a:r>
              <a:rPr lang="en-US" sz="2600" dirty="0">
                <a:latin typeface="+mj-lt"/>
                <a:cs typeface="Times New Roman" panose="02020603050405020304" pitchFamily="18" charset="0"/>
                <a:sym typeface="Wingdings"/>
              </a:rPr>
              <a:t>	 not only graduation and hard skills</a:t>
            </a:r>
          </a:p>
          <a:p>
            <a:r>
              <a:rPr lang="en-US" sz="2600" dirty="0">
                <a:latin typeface="+mj-lt"/>
                <a:cs typeface="Times New Roman" panose="02020603050405020304" pitchFamily="18" charset="0"/>
                <a:sym typeface="Wingdings"/>
              </a:rPr>
              <a:t>We want to find those candidates, who perform best in real job </a:t>
            </a:r>
            <a:r>
              <a:rPr lang="en-US" sz="2600" dirty="0" smtClean="0">
                <a:latin typeface="+mj-lt"/>
                <a:cs typeface="Times New Roman" panose="02020603050405020304" pitchFamily="18" charset="0"/>
                <a:sym typeface="Wingdings"/>
              </a:rPr>
              <a:t>situations</a:t>
            </a:r>
          </a:p>
          <a:p>
            <a:endParaRPr lang="en-US" sz="2600" dirty="0">
              <a:latin typeface="+mj-lt"/>
              <a:cs typeface="Times New Roman" panose="02020603050405020304" pitchFamily="18" charset="0"/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sz="2600" dirty="0">
                <a:latin typeface="+mj-lt"/>
                <a:cs typeface="Times New Roman" panose="02020603050405020304" pitchFamily="18" charset="0"/>
                <a:sym typeface="Wingdings"/>
              </a:rPr>
              <a:t>Mobile-App</a:t>
            </a:r>
            <a:r>
              <a:rPr lang="en-US" sz="2600" dirty="0" smtClean="0">
                <a:latin typeface="+mj-lt"/>
                <a:cs typeface="Times New Roman" panose="02020603050405020304" pitchFamily="18" charset="0"/>
                <a:sym typeface="Wingdings"/>
              </a:rPr>
              <a:t>: ease of use, unusual innovative techniques, different feeling of application </a:t>
            </a:r>
          </a:p>
          <a:p>
            <a:pPr marL="0" indent="0">
              <a:buNone/>
            </a:pPr>
            <a:endParaRPr lang="en-US" sz="2600" dirty="0">
              <a:latin typeface="+mj-lt"/>
              <a:cs typeface="Times New Roman" panose="02020603050405020304" pitchFamily="18" charset="0"/>
              <a:sym typeface="Wingdings"/>
            </a:endParaRPr>
          </a:p>
          <a:p>
            <a:pPr>
              <a:buFont typeface="Wingdings" charset="2"/>
              <a:buChar char="à"/>
            </a:pPr>
            <a:endParaRPr lang="en-US" sz="2600" dirty="0">
              <a:latin typeface="+mj-lt"/>
              <a:cs typeface="Times New Roman" panose="02020603050405020304" pitchFamily="18" charset="0"/>
              <a:sym typeface="Wingdings"/>
            </a:endParaRPr>
          </a:p>
          <a:p>
            <a:pPr>
              <a:buFont typeface="Wingdings" charset="2"/>
              <a:buChar char="à"/>
            </a:pPr>
            <a:endParaRPr lang="en-US" sz="2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t>4</a:t>
            </a:fld>
            <a:endParaRPr lang="de-DE" sz="2100" dirty="0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</a:t>
            </a:r>
            <a:r>
              <a:rPr lang="de-DE" sz="1400" smtClean="0">
                <a:latin typeface="+mj-lt"/>
              </a:rPr>
              <a:t>: Dominik Röhrig</a:t>
            </a:r>
            <a:endParaRPr lang="de-DE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04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365" y="169867"/>
            <a:ext cx="7886700" cy="1482220"/>
          </a:xfrm>
        </p:spPr>
        <p:txBody>
          <a:bodyPr>
            <a:normAutofit/>
          </a:bodyPr>
          <a:lstStyle/>
          <a:p>
            <a:pPr algn="ctr"/>
            <a:r>
              <a:rPr lang="de-DE" sz="2100" dirty="0"/>
              <a:t>System Design</a:t>
            </a:r>
            <a:r>
              <a:rPr lang="de-DE" dirty="0"/>
              <a:t/>
            </a:r>
            <a:br>
              <a:rPr lang="de-DE" dirty="0"/>
            </a:br>
            <a:r>
              <a:rPr lang="de-DE" sz="4050" dirty="0"/>
              <a:t>Design 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365" y="1625392"/>
            <a:ext cx="8161664" cy="4547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u="sng" dirty="0" smtClean="0">
                <a:latin typeface="+mj-lt"/>
                <a:cs typeface="Times New Roman" panose="02020603050405020304" pitchFamily="18" charset="0"/>
              </a:rPr>
              <a:t>High priorities</a:t>
            </a:r>
          </a:p>
          <a:p>
            <a:pPr marL="914400" lvl="1" indent="-457200">
              <a:buAutoNum type="arabicParenBoth"/>
            </a:pP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Understandability</a:t>
            </a:r>
          </a:p>
          <a:p>
            <a:pPr marL="914400" lvl="1" indent="-457200">
              <a:buAutoNum type="arabicParenBoth"/>
            </a:pP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User-Friendliness</a:t>
            </a:r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AutoNum type="arabicParenBoth"/>
            </a:pP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Reliability</a:t>
            </a:r>
          </a:p>
          <a:p>
            <a:pPr marL="914400" lvl="1" indent="-457200">
              <a:buFont typeface="Arial" panose="020B0604020202020204" pitchFamily="34" charset="0"/>
              <a:buAutoNum type="arabicParenBoth"/>
            </a:pP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Privacy</a:t>
            </a:r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AutoNum type="arabicParenBoth"/>
            </a:pPr>
            <a:r>
              <a:rPr lang="en-US" sz="2600" dirty="0" smtClean="0">
                <a:latin typeface="+mj-lt"/>
                <a:cs typeface="Times New Roman" panose="02020603050405020304" pitchFamily="18" charset="0"/>
              </a:rPr>
              <a:t>Reusability / Reuse of components</a:t>
            </a:r>
          </a:p>
          <a:p>
            <a:pPr marL="0" indent="0">
              <a:buNone/>
            </a:pPr>
            <a:r>
              <a:rPr lang="en-US" sz="2600" b="1" u="sng" dirty="0" smtClean="0">
                <a:latin typeface="+mj-lt"/>
                <a:cs typeface="Times New Roman" panose="02020603050405020304" pitchFamily="18" charset="0"/>
              </a:rPr>
              <a:t>Low </a:t>
            </a:r>
            <a:r>
              <a:rPr lang="en-US" sz="2600" b="1" u="sng" dirty="0">
                <a:latin typeface="+mj-lt"/>
                <a:cs typeface="Times New Roman" panose="02020603050405020304" pitchFamily="18" charset="0"/>
              </a:rPr>
              <a:t>priorities</a:t>
            </a:r>
          </a:p>
          <a:p>
            <a:pPr lvl="1"/>
            <a:r>
              <a:rPr lang="en-US" sz="2600" dirty="0">
                <a:latin typeface="+mj-lt"/>
                <a:cs typeface="Times New Roman" panose="02020603050405020304" pitchFamily="18" charset="0"/>
              </a:rPr>
              <a:t>Maintainability </a:t>
            </a:r>
          </a:p>
          <a:p>
            <a:pPr lvl="1"/>
            <a:r>
              <a:rPr lang="en-US" sz="2600" dirty="0">
                <a:latin typeface="+mj-lt"/>
                <a:cs typeface="Times New Roman" panose="02020603050405020304" pitchFamily="18" charset="0"/>
              </a:rPr>
              <a:t>Portability</a:t>
            </a:r>
          </a:p>
          <a:p>
            <a:pPr lvl="1"/>
            <a:r>
              <a:rPr lang="en-US" sz="2600" dirty="0">
                <a:latin typeface="+mj-lt"/>
                <a:cs typeface="Times New Roman" panose="02020603050405020304" pitchFamily="18" charset="0"/>
              </a:rPr>
              <a:t>Adaptability</a:t>
            </a:r>
          </a:p>
          <a:p>
            <a:pPr lvl="1"/>
            <a:r>
              <a:rPr lang="en-US" sz="2600" dirty="0">
                <a:latin typeface="+mj-lt"/>
                <a:cs typeface="Times New Roman" panose="02020603050405020304" pitchFamily="18" charset="0"/>
              </a:rPr>
              <a:t>High Performance</a:t>
            </a:r>
          </a:p>
          <a:p>
            <a:pPr lvl="1"/>
            <a:r>
              <a:rPr lang="en-US" sz="2600" dirty="0">
                <a:latin typeface="+mj-lt"/>
                <a:cs typeface="Times New Roman" panose="02020603050405020304" pitchFamily="18" charset="0"/>
              </a:rPr>
              <a:t>Flexibility</a:t>
            </a:r>
          </a:p>
          <a:p>
            <a:pPr marL="0" indent="0">
              <a:buNone/>
            </a:pPr>
            <a:endParaRPr lang="en-US" sz="2600" b="1" dirty="0" smtClean="0">
              <a:latin typeface="+mj-lt"/>
              <a:cs typeface="Times New Roman" panose="02020603050405020304" pitchFamily="18" charset="0"/>
            </a:endParaRPr>
          </a:p>
          <a:p>
            <a:endParaRPr lang="en-US" sz="2600" b="1" dirty="0" smtClean="0">
              <a:latin typeface="+mj-lt"/>
              <a:cs typeface="Times New Roman" panose="02020603050405020304" pitchFamily="18" charset="0"/>
            </a:endParaRPr>
          </a:p>
          <a:p>
            <a:endParaRPr lang="en-US" sz="2600" b="1" dirty="0" smtClean="0">
              <a:latin typeface="+mj-lt"/>
              <a:cs typeface="Times New Roman" panose="02020603050405020304" pitchFamily="18" charset="0"/>
            </a:endParaRPr>
          </a:p>
          <a:p>
            <a:endParaRPr lang="en-US" sz="2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t>5</a:t>
            </a:fld>
            <a:endParaRPr lang="de-DE" sz="2100" dirty="0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</a:t>
            </a:r>
            <a:r>
              <a:rPr lang="de-DE" sz="1400" smtClean="0">
                <a:latin typeface="+mj-lt"/>
              </a:rPr>
              <a:t>: Dominik Röhrig</a:t>
            </a:r>
            <a:endParaRPr lang="de-DE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0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06" y="369094"/>
            <a:ext cx="7886700" cy="1482220"/>
          </a:xfrm>
        </p:spPr>
        <p:txBody>
          <a:bodyPr>
            <a:normAutofit/>
          </a:bodyPr>
          <a:lstStyle/>
          <a:p>
            <a:pPr algn="ctr"/>
            <a:r>
              <a:rPr lang="en-US" sz="2100" dirty="0"/>
              <a:t>System 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50" dirty="0"/>
              <a:t>Design Goals- Current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t>6</a:t>
            </a:fld>
            <a:endParaRPr lang="de-DE" sz="2100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98763" y="2386033"/>
            <a:ext cx="80165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sz="2600" dirty="0">
                <a:latin typeface="+mj-lt"/>
                <a:sym typeface="Wingdings"/>
              </a:rPr>
              <a:t>Understandability/ Ease of Use:</a:t>
            </a:r>
          </a:p>
          <a:p>
            <a:r>
              <a:rPr lang="en-US" sz="2600" dirty="0">
                <a:latin typeface="+mj-lt"/>
                <a:sym typeface="Wingdings"/>
              </a:rPr>
              <a:t>	</a:t>
            </a:r>
            <a:r>
              <a:rPr lang="en-US" sz="2600" dirty="0" smtClean="0">
                <a:latin typeface="+mj-lt"/>
                <a:sym typeface="Wingdings"/>
              </a:rPr>
              <a:t> </a:t>
            </a:r>
            <a:r>
              <a:rPr lang="en-US" sz="2600" dirty="0">
                <a:latin typeface="+mj-lt"/>
                <a:sym typeface="Wingdings"/>
              </a:rPr>
              <a:t>Assistant, which is always explaining what to do </a:t>
            </a:r>
          </a:p>
          <a:p>
            <a:endParaRPr lang="en-US" sz="2600" dirty="0">
              <a:latin typeface="+mj-lt"/>
              <a:sym typeface="Wingdings"/>
            </a:endParaRPr>
          </a:p>
          <a:p>
            <a:pPr marL="257175" indent="-257175">
              <a:buFont typeface="Arial" charset="0"/>
              <a:buChar char="•"/>
            </a:pPr>
            <a:r>
              <a:rPr lang="en-US" sz="2600" dirty="0">
                <a:latin typeface="+mj-lt"/>
                <a:sym typeface="Wingdings"/>
              </a:rPr>
              <a:t> Well-Defined User-Interface:</a:t>
            </a:r>
          </a:p>
          <a:p>
            <a:r>
              <a:rPr lang="en-US" sz="2600" dirty="0">
                <a:latin typeface="+mj-lt"/>
                <a:sym typeface="Wingdings"/>
              </a:rPr>
              <a:t>	</a:t>
            </a:r>
            <a:r>
              <a:rPr lang="en-US" sz="2600" dirty="0" smtClean="0">
                <a:latin typeface="+mj-lt"/>
                <a:sym typeface="Wingdings"/>
              </a:rPr>
              <a:t> </a:t>
            </a:r>
            <a:r>
              <a:rPr lang="en-US" sz="2600" dirty="0">
                <a:latin typeface="+mj-lt"/>
                <a:sym typeface="Wingdings"/>
              </a:rPr>
              <a:t>Creative and attractive interface</a:t>
            </a:r>
          </a:p>
          <a:p>
            <a:endParaRPr lang="en-US" sz="2600" dirty="0">
              <a:latin typeface="+mj-lt"/>
              <a:sym typeface="Wingdings"/>
            </a:endParaRPr>
          </a:p>
          <a:p>
            <a:pPr marL="257175" indent="-257175">
              <a:buFont typeface="Arial" charset="0"/>
              <a:buChar char="•"/>
            </a:pPr>
            <a:r>
              <a:rPr lang="en-US" sz="2600" dirty="0">
                <a:latin typeface="+mj-lt"/>
                <a:sym typeface="Wingdings"/>
              </a:rPr>
              <a:t>Reusability:</a:t>
            </a:r>
          </a:p>
          <a:p>
            <a:r>
              <a:rPr lang="en-US" sz="2600" dirty="0">
                <a:latin typeface="+mj-lt"/>
                <a:sym typeface="Wingdings"/>
              </a:rPr>
              <a:t>	</a:t>
            </a:r>
            <a:r>
              <a:rPr lang="en-US" sz="2600" dirty="0" smtClean="0">
                <a:latin typeface="+mj-lt"/>
                <a:sym typeface="Wingdings"/>
              </a:rPr>
              <a:t> </a:t>
            </a:r>
            <a:r>
              <a:rPr lang="en-US" sz="2600" dirty="0">
                <a:latin typeface="+mj-lt"/>
                <a:sym typeface="Wingdings"/>
              </a:rPr>
              <a:t>Assistant, which always appears again to help</a:t>
            </a:r>
          </a:p>
          <a:p>
            <a:endParaRPr lang="en-US" sz="2600" dirty="0">
              <a:latin typeface="+mj-lt"/>
              <a:sym typeface="Wingdings"/>
            </a:endParaRPr>
          </a:p>
          <a:p>
            <a:pPr marL="257175" indent="-257175">
              <a:buFont typeface="Arial" charset="0"/>
              <a:buChar char="•"/>
            </a:pPr>
            <a:endParaRPr lang="en-US" sz="2600" dirty="0">
              <a:latin typeface="+mj-lt"/>
              <a:sym typeface="Wingdings"/>
            </a:endParaRPr>
          </a:p>
          <a:p>
            <a:pPr lvl="3"/>
            <a:endParaRPr lang="en-US" sz="2600" dirty="0">
              <a:latin typeface="+mj-lt"/>
              <a:sym typeface="Wingding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</a:t>
            </a:r>
            <a:r>
              <a:rPr lang="de-DE" sz="1400" smtClean="0">
                <a:latin typeface="+mj-lt"/>
              </a:rPr>
              <a:t>: Dominik Röhrig</a:t>
            </a:r>
            <a:endParaRPr lang="de-DE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9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cs typeface="Times New Roman" panose="02020603050405020304" pitchFamily="18" charset="0"/>
              </a:rPr>
              <a:t>System Architecture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+mj-lt"/>
            </a:endParaRPr>
          </a:p>
          <a:p>
            <a:r>
              <a:rPr lang="en-US" sz="2600" dirty="0">
                <a:latin typeface="+mj-lt"/>
                <a:sym typeface="Wingdings"/>
              </a:rPr>
              <a:t>Each feature is a independent sub module </a:t>
            </a:r>
          </a:p>
          <a:p>
            <a:pPr marL="0" indent="0">
              <a:buNone/>
            </a:pPr>
            <a:endParaRPr lang="en-US" sz="2600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  <a:sym typeface="Wingdings"/>
              </a:rPr>
              <a:t>Control flow through the application </a:t>
            </a:r>
          </a:p>
          <a:p>
            <a:pPr marL="0" indent="0">
              <a:buNone/>
            </a:pPr>
            <a:r>
              <a:rPr lang="en-US" sz="2600" dirty="0">
                <a:latin typeface="+mj-lt"/>
                <a:sym typeface="Wingdings"/>
              </a:rPr>
              <a:t>	Concurrency: step by step</a:t>
            </a:r>
          </a:p>
          <a:p>
            <a:pPr marL="0" indent="0">
              <a:buNone/>
            </a:pPr>
            <a:r>
              <a:rPr lang="en-US" sz="2600" dirty="0">
                <a:latin typeface="+mj-lt"/>
                <a:sym typeface="Wingdings"/>
              </a:rPr>
              <a:t>	Modularization: each feature is a own 			</a:t>
            </a:r>
            <a:r>
              <a:rPr lang="en-US" sz="2600" dirty="0" smtClean="0">
                <a:latin typeface="+mj-lt"/>
                <a:sym typeface="Wingdings"/>
              </a:rPr>
              <a:t>process  </a:t>
            </a:r>
            <a:r>
              <a:rPr lang="en-US" sz="2600" dirty="0">
                <a:latin typeface="+mj-lt"/>
                <a:sym typeface="Wingdings"/>
              </a:rPr>
              <a:t>(expandable)</a:t>
            </a:r>
          </a:p>
          <a:p>
            <a:pPr marL="0" indent="0">
              <a:buNone/>
            </a:pPr>
            <a:r>
              <a:rPr lang="en-US" sz="2600" dirty="0">
                <a:latin typeface="+mj-lt"/>
                <a:sym typeface="Wingdings"/>
              </a:rPr>
              <a:t>		</a:t>
            </a:r>
            <a:endParaRPr lang="en-US" sz="2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t>7</a:t>
            </a:fld>
            <a:endParaRPr lang="de-DE" sz="2100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</a:t>
            </a:r>
            <a:r>
              <a:rPr lang="de-DE" sz="1400" smtClean="0">
                <a:latin typeface="+mj-lt"/>
              </a:rPr>
              <a:t>: Dominik Röhrig</a:t>
            </a:r>
            <a:endParaRPr lang="de-DE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3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Control Flow</a:t>
            </a:r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 smtClean="0">
                <a:solidFill>
                  <a:schemeClr val="tx1"/>
                </a:solidFill>
              </a:rPr>
              <a:t>8</a:t>
            </a:fld>
            <a:endParaRPr lang="de-DE" sz="210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0331" y="955424"/>
            <a:ext cx="67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Gerade Verbindung mit Pfeil 6"/>
          <p:cNvCxnSpPr>
            <a:endCxn id="8" idx="1"/>
          </p:cNvCxnSpPr>
          <p:nvPr/>
        </p:nvCxnSpPr>
        <p:spPr>
          <a:xfrm flipV="1">
            <a:off x="1076159" y="2360374"/>
            <a:ext cx="1977061" cy="1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aute 7"/>
          <p:cNvSpPr/>
          <p:nvPr/>
        </p:nvSpPr>
        <p:spPr>
          <a:xfrm>
            <a:off x="3053220" y="2170082"/>
            <a:ext cx="375781" cy="38058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>
            <a:stCxn id="8" idx="2"/>
          </p:cNvCxnSpPr>
          <p:nvPr/>
        </p:nvCxnSpPr>
        <p:spPr>
          <a:xfrm flipH="1">
            <a:off x="3241110" y="2550665"/>
            <a:ext cx="1" cy="5612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798535" y="3103741"/>
            <a:ext cx="2442575" cy="819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798534" y="2524726"/>
            <a:ext cx="0" cy="58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429000" y="2360373"/>
            <a:ext cx="2269360" cy="1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163004" y="1504667"/>
            <a:ext cx="95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Main Menu </a:t>
            </a:r>
            <a:endParaRPr lang="en-US" sz="16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978624" y="1875625"/>
            <a:ext cx="82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Password =true </a:t>
            </a:r>
            <a:endParaRPr lang="en-US" sz="1200" dirty="0"/>
          </a:p>
        </p:txBody>
      </p:sp>
      <p:cxnSp>
        <p:nvCxnSpPr>
          <p:cNvPr id="24" name="Gerade Verbindung mit Pfeil 23"/>
          <p:cNvCxnSpPr>
            <a:stCxn id="84" idx="2"/>
            <a:endCxn id="86" idx="0"/>
          </p:cNvCxnSpPr>
          <p:nvPr/>
        </p:nvCxnSpPr>
        <p:spPr>
          <a:xfrm flipH="1">
            <a:off x="4952825" y="2864087"/>
            <a:ext cx="1111425" cy="76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84" idx="2"/>
          </p:cNvCxnSpPr>
          <p:nvPr/>
        </p:nvCxnSpPr>
        <p:spPr>
          <a:xfrm>
            <a:off x="6064250" y="2864087"/>
            <a:ext cx="24689" cy="863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401172" y="3895882"/>
            <a:ext cx="103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Timeline</a:t>
            </a:r>
            <a:endParaRPr lang="en-US" sz="1600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3476356" y="3872357"/>
            <a:ext cx="126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Video Introduction</a:t>
            </a:r>
            <a:endParaRPr lang="en-US" sz="16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645641" y="2963987"/>
            <a:ext cx="106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Video_Button</a:t>
            </a:r>
            <a:endParaRPr lang="en-US" sz="1200" dirty="0" smtClean="0"/>
          </a:p>
          <a:p>
            <a:pPr algn="ctr"/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6026670" y="3079909"/>
            <a:ext cx="131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TimLine_Button</a:t>
            </a:r>
            <a:r>
              <a:rPr lang="en-US" sz="1200" dirty="0" smtClean="0"/>
              <a:t> pressed</a:t>
            </a:r>
            <a:endParaRPr lang="en-US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8001216" y="1831528"/>
            <a:ext cx="96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Chat Bot</a:t>
            </a:r>
            <a:endParaRPr lang="en-US" sz="1600" b="1" dirty="0"/>
          </a:p>
        </p:txBody>
      </p:sp>
      <p:sp>
        <p:nvSpPr>
          <p:cNvPr id="35" name="Raute 34"/>
          <p:cNvSpPr/>
          <p:nvPr/>
        </p:nvSpPr>
        <p:spPr>
          <a:xfrm>
            <a:off x="4756851" y="5429721"/>
            <a:ext cx="375781" cy="38058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Raute 35"/>
          <p:cNvSpPr/>
          <p:nvPr/>
        </p:nvSpPr>
        <p:spPr>
          <a:xfrm>
            <a:off x="5977122" y="5307957"/>
            <a:ext cx="375781" cy="38058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4944398" y="4804917"/>
            <a:ext cx="685" cy="61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6179745" y="4939285"/>
            <a:ext cx="7028" cy="320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4930068" y="5825901"/>
            <a:ext cx="0" cy="6276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4930068" y="6453528"/>
            <a:ext cx="306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7982944" y="2936845"/>
            <a:ext cx="2740" cy="3516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4036851" y="5617184"/>
            <a:ext cx="72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4008717" y="4567294"/>
            <a:ext cx="13175" cy="10498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4008717" y="4553425"/>
            <a:ext cx="554963" cy="1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3186056" y="5130685"/>
            <a:ext cx="90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completed = false</a:t>
            </a:r>
            <a:endParaRPr lang="en-US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8000756" y="3641360"/>
            <a:ext cx="97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completed = true</a:t>
            </a:r>
            <a:endParaRPr lang="en-US" sz="1200" dirty="0"/>
          </a:p>
        </p:txBody>
      </p:sp>
      <p:cxnSp>
        <p:nvCxnSpPr>
          <p:cNvPr id="61" name="Gerade Verbindung 60"/>
          <p:cNvCxnSpPr/>
          <p:nvPr/>
        </p:nvCxnSpPr>
        <p:spPr>
          <a:xfrm flipV="1">
            <a:off x="6357167" y="5498247"/>
            <a:ext cx="33739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6695664" y="4439415"/>
            <a:ext cx="13175" cy="104989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 flipV="1">
            <a:off x="6443223" y="4457465"/>
            <a:ext cx="247389" cy="5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6660918" y="4682274"/>
            <a:ext cx="89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completed = false</a:t>
            </a:r>
            <a:endParaRPr lang="en-US" sz="1200" dirty="0"/>
          </a:p>
        </p:txBody>
      </p:sp>
      <p:cxnSp>
        <p:nvCxnSpPr>
          <p:cNvPr id="68" name="Gerade Verbindung 67"/>
          <p:cNvCxnSpPr/>
          <p:nvPr/>
        </p:nvCxnSpPr>
        <p:spPr>
          <a:xfrm>
            <a:off x="6170058" y="5683444"/>
            <a:ext cx="0" cy="3143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V="1">
            <a:off x="6170058" y="5997799"/>
            <a:ext cx="1491260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7658274" y="2936846"/>
            <a:ext cx="13415" cy="3060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6788779" y="5589913"/>
            <a:ext cx="90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completed = true</a:t>
            </a:r>
            <a:endParaRPr lang="en-US" sz="1200" dirty="0"/>
          </a:p>
        </p:txBody>
      </p:sp>
      <p:cxnSp>
        <p:nvCxnSpPr>
          <p:cNvPr id="43" name="Gerade Verbindung mit Pfeil 42"/>
          <p:cNvCxnSpPr/>
          <p:nvPr/>
        </p:nvCxnSpPr>
        <p:spPr>
          <a:xfrm flipH="1">
            <a:off x="6416268" y="2355798"/>
            <a:ext cx="1012370" cy="9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64928" y="4103025"/>
            <a:ext cx="67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Final View </a:t>
            </a:r>
          </a:p>
        </p:txBody>
      </p:sp>
      <p:cxnSp>
        <p:nvCxnSpPr>
          <p:cNvPr id="46" name="Gerade Verbindung mit Pfeil 45"/>
          <p:cNvCxnSpPr>
            <a:endCxn id="49" idx="3"/>
          </p:cNvCxnSpPr>
          <p:nvPr/>
        </p:nvCxnSpPr>
        <p:spPr>
          <a:xfrm flipH="1">
            <a:off x="2688438" y="2447479"/>
            <a:ext cx="3095413" cy="160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517638" y="1825905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LogIn_Button</a:t>
            </a:r>
            <a:endParaRPr lang="en-US" sz="1200" dirty="0" smtClean="0"/>
          </a:p>
          <a:p>
            <a:pPr algn="ctr"/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49" name="Raute 48"/>
          <p:cNvSpPr/>
          <p:nvPr/>
        </p:nvSpPr>
        <p:spPr>
          <a:xfrm>
            <a:off x="2312657" y="3859912"/>
            <a:ext cx="375781" cy="38058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51" name="Gerade Verbindung 50"/>
          <p:cNvCxnSpPr>
            <a:stCxn id="49" idx="2"/>
          </p:cNvCxnSpPr>
          <p:nvPr/>
        </p:nvCxnSpPr>
        <p:spPr>
          <a:xfrm>
            <a:off x="2500547" y="4240495"/>
            <a:ext cx="7344" cy="80347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H="1">
            <a:off x="897249" y="5043970"/>
            <a:ext cx="1594351" cy="7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1606463" y="2624909"/>
            <a:ext cx="82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Password =false</a:t>
            </a:r>
            <a:endParaRPr lang="en-US" sz="1200" dirty="0"/>
          </a:p>
        </p:txBody>
      </p:sp>
      <p:sp>
        <p:nvSpPr>
          <p:cNvPr id="66" name="Textfeld 65"/>
          <p:cNvSpPr txBox="1"/>
          <p:nvPr/>
        </p:nvSpPr>
        <p:spPr>
          <a:xfrm>
            <a:off x="980478" y="5133404"/>
            <a:ext cx="136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 Introduction completed = true</a:t>
            </a:r>
            <a:endParaRPr lang="en-US" sz="1200" dirty="0"/>
          </a:p>
        </p:txBody>
      </p:sp>
      <p:sp>
        <p:nvSpPr>
          <p:cNvPr id="69" name="Textfeld 68"/>
          <p:cNvSpPr txBox="1"/>
          <p:nvPr/>
        </p:nvSpPr>
        <p:spPr>
          <a:xfrm>
            <a:off x="1121881" y="3727406"/>
            <a:ext cx="146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Timeline completed = false</a:t>
            </a:r>
            <a:endParaRPr lang="en-US" sz="1200" dirty="0"/>
          </a:p>
        </p:txBody>
      </p:sp>
      <p:cxnSp>
        <p:nvCxnSpPr>
          <p:cNvPr id="71" name="Gerade Verbindung mit Pfeil 70"/>
          <p:cNvCxnSpPr>
            <a:stCxn id="49" idx="0"/>
          </p:cNvCxnSpPr>
          <p:nvPr/>
        </p:nvCxnSpPr>
        <p:spPr>
          <a:xfrm flipV="1">
            <a:off x="2500548" y="2383562"/>
            <a:ext cx="3170618" cy="147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1178886" y="3295835"/>
            <a:ext cx="151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 Introduction completed = false</a:t>
            </a:r>
            <a:endParaRPr lang="en-US" sz="1200" dirty="0"/>
          </a:p>
        </p:txBody>
      </p:sp>
      <p:sp>
        <p:nvSpPr>
          <p:cNvPr id="74" name="Textfeld 73"/>
          <p:cNvSpPr txBox="1"/>
          <p:nvPr/>
        </p:nvSpPr>
        <p:spPr>
          <a:xfrm>
            <a:off x="986067" y="5595069"/>
            <a:ext cx="132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Timeline completed = true</a:t>
            </a:r>
            <a:endParaRPr lang="en-US" sz="1200" dirty="0"/>
          </a:p>
        </p:txBody>
      </p:sp>
      <p:sp>
        <p:nvSpPr>
          <p:cNvPr id="62" name="Textfeld 61"/>
          <p:cNvSpPr txBox="1"/>
          <p:nvPr/>
        </p:nvSpPr>
        <p:spPr>
          <a:xfrm>
            <a:off x="3525931" y="339354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Finish_Button</a:t>
            </a:r>
            <a:endParaRPr lang="en-US" sz="1200" dirty="0" smtClean="0"/>
          </a:p>
          <a:p>
            <a:pPr algn="ctr"/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82" name="Textfeld 81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</a:t>
            </a:r>
            <a:r>
              <a:rPr lang="de-DE" sz="1400" smtClean="0">
                <a:latin typeface="+mj-lt"/>
              </a:rPr>
              <a:t>: Dominik Röhrig</a:t>
            </a:r>
            <a:endParaRPr lang="de-DE" sz="1400">
              <a:latin typeface="+mj-lt"/>
            </a:endParaRPr>
          </a:p>
        </p:txBody>
      </p:sp>
      <p:pic>
        <p:nvPicPr>
          <p:cNvPr id="77" name="Picture 4" descr="https://lh4.googleusercontent.com/ZScm416bOXX75CaK71KLzwWrUB3rA_Py1p84vdSoEqk9b83XnvStlAjZaP9qa_n0V4k31ZAxP49YNHVib3SlfKYNDvypxJWzEz-wRZHrjzHlDX7hpP7JJOdJYDwC8Sc18KvVjPDHGf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9" y="1345402"/>
            <a:ext cx="573680" cy="119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https://lh3.googleusercontent.com/TMrwFdzUue8NgKpYoBjXloIMLOOOf32sspFhNm3WWaMutdmSntS_s389pj5tNaZKPh7y-cwruMIUT48KVWngdLszLVYAGz6RXRvzmVgS9CvDKLZ2iXFQBsPOkLHEPEiyllcwr1fTk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250" y="1668757"/>
            <a:ext cx="576000" cy="119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https://lh4.googleusercontent.com/VChf3MTA9g7ZNyLKOjiNkWdopJ0ELJ4GDywaF7PsnMSgyEnUbbKYkvzsS4Lpj8L_kfM8VqUeVRTvgHpdZpLZLY0rz3_pSmSzYXZr1cz1wkOIxpxS5H9cJi-3A9HqgFn_Osc2O3DrsP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25" y="3624374"/>
            <a:ext cx="572400" cy="118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0" descr="https://lh5.googleusercontent.com/AD6gDU9LL5dEa6A7LVyloxRjsS0pQMBvAlKC98C7s0WCQI2LunZTdBiPr62PFkNNmrGYrDNdff007RQaKxQ1Rjw10tNr-aPOKft2nX5kZDa6rWL0ZIJrVURTUUH41nLIhBFSe6xESz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17" y="3713699"/>
            <a:ext cx="576000" cy="119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2" descr="https://lh3.googleusercontent.com/TMrwFdzUue8NgKpYoBjXloIMLOOOf32sspFhNm3WWaMutdmSntS_s389pj5tNaZKPh7y-cwruMIUT48KVWngdLszLVYAGz6RXRvzmVgS9CvDKLZ2iXFQBsPOkLHEPEiyllcwr1fTk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16" y="1683999"/>
            <a:ext cx="572400" cy="118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https://lh3.googleusercontent.com/TMrwFdzUue8NgKpYoBjXloIMLOOOf32sspFhNm3WWaMutdmSntS_s389pj5tNaZKPh7y-cwruMIUT48KVWngdLszLVYAGz6RXRvzmVgS9CvDKLZ2iXFQBsPOkLHEPEiyllcwr1fTk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0" y="4803330"/>
            <a:ext cx="572400" cy="118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5710279" y="5464581"/>
            <a:ext cx="1289969" cy="1310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5709869" y="4052681"/>
            <a:ext cx="1289969" cy="1310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059007" y="1869310"/>
            <a:ext cx="3157537" cy="201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8625" y="1767109"/>
            <a:ext cx="3243263" cy="3661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50071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Architecture</a:t>
            </a:r>
            <a:b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Server-/Client- Architecture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D592-0B11-B648-AF83-E46F981C8B29}" type="slidenum">
              <a:rPr lang="de-DE" sz="2100">
                <a:solidFill>
                  <a:schemeClr val="tx1"/>
                </a:solidFill>
              </a:rPr>
              <a:t>9</a:t>
            </a:fld>
            <a:endParaRPr lang="de-DE" sz="2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28651" y="2278726"/>
            <a:ext cx="905048" cy="13591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6" name="Textfeld 5"/>
          <p:cNvSpPr txBox="1"/>
          <p:nvPr/>
        </p:nvSpPr>
        <p:spPr>
          <a:xfrm>
            <a:off x="837934" y="3736390"/>
            <a:ext cx="531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View</a:t>
            </a:r>
          </a:p>
        </p:txBody>
      </p:sp>
      <p:sp>
        <p:nvSpPr>
          <p:cNvPr id="7" name="Wolke 6"/>
          <p:cNvSpPr/>
          <p:nvPr/>
        </p:nvSpPr>
        <p:spPr>
          <a:xfrm>
            <a:off x="2331720" y="2278727"/>
            <a:ext cx="685800" cy="6858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extfeld 7"/>
          <p:cNvSpPr txBox="1"/>
          <p:nvPr/>
        </p:nvSpPr>
        <p:spPr>
          <a:xfrm>
            <a:off x="2441863" y="2979487"/>
            <a:ext cx="641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Model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1787236" y="4013389"/>
            <a:ext cx="685800" cy="685800"/>
          </a:xfrm>
          <a:prstGeom prst="foldedCorne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extfeld 9"/>
          <p:cNvSpPr txBox="1"/>
          <p:nvPr/>
        </p:nvSpPr>
        <p:spPr>
          <a:xfrm>
            <a:off x="1707784" y="4714150"/>
            <a:ext cx="8937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/>
              <a:t>Controller</a:t>
            </a:r>
            <a:endParaRPr lang="de-DE" sz="1350" dirty="0"/>
          </a:p>
        </p:txBody>
      </p:sp>
      <p:sp>
        <p:nvSpPr>
          <p:cNvPr id="14" name="Zylinder 13"/>
          <p:cNvSpPr/>
          <p:nvPr/>
        </p:nvSpPr>
        <p:spPr>
          <a:xfrm>
            <a:off x="7098651" y="2502234"/>
            <a:ext cx="685800" cy="91211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Zylinder 18"/>
          <p:cNvSpPr/>
          <p:nvPr/>
        </p:nvSpPr>
        <p:spPr>
          <a:xfrm>
            <a:off x="6127458" y="4223582"/>
            <a:ext cx="454792" cy="60303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23" name="Gerade Verbindung mit Pfeil 22"/>
          <p:cNvCxnSpPr>
            <a:stCxn id="9" idx="3"/>
            <a:endCxn id="15" idx="1"/>
          </p:cNvCxnSpPr>
          <p:nvPr/>
        </p:nvCxnSpPr>
        <p:spPr>
          <a:xfrm flipV="1">
            <a:off x="2473036" y="2940610"/>
            <a:ext cx="2364453" cy="14156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9" idx="0"/>
          </p:cNvCxnSpPr>
          <p:nvPr/>
        </p:nvCxnSpPr>
        <p:spPr>
          <a:xfrm flipH="1" flipV="1">
            <a:off x="1533699" y="3243391"/>
            <a:ext cx="596437" cy="7699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3"/>
            <a:endCxn id="19" idx="2"/>
          </p:cNvCxnSpPr>
          <p:nvPr/>
        </p:nvCxnSpPr>
        <p:spPr>
          <a:xfrm>
            <a:off x="2473036" y="4356289"/>
            <a:ext cx="3654422" cy="1688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478389" y="5128152"/>
            <a:ext cx="13034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Frontend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164396" y="3580185"/>
            <a:ext cx="13034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Backend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152354" y="5043619"/>
            <a:ext cx="4854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324413" y="1767109"/>
            <a:ext cx="1957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MVC-Pattern</a:t>
            </a:r>
          </a:p>
        </p:txBody>
      </p:sp>
      <p:cxnSp>
        <p:nvCxnSpPr>
          <p:cNvPr id="39" name="Gerade Verbindung mit Pfeil 38"/>
          <p:cNvCxnSpPr>
            <a:endCxn id="8" idx="1"/>
          </p:cNvCxnSpPr>
          <p:nvPr/>
        </p:nvCxnSpPr>
        <p:spPr>
          <a:xfrm flipV="1">
            <a:off x="2244437" y="3129528"/>
            <a:ext cx="197426" cy="9981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837489" y="2473653"/>
            <a:ext cx="569003" cy="93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stCxn id="15" idx="3"/>
            <a:endCxn id="14" idx="2"/>
          </p:cNvCxnSpPr>
          <p:nvPr/>
        </p:nvCxnSpPr>
        <p:spPr>
          <a:xfrm>
            <a:off x="5406492" y="2940610"/>
            <a:ext cx="1692159" cy="176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183157" y="6387289"/>
            <a:ext cx="4854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34" name="Zylinder 33"/>
          <p:cNvSpPr/>
          <p:nvPr/>
        </p:nvSpPr>
        <p:spPr>
          <a:xfrm>
            <a:off x="6127458" y="5647822"/>
            <a:ext cx="454792" cy="60303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40" name="Gerade Verbindung mit Pfeil 39"/>
          <p:cNvCxnSpPr>
            <a:stCxn id="9" idx="3"/>
            <a:endCxn id="34" idx="2"/>
          </p:cNvCxnSpPr>
          <p:nvPr/>
        </p:nvCxnSpPr>
        <p:spPr>
          <a:xfrm>
            <a:off x="2473036" y="4356289"/>
            <a:ext cx="3654422" cy="1593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7158718" y="5904307"/>
            <a:ext cx="125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Xing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229742" y="2102168"/>
            <a:ext cx="1957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endParaRPr lang="de-DE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196744" y="5939357"/>
            <a:ext cx="20853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Thin Client</a:t>
            </a:r>
            <a:endParaRPr lang="en-US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158718" y="4510230"/>
            <a:ext cx="1251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LinkedIn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7058026" y="133804"/>
            <a:ext cx="220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j-lt"/>
              </a:rPr>
              <a:t>Speaker</a:t>
            </a:r>
            <a:r>
              <a:rPr lang="de-DE" sz="1400" smtClean="0">
                <a:latin typeface="+mj-lt"/>
              </a:rPr>
              <a:t>: Dominik Röhrig</a:t>
            </a:r>
            <a:endParaRPr lang="de-DE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2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406</Words>
  <Application>Microsoft Macintosh PowerPoint</Application>
  <PresentationFormat>Bildschirmpräsentation (4:3)</PresentationFormat>
  <Paragraphs>196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Monotype Sorts</vt:lpstr>
      <vt:lpstr>Times New Roman</vt:lpstr>
      <vt:lpstr>Wingdings</vt:lpstr>
      <vt:lpstr>Office-Design</vt:lpstr>
      <vt:lpstr>1_Office-Design</vt:lpstr>
      <vt:lpstr>SYSTEM DESIGN</vt:lpstr>
      <vt:lpstr>Outline</vt:lpstr>
      <vt:lpstr>Existing System</vt:lpstr>
      <vt:lpstr>Problem</vt:lpstr>
      <vt:lpstr>System Design Design Goals</vt:lpstr>
      <vt:lpstr>System Design Design Goals- Current Focus</vt:lpstr>
      <vt:lpstr>System Architecture</vt:lpstr>
      <vt:lpstr>Software Control Flow</vt:lpstr>
      <vt:lpstr>System Architecture Server-/Client- Architecture</vt:lpstr>
      <vt:lpstr>Subsystem Decomposition  Layers vs Partitions</vt:lpstr>
      <vt:lpstr>Subsystem Decomposition  Layers vs Partitions</vt:lpstr>
      <vt:lpstr>Hardware/Software Mapping</vt:lpstr>
      <vt:lpstr>Hardware/Software Mapping</vt:lpstr>
      <vt:lpstr>Hardware/Software Mapping</vt:lpstr>
      <vt:lpstr>Sequence-Diagram</vt:lpstr>
      <vt:lpstr>Use-Cases-Diagram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dominik.t.n.roehrig@gmail.com</dc:creator>
  <cp:lastModifiedBy>dominik.t.n.roehrig@gmail.com</cp:lastModifiedBy>
  <cp:revision>81</cp:revision>
  <dcterms:created xsi:type="dcterms:W3CDTF">2016-11-15T10:44:28Z</dcterms:created>
  <dcterms:modified xsi:type="dcterms:W3CDTF">2016-11-17T14:39:39Z</dcterms:modified>
</cp:coreProperties>
</file>