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7" r:id="rId4"/>
    <p:sldId id="257" r:id="rId5"/>
    <p:sldId id="272" r:id="rId6"/>
    <p:sldId id="273" r:id="rId7"/>
    <p:sldId id="269" r:id="rId8"/>
    <p:sldId id="270" r:id="rId9"/>
    <p:sldId id="261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bert Baniecki" initials="HB" lastIdx="11" clrIdx="0">
    <p:extLst>
      <p:ext uri="{19B8F6BF-5375-455C-9EA6-DF929625EA0E}">
        <p15:presenceInfo xmlns:p15="http://schemas.microsoft.com/office/powerpoint/2012/main" userId="Hubert Baniec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1EA3"/>
    <a:srgbClr val="353689"/>
    <a:srgbClr val="545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4" autoAdjust="0"/>
    <p:restoredTop sz="88652" autoAdjust="0"/>
  </p:normalViewPr>
  <p:slideViewPr>
    <p:cSldViewPr snapToGrid="0">
      <p:cViewPr varScale="1">
        <p:scale>
          <a:sx n="106" d="100"/>
          <a:sy n="10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1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68A4476-6864-4918-8F53-220807C8CB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F78EB8-145C-4214-B2C8-53B9C4A9E0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1A3BA-1526-49AE-841D-41698DDB78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F44C360-4ED6-4B91-B4CF-A8B00D396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160BC8A-F18F-48C9-ADB3-C24901D84A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ED731-D8AD-4158-9CFB-A4515CDC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50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F89C-9AFC-4C09-92F1-F4214AC4EB99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5C183-2FFC-43C1-9F11-FE6AF53750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60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Siemano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i witek opowiemy o pakiecie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modelStudio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służy do wyjaśniania predykcyjnych modeli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learningowych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jest nabudowany na popularnym pakiecie DALEX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99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Żeby przedstawić ten pakiet trzeba wiedzieć czym jest biblioteka </a:t>
            </a:r>
            <a:r>
              <a:rPr lang="pl-P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d3.js 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Jest to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biblioteka oparta na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htmlu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css’ie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tworzenia interaktywnych wizualizacji danych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Można jej używać do tworzenia podstawowych wykresów jak i bardzo zaawansowanych wizualizacji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modelStudio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należy do rodziny pakietów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DrWhy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łączy się z DALEX (który był przedstawiony wcześniej)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Innym pakietem jest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DALEXtra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którym nasi koledzy opowiedzą później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00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Razem z DALEX mamy wiele R-owych pakietów do wyjaśniania modeli uczenia maszynowego. Najpopularniejsze wyjaśnienia znajdują się w pakietach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ingredients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iBreakDown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iBreakdown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znajdziemy wykres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down, który pokazuje atrybucje zmiennych w modelu dla jednej obserwacji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ingredients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znajdziemy takie wykresy jak popularny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mówi o tym jak ważne są konkretne zmienne dla naszego modelu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Czy też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ceteris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paribus plot, który służy go gdybania. Bierzemy jedną obserwacje, ustalamy wszystkie jej parametry, manipulujemy jednym i sprawdzamy jaki to ma wpływ na model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 sprawdzamy co by było, gdyby człowiek który ma 60 lat, miałby ich 20 ale pozostałe jego własności się nie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zmieniy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Ważne: Możemy tworzyć interaktywne wykresy w R przy pomocy D3 łącząc te dwie technologie pakietem napisanym przez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rstudio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r2d3.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88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Pakiet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modelStudio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za zadanie połączyć wyjaśnienia z tych dwóch pakietów oraz zautomatyzować proces wyjaśniania modeli. Bierze on nasz model i dane i tworzy plik HTML (bez udziału serwera) z interaktywnym, stylizowanym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dashboardem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wyjaśnieniami.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94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Przykład użycia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685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488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Jako, że pakiet ten posiada tylko dwie funkcje, ale za to ma dużo atrybutów zmieniania wyglądu model studio to przygotowaliśmy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cheatsheet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wyjaśniający znaczenie tych funkcji i atrybutów.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Użyliśmy do tego cudownego narzędzia napisanego przez naszych kolegów i koleżanki z zajęć.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652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Więcej informacji można znaleźć na GitHubie. Pakiet ten jest na CRAN.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44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AAA-997F-4E46-82E1-18D9FE16F536}" type="datetime1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51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15F0-01F3-44F0-9F04-6E44FB448886}" type="datetime1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16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ADBD-63BD-4DAB-827A-2FA52CA0FEAF}" type="datetime1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06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2039-ABFF-44E4-9EF6-0BDD4085E038}" type="datetime1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68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C6BC-B6C8-40DF-8A16-1810B00997F1}" type="datetime1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521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65A-A125-4210-9775-FC512EE058AA}" type="datetime1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56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461A-FB36-4CF3-8AA6-809AE0BE013A}" type="datetime1">
              <a:rPr lang="pl-PL" smtClean="0"/>
              <a:t>05.12.2019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5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F796-9978-4EC6-9168-BFBD0D300C98}" type="datetime1">
              <a:rPr lang="pl-PL" smtClean="0"/>
              <a:t>05.12.2019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9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80A2-A4E6-483B-B563-F6FCFD429C86}" type="datetime1">
              <a:rPr lang="pl-PL" smtClean="0"/>
              <a:t>05.12.2019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918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DF3A-C31A-4D4C-A73D-1BC7B2AA616B}" type="datetime1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2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6B01-574E-4FF9-A04D-1018A0D6BA32}" type="datetime1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59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8B50-5722-4795-869D-E204EE74735C}" type="datetime1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086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biecek.github.io/explainFIFA19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4BA061F-1FDF-47E2-941E-A60D7B5E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879" y="969917"/>
            <a:ext cx="9335754" cy="843862"/>
          </a:xfrm>
        </p:spPr>
        <p:txBody>
          <a:bodyPr>
            <a:noAutofit/>
          </a:bodyPr>
          <a:lstStyle/>
          <a:p>
            <a:r>
              <a:rPr lang="pl-PL" b="1" dirty="0" err="1">
                <a:solidFill>
                  <a:srgbClr val="371EA3"/>
                </a:solidFill>
              </a:rPr>
              <a:t>modelStudio</a:t>
            </a:r>
            <a:endParaRPr lang="en-US" b="1" dirty="0">
              <a:solidFill>
                <a:srgbClr val="371EA3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EEE3D66-80CC-4CA8-B910-50FAF3F354A0}"/>
              </a:ext>
            </a:extLst>
          </p:cNvPr>
          <p:cNvSpPr txBox="1"/>
          <p:nvPr/>
        </p:nvSpPr>
        <p:spPr>
          <a:xfrm>
            <a:off x="3425305" y="5164868"/>
            <a:ext cx="2293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371EA3"/>
                </a:solidFill>
              </a:rPr>
              <a:t>Hubert </a:t>
            </a:r>
            <a:r>
              <a:rPr lang="pl-PL" sz="2400" b="1" dirty="0" err="1">
                <a:solidFill>
                  <a:srgbClr val="371EA3"/>
                </a:solidFill>
              </a:rPr>
              <a:t>Baniecki</a:t>
            </a:r>
            <a:endParaRPr lang="pl-PL" sz="2400" b="1" dirty="0">
              <a:solidFill>
                <a:srgbClr val="371EA3"/>
              </a:solidFill>
            </a:endParaRPr>
          </a:p>
          <a:p>
            <a:pPr algn="ctr"/>
            <a:r>
              <a:rPr lang="pl-PL" sz="2400" b="1" dirty="0">
                <a:solidFill>
                  <a:srgbClr val="371EA3"/>
                </a:solidFill>
              </a:rPr>
              <a:t>Witold Merkel</a:t>
            </a:r>
          </a:p>
          <a:p>
            <a:endParaRPr lang="pl-PL" sz="1600" dirty="0"/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8030DC1A-1BBB-4FEF-ACF3-9561A472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pic>
        <p:nvPicPr>
          <p:cNvPr id="2050" name="Picture 2" descr="DrWhy-RGB-modelStudio-new.png">
            <a:extLst>
              <a:ext uri="{FF2B5EF4-FFF2-40B4-BE49-F238E27FC236}">
                <a16:creationId xmlns:a16="http://schemas.microsoft.com/office/drawing/2014/main" id="{8C6B813F-82AD-4F59-AB29-1E3BA3EB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75" y="2703705"/>
            <a:ext cx="1940842" cy="223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8222686A-B6A8-4C11-8F64-A8B184B1EC0B}"/>
              </a:ext>
            </a:extLst>
          </p:cNvPr>
          <p:cNvSpPr/>
          <p:nvPr/>
        </p:nvSpPr>
        <p:spPr>
          <a:xfrm>
            <a:off x="1875364" y="1635333"/>
            <a:ext cx="53932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371EA3"/>
                </a:solidFill>
                <a:latin typeface="+mj-lt"/>
              </a:rPr>
              <a:t>Interactive Studio with Explanations for ML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85131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3 js">
            <a:extLst>
              <a:ext uri="{FF2B5EF4-FFF2-40B4-BE49-F238E27FC236}">
                <a16:creationId xmlns:a16="http://schemas.microsoft.com/office/drawing/2014/main" id="{49829E5B-A885-496A-8501-8E37D315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77" y="379588"/>
            <a:ext cx="1987345" cy="19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02C5C5C-81C9-4452-8AAE-D132C1EB5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429" y="2366934"/>
            <a:ext cx="4565840" cy="167743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371EA3"/>
                </a:solidFill>
              </a:rPr>
              <a:t>JavaScript</a:t>
            </a:r>
            <a:r>
              <a:rPr lang="pl-PL" sz="2000" dirty="0">
                <a:solidFill>
                  <a:srgbClr val="371EA3"/>
                </a:solidFill>
              </a:rPr>
              <a:t>owa biblioteka do tworzenia interaktywnych wizualizacji danych</a:t>
            </a:r>
          </a:p>
          <a:p>
            <a:r>
              <a:rPr lang="pl-PL" sz="2000" dirty="0">
                <a:solidFill>
                  <a:srgbClr val="371EA3"/>
                </a:solidFill>
              </a:rPr>
              <a:t>Operuje na HTML, CSS i SVG</a:t>
            </a:r>
          </a:p>
          <a:p>
            <a:r>
              <a:rPr lang="pl-PL" sz="2000" dirty="0">
                <a:solidFill>
                  <a:srgbClr val="371EA3"/>
                </a:solidFill>
              </a:rPr>
              <a:t>Od podstawowych wykresów do zaawansowanych wizualizacji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B85A93C2-3B46-46D9-835B-9EE0AAE2B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99468" y="4230675"/>
            <a:ext cx="4944532" cy="1678974"/>
          </a:xfrm>
        </p:spPr>
        <p:txBody>
          <a:bodyPr>
            <a:noAutofit/>
          </a:bodyPr>
          <a:lstStyle/>
          <a:p>
            <a:r>
              <a:rPr lang="pl-PL" sz="2000" dirty="0" err="1">
                <a:solidFill>
                  <a:srgbClr val="371EA3"/>
                </a:solidFill>
              </a:rPr>
              <a:t>Descriptive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  <a:r>
              <a:rPr lang="pl-PL" sz="2000" dirty="0" err="1">
                <a:solidFill>
                  <a:srgbClr val="371EA3"/>
                </a:solidFill>
              </a:rPr>
              <a:t>mAchine</a:t>
            </a:r>
            <a:r>
              <a:rPr lang="pl-PL" sz="2000" dirty="0">
                <a:solidFill>
                  <a:srgbClr val="371EA3"/>
                </a:solidFill>
              </a:rPr>
              <a:t> Learning </a:t>
            </a:r>
            <a:r>
              <a:rPr lang="pl-PL" sz="2000" dirty="0" err="1">
                <a:solidFill>
                  <a:srgbClr val="371EA3"/>
                </a:solidFill>
              </a:rPr>
              <a:t>EXplanations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</a:p>
          <a:p>
            <a:r>
              <a:rPr lang="pl-PL" sz="2000" dirty="0" err="1">
                <a:solidFill>
                  <a:srgbClr val="371EA3"/>
                </a:solidFill>
              </a:rPr>
              <a:t>eXplainable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  <a:r>
              <a:rPr lang="pl-PL" sz="2000" dirty="0" err="1">
                <a:solidFill>
                  <a:srgbClr val="371EA3"/>
                </a:solidFill>
              </a:rPr>
              <a:t>Artificial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  <a:r>
              <a:rPr lang="pl-PL" sz="2000" dirty="0" err="1">
                <a:solidFill>
                  <a:srgbClr val="371EA3"/>
                </a:solidFill>
              </a:rPr>
              <a:t>Intelligence</a:t>
            </a:r>
            <a:r>
              <a:rPr lang="pl-PL" sz="2000" dirty="0">
                <a:solidFill>
                  <a:srgbClr val="371EA3"/>
                </a:solidFill>
              </a:rPr>
              <a:t> - XAI</a:t>
            </a:r>
          </a:p>
          <a:p>
            <a:r>
              <a:rPr lang="pl-PL" sz="2000" dirty="0" err="1">
                <a:solidFill>
                  <a:srgbClr val="371EA3"/>
                </a:solidFill>
              </a:rPr>
              <a:t>Wrapper</a:t>
            </a:r>
            <a:r>
              <a:rPr lang="pl-PL" sz="2000" dirty="0">
                <a:solidFill>
                  <a:srgbClr val="371EA3"/>
                </a:solidFill>
              </a:rPr>
              <a:t> dla innych pakietów, które tworzą lokalne i globalne wyjaśnienia modeli ML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957924-44CB-457A-A2A4-59DDB451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  <a:endParaRPr lang="pl-PL" dirty="0"/>
          </a:p>
        </p:txBody>
      </p:sp>
      <p:pic>
        <p:nvPicPr>
          <p:cNvPr id="1026" name="Picture 2" descr="DrWhy-RGB-DALEX.png">
            <a:extLst>
              <a:ext uri="{FF2B5EF4-FFF2-40B4-BE49-F238E27FC236}">
                <a16:creationId xmlns:a16="http://schemas.microsoft.com/office/drawing/2014/main" id="{42080397-1538-4291-B09C-9906920A6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21" y="1541432"/>
            <a:ext cx="1882213" cy="21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Why-RGB-DALEXtra.png">
            <a:extLst>
              <a:ext uri="{FF2B5EF4-FFF2-40B4-BE49-F238E27FC236}">
                <a16:creationId xmlns:a16="http://schemas.microsoft.com/office/drawing/2014/main" id="{31E2FB74-378D-472F-AC11-8BCE0FBB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40" y="1541432"/>
            <a:ext cx="1882214" cy="21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B0F5B-2EF1-463F-87F1-E577DDFC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314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rgbClr val="371EA3"/>
                </a:solidFill>
              </a:rPr>
              <a:t>Interaktywne wyjaśnienia modeli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00BDF6-77D8-45B2-BE8D-39532A9A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pic>
        <p:nvPicPr>
          <p:cNvPr id="7170" name="Picture 2" descr="Image result for r2d3">
            <a:extLst>
              <a:ext uri="{FF2B5EF4-FFF2-40B4-BE49-F238E27FC236}">
                <a16:creationId xmlns:a16="http://schemas.microsoft.com/office/drawing/2014/main" id="{25FB1490-5CE2-44FC-B87C-8608130B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50" y="2840570"/>
            <a:ext cx="1282010" cy="148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rWhy-RGB-DALEX.png">
            <a:extLst>
              <a:ext uri="{FF2B5EF4-FFF2-40B4-BE49-F238E27FC236}">
                <a16:creationId xmlns:a16="http://schemas.microsoft.com/office/drawing/2014/main" id="{8E387135-E72F-45D5-9C94-E0930288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2881710"/>
            <a:ext cx="1190256" cy="13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rWhy-RGB-iBreakDown.png">
            <a:extLst>
              <a:ext uri="{FF2B5EF4-FFF2-40B4-BE49-F238E27FC236}">
                <a16:creationId xmlns:a16="http://schemas.microsoft.com/office/drawing/2014/main" id="{1094D583-27C9-480A-B05E-A96C2CD8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4" y="1879328"/>
            <a:ext cx="1190257" cy="13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rWhy-RGB-ingredients.png">
            <a:extLst>
              <a:ext uri="{FF2B5EF4-FFF2-40B4-BE49-F238E27FC236}">
                <a16:creationId xmlns:a16="http://schemas.microsoft.com/office/drawing/2014/main" id="{C2672353-3968-4E89-89CF-52003E05E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3" y="3914428"/>
            <a:ext cx="1190257" cy="13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07B0464-B430-495A-9F5C-BE1A244B9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2283" y="3262949"/>
            <a:ext cx="4788050" cy="30981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9F91BE5-D783-4503-AF37-EEBF8D8F6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172" y="1447319"/>
            <a:ext cx="5170284" cy="19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4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E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4BA061F-1FDF-47E2-941E-A60D7B5E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066" y="1081960"/>
            <a:ext cx="7399867" cy="1601230"/>
          </a:xfrm>
        </p:spPr>
        <p:txBody>
          <a:bodyPr>
            <a:noAutofit/>
          </a:bodyPr>
          <a:lstStyle/>
          <a:p>
            <a:r>
              <a:rPr lang="pl-PL" sz="5400" b="1" dirty="0" err="1">
                <a:solidFill>
                  <a:schemeClr val="bg1"/>
                </a:solidFill>
              </a:rPr>
              <a:t>modelStudio</a:t>
            </a:r>
            <a:br>
              <a:rPr lang="pl-PL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Interactive Studio with Explanations for ML Predictive Models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8FE0367C-1089-4BEE-8539-D98B720C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pic>
        <p:nvPicPr>
          <p:cNvPr id="7" name="Picture 2" descr="DrWhy-RGB-modelStudio-new.png">
            <a:extLst>
              <a:ext uri="{FF2B5EF4-FFF2-40B4-BE49-F238E27FC236}">
                <a16:creationId xmlns:a16="http://schemas.microsoft.com/office/drawing/2014/main" id="{715F0150-A960-4493-B0C2-E86210B4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71" y="3295014"/>
            <a:ext cx="2150223" cy="24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rWhy-RGB-DALEX.png">
            <a:extLst>
              <a:ext uri="{FF2B5EF4-FFF2-40B4-BE49-F238E27FC236}">
                <a16:creationId xmlns:a16="http://schemas.microsoft.com/office/drawing/2014/main" id="{07B6A73A-7B8B-4415-8A10-F34E71EB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295014"/>
            <a:ext cx="2150222" cy="24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78F9056C-42F5-4849-AE71-F9C1544F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C3BE187A-9F43-4F47-9ECA-52FDBEB3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34" y="2217896"/>
            <a:ext cx="5120706" cy="4138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E679DFB9-AF0A-4B52-B354-66344B069E68}"/>
              </a:ext>
            </a:extLst>
          </p:cNvPr>
          <p:cNvSpPr txBox="1"/>
          <p:nvPr/>
        </p:nvSpPr>
        <p:spPr>
          <a:xfrm>
            <a:off x="99501" y="136524"/>
            <a:ext cx="5784832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371EA3"/>
                </a:solidFill>
                <a:latin typeface="+mj-lt"/>
              </a:rPr>
              <a:t>Przykład użycia: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rgbClr val="371EA3"/>
                </a:solidFill>
              </a:rPr>
              <a:t>Tworzymy model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rgbClr val="371EA3"/>
                </a:solidFill>
              </a:rPr>
              <a:t>Opakowujemy go w obiekt klasy `</a:t>
            </a:r>
            <a:r>
              <a:rPr lang="pl-PL" sz="2400" dirty="0" err="1">
                <a:solidFill>
                  <a:srgbClr val="371EA3"/>
                </a:solidFill>
              </a:rPr>
              <a:t>explainer</a:t>
            </a:r>
            <a:r>
              <a:rPr lang="pl-PL" sz="2400" dirty="0">
                <a:solidFill>
                  <a:srgbClr val="371EA3"/>
                </a:solidFill>
              </a:rPr>
              <a:t>`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rgbClr val="371EA3"/>
                </a:solidFill>
              </a:rPr>
              <a:t>Wybieramy obserwacje z danych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rgbClr val="371EA3"/>
                </a:solidFill>
              </a:rPr>
              <a:t>Wywołujemy funkcję </a:t>
            </a:r>
            <a:r>
              <a:rPr lang="pl-PL" sz="2400" dirty="0" err="1">
                <a:solidFill>
                  <a:srgbClr val="371EA3"/>
                </a:solidFill>
              </a:rPr>
              <a:t>modelStudio</a:t>
            </a:r>
            <a:endParaRPr lang="pl-PL" sz="2400" dirty="0">
              <a:solidFill>
                <a:srgbClr val="371EA3"/>
              </a:solidFill>
            </a:endParaRPr>
          </a:p>
          <a:p>
            <a:pPr marL="257175" indent="-257175">
              <a:buFont typeface="+mj-lt"/>
              <a:buAutoNum type="arabicPeriod"/>
            </a:pP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145848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D8A41BC-D367-4E08-BD23-8CDF0BF1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5C6892-DBD7-493B-82E6-99BB4180ACC2}"/>
              </a:ext>
            </a:extLst>
          </p:cNvPr>
          <p:cNvSpPr/>
          <p:nvPr/>
        </p:nvSpPr>
        <p:spPr>
          <a:xfrm>
            <a:off x="2569977" y="5537332"/>
            <a:ext cx="400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https://pbiecek.github.io/explainFIFA19/</a:t>
            </a:r>
            <a:endParaRPr lang="en-GB" dirty="0"/>
          </a:p>
        </p:txBody>
      </p:sp>
      <p:pic>
        <p:nvPicPr>
          <p:cNvPr id="7" name="Obraz 6" descr="Obraz zawierający tekst, mapa, wewnątrz&#10;&#10;Opis wygenerowany automatycznie">
            <a:extLst>
              <a:ext uri="{FF2B5EF4-FFF2-40B4-BE49-F238E27FC236}">
                <a16:creationId xmlns:a16="http://schemas.microsoft.com/office/drawing/2014/main" id="{4A38C24B-76FB-4A29-8DC1-B729623F8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0" y="1085255"/>
            <a:ext cx="8597738" cy="421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84AC3889-34B5-4DC7-A461-2E4AF6A14FE8}"/>
              </a:ext>
            </a:extLst>
          </p:cNvPr>
          <p:cNvSpPr/>
          <p:nvPr/>
        </p:nvSpPr>
        <p:spPr>
          <a:xfrm>
            <a:off x="1422524" y="337192"/>
            <a:ext cx="6298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b="1" dirty="0">
                <a:solidFill>
                  <a:srgbClr val="371EA3"/>
                </a:solidFill>
                <a:latin typeface="+mj-lt"/>
              </a:rPr>
              <a:t>Przykładowy wygenerowany HTML</a:t>
            </a:r>
            <a:endParaRPr lang="en-GB" sz="2800" b="1" dirty="0">
              <a:solidFill>
                <a:srgbClr val="371EA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267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7C2E21A-63FD-4689-942D-DD9F19C85B42}"/>
              </a:ext>
            </a:extLst>
          </p:cNvPr>
          <p:cNvSpPr txBox="1"/>
          <p:nvPr/>
        </p:nvSpPr>
        <p:spPr>
          <a:xfrm>
            <a:off x="78518" y="2703120"/>
            <a:ext cx="2845821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rgbClr val="371EA3"/>
                </a:solidFill>
                <a:latin typeface="+mj-lt"/>
              </a:rPr>
              <a:t>Zalety: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solidFill>
                  <a:srgbClr val="371EA3"/>
                </a:solidFill>
              </a:rPr>
              <a:t>Pełna automatyzacja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solidFill>
                  <a:srgbClr val="371EA3"/>
                </a:solidFill>
              </a:rPr>
              <a:t>Bez serwera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solidFill>
                  <a:srgbClr val="371EA3"/>
                </a:solidFill>
              </a:rPr>
              <a:t>Interaktywność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solidFill>
                  <a:srgbClr val="371EA3"/>
                </a:solidFill>
              </a:rPr>
              <a:t>Łatwo zapisać, wysłać, udostępnić,</a:t>
            </a:r>
            <a:br>
              <a:rPr lang="pl-PL" sz="2100" dirty="0">
                <a:solidFill>
                  <a:srgbClr val="371EA3"/>
                </a:solidFill>
              </a:rPr>
            </a:br>
            <a:r>
              <a:rPr lang="pl-PL" sz="2100" dirty="0" err="1">
                <a:solidFill>
                  <a:srgbClr val="371EA3"/>
                </a:solidFill>
              </a:rPr>
              <a:t>deployować</a:t>
            </a:r>
            <a:endParaRPr lang="pl-PL" sz="2100" dirty="0">
              <a:solidFill>
                <a:srgbClr val="371E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solidFill>
                  <a:srgbClr val="371EA3"/>
                </a:solidFill>
              </a:rPr>
              <a:t>Dla wszystkich modeli R i </a:t>
            </a:r>
            <a:r>
              <a:rPr lang="pl-PL" sz="2100" dirty="0" err="1">
                <a:solidFill>
                  <a:srgbClr val="371EA3"/>
                </a:solidFill>
              </a:rPr>
              <a:t>Python</a:t>
            </a:r>
            <a:r>
              <a:rPr lang="pl-PL" sz="2100" dirty="0">
                <a:solidFill>
                  <a:srgbClr val="371EA3"/>
                </a:solidFill>
              </a:rPr>
              <a:t>*</a:t>
            </a:r>
          </a:p>
          <a:p>
            <a:endParaRPr lang="pl-PL" sz="1350" dirty="0"/>
          </a:p>
        </p:txBody>
      </p:sp>
      <p:pic>
        <p:nvPicPr>
          <p:cNvPr id="5124" name="Picture 4" descr="https://modeloriented.github.io/modelStudio/images/gif4.gif">
            <a:extLst>
              <a:ext uri="{FF2B5EF4-FFF2-40B4-BE49-F238E27FC236}">
                <a16:creationId xmlns:a16="http://schemas.microsoft.com/office/drawing/2014/main" id="{29B5A079-3925-47F7-B9DD-D6FCB6D0B3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089" y="760491"/>
            <a:ext cx="6197125" cy="4864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1326292B-BE63-4B77-8707-F0DA2C81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/>
              <a:t>modelStudio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DC5B82B-2F18-4792-888E-AA8E8ED93EA1}"/>
              </a:ext>
            </a:extLst>
          </p:cNvPr>
          <p:cNvSpPr txBox="1"/>
          <p:nvPr/>
        </p:nvSpPr>
        <p:spPr>
          <a:xfrm>
            <a:off x="78518" y="624771"/>
            <a:ext cx="26018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>
                <a:solidFill>
                  <a:srgbClr val="371EA3"/>
                </a:solidFill>
                <a:latin typeface="+mj-lt"/>
              </a:rPr>
              <a:t>Dlaczego?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solidFill>
                  <a:srgbClr val="371EA3"/>
                </a:solidFill>
              </a:rPr>
              <a:t>Mniej </a:t>
            </a:r>
            <a:r>
              <a:rPr lang="pl-PL" sz="2100" dirty="0" err="1">
                <a:solidFill>
                  <a:srgbClr val="371EA3"/>
                </a:solidFill>
              </a:rPr>
              <a:t>kodzenia</a:t>
            </a:r>
            <a:r>
              <a:rPr lang="pl-PL" sz="2100" dirty="0">
                <a:solidFill>
                  <a:srgbClr val="371EA3"/>
                </a:solidFill>
              </a:rPr>
              <a:t> =</a:t>
            </a:r>
            <a:br>
              <a:rPr lang="pl-PL" sz="2100" dirty="0">
                <a:solidFill>
                  <a:srgbClr val="371EA3"/>
                </a:solidFill>
              </a:rPr>
            </a:br>
            <a:r>
              <a:rPr lang="pl-PL" sz="2100" dirty="0">
                <a:solidFill>
                  <a:srgbClr val="371EA3"/>
                </a:solidFill>
              </a:rPr>
              <a:t>Więcej analizy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solidFill>
                  <a:srgbClr val="371EA3"/>
                </a:solidFill>
              </a:rPr>
              <a:t>Szerszy kontekst =</a:t>
            </a:r>
            <a:br>
              <a:rPr lang="pl-PL" sz="2100" dirty="0">
                <a:solidFill>
                  <a:srgbClr val="371EA3"/>
                </a:solidFill>
              </a:rPr>
            </a:br>
            <a:r>
              <a:rPr lang="pl-PL" sz="2100" dirty="0">
                <a:solidFill>
                  <a:srgbClr val="371EA3"/>
                </a:solidFill>
              </a:rPr>
              <a:t>Lepsze wyjaśnienia</a:t>
            </a:r>
          </a:p>
        </p:txBody>
      </p:sp>
    </p:spTree>
    <p:extLst>
      <p:ext uri="{BB962C8B-B14F-4D97-AF65-F5344CB8AC3E}">
        <p14:creationId xmlns:p14="http://schemas.microsoft.com/office/powerpoint/2010/main" val="253330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E74BC93-55F9-4600-A109-3A00B269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69B9D7E-D442-461E-9927-90C25FDE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6" y="253498"/>
            <a:ext cx="8437307" cy="5975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46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09DC5A9-B3EE-4372-97AA-9AFF47C539DD}"/>
              </a:ext>
            </a:extLst>
          </p:cNvPr>
          <p:cNvSpPr txBox="1"/>
          <p:nvPr/>
        </p:nvSpPr>
        <p:spPr>
          <a:xfrm>
            <a:off x="282658" y="4369088"/>
            <a:ext cx="48699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/>
              <a:t>Więcej na: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 err="1"/>
              <a:t>modelStudio</a:t>
            </a:r>
            <a:r>
              <a:rPr lang="pl-PL" sz="1500" b="1" dirty="0"/>
              <a:t> </a:t>
            </a:r>
            <a:r>
              <a:rPr lang="pl-PL" sz="1500" dirty="0"/>
              <a:t>cran.r-project.org/</a:t>
            </a:r>
            <a:r>
              <a:rPr lang="pl-PL" sz="1500" dirty="0" err="1"/>
              <a:t>package</a:t>
            </a:r>
            <a:r>
              <a:rPr lang="pl-PL" sz="1500" dirty="0"/>
              <a:t>=</a:t>
            </a:r>
            <a:r>
              <a:rPr lang="pl-PL" sz="1500" dirty="0" err="1"/>
              <a:t>modelStudio</a:t>
            </a:r>
            <a:endParaRPr lang="pl-PL" sz="15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/>
              <a:t>DALEX</a:t>
            </a:r>
            <a:r>
              <a:rPr lang="pl-PL" sz="1500" dirty="0"/>
              <a:t> github.com/ModelOriented/DALEX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/>
              <a:t>Model </a:t>
            </a:r>
            <a:r>
              <a:rPr lang="pl-PL" sz="1500" b="1" dirty="0" err="1"/>
              <a:t>Oriented</a:t>
            </a:r>
            <a:r>
              <a:rPr lang="pl-PL" sz="1500" dirty="0"/>
              <a:t> github.com/</a:t>
            </a:r>
            <a:r>
              <a:rPr lang="pl-PL" sz="1500" dirty="0" err="1"/>
              <a:t>ModelOriented</a:t>
            </a:r>
            <a:endParaRPr lang="pl-PL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 err="1"/>
              <a:t>DrWhy</a:t>
            </a:r>
            <a:r>
              <a:rPr lang="pl-PL" sz="1500" dirty="0"/>
              <a:t> github.com/ModelOriented/DrWhy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/>
              <a:t>r2d3</a:t>
            </a:r>
            <a:r>
              <a:rPr lang="pl-PL" sz="1500" dirty="0"/>
              <a:t> rstudio.github.io/r2d3/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b="1" dirty="0"/>
              <a:t>Predictive Models: Explore, Explain, and Debug</a:t>
            </a:r>
            <a:r>
              <a:rPr lang="pl-PL" sz="1500" b="1" dirty="0"/>
              <a:t> </a:t>
            </a:r>
            <a:r>
              <a:rPr lang="pl-PL" sz="1500" dirty="0"/>
              <a:t>pbiecek.github.io/PM_VEE/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/>
              <a:t>D3.js </a:t>
            </a:r>
            <a:r>
              <a:rPr lang="pl-PL" sz="1500" dirty="0"/>
              <a:t>d3js.org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F4C06E1-5FD5-41BC-9D49-B77566102701}"/>
              </a:ext>
            </a:extLst>
          </p:cNvPr>
          <p:cNvSpPr txBox="1"/>
          <p:nvPr/>
        </p:nvSpPr>
        <p:spPr>
          <a:xfrm>
            <a:off x="1050325" y="5626958"/>
            <a:ext cx="20635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350" dirty="0"/>
          </a:p>
        </p:txBody>
      </p:sp>
      <p:sp>
        <p:nvSpPr>
          <p:cNvPr id="13" name="Symbol zastępczy stopki 12">
            <a:extLst>
              <a:ext uri="{FF2B5EF4-FFF2-40B4-BE49-F238E27FC236}">
                <a16:creationId xmlns:a16="http://schemas.microsoft.com/office/drawing/2014/main" id="{78394484-58C5-445B-B3CA-DAB8DAD6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modelStudio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D3759DA-BF22-4A1B-BD42-724849F5029E}"/>
              </a:ext>
            </a:extLst>
          </p:cNvPr>
          <p:cNvSpPr txBox="1"/>
          <p:nvPr/>
        </p:nvSpPr>
        <p:spPr>
          <a:xfrm>
            <a:off x="905355" y="338053"/>
            <a:ext cx="733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hlinkClick r:id="rId3"/>
              </a:rPr>
              <a:t>https://github.com/ModelOriented/modelStudio</a:t>
            </a:r>
            <a:endParaRPr lang="pl-PL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5A252FF-F81C-4242-AD99-3CE0B1EED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77" y="1107051"/>
            <a:ext cx="8238645" cy="2125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2" descr="DrWhy-RGB-modelStudio-new.png">
            <a:extLst>
              <a:ext uri="{FF2B5EF4-FFF2-40B4-BE49-F238E27FC236}">
                <a16:creationId xmlns:a16="http://schemas.microsoft.com/office/drawing/2014/main" id="{38B0E816-3A75-4A1A-9727-6169AEB8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55" y="1497302"/>
            <a:ext cx="1154778" cy="13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F750CDF-3DAF-478D-9E09-92E85C06E03E}"/>
              </a:ext>
            </a:extLst>
          </p:cNvPr>
          <p:cNvSpPr txBox="1"/>
          <p:nvPr/>
        </p:nvSpPr>
        <p:spPr>
          <a:xfrm>
            <a:off x="2063868" y="3623452"/>
            <a:ext cx="501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Interactive Model Studio for FIFA 2019 GBM model:</a:t>
            </a:r>
            <a:br>
              <a:rPr lang="pl-PL" dirty="0"/>
            </a:br>
            <a:r>
              <a:rPr lang="en-GB" dirty="0">
                <a:hlinkClick r:id="rId3"/>
              </a:rPr>
              <a:t>https://pbiecek.github.io/explainFIFA19/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5849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548</Words>
  <Application>Microsoft Office PowerPoint</Application>
  <PresentationFormat>Pokaz na ekranie (4:3)</PresentationFormat>
  <Paragraphs>72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modelStudio</vt:lpstr>
      <vt:lpstr>Prezentacja programu PowerPoint</vt:lpstr>
      <vt:lpstr>Interaktywne wyjaśnienia modeli</vt:lpstr>
      <vt:lpstr>modelStudio Interactive Studio with Explanations for ML Predictive Models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+ DALEX = ?</dc:title>
  <dc:creator>Hubert Baniecki</dc:creator>
  <cp:lastModifiedBy>Hubert Baniecki</cp:lastModifiedBy>
  <cp:revision>96</cp:revision>
  <dcterms:created xsi:type="dcterms:W3CDTF">2019-09-24T14:52:21Z</dcterms:created>
  <dcterms:modified xsi:type="dcterms:W3CDTF">2019-12-05T14:29:21Z</dcterms:modified>
</cp:coreProperties>
</file>