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4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810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213255" y="1306312"/>
            <a:ext cx="4346831" cy="882279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4786620" y="6175653"/>
            <a:ext cx="412056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300933" y="1502786"/>
            <a:ext cx="758221" cy="377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sz="2800" dirty="0" err="1">
                <a:solidFill>
                  <a:schemeClr val="bg1"/>
                </a:solidFill>
              </a:rPr>
              <a:t>Intro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11956" y="1953612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>
                <a:solidFill>
                  <a:schemeClr val="bg1"/>
                </a:solidFill>
              </a:rPr>
              <a:t>Package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b="1" dirty="0" err="1">
                <a:solidFill>
                  <a:schemeClr val="bg1"/>
                </a:solidFill>
              </a:rPr>
              <a:t>deepdep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is a tool</a:t>
            </a:r>
            <a:r>
              <a:rPr lang="pl-PL" sz="1400" dirty="0">
                <a:solidFill>
                  <a:schemeClr val="bg1"/>
                </a:solidFill>
              </a:rPr>
              <a:t> for </a:t>
            </a:r>
            <a:r>
              <a:rPr lang="pl-PL" sz="1400" dirty="0" err="1">
                <a:solidFill>
                  <a:schemeClr val="bg1"/>
                </a:solidFill>
              </a:rPr>
              <a:t>exploration</a:t>
            </a:r>
            <a:r>
              <a:rPr lang="pl-PL" sz="1400" dirty="0">
                <a:solidFill>
                  <a:schemeClr val="bg1"/>
                </a:solidFill>
              </a:rPr>
              <a:t> of </a:t>
            </a:r>
            <a:r>
              <a:rPr lang="pl-PL" sz="1400" dirty="0" err="1">
                <a:solidFill>
                  <a:schemeClr val="bg1"/>
                </a:solidFill>
              </a:rPr>
              <a:t>package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dependencies</a:t>
            </a:r>
            <a:r>
              <a:rPr lang="en-US" sz="1400" dirty="0">
                <a:solidFill>
                  <a:schemeClr val="bg1"/>
                </a:solidFill>
              </a:rPr>
              <a:t>. It helps to </a:t>
            </a:r>
            <a:r>
              <a:rPr lang="pl-PL" sz="1400" dirty="0" err="1">
                <a:solidFill>
                  <a:schemeClr val="bg1"/>
                </a:solidFill>
              </a:rPr>
              <a:t>acquire</a:t>
            </a:r>
            <a:r>
              <a:rPr lang="pl-PL" sz="1400" dirty="0">
                <a:solidFill>
                  <a:schemeClr val="bg1"/>
                </a:solidFill>
              </a:rPr>
              <a:t> and </a:t>
            </a:r>
            <a:r>
              <a:rPr lang="pl-PL" sz="1400" dirty="0" err="1">
                <a:solidFill>
                  <a:schemeClr val="bg1"/>
                </a:solidFill>
              </a:rPr>
              <a:t>visualise</a:t>
            </a:r>
            <a:r>
              <a:rPr lang="pl-PL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deeper dependencies of</a:t>
            </a:r>
            <a:r>
              <a:rPr lang="pl-PL" sz="1400" dirty="0">
                <a:solidFill>
                  <a:schemeClr val="bg1"/>
                </a:solidFill>
              </a:rPr>
              <a:t> a</a:t>
            </a:r>
            <a:r>
              <a:rPr lang="en-US" sz="1400" dirty="0">
                <a:solidFill>
                  <a:schemeClr val="bg1"/>
                </a:solidFill>
              </a:rPr>
              <a:t> given </a:t>
            </a:r>
            <a:r>
              <a:rPr lang="en-US" sz="1400" dirty="0" err="1">
                <a:solidFill>
                  <a:schemeClr val="bg1"/>
                </a:solidFill>
              </a:rPr>
              <a:t>packag</a:t>
            </a:r>
            <a:r>
              <a:rPr lang="pl-PL" sz="1400" dirty="0">
                <a:solidFill>
                  <a:schemeClr val="bg1"/>
                </a:solidFill>
              </a:rPr>
              <a:t>e. It </a:t>
            </a:r>
            <a:r>
              <a:rPr lang="pl-PL" sz="1400" dirty="0" err="1">
                <a:solidFill>
                  <a:schemeClr val="bg1"/>
                </a:solidFill>
              </a:rPr>
              <a:t>also</a:t>
            </a:r>
            <a:r>
              <a:rPr lang="en-US" sz="1400" dirty="0">
                <a:solidFill>
                  <a:schemeClr val="bg1"/>
                </a:solidFill>
              </a:rPr>
              <a:t> adds some popularity measures for </a:t>
            </a:r>
            <a:r>
              <a:rPr lang="pl-PL" sz="1400" dirty="0">
                <a:solidFill>
                  <a:schemeClr val="bg1"/>
                </a:solidFill>
              </a:rPr>
              <a:t>the </a:t>
            </a:r>
            <a:r>
              <a:rPr lang="pl-PL" sz="1400" dirty="0" err="1">
                <a:solidFill>
                  <a:schemeClr val="bg1"/>
                </a:solidFill>
              </a:rPr>
              <a:t>packages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pl-PL" sz="1400" dirty="0" err="1">
                <a:solidFill>
                  <a:schemeClr val="bg1"/>
                </a:solidFill>
              </a:rPr>
              <a:t>e.g</a:t>
            </a:r>
            <a:r>
              <a:rPr lang="pl-PL" sz="1400" dirty="0">
                <a:solidFill>
                  <a:schemeClr val="bg1"/>
                </a:solidFill>
              </a:rPr>
              <a:t>. </a:t>
            </a:r>
            <a:r>
              <a:rPr lang="en-US" sz="1400" dirty="0">
                <a:solidFill>
                  <a:schemeClr val="bg1"/>
                </a:solidFill>
              </a:rPr>
              <a:t>in the form of download count.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Learn more at </a:t>
            </a:r>
            <a:r>
              <a:rPr lang="en-GB" dirty="0"/>
              <a:t>dominikrafacz.github.io/</a:t>
            </a:r>
            <a:r>
              <a:rPr lang="en-GB" dirty="0" err="1"/>
              <a:t>deepdep</a:t>
            </a:r>
            <a:r>
              <a:rPr lang="en-GB" dirty="0"/>
              <a:t>/ </a:t>
            </a:r>
            <a:r>
              <a:rPr dirty="0"/>
              <a:t>•  package version  0.</a:t>
            </a:r>
            <a:r>
              <a:rPr lang="pl-PL" dirty="0"/>
              <a:t>1</a:t>
            </a:r>
            <a:r>
              <a:rPr dirty="0"/>
              <a:t>.0 •  Updated: 201</a:t>
            </a:r>
            <a:r>
              <a:rPr lang="pl-PL" dirty="0"/>
              <a:t>9-11</a:t>
            </a:r>
            <a:endParaRPr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201604" y="1447134"/>
            <a:ext cx="70532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/>
              <a:t>Plots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144278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07028" y="254018"/>
            <a:ext cx="920941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algn="r"/>
            <a:r>
              <a:rPr lang="en-US" sz="4000" dirty="0"/>
              <a:t>Acquire</a:t>
            </a:r>
            <a:r>
              <a:rPr lang="pl-PL" sz="4000" dirty="0"/>
              <a:t> and </a:t>
            </a:r>
            <a:r>
              <a:rPr lang="pl-PL" sz="4000" dirty="0" err="1"/>
              <a:t>visualise</a:t>
            </a:r>
            <a:r>
              <a:rPr lang="pl-PL" sz="4000" dirty="0"/>
              <a:t> </a:t>
            </a:r>
            <a:r>
              <a:rPr lang="pl-PL" sz="4000" dirty="0" err="1"/>
              <a:t>package</a:t>
            </a:r>
            <a:r>
              <a:rPr lang="pl-PL" sz="4000" dirty="0"/>
              <a:t> </a:t>
            </a:r>
            <a:r>
              <a:rPr lang="pl-PL" sz="4000" dirty="0" err="1"/>
              <a:t>dependencies</a:t>
            </a:r>
            <a:br>
              <a:rPr lang="pl-PL" sz="4000" dirty="0"/>
            </a:br>
            <a:r>
              <a:rPr lang="pl-PL" sz="4000" dirty="0"/>
              <a:t>with </a:t>
            </a:r>
            <a:r>
              <a:rPr lang="pl-PL" sz="4000" dirty="0" err="1"/>
              <a:t>deepdep</a:t>
            </a:r>
            <a:r>
              <a:rPr sz="4000" dirty="0"/>
              <a:t>: : </a:t>
            </a:r>
            <a:r>
              <a:rPr sz="28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4000"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28538" y="1306312"/>
            <a:ext cx="8308342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9" name="CODE"/>
          <p:cNvSpPr txBox="1"/>
          <p:nvPr/>
        </p:nvSpPr>
        <p:spPr>
          <a:xfrm>
            <a:off x="4794107" y="7869310"/>
            <a:ext cx="7437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pl-PL" dirty="0"/>
              <a:t>EXAMPLES</a:t>
            </a: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4809063" y="8249923"/>
            <a:ext cx="4032740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deepdep</a:t>
            </a:r>
            <a:r>
              <a:rPr lang="en-GB" dirty="0"/>
              <a:t>("ggplot2", downloads = TRUE)</a:t>
            </a:r>
            <a:endParaRPr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4792417" y="6308175"/>
            <a:ext cx="18610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dirty="0"/>
          </a:p>
        </p:txBody>
      </p:sp>
      <p:sp>
        <p:nvSpPr>
          <p:cNvPr id="385" name="Line"/>
          <p:cNvSpPr/>
          <p:nvPr/>
        </p:nvSpPr>
        <p:spPr>
          <a:xfrm>
            <a:off x="220699" y="9997100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0" name="i + geom_area() x, y, alpha, color, fill, linetype, size…">
            <a:extLst>
              <a:ext uri="{FF2B5EF4-FFF2-40B4-BE49-F238E27FC236}">
                <a16:creationId xmlns:a16="http://schemas.microsoft.com/office/drawing/2014/main" id="{542F8F90-527B-4E5C-8255-17F8F7D1B018}"/>
              </a:ext>
            </a:extLst>
          </p:cNvPr>
          <p:cNvSpPr txBox="1"/>
          <p:nvPr/>
        </p:nvSpPr>
        <p:spPr>
          <a:xfrm>
            <a:off x="4794107" y="6772795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deepdep</a:t>
            </a:r>
            <a:r>
              <a:rPr lang="en-GB" b="0" i="1" dirty="0">
                <a:solidFill>
                  <a:schemeClr val="tx1"/>
                </a:solidFill>
              </a:rPr>
              <a:t> (package, depth = 1, downloads = FALSE, </a:t>
            </a:r>
            <a:r>
              <a:rPr lang="en-GB" b="0" i="1" dirty="0" err="1">
                <a:solidFill>
                  <a:schemeClr val="tx1"/>
                </a:solidFill>
              </a:rPr>
              <a:t>bioc</a:t>
            </a:r>
            <a:r>
              <a:rPr lang="en-GB" b="0" i="1" dirty="0">
                <a:solidFill>
                  <a:schemeClr val="tx1"/>
                </a:solidFill>
              </a:rPr>
              <a:t> = FALSE,</a:t>
            </a:r>
            <a:endParaRPr lang="pl-PL" b="0" i="1" dirty="0">
              <a:solidFill>
                <a:schemeClr val="tx1"/>
              </a:solidFill>
            </a:endParaRPr>
          </a:p>
          <a:p>
            <a:r>
              <a:rPr lang="en-GB" b="0" i="1" dirty="0">
                <a:solidFill>
                  <a:schemeClr val="tx1"/>
                </a:solidFill>
              </a:rPr>
              <a:t>local = FALSE, </a:t>
            </a:r>
            <a:r>
              <a:rPr lang="en-GB" b="0" i="1" dirty="0" err="1">
                <a:solidFill>
                  <a:schemeClr val="tx1"/>
                </a:solidFill>
              </a:rPr>
              <a:t>deps_types</a:t>
            </a:r>
            <a:r>
              <a:rPr lang="en-GB" b="0" i="1" dirty="0">
                <a:solidFill>
                  <a:schemeClr val="tx1"/>
                </a:solidFill>
              </a:rPr>
              <a:t> = c("Depends", "Imports"))</a:t>
            </a:r>
            <a:endParaRPr lang="en-GB" b="0" dirty="0">
              <a:solidFill>
                <a:schemeClr val="tx1"/>
              </a:solidFill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pl-PL" dirty="0"/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D4431B7A-6EDC-4C18-BD66-CFDD980437D2}"/>
              </a:ext>
            </a:extLst>
          </p:cNvPr>
          <p:cNvSpPr/>
          <p:nvPr/>
        </p:nvSpPr>
        <p:spPr>
          <a:xfrm>
            <a:off x="207028" y="3098807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07" name="Table">
            <a:extLst>
              <a:ext uri="{FF2B5EF4-FFF2-40B4-BE49-F238E27FC236}">
                <a16:creationId xmlns:a16="http://schemas.microsoft.com/office/drawing/2014/main" id="{EB905A8B-24C5-4503-9061-C3CF5AD0A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474719"/>
              </p:ext>
            </p:extLst>
          </p:nvPr>
        </p:nvGraphicFramePr>
        <p:xfrm>
          <a:off x="4786620" y="7290317"/>
          <a:ext cx="4055183" cy="387642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1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821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l-PL"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argument</a:t>
                      </a:r>
                      <a:endParaRPr sz="1000" b="1" dirty="0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depth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Maximum depth level of the dependency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D7E51B2F-94C4-4BC9-9BA8-84A5CC22C50C}"/>
              </a:ext>
            </a:extLst>
          </p:cNvPr>
          <p:cNvSpPr/>
          <p:nvPr/>
        </p:nvSpPr>
        <p:spPr>
          <a:xfrm>
            <a:off x="4792417" y="1416039"/>
            <a:ext cx="625492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/>
              <a:t>API</a:t>
            </a:r>
          </a:p>
        </p:txBody>
      </p:sp>
      <p:sp>
        <p:nvSpPr>
          <p:cNvPr id="111" name="i + geom_area() x, y, alpha, color, fill, linetype, size…">
            <a:extLst>
              <a:ext uri="{FF2B5EF4-FFF2-40B4-BE49-F238E27FC236}">
                <a16:creationId xmlns:a16="http://schemas.microsoft.com/office/drawing/2014/main" id="{C9ABBFA6-D406-4F27-B2EF-CC0092164D95}"/>
              </a:ext>
            </a:extLst>
          </p:cNvPr>
          <p:cNvSpPr txBox="1"/>
          <p:nvPr/>
        </p:nvSpPr>
        <p:spPr>
          <a:xfrm>
            <a:off x="4850907" y="1833142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get_dependencies</a:t>
            </a:r>
            <a:r>
              <a:rPr lang="en-GB" b="0" i="1" dirty="0">
                <a:solidFill>
                  <a:schemeClr val="tx1"/>
                </a:solidFill>
              </a:rPr>
              <a:t>(package, downloads = TRUE, </a:t>
            </a:r>
            <a:r>
              <a:rPr lang="en-GB" b="0" i="1" dirty="0" err="1">
                <a:solidFill>
                  <a:schemeClr val="tx1"/>
                </a:solidFill>
              </a:rPr>
              <a:t>bioc</a:t>
            </a:r>
            <a:r>
              <a:rPr lang="en-GB" b="0" i="1" dirty="0">
                <a:solidFill>
                  <a:schemeClr val="tx1"/>
                </a:solidFill>
              </a:rPr>
              <a:t> = FALSE,</a:t>
            </a:r>
          </a:p>
          <a:p>
            <a:r>
              <a:rPr lang="en-GB" b="0" i="1" dirty="0">
                <a:solidFill>
                  <a:schemeClr val="tx1"/>
                </a:solidFill>
              </a:rPr>
              <a:t>local = FALSE, </a:t>
            </a:r>
            <a:r>
              <a:rPr lang="en-GB" b="0" i="1" dirty="0" err="1">
                <a:solidFill>
                  <a:schemeClr val="tx1"/>
                </a:solidFill>
              </a:rPr>
              <a:t>deps_types</a:t>
            </a:r>
            <a:r>
              <a:rPr lang="en-GB" b="0" i="1" dirty="0">
                <a:solidFill>
                  <a:schemeClr val="tx1"/>
                </a:solidFill>
              </a:rPr>
              <a:t> = c("Depends", "Imports"))</a:t>
            </a:r>
            <a:endParaRPr lang="pl-PL" dirty="0"/>
          </a:p>
        </p:txBody>
      </p:sp>
      <p:graphicFrame>
        <p:nvGraphicFramePr>
          <p:cNvPr id="112" name="Table">
            <a:extLst>
              <a:ext uri="{FF2B5EF4-FFF2-40B4-BE49-F238E27FC236}">
                <a16:creationId xmlns:a16="http://schemas.microsoft.com/office/drawing/2014/main" id="{92763374-9D44-4717-BA2B-48136C85B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221540"/>
              </p:ext>
            </p:extLst>
          </p:nvPr>
        </p:nvGraphicFramePr>
        <p:xfrm>
          <a:off x="4850696" y="3813184"/>
          <a:ext cx="3991108" cy="2064042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9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821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l-PL"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argument</a:t>
                      </a:r>
                      <a:endParaRPr sz="1000" b="1" dirty="0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package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Name of the package that is on CRAN, </a:t>
                      </a:r>
                      <a:r>
                        <a:rPr lang="pl-PL" sz="1000" dirty="0">
                          <a:sym typeface="Source Sans Pro"/>
                        </a:rPr>
                        <a:t>   </a:t>
                      </a:r>
                      <a:r>
                        <a:rPr lang="en-GB" sz="1000" dirty="0">
                          <a:sym typeface="Source Sans Pro"/>
                        </a:rPr>
                        <a:t>Bioconductor repository or locally installed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downloads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If </a:t>
                      </a:r>
                      <a:r>
                        <a:rPr lang="en-GB" sz="1000" i="1" dirty="0">
                          <a:sym typeface="Source Sans Pro"/>
                        </a:rPr>
                        <a:t>TRUE</a:t>
                      </a:r>
                      <a:r>
                        <a:rPr lang="en-GB" sz="1000" dirty="0">
                          <a:sym typeface="Source Sans Pro"/>
                        </a:rPr>
                        <a:t> add package downloads data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70088"/>
                  </a:ext>
                </a:extLst>
              </a:tr>
              <a:tr h="2046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bioc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If </a:t>
                      </a:r>
                      <a:r>
                        <a:rPr lang="en-GB" sz="1000" i="1" dirty="0">
                          <a:sym typeface="Source Sans Pro"/>
                        </a:rPr>
                        <a:t>TRUE</a:t>
                      </a:r>
                      <a:r>
                        <a:rPr lang="en-GB" sz="1000" dirty="0">
                          <a:sym typeface="Source Sans Pro"/>
                        </a:rPr>
                        <a:t> the Bioconductor dependencies data will be taken from the Bioconductor repository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4129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local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If </a:t>
                      </a:r>
                      <a:r>
                        <a:rPr lang="en-GB" sz="1000" i="1" dirty="0">
                          <a:sym typeface="Source Sans Pro"/>
                        </a:rPr>
                        <a:t>TRUE</a:t>
                      </a:r>
                      <a:r>
                        <a:rPr lang="en-GB" sz="1000" dirty="0">
                          <a:sym typeface="Source Sans Pro"/>
                        </a:rPr>
                        <a:t> only data of locally installed packages will be used 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203226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deps_types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Types of the dependencies that should be sought. Possibilities are: </a:t>
                      </a:r>
                      <a:r>
                        <a:rPr lang="en-GB" sz="1000" i="1" dirty="0">
                          <a:sym typeface="Source Sans Pro"/>
                        </a:rPr>
                        <a:t>"Imports", "Depends", "Suggests", "Enhances", "</a:t>
                      </a:r>
                      <a:r>
                        <a:rPr lang="en-GB" sz="1000" i="1" dirty="0" err="1">
                          <a:sym typeface="Source Sans Pro"/>
                        </a:rPr>
                        <a:t>LinkingTo</a:t>
                      </a:r>
                      <a:r>
                        <a:rPr lang="en-GB" sz="1000" i="1" dirty="0">
                          <a:sym typeface="Source Sans Pro"/>
                        </a:rPr>
                        <a:t>"</a:t>
                      </a:r>
                      <a:endParaRPr sz="1000" i="1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68364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reset_cache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b="0" i="0" dirty="0">
                          <a:sym typeface="Source Sans Pro"/>
                        </a:rPr>
                        <a:t>If </a:t>
                      </a:r>
                      <a:r>
                        <a:rPr lang="en-GB" sz="1000" b="0" i="1" dirty="0">
                          <a:sym typeface="Source Sans Pro"/>
                        </a:rPr>
                        <a:t>TRUE</a:t>
                      </a:r>
                      <a:r>
                        <a:rPr lang="en-GB" sz="1000" b="0" i="0" dirty="0">
                          <a:sym typeface="Source Sans Pro"/>
                        </a:rPr>
                        <a:t> the cache will be cleared before obtaining the list of packages</a:t>
                      </a:r>
                      <a:endParaRPr sz="1000" b="0" i="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447815"/>
                  </a:ext>
                </a:extLst>
              </a:tr>
            </a:tbl>
          </a:graphicData>
        </a:graphic>
      </p:graphicFrame>
      <p:sp>
        <p:nvSpPr>
          <p:cNvPr id="113" name="i + geom_area() x, y, alpha, color, fill, linetype, size…">
            <a:extLst>
              <a:ext uri="{FF2B5EF4-FFF2-40B4-BE49-F238E27FC236}">
                <a16:creationId xmlns:a16="http://schemas.microsoft.com/office/drawing/2014/main" id="{7E48940C-F066-46A9-8B46-0971317D5894}"/>
              </a:ext>
            </a:extLst>
          </p:cNvPr>
          <p:cNvSpPr txBox="1"/>
          <p:nvPr/>
        </p:nvSpPr>
        <p:spPr>
          <a:xfrm>
            <a:off x="4850907" y="2356527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get_description</a:t>
            </a:r>
            <a:r>
              <a:rPr lang="en-GB" b="0" i="1" dirty="0">
                <a:solidFill>
                  <a:schemeClr val="tx1"/>
                </a:solidFill>
              </a:rPr>
              <a:t>(package, </a:t>
            </a:r>
            <a:r>
              <a:rPr lang="en-GB" b="0" i="1" dirty="0" err="1">
                <a:solidFill>
                  <a:schemeClr val="tx1"/>
                </a:solidFill>
              </a:rPr>
              <a:t>bioc</a:t>
            </a:r>
            <a:r>
              <a:rPr lang="en-GB" b="0" i="1" dirty="0">
                <a:solidFill>
                  <a:schemeClr val="tx1"/>
                </a:solidFill>
              </a:rPr>
              <a:t> = FALSE, local = FALSE,</a:t>
            </a:r>
            <a:r>
              <a:rPr lang="pl-PL" b="0" i="1" dirty="0">
                <a:solidFill>
                  <a:schemeClr val="tx1"/>
                </a:solidFill>
              </a:rPr>
              <a:t>     </a:t>
            </a:r>
            <a:r>
              <a:rPr lang="en-GB" b="0" i="1" dirty="0" err="1">
                <a:solidFill>
                  <a:schemeClr val="tx1"/>
                </a:solidFill>
              </a:rPr>
              <a:t>reset_cache</a:t>
            </a:r>
            <a:r>
              <a:rPr lang="en-GB" b="0" i="1" dirty="0">
                <a:solidFill>
                  <a:schemeClr val="tx1"/>
                </a:solidFill>
              </a:rPr>
              <a:t> = FALSE)</a:t>
            </a:r>
            <a:endParaRPr lang="pl-PL" dirty="0"/>
          </a:p>
        </p:txBody>
      </p:sp>
      <p:sp>
        <p:nvSpPr>
          <p:cNvPr id="114" name="i + geom_area() x, y, alpha, color, fill, linetype, size…">
            <a:extLst>
              <a:ext uri="{FF2B5EF4-FFF2-40B4-BE49-F238E27FC236}">
                <a16:creationId xmlns:a16="http://schemas.microsoft.com/office/drawing/2014/main" id="{0584A64B-D764-44DF-9279-64C10643D166}"/>
              </a:ext>
            </a:extLst>
          </p:cNvPr>
          <p:cNvSpPr txBox="1"/>
          <p:nvPr/>
        </p:nvSpPr>
        <p:spPr>
          <a:xfrm>
            <a:off x="4850696" y="2872440"/>
            <a:ext cx="4056488" cy="2692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get_downloads</a:t>
            </a:r>
            <a:r>
              <a:rPr lang="en-GB" b="0" i="1" dirty="0">
                <a:solidFill>
                  <a:schemeClr val="tx1"/>
                </a:solidFill>
              </a:rPr>
              <a:t>(package)</a:t>
            </a:r>
            <a:endParaRPr lang="pl-PL" dirty="0"/>
          </a:p>
        </p:txBody>
      </p:sp>
      <p:sp>
        <p:nvSpPr>
          <p:cNvPr id="115" name="i + geom_area() x, y, alpha, color, fill, linetype, size…">
            <a:extLst>
              <a:ext uri="{FF2B5EF4-FFF2-40B4-BE49-F238E27FC236}">
                <a16:creationId xmlns:a16="http://schemas.microsoft.com/office/drawing/2014/main" id="{EC30956C-EED2-4B90-BCBD-5D7EA0C48109}"/>
              </a:ext>
            </a:extLst>
          </p:cNvPr>
          <p:cNvSpPr txBox="1"/>
          <p:nvPr/>
        </p:nvSpPr>
        <p:spPr>
          <a:xfrm>
            <a:off x="4850696" y="3231820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get_available_packages</a:t>
            </a:r>
            <a:r>
              <a:rPr lang="en-GB" b="0" i="1" dirty="0">
                <a:solidFill>
                  <a:schemeClr val="tx1"/>
                </a:solidFill>
              </a:rPr>
              <a:t>(</a:t>
            </a:r>
            <a:r>
              <a:rPr lang="en-GB" b="0" i="1" dirty="0" err="1">
                <a:solidFill>
                  <a:schemeClr val="tx1"/>
                </a:solidFill>
              </a:rPr>
              <a:t>bioc</a:t>
            </a:r>
            <a:r>
              <a:rPr lang="en-GB" b="0" i="1" dirty="0">
                <a:solidFill>
                  <a:schemeClr val="tx1"/>
                </a:solidFill>
              </a:rPr>
              <a:t> = FALSE, local = FALSE,</a:t>
            </a:r>
          </a:p>
          <a:p>
            <a:r>
              <a:rPr lang="en-GB" b="0" i="1" dirty="0" err="1">
                <a:solidFill>
                  <a:schemeClr val="tx1"/>
                </a:solidFill>
              </a:rPr>
              <a:t>reset_cache</a:t>
            </a:r>
            <a:r>
              <a:rPr lang="en-GB" b="0" i="1" dirty="0">
                <a:solidFill>
                  <a:schemeClr val="tx1"/>
                </a:solidFill>
              </a:rPr>
              <a:t> = FALSE)</a:t>
            </a:r>
            <a:endParaRPr lang="pl-PL" dirty="0"/>
          </a:p>
        </p:txBody>
      </p:sp>
      <p:sp>
        <p:nvSpPr>
          <p:cNvPr id="118" name="ggplot(mpg, aes(hwy, cty)) +…">
            <a:extLst>
              <a:ext uri="{FF2B5EF4-FFF2-40B4-BE49-F238E27FC236}">
                <a16:creationId xmlns:a16="http://schemas.microsoft.com/office/drawing/2014/main" id="{7E6CE429-6297-44C8-B654-94948BC264BC}"/>
              </a:ext>
            </a:extLst>
          </p:cNvPr>
          <p:cNvSpPr txBox="1"/>
          <p:nvPr/>
        </p:nvSpPr>
        <p:spPr>
          <a:xfrm>
            <a:off x="4809061" y="8697346"/>
            <a:ext cx="403274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pl-PL" dirty="0"/>
              <a:t>d</a:t>
            </a:r>
            <a:r>
              <a:rPr lang="en-GB" dirty="0" err="1"/>
              <a:t>eepdep</a:t>
            </a:r>
            <a:r>
              <a:rPr lang="pl-PL" dirty="0"/>
              <a:t>(</a:t>
            </a:r>
            <a:r>
              <a:rPr lang="en-GB" dirty="0"/>
              <a:t>"ggplot2", depth = 2)</a:t>
            </a:r>
            <a:endParaRPr dirty="0"/>
          </a:p>
        </p:txBody>
      </p:sp>
      <p:sp>
        <p:nvSpPr>
          <p:cNvPr id="120" name="ggplot(mpg, aes(hwy, cty)) +…">
            <a:extLst>
              <a:ext uri="{FF2B5EF4-FFF2-40B4-BE49-F238E27FC236}">
                <a16:creationId xmlns:a16="http://schemas.microsoft.com/office/drawing/2014/main" id="{8B53916F-6F0B-4926-95D7-92882E287D29}"/>
              </a:ext>
            </a:extLst>
          </p:cNvPr>
          <p:cNvSpPr txBox="1"/>
          <p:nvPr/>
        </p:nvSpPr>
        <p:spPr>
          <a:xfrm>
            <a:off x="4809061" y="9144769"/>
            <a:ext cx="4032741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pl-PL" dirty="0"/>
              <a:t>d</a:t>
            </a:r>
            <a:r>
              <a:rPr lang="en-GB" dirty="0" err="1"/>
              <a:t>eepdep</a:t>
            </a:r>
            <a:r>
              <a:rPr lang="pl-PL" dirty="0"/>
              <a:t>("</a:t>
            </a:r>
            <a:r>
              <a:rPr lang="pl-PL" dirty="0" err="1"/>
              <a:t>deepdep</a:t>
            </a:r>
            <a:r>
              <a:rPr lang="en-GB" dirty="0"/>
              <a:t>", </a:t>
            </a:r>
            <a:r>
              <a:rPr lang="pl-PL" dirty="0" err="1"/>
              <a:t>local</a:t>
            </a:r>
            <a:r>
              <a:rPr lang="pl-PL" dirty="0"/>
              <a:t> = TRUE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21" name="i + geom_area() x, y, alpha, color, fill, linetype, size…">
            <a:extLst>
              <a:ext uri="{FF2B5EF4-FFF2-40B4-BE49-F238E27FC236}">
                <a16:creationId xmlns:a16="http://schemas.microsoft.com/office/drawing/2014/main" id="{70C15A7D-9E55-42A0-AAC4-B5B29DDBF649}"/>
              </a:ext>
            </a:extLst>
          </p:cNvPr>
          <p:cNvSpPr txBox="1"/>
          <p:nvPr/>
        </p:nvSpPr>
        <p:spPr>
          <a:xfrm>
            <a:off x="9197794" y="1817570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plot_dependencies</a:t>
            </a:r>
            <a:r>
              <a:rPr lang="en-GB" b="0" i="1" dirty="0">
                <a:solidFill>
                  <a:schemeClr val="tx1"/>
                </a:solidFill>
              </a:rPr>
              <a:t>(x, type = "circular",</a:t>
            </a:r>
            <a:r>
              <a:rPr lang="pl-PL" b="0" i="1" dirty="0">
                <a:solidFill>
                  <a:schemeClr val="tx1"/>
                </a:solidFill>
              </a:rPr>
              <a:t> </a:t>
            </a:r>
            <a:r>
              <a:rPr lang="en-GB" b="0" i="1" dirty="0" err="1">
                <a:solidFill>
                  <a:schemeClr val="tx1"/>
                </a:solidFill>
              </a:rPr>
              <a:t>same_level</a:t>
            </a:r>
            <a:r>
              <a:rPr lang="en-GB" b="0" i="1" dirty="0">
                <a:solidFill>
                  <a:schemeClr val="tx1"/>
                </a:solidFill>
              </a:rPr>
              <a:t> = FALSE,</a:t>
            </a:r>
            <a:endParaRPr lang="pl-PL" b="0" i="1" dirty="0">
              <a:solidFill>
                <a:schemeClr val="tx1"/>
              </a:solidFill>
            </a:endParaRPr>
          </a:p>
          <a:p>
            <a:r>
              <a:rPr lang="en-GB" b="0" i="1" dirty="0" err="1">
                <a:solidFill>
                  <a:schemeClr val="tx1"/>
                </a:solidFill>
              </a:rPr>
              <a:t>label_percentage</a:t>
            </a:r>
            <a:r>
              <a:rPr lang="en-GB" b="0" i="1" dirty="0">
                <a:solidFill>
                  <a:schemeClr val="tx1"/>
                </a:solidFill>
              </a:rPr>
              <a:t> = 1, ...)</a:t>
            </a:r>
            <a:endParaRPr lang="pl-PL" dirty="0"/>
          </a:p>
        </p:txBody>
      </p:sp>
      <p:graphicFrame>
        <p:nvGraphicFramePr>
          <p:cNvPr id="122" name="Table">
            <a:extLst>
              <a:ext uri="{FF2B5EF4-FFF2-40B4-BE49-F238E27FC236}">
                <a16:creationId xmlns:a16="http://schemas.microsoft.com/office/drawing/2014/main" id="{682DEC24-234D-4F65-8E87-7B5643E72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904495"/>
              </p:ext>
            </p:extLst>
          </p:nvPr>
        </p:nvGraphicFramePr>
        <p:xfrm>
          <a:off x="9204727" y="2370473"/>
          <a:ext cx="3999899" cy="162210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9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807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l-PL"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argument</a:t>
                      </a:r>
                      <a:endParaRPr sz="1000" b="1" dirty="0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x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A </a:t>
                      </a:r>
                      <a:r>
                        <a:rPr lang="en-GB" sz="1000" i="1" dirty="0" err="1">
                          <a:sym typeface="Source Sans Pro"/>
                        </a:rPr>
                        <a:t>deepdep</a:t>
                      </a:r>
                      <a:r>
                        <a:rPr lang="en-GB" sz="1000" dirty="0">
                          <a:sym typeface="Source Sans Pro"/>
                        </a:rPr>
                        <a:t> object or a </a:t>
                      </a:r>
                      <a:r>
                        <a:rPr lang="en-GB" sz="1000" i="1" dirty="0">
                          <a:sym typeface="Source Sans Pro"/>
                        </a:rPr>
                        <a:t>character</a:t>
                      </a:r>
                      <a:r>
                        <a:rPr lang="en-GB" sz="1000" dirty="0">
                          <a:sym typeface="Source Sans Pro"/>
                        </a:rPr>
                        <a:t> package name.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type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Plot type. Possible values are </a:t>
                      </a:r>
                      <a:r>
                        <a:rPr lang="en-GB" sz="1000" i="1" dirty="0">
                          <a:sym typeface="Source Sans Pro"/>
                        </a:rPr>
                        <a:t>circular</a:t>
                      </a:r>
                      <a:r>
                        <a:rPr lang="en-GB" sz="1000" dirty="0">
                          <a:sym typeface="Source Sans Pro"/>
                        </a:rPr>
                        <a:t> and </a:t>
                      </a:r>
                      <a:r>
                        <a:rPr lang="en-GB" sz="1000" i="1" dirty="0">
                          <a:sym typeface="Source Sans Pro"/>
                        </a:rPr>
                        <a:t>tree</a:t>
                      </a:r>
                      <a:r>
                        <a:rPr lang="en-GB" sz="1000" dirty="0">
                          <a:sym typeface="Source Sans Pro"/>
                        </a:rPr>
                        <a:t>.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70088"/>
                  </a:ext>
                </a:extLst>
              </a:tr>
              <a:tr h="35139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same_level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If </a:t>
                      </a:r>
                      <a:r>
                        <a:rPr lang="en-GB" sz="1000" i="1" dirty="0">
                          <a:sym typeface="Source Sans Pro"/>
                        </a:rPr>
                        <a:t>TRUE</a:t>
                      </a:r>
                      <a:r>
                        <a:rPr lang="en-GB" sz="1000" dirty="0">
                          <a:sym typeface="Source Sans Pro"/>
                        </a:rPr>
                        <a:t> links between dependencies on the same level will be added.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4129"/>
                  </a:ext>
                </a:extLst>
              </a:tr>
              <a:tr h="31614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label_percentage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A fraction of labels to be displayed between </a:t>
                      </a:r>
                      <a:r>
                        <a:rPr lang="en-GB" sz="1000" i="1" dirty="0">
                          <a:sym typeface="Source Sans Pro"/>
                        </a:rPr>
                        <a:t>0</a:t>
                      </a:r>
                      <a:r>
                        <a:rPr lang="en-GB" sz="1000" dirty="0">
                          <a:sym typeface="Source Sans Pro"/>
                        </a:rPr>
                        <a:t> and </a:t>
                      </a:r>
                      <a:r>
                        <a:rPr lang="en-GB" sz="1000" i="1" dirty="0">
                          <a:sym typeface="Source Sans Pro"/>
                        </a:rPr>
                        <a:t>1</a:t>
                      </a:r>
                      <a:r>
                        <a:rPr lang="en-GB" sz="1000" dirty="0">
                          <a:sym typeface="Source Sans Pro"/>
                        </a:rPr>
                        <a:t>.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203226"/>
                  </a:ext>
                </a:extLst>
              </a:tr>
              <a:tr h="31614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1000" noProof="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...	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pl-PL" sz="1000" dirty="0" err="1">
                          <a:sym typeface="Source Sans Pro"/>
                        </a:rPr>
                        <a:t>Other</a:t>
                      </a:r>
                      <a:r>
                        <a:rPr lang="pl-PL" sz="1000" dirty="0">
                          <a:sym typeface="Source Sans Pro"/>
                        </a:rPr>
                        <a:t> </a:t>
                      </a:r>
                      <a:r>
                        <a:rPr lang="pl-PL" sz="1000" dirty="0" err="1">
                          <a:sym typeface="Source Sans Pro"/>
                        </a:rPr>
                        <a:t>arguments</a:t>
                      </a:r>
                      <a:r>
                        <a:rPr lang="pl-PL" sz="1000" dirty="0">
                          <a:sym typeface="Source Sans Pro"/>
                        </a:rPr>
                        <a:t> to be </a:t>
                      </a:r>
                      <a:r>
                        <a:rPr lang="pl-PL" sz="1000" dirty="0" err="1">
                          <a:sym typeface="Source Sans Pro"/>
                        </a:rPr>
                        <a:t>passed</a:t>
                      </a:r>
                      <a:r>
                        <a:rPr lang="pl-PL" sz="1000" dirty="0">
                          <a:sym typeface="Source Sans Pro"/>
                        </a:rPr>
                        <a:t> to </a:t>
                      </a:r>
                      <a:r>
                        <a:rPr lang="pl-PL" sz="1000" i="1" dirty="0" err="1">
                          <a:sym typeface="Source Sans Pro"/>
                        </a:rPr>
                        <a:t>deepdep</a:t>
                      </a:r>
                      <a:r>
                        <a:rPr lang="pl-PL" sz="1000" i="1" dirty="0">
                          <a:sym typeface="Source Sans Pro"/>
                        </a:rPr>
                        <a:t> </a:t>
                      </a:r>
                      <a:r>
                        <a:rPr lang="pl-PL" sz="1000" i="0" dirty="0" err="1">
                          <a:sym typeface="Source Sans Pro"/>
                        </a:rPr>
                        <a:t>function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55566"/>
                  </a:ext>
                </a:extLst>
              </a:tr>
            </a:tbl>
          </a:graphicData>
        </a:graphic>
      </p:graphicFrame>
      <p:sp>
        <p:nvSpPr>
          <p:cNvPr id="123" name="ggplot(mpg, aes(hwy, cty)) +…">
            <a:extLst>
              <a:ext uri="{FF2B5EF4-FFF2-40B4-BE49-F238E27FC236}">
                <a16:creationId xmlns:a16="http://schemas.microsoft.com/office/drawing/2014/main" id="{960910CD-43DA-4AE7-AA96-F8F78F20E6F9}"/>
              </a:ext>
            </a:extLst>
          </p:cNvPr>
          <p:cNvSpPr txBox="1"/>
          <p:nvPr/>
        </p:nvSpPr>
        <p:spPr>
          <a:xfrm>
            <a:off x="9204727" y="4506161"/>
            <a:ext cx="399989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pl-PL" dirty="0" err="1"/>
              <a:t>plot_dependencies</a:t>
            </a:r>
            <a:r>
              <a:rPr lang="en-GB" dirty="0"/>
              <a:t>("ggplot2</a:t>
            </a:r>
            <a:r>
              <a:rPr lang="pl-PL" dirty="0"/>
              <a:t>", </a:t>
            </a:r>
            <a:r>
              <a:rPr lang="pl-PL" dirty="0" err="1"/>
              <a:t>type</a:t>
            </a:r>
            <a:r>
              <a:rPr lang="pl-PL" dirty="0"/>
              <a:t> = </a:t>
            </a:r>
            <a:r>
              <a:rPr lang="en-GB" dirty="0"/>
              <a:t>"</a:t>
            </a:r>
            <a:r>
              <a:rPr lang="pl-PL" dirty="0" err="1"/>
              <a:t>circular</a:t>
            </a:r>
            <a:r>
              <a:rPr lang="pl-PL" dirty="0"/>
              <a:t>"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24" name="CODE">
            <a:extLst>
              <a:ext uri="{FF2B5EF4-FFF2-40B4-BE49-F238E27FC236}">
                <a16:creationId xmlns:a16="http://schemas.microsoft.com/office/drawing/2014/main" id="{1E046211-90F3-431E-87F3-21E0A83671F4}"/>
              </a:ext>
            </a:extLst>
          </p:cNvPr>
          <p:cNvSpPr txBox="1"/>
          <p:nvPr/>
        </p:nvSpPr>
        <p:spPr>
          <a:xfrm>
            <a:off x="9201070" y="4148929"/>
            <a:ext cx="7437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pl-PL" dirty="0"/>
              <a:t>EXAMPLES</a:t>
            </a:r>
            <a:endParaRPr dirty="0"/>
          </a:p>
        </p:txBody>
      </p:sp>
      <p:sp>
        <p:nvSpPr>
          <p:cNvPr id="125" name="ggplot(mpg, aes(hwy, cty)) +…">
            <a:extLst>
              <a:ext uri="{FF2B5EF4-FFF2-40B4-BE49-F238E27FC236}">
                <a16:creationId xmlns:a16="http://schemas.microsoft.com/office/drawing/2014/main" id="{BDBB7041-971D-4B90-A81B-B7A2EBA49A3E}"/>
              </a:ext>
            </a:extLst>
          </p:cNvPr>
          <p:cNvSpPr txBox="1"/>
          <p:nvPr/>
        </p:nvSpPr>
        <p:spPr>
          <a:xfrm>
            <a:off x="9204727" y="4987653"/>
            <a:ext cx="399989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pl-PL" dirty="0" err="1"/>
              <a:t>plot_dependencies</a:t>
            </a:r>
            <a:r>
              <a:rPr lang="en-GB" dirty="0"/>
              <a:t>("ggplot2</a:t>
            </a:r>
            <a:r>
              <a:rPr lang="pl-PL" dirty="0"/>
              <a:t>", </a:t>
            </a:r>
            <a:r>
              <a:rPr lang="pl-PL" dirty="0" err="1"/>
              <a:t>type</a:t>
            </a:r>
            <a:r>
              <a:rPr lang="pl-PL" dirty="0"/>
              <a:t> = "</a:t>
            </a:r>
            <a:r>
              <a:rPr lang="pl-PL" dirty="0" err="1"/>
              <a:t>tree</a:t>
            </a:r>
            <a:r>
              <a:rPr lang="pl-PL" dirty="0"/>
              <a:t>"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26" name="Line">
            <a:extLst>
              <a:ext uri="{FF2B5EF4-FFF2-40B4-BE49-F238E27FC236}">
                <a16:creationId xmlns:a16="http://schemas.microsoft.com/office/drawing/2014/main" id="{642E5C58-5419-4FD9-BBB5-85CEA76EBEC9}"/>
              </a:ext>
            </a:extLst>
          </p:cNvPr>
          <p:cNvSpPr/>
          <p:nvPr/>
        </p:nvSpPr>
        <p:spPr>
          <a:xfrm>
            <a:off x="220699" y="4845206"/>
            <a:ext cx="4328422" cy="0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900BB84-97C5-4D46-B21E-19A480433E75}"/>
              </a:ext>
            </a:extLst>
          </p:cNvPr>
          <p:cNvSpPr/>
          <p:nvPr/>
        </p:nvSpPr>
        <p:spPr>
          <a:xfrm>
            <a:off x="241300" y="3220622"/>
            <a:ext cx="889987" cy="444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sz="2800" dirty="0">
                <a:solidFill>
                  <a:schemeClr val="bg1"/>
                </a:solidFill>
              </a:rPr>
              <a:t>Data</a:t>
            </a:r>
            <a:endParaRPr lang="pl-P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429</Words>
  <Application>Microsoft Office PowerPoint</Application>
  <PresentationFormat>Niestandardowy</PresentationFormat>
  <Paragraphs>55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8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Acquire and visualise package dependencies with deepdep: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Column Layout: : CHEAT SHEET</dc:title>
  <dc:creator>Hubert</dc:creator>
  <cp:lastModifiedBy>Hubert Baniecki</cp:lastModifiedBy>
  <cp:revision>63</cp:revision>
  <dcterms:modified xsi:type="dcterms:W3CDTF">2019-11-14T12:56:50Z</dcterms:modified>
</cp:coreProperties>
</file>