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tmp" ContentType="image/pn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  <p:sldMasterId id="2147483669" r:id="rId3"/>
  </p:sldMasterIdLst>
  <p:notesMasterIdLst>
    <p:notesMasterId r:id="rId32"/>
  </p:notesMasterIdLst>
  <p:handoutMasterIdLst>
    <p:handoutMasterId r:id="rId33"/>
  </p:handoutMasterIdLst>
  <p:sldIdLst>
    <p:sldId id="256" r:id="rId4"/>
    <p:sldId id="276" r:id="rId5"/>
    <p:sldId id="280" r:id="rId6"/>
    <p:sldId id="282" r:id="rId7"/>
    <p:sldId id="285" r:id="rId8"/>
    <p:sldId id="292" r:id="rId9"/>
    <p:sldId id="283" r:id="rId10"/>
    <p:sldId id="284" r:id="rId11"/>
    <p:sldId id="297" r:id="rId12"/>
    <p:sldId id="300" r:id="rId13"/>
    <p:sldId id="302" r:id="rId14"/>
    <p:sldId id="303" r:id="rId15"/>
    <p:sldId id="304" r:id="rId16"/>
    <p:sldId id="305" r:id="rId17"/>
    <p:sldId id="306" r:id="rId18"/>
    <p:sldId id="310" r:id="rId19"/>
    <p:sldId id="342" r:id="rId20"/>
    <p:sldId id="363" r:id="rId21"/>
    <p:sldId id="364" r:id="rId22"/>
    <p:sldId id="343" r:id="rId23"/>
    <p:sldId id="344" r:id="rId24"/>
    <p:sldId id="346" r:id="rId25"/>
    <p:sldId id="367" r:id="rId26"/>
    <p:sldId id="368" r:id="rId27"/>
    <p:sldId id="371" r:id="rId28"/>
    <p:sldId id="369" r:id="rId29"/>
    <p:sldId id="370" r:id="rId30"/>
    <p:sldId id="372" r:id="rId31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E5E5"/>
    <a:srgbClr val="CBCBCB"/>
    <a:srgbClr val="005A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ittlere Formatvorlage 3 - Akz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9631B5-78F2-41C9-869B-9F39066F8104}" styleName="Mittlere Formatvorlage 3 - Akz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ittlere Formatvorlage 3 - 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03447BB-5D67-496B-8E87-E561075AD55C}" styleName="Dunkle Formatvorlage 1 - Akz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unkle Formatvorlage 1 - Akz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06799F8-075E-4A3A-A7F6-7FBC6576F1A4}" styleName="Designformatvorlage 2 - Akz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99" autoAdjust="0"/>
    <p:restoredTop sz="87263" autoAdjust="0"/>
  </p:normalViewPr>
  <p:slideViewPr>
    <p:cSldViewPr snapToGrid="0" snapToObjects="1">
      <p:cViewPr varScale="1">
        <p:scale>
          <a:sx n="111" d="100"/>
          <a:sy n="111" d="100"/>
        </p:scale>
        <p:origin x="1472" y="2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06" d="100"/>
          <a:sy n="106" d="100"/>
        </p:scale>
        <p:origin x="-4080" y="-11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6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33" Type="http://schemas.openxmlformats.org/officeDocument/2006/relationships/handoutMaster" Target="handoutMasters/handoutMaster1.xml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3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13250-C537-B448-BED9-AF61DCF088B2}" type="datetimeFigureOut">
              <a:rPr lang="de-DE" smtClean="0"/>
              <a:pPr/>
              <a:t>12.01.16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F4A695-7498-A74F-BC00-EA565901E75D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57081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F8C751-7494-BF40-8574-213D7890D13D}" type="datetimeFigureOut">
              <a:rPr lang="de-DE" smtClean="0"/>
              <a:pPr/>
              <a:t>12.01.16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A48DAB-2417-E040-ADE8-0DE3F02E62F1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24711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A48DAB-2417-E040-ADE8-0DE3F02E62F1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62576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Shared</a:t>
            </a:r>
            <a:r>
              <a:rPr lang="de-DE" dirty="0" smtClean="0"/>
              <a:t> Key nicht</a:t>
            </a:r>
            <a:r>
              <a:rPr lang="de-DE" baseline="0" dirty="0" smtClean="0"/>
              <a:t> ein Herstellerfeature und nicht im Standard beschrieben, </a:t>
            </a:r>
          </a:p>
          <a:p>
            <a:r>
              <a:rPr lang="de-DE" baseline="0" dirty="0" smtClean="0"/>
              <a:t>Schwächt die </a:t>
            </a:r>
            <a:r>
              <a:rPr lang="de-DE" baseline="0" dirty="0" err="1" smtClean="0"/>
              <a:t>verschlüsselung</a:t>
            </a:r>
            <a:r>
              <a:rPr lang="de-DE" baseline="0" dirty="0" smtClean="0"/>
              <a:t>, da viel über den </a:t>
            </a:r>
            <a:r>
              <a:rPr lang="de-DE" baseline="0" dirty="0" err="1" smtClean="0"/>
              <a:t>schlüssel</a:t>
            </a:r>
            <a:r>
              <a:rPr lang="de-DE" baseline="0" dirty="0" smtClean="0"/>
              <a:t> erfahren werden kann</a:t>
            </a:r>
          </a:p>
          <a:p>
            <a:endParaRPr lang="de-DE" baseline="0" dirty="0" smtClean="0"/>
          </a:p>
          <a:p>
            <a:r>
              <a:rPr lang="de-DE" baseline="0" dirty="0" smtClean="0"/>
              <a:t>Open System: Authentifizieren kann jeder, senden nur der mit dem entsprechenden Kennwort</a:t>
            </a:r>
          </a:p>
          <a:p>
            <a:endParaRPr lang="de-DE" baseline="0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A48DAB-2417-E040-ADE8-0DE3F02E62F1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24654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Beacon</a:t>
            </a:r>
            <a:r>
              <a:rPr lang="de-DE" dirty="0" smtClean="0"/>
              <a:t> </a:t>
            </a:r>
            <a:r>
              <a:rPr lang="de-DE" dirty="0" err="1" smtClean="0"/>
              <a:t>Flood</a:t>
            </a:r>
            <a:r>
              <a:rPr lang="de-DE" dirty="0" smtClean="0"/>
              <a:t>:</a:t>
            </a:r>
          </a:p>
          <a:p>
            <a:r>
              <a:rPr lang="de-DE" dirty="0" smtClean="0"/>
              <a:t>Generierung</a:t>
            </a:r>
            <a:r>
              <a:rPr lang="de-DE" baseline="0" dirty="0" smtClean="0"/>
              <a:t> von </a:t>
            </a:r>
            <a:r>
              <a:rPr lang="de-DE" baseline="0" dirty="0" err="1" smtClean="0"/>
              <a:t>Fake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Aps</a:t>
            </a:r>
            <a:r>
              <a:rPr lang="de-DE" baseline="0" dirty="0" smtClean="0"/>
              <a:t> über </a:t>
            </a:r>
            <a:r>
              <a:rPr lang="de-DE" baseline="0" dirty="0" err="1" smtClean="0"/>
              <a:t>Beacon</a:t>
            </a:r>
            <a:r>
              <a:rPr lang="de-DE" baseline="0" dirty="0" smtClean="0"/>
              <a:t>-Frame</a:t>
            </a:r>
          </a:p>
          <a:p>
            <a:r>
              <a:rPr lang="de-DE" baseline="0" dirty="0" smtClean="0"/>
              <a:t>Crash des Netzwerkscanners oder Treibers</a:t>
            </a:r>
          </a:p>
          <a:p>
            <a:endParaRPr lang="de-DE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Absturz des Angriffs-Rechners möglich</a:t>
            </a:r>
          </a:p>
          <a:p>
            <a:endParaRPr lang="de-DE" baseline="0" dirty="0" smtClean="0"/>
          </a:p>
          <a:p>
            <a:endParaRPr lang="de-DE" baseline="0" dirty="0" smtClean="0"/>
          </a:p>
          <a:p>
            <a:r>
              <a:rPr lang="de-DE" baseline="0" dirty="0" smtClean="0"/>
              <a:t>Authentication Dos Mode</a:t>
            </a:r>
          </a:p>
          <a:p>
            <a:r>
              <a:rPr lang="de-DE" baseline="0" dirty="0" smtClean="0"/>
              <a:t>Authentication </a:t>
            </a:r>
            <a:r>
              <a:rPr lang="de-DE" baseline="0" dirty="0" err="1" smtClean="0"/>
              <a:t>frames</a:t>
            </a:r>
            <a:r>
              <a:rPr lang="de-DE" baseline="0" dirty="0" smtClean="0"/>
              <a:t> zu allen </a:t>
            </a:r>
            <a:r>
              <a:rPr lang="de-DE" baseline="0" dirty="0" err="1" smtClean="0"/>
              <a:t>Aps</a:t>
            </a:r>
            <a:r>
              <a:rPr lang="de-DE" baseline="0" dirty="0" smtClean="0"/>
              <a:t> in </a:t>
            </a:r>
            <a:r>
              <a:rPr lang="de-DE" baseline="0" dirty="0" err="1" smtClean="0"/>
              <a:t>range</a:t>
            </a:r>
            <a:r>
              <a:rPr lang="de-DE" baseline="0" dirty="0" smtClean="0"/>
              <a:t> =&gt; zu viele Clients, frieren daher ein</a:t>
            </a:r>
          </a:p>
          <a:p>
            <a:endParaRPr lang="de-DE" baseline="0" dirty="0" smtClean="0"/>
          </a:p>
          <a:p>
            <a:r>
              <a:rPr lang="de-DE" baseline="0" dirty="0" smtClean="0"/>
              <a:t>WPA </a:t>
            </a:r>
            <a:r>
              <a:rPr lang="de-DE" baseline="0" dirty="0" err="1" smtClean="0"/>
              <a:t>downgrade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test</a:t>
            </a:r>
            <a:endParaRPr lang="de-DE" baseline="0" dirty="0" smtClean="0"/>
          </a:p>
          <a:p>
            <a:r>
              <a:rPr lang="de-DE" baseline="0" dirty="0" smtClean="0"/>
              <a:t>Abmelden von Clients an Stationen, die WPA einsetzen</a:t>
            </a:r>
          </a:p>
          <a:p>
            <a:r>
              <a:rPr lang="de-DE" baseline="0" dirty="0" smtClean="0"/>
              <a:t>Schauen ob </a:t>
            </a:r>
            <a:r>
              <a:rPr lang="de-DE" baseline="0" dirty="0" err="1" smtClean="0"/>
              <a:t>Sysadmin</a:t>
            </a:r>
            <a:r>
              <a:rPr lang="de-DE" baseline="0" dirty="0" smtClean="0"/>
              <a:t> WEP aktiviert oder keine Verschlüsselung</a:t>
            </a:r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A48DAB-2417-E040-ADE8-0DE3F02E62F1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59231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A48DAB-2417-E040-ADE8-0DE3F02E62F1}" type="slidenum">
              <a:rPr lang="de-DE" smtClean="0"/>
              <a:pPr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50870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A48DAB-2417-E040-ADE8-0DE3F02E62F1}" type="slidenum">
              <a:rPr lang="de-DE" smtClean="0"/>
              <a:pPr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08049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A48DAB-2417-E040-ADE8-0DE3F02E62F1}" type="slidenum">
              <a:rPr lang="de-DE" smtClean="0"/>
              <a:pPr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4412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A48DAB-2417-E040-ADE8-0DE3F02E62F1}" type="slidenum">
              <a:rPr lang="de-DE" smtClean="0"/>
              <a:pPr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5292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emf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6.emf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6.emf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7196477" y="4130561"/>
            <a:ext cx="787061" cy="37623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>
              <a:lnSpc>
                <a:spcPct val="100000"/>
              </a:lnSpc>
              <a:buFontTx/>
              <a:buNone/>
              <a:defRPr sz="1400">
                <a:solidFill>
                  <a:srgbClr val="005A9B"/>
                </a:solidFill>
                <a:latin typeface="Arial"/>
              </a:defRPr>
            </a:lvl1pPr>
          </a:lstStyle>
          <a:p>
            <a:fld id="{4DAB4EE1-6072-2F44-92CB-9F66911368CD}" type="datetimeFigureOut">
              <a:rPr lang="de-DE" smtClean="0"/>
              <a:pPr/>
              <a:t>20.08.13</a:t>
            </a:fld>
            <a:endParaRPr lang="de-DE" dirty="0"/>
          </a:p>
        </p:txBody>
      </p:sp>
      <p:sp>
        <p:nvSpPr>
          <p:cNvPr id="16" name="Textplatzhalt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2527200" y="4139505"/>
            <a:ext cx="4535119" cy="36729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>
              <a:lnSpc>
                <a:spcPct val="100000"/>
              </a:lnSpc>
              <a:buFontTx/>
              <a:buNone/>
              <a:defRPr sz="1400">
                <a:solidFill>
                  <a:srgbClr val="005A9B"/>
                </a:solidFill>
                <a:latin typeface="Arial"/>
              </a:defRPr>
            </a:lvl1pPr>
          </a:lstStyle>
          <a:p>
            <a:r>
              <a:rPr lang="de-DE" dirty="0" smtClean="0"/>
              <a:t>Autorenname	</a:t>
            </a:r>
            <a:endParaRPr lang="de-DE" dirty="0"/>
          </a:p>
        </p:txBody>
      </p:sp>
      <p:sp>
        <p:nvSpPr>
          <p:cNvPr id="19" name="Textplatzhalt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2528570" y="3280855"/>
            <a:ext cx="5454698" cy="59200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>
              <a:lnSpc>
                <a:spcPct val="100000"/>
              </a:lnSpc>
              <a:buFontTx/>
              <a:buNone/>
              <a:defRPr sz="2400" b="0" i="1" baseline="0">
                <a:solidFill>
                  <a:srgbClr val="005A9B"/>
                </a:solidFill>
                <a:latin typeface="Arial"/>
              </a:defRPr>
            </a:lvl1pPr>
          </a:lstStyle>
          <a:p>
            <a:r>
              <a:rPr lang="de-DE" dirty="0" smtClean="0"/>
              <a:t>Masteruntertitelformat bearbeiten</a:t>
            </a:r>
            <a:endParaRPr lang="de-DE" dirty="0"/>
          </a:p>
        </p:txBody>
      </p:sp>
      <p:sp>
        <p:nvSpPr>
          <p:cNvPr id="13" name="Titelplatzhalter 16"/>
          <p:cNvSpPr>
            <a:spLocks noGrp="1"/>
          </p:cNvSpPr>
          <p:nvPr>
            <p:ph type="title"/>
          </p:nvPr>
        </p:nvSpPr>
        <p:spPr>
          <a:xfrm>
            <a:off x="2527200" y="2296800"/>
            <a:ext cx="5454000" cy="8604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854057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+Aufz.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474026" y="1770960"/>
            <a:ext cx="4051577" cy="1609966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200" b="0" baseline="0">
                <a:solidFill>
                  <a:schemeClr val="tx1"/>
                </a:solidFill>
                <a:latin typeface="Arial"/>
              </a:defRPr>
            </a:lvl1pPr>
            <a:lvl2pPr marL="742950" indent="-28575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2pPr>
            <a:lvl3pPr marL="11430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3pPr>
            <a:lvl4pPr marL="16002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endParaRPr lang="ro-RO" dirty="0" smtClean="0"/>
          </a:p>
        </p:txBody>
      </p:sp>
      <p:sp>
        <p:nvSpPr>
          <p:cNvPr id="14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4731313" y="1771651"/>
            <a:ext cx="4035601" cy="4468502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/>
            </a:lvl1pPr>
          </a:lstStyle>
          <a:p>
            <a:endParaRPr lang="de-DE"/>
          </a:p>
        </p:txBody>
      </p:sp>
      <p:sp>
        <p:nvSpPr>
          <p:cNvPr id="23" name="Textplatzhalter 15"/>
          <p:cNvSpPr>
            <a:spLocks noGrp="1"/>
          </p:cNvSpPr>
          <p:nvPr>
            <p:ph type="body" sz="quarter" idx="20"/>
          </p:nvPr>
        </p:nvSpPr>
        <p:spPr>
          <a:xfrm>
            <a:off x="474663" y="3541921"/>
            <a:ext cx="4050940" cy="2969489"/>
          </a:xfrm>
          <a:prstGeom prst="rect">
            <a:avLst/>
          </a:prstGeom>
        </p:spPr>
        <p:txBody>
          <a:bodyPr vert="horz" lIns="0" tIns="0" rIns="0" bIns="0"/>
          <a:lstStyle>
            <a:lvl1pPr marL="0" indent="360000">
              <a:lnSpc>
                <a:spcPct val="150000"/>
              </a:lnSpc>
              <a:spcBef>
                <a:spcPts val="0"/>
              </a:spcBef>
              <a:defRPr sz="1600" b="1" kern="0"/>
            </a:lvl1pPr>
            <a:lvl2pPr marL="360000" indent="360000">
              <a:lnSpc>
                <a:spcPct val="150000"/>
              </a:lnSpc>
              <a:spcBef>
                <a:spcPts val="0"/>
              </a:spcBef>
              <a:defRPr sz="1600" kern="0"/>
            </a:lvl2pPr>
            <a:lvl3pPr marL="720000" indent="360000">
              <a:lnSpc>
                <a:spcPct val="150000"/>
              </a:lnSpc>
              <a:spcBef>
                <a:spcPts val="0"/>
              </a:spcBef>
              <a:defRPr sz="1600" kern="0"/>
            </a:lvl3pPr>
            <a:lvl4pPr marL="1080000" indent="360000">
              <a:lnSpc>
                <a:spcPct val="150000"/>
              </a:lnSpc>
              <a:spcBef>
                <a:spcPts val="0"/>
              </a:spcBef>
              <a:defRPr sz="1600" kern="0"/>
            </a:lvl4pPr>
            <a:lvl5pPr marL="1440000" indent="360000">
              <a:lnSpc>
                <a:spcPct val="150000"/>
              </a:lnSpc>
              <a:spcBef>
                <a:spcPts val="0"/>
              </a:spcBef>
              <a:defRPr sz="1600" kern="0"/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26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Masteruntertitelformat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/>
          </a:p>
        </p:txBody>
      </p:sp>
      <p:sp>
        <p:nvSpPr>
          <p:cNvPr id="15" name="Textplatzhalt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4731314" y="6398644"/>
            <a:ext cx="4035601" cy="112766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 dirty="0" smtClean="0"/>
              <a:t>Bildunterschrift</a:t>
            </a:r>
            <a:endParaRPr lang="de-DE" dirty="0"/>
          </a:p>
        </p:txBody>
      </p:sp>
      <p:sp>
        <p:nvSpPr>
          <p:cNvPr id="16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21555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sdsd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8F08C7-EEA1-D54F-B803-ED3280BF054A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0145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7196477" y="4130561"/>
            <a:ext cx="787061" cy="37623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>
              <a:lnSpc>
                <a:spcPct val="100000"/>
              </a:lnSpc>
              <a:buFontTx/>
              <a:buNone/>
              <a:defRPr sz="1400">
                <a:solidFill>
                  <a:srgbClr val="005A9B"/>
                </a:solidFill>
                <a:latin typeface="Arial"/>
              </a:defRPr>
            </a:lvl1pPr>
          </a:lstStyle>
          <a:p>
            <a:fld id="{4DAB4EE1-6072-2F44-92CB-9F66911368CD}" type="datetimeFigureOut">
              <a:rPr lang="de-DE" smtClean="0"/>
              <a:pPr/>
              <a:t>20.08.13</a:t>
            </a:fld>
            <a:endParaRPr lang="de-DE" dirty="0"/>
          </a:p>
        </p:txBody>
      </p:sp>
      <p:sp>
        <p:nvSpPr>
          <p:cNvPr id="16" name="Textplatzhalt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2527200" y="4139505"/>
            <a:ext cx="4535119" cy="36729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>
              <a:lnSpc>
                <a:spcPct val="100000"/>
              </a:lnSpc>
              <a:buFontTx/>
              <a:buNone/>
              <a:defRPr sz="1400">
                <a:solidFill>
                  <a:srgbClr val="005A9B"/>
                </a:solidFill>
                <a:latin typeface="Arial"/>
              </a:defRPr>
            </a:lvl1pPr>
          </a:lstStyle>
          <a:p>
            <a:r>
              <a:rPr lang="de-DE" dirty="0" smtClean="0"/>
              <a:t>Autorenname	</a:t>
            </a:r>
            <a:endParaRPr lang="de-DE" dirty="0"/>
          </a:p>
        </p:txBody>
      </p:sp>
      <p:sp>
        <p:nvSpPr>
          <p:cNvPr id="19" name="Textplatzhalt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2528570" y="3280855"/>
            <a:ext cx="5454698" cy="59200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>
              <a:lnSpc>
                <a:spcPct val="100000"/>
              </a:lnSpc>
              <a:buFontTx/>
              <a:buNone/>
              <a:defRPr sz="2400" b="0" i="1" baseline="0">
                <a:solidFill>
                  <a:srgbClr val="005A9B"/>
                </a:solidFill>
                <a:latin typeface="Arial"/>
              </a:defRPr>
            </a:lvl1pPr>
          </a:lstStyle>
          <a:p>
            <a:r>
              <a:rPr lang="de-DE" dirty="0" smtClean="0"/>
              <a:t>Masteruntertitelformat bearbeiten</a:t>
            </a:r>
            <a:endParaRPr lang="de-DE" dirty="0"/>
          </a:p>
        </p:txBody>
      </p:sp>
      <p:sp>
        <p:nvSpPr>
          <p:cNvPr id="13" name="Titelplatzhalter 16"/>
          <p:cNvSpPr>
            <a:spLocks noGrp="1"/>
          </p:cNvSpPr>
          <p:nvPr>
            <p:ph type="title"/>
          </p:nvPr>
        </p:nvSpPr>
        <p:spPr>
          <a:xfrm>
            <a:off x="2527200" y="2296800"/>
            <a:ext cx="5454000" cy="8604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302064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Masteruntertitelformat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/>
          </a:p>
        </p:txBody>
      </p:sp>
      <p:sp>
        <p:nvSpPr>
          <p:cNvPr id="9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329639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474025" y="1770959"/>
            <a:ext cx="8298000" cy="4740451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800" b="0" kern="0" baseline="0">
                <a:solidFill>
                  <a:schemeClr val="tx1"/>
                </a:solidFill>
                <a:latin typeface="Arial"/>
              </a:defRPr>
            </a:lvl1pPr>
            <a:lvl2pPr marL="742950" indent="-28575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2pPr>
            <a:lvl3pPr marL="11430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3pPr>
            <a:lvl4pPr marL="16002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endParaRPr lang="ro-RO" dirty="0" smtClean="0"/>
          </a:p>
        </p:txBody>
      </p:sp>
      <p:sp>
        <p:nvSpPr>
          <p:cNvPr id="9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Masteruntertitelformat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243823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platzhalter 15"/>
          <p:cNvSpPr>
            <a:spLocks noGrp="1"/>
          </p:cNvSpPr>
          <p:nvPr>
            <p:ph type="body" sz="quarter" idx="19"/>
          </p:nvPr>
        </p:nvSpPr>
        <p:spPr>
          <a:xfrm>
            <a:off x="474663" y="1766888"/>
            <a:ext cx="8297862" cy="4741200"/>
          </a:xfrm>
          <a:prstGeom prst="rect">
            <a:avLst/>
          </a:prstGeom>
        </p:spPr>
        <p:txBody>
          <a:bodyPr vert="horz" lIns="0" tIns="0" rIns="0" bIns="0"/>
          <a:lstStyle>
            <a:lvl1pPr marL="0" indent="360000">
              <a:lnSpc>
                <a:spcPct val="150000"/>
              </a:lnSpc>
              <a:spcBef>
                <a:spcPts val="0"/>
              </a:spcBef>
              <a:defRPr sz="2600" b="1" kern="0"/>
            </a:lvl1pPr>
            <a:lvl2pPr marL="360000" indent="360000">
              <a:lnSpc>
                <a:spcPct val="150000"/>
              </a:lnSpc>
              <a:spcBef>
                <a:spcPts val="0"/>
              </a:spcBef>
              <a:defRPr sz="2600" kern="0"/>
            </a:lvl2pPr>
            <a:lvl3pPr marL="720000" indent="360000">
              <a:lnSpc>
                <a:spcPct val="150000"/>
              </a:lnSpc>
              <a:spcBef>
                <a:spcPts val="0"/>
              </a:spcBef>
              <a:defRPr sz="2600" kern="0"/>
            </a:lvl3pPr>
            <a:lvl4pPr marL="1080000" indent="360000">
              <a:lnSpc>
                <a:spcPct val="150000"/>
              </a:lnSpc>
              <a:spcBef>
                <a:spcPts val="0"/>
              </a:spcBef>
              <a:defRPr sz="2600" kern="0"/>
            </a:lvl4pPr>
            <a:lvl5pPr marL="1440000" indent="360000">
              <a:lnSpc>
                <a:spcPct val="150000"/>
              </a:lnSpc>
              <a:spcBef>
                <a:spcPts val="0"/>
              </a:spcBef>
              <a:defRPr sz="2600" kern="0"/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4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Masteruntertitelformat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/>
          </a:p>
        </p:txBody>
      </p:sp>
      <p:sp>
        <p:nvSpPr>
          <p:cNvPr id="10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096386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475200" y="1767840"/>
            <a:ext cx="8291713" cy="4741200"/>
          </a:xfrm>
          <a:prstGeom prst="rect">
            <a:avLst/>
          </a:prstGeom>
        </p:spPr>
        <p:txBody>
          <a:bodyPr vert="horz" tIns="0" rIns="0" bIns="0"/>
          <a:lstStyle>
            <a:lvl1pPr marL="0" indent="0">
              <a:buFontTx/>
              <a:buNone/>
              <a:defRPr/>
            </a:lvl1pPr>
          </a:lstStyle>
          <a:p>
            <a:endParaRPr lang="de-DE" dirty="0"/>
          </a:p>
        </p:txBody>
      </p:sp>
      <p:sp>
        <p:nvSpPr>
          <p:cNvPr id="13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Masteruntertitelformat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821584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ld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Masteruntertitelformat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/>
          </a:p>
        </p:txBody>
      </p:sp>
      <p:sp>
        <p:nvSpPr>
          <p:cNvPr id="12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4731313" y="1771651"/>
            <a:ext cx="4035601" cy="4385309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/>
            </a:lvl1pPr>
          </a:lstStyle>
          <a:p>
            <a:endParaRPr lang="de-DE"/>
          </a:p>
        </p:txBody>
      </p:sp>
      <p:sp>
        <p:nvSpPr>
          <p:cNvPr id="16" name="Textplatzhalt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4731314" y="6286883"/>
            <a:ext cx="4035601" cy="229041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 dirty="0" smtClean="0"/>
              <a:t>Bildunterschrift</a:t>
            </a:r>
            <a:endParaRPr lang="de-DE" dirty="0"/>
          </a:p>
        </p:txBody>
      </p:sp>
      <p:sp>
        <p:nvSpPr>
          <p:cNvPr id="17" name="Bildplatzhalter 13"/>
          <p:cNvSpPr>
            <a:spLocks noGrp="1"/>
          </p:cNvSpPr>
          <p:nvPr>
            <p:ph type="pic" sz="quarter" idx="18"/>
          </p:nvPr>
        </p:nvSpPr>
        <p:spPr>
          <a:xfrm>
            <a:off x="474273" y="1771651"/>
            <a:ext cx="4035601" cy="4385309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/>
            </a:lvl1pPr>
          </a:lstStyle>
          <a:p>
            <a:endParaRPr lang="de-DE"/>
          </a:p>
        </p:txBody>
      </p:sp>
      <p:sp>
        <p:nvSpPr>
          <p:cNvPr id="19" name="Textplatzhalt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474274" y="6286883"/>
            <a:ext cx="4035601" cy="229041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 dirty="0" smtClean="0"/>
              <a:t>Bildunterschrift</a:t>
            </a:r>
            <a:endParaRPr lang="de-DE" dirty="0"/>
          </a:p>
        </p:txBody>
      </p:sp>
      <p:sp>
        <p:nvSpPr>
          <p:cNvPr id="20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713524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474026" y="1770959"/>
            <a:ext cx="4051577" cy="4740451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800" b="0" kern="0" baseline="0">
                <a:solidFill>
                  <a:schemeClr val="tx1"/>
                </a:solidFill>
                <a:latin typeface="Arial"/>
              </a:defRPr>
            </a:lvl1pPr>
            <a:lvl2pPr marL="742950" indent="-28575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2pPr>
            <a:lvl3pPr marL="11430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3pPr>
            <a:lvl4pPr marL="16002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endParaRPr lang="ro-RO" dirty="0" smtClean="0"/>
          </a:p>
        </p:txBody>
      </p:sp>
      <p:sp>
        <p:nvSpPr>
          <p:cNvPr id="14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4731313" y="1771651"/>
            <a:ext cx="4035601" cy="4385309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/>
            </a:lvl1pPr>
          </a:lstStyle>
          <a:p>
            <a:endParaRPr lang="de-DE"/>
          </a:p>
        </p:txBody>
      </p:sp>
      <p:sp>
        <p:nvSpPr>
          <p:cNvPr id="15" name="Textplatzhalt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4731314" y="6286883"/>
            <a:ext cx="4035601" cy="229041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 dirty="0" smtClean="0"/>
              <a:t>Bildunterschrift</a:t>
            </a:r>
            <a:endParaRPr lang="de-DE" dirty="0"/>
          </a:p>
        </p:txBody>
      </p:sp>
      <p:sp>
        <p:nvSpPr>
          <p:cNvPr id="17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Masteruntertitelformat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/>
          </a:p>
        </p:txBody>
      </p:sp>
      <p:sp>
        <p:nvSpPr>
          <p:cNvPr id="16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071683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z.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4731313" y="1771651"/>
            <a:ext cx="4035601" cy="4385309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/>
            </a:lvl1pPr>
          </a:lstStyle>
          <a:p>
            <a:endParaRPr lang="de-DE"/>
          </a:p>
        </p:txBody>
      </p:sp>
      <p:sp>
        <p:nvSpPr>
          <p:cNvPr id="19" name="Textplatzhalt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4731314" y="6286883"/>
            <a:ext cx="4035601" cy="229041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 dirty="0" smtClean="0"/>
              <a:t>Bildunterschrift</a:t>
            </a:r>
            <a:endParaRPr lang="de-DE" dirty="0"/>
          </a:p>
        </p:txBody>
      </p:sp>
      <p:sp>
        <p:nvSpPr>
          <p:cNvPr id="23" name="Textplatzhalter 15"/>
          <p:cNvSpPr>
            <a:spLocks noGrp="1"/>
          </p:cNvSpPr>
          <p:nvPr>
            <p:ph type="body" sz="quarter" idx="20"/>
          </p:nvPr>
        </p:nvSpPr>
        <p:spPr>
          <a:xfrm>
            <a:off x="474663" y="1771651"/>
            <a:ext cx="4050940" cy="4739759"/>
          </a:xfrm>
          <a:prstGeom prst="rect">
            <a:avLst/>
          </a:prstGeom>
        </p:spPr>
        <p:txBody>
          <a:bodyPr vert="horz" lIns="0" tIns="0" rIns="0" bIns="0"/>
          <a:lstStyle>
            <a:lvl1pPr marL="0" indent="360000">
              <a:lnSpc>
                <a:spcPct val="150000"/>
              </a:lnSpc>
              <a:spcBef>
                <a:spcPts val="0"/>
              </a:spcBef>
              <a:defRPr sz="2000" b="1" kern="0"/>
            </a:lvl1pPr>
            <a:lvl2pPr marL="360000" indent="360000">
              <a:lnSpc>
                <a:spcPct val="150000"/>
              </a:lnSpc>
              <a:spcBef>
                <a:spcPts val="0"/>
              </a:spcBef>
              <a:defRPr sz="2000" kern="0"/>
            </a:lvl2pPr>
            <a:lvl3pPr marL="720000" indent="360000">
              <a:lnSpc>
                <a:spcPct val="150000"/>
              </a:lnSpc>
              <a:spcBef>
                <a:spcPts val="0"/>
              </a:spcBef>
              <a:defRPr sz="2000" kern="0"/>
            </a:lvl3pPr>
            <a:lvl4pPr marL="1080000" indent="360000">
              <a:lnSpc>
                <a:spcPct val="150000"/>
              </a:lnSpc>
              <a:spcBef>
                <a:spcPts val="0"/>
              </a:spcBef>
              <a:defRPr sz="2000" kern="0"/>
            </a:lvl4pPr>
            <a:lvl5pPr marL="1440000" indent="360000">
              <a:lnSpc>
                <a:spcPct val="150000"/>
              </a:lnSpc>
              <a:spcBef>
                <a:spcPts val="0"/>
              </a:spcBef>
              <a:defRPr sz="2000" kern="0"/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24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Masteruntertitelformat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/>
          </a:p>
        </p:txBody>
      </p:sp>
      <p:sp>
        <p:nvSpPr>
          <p:cNvPr id="14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17654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1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Masteruntertitelformat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/>
          </a:p>
        </p:txBody>
      </p:sp>
      <p:sp>
        <p:nvSpPr>
          <p:cNvPr id="19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44879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474025" y="1770959"/>
            <a:ext cx="8298000" cy="4740451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200" b="0" kern="0" baseline="0">
                <a:solidFill>
                  <a:schemeClr val="tx1"/>
                </a:solidFill>
                <a:latin typeface="Arial"/>
              </a:defRPr>
            </a:lvl1pPr>
            <a:lvl2pPr marL="742950" indent="-28575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2pPr>
            <a:lvl3pPr marL="11430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3pPr>
            <a:lvl4pPr marL="16002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endParaRPr lang="ro-RO" dirty="0" smtClean="0"/>
          </a:p>
        </p:txBody>
      </p:sp>
      <p:sp>
        <p:nvSpPr>
          <p:cNvPr id="15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Masteruntertitelformat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/>
          </a:p>
        </p:txBody>
      </p:sp>
      <p:sp>
        <p:nvSpPr>
          <p:cNvPr id="18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157080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474025" y="1770960"/>
            <a:ext cx="8298000" cy="1064366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200" b="0" baseline="0">
                <a:solidFill>
                  <a:schemeClr val="tx1"/>
                </a:solidFill>
                <a:latin typeface="Arial"/>
              </a:defRPr>
            </a:lvl1pPr>
            <a:lvl2pPr marL="742950" indent="-28575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2pPr>
            <a:lvl3pPr marL="11430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3pPr>
            <a:lvl4pPr marL="16002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endParaRPr lang="ro-RO" dirty="0" smtClean="0"/>
          </a:p>
        </p:txBody>
      </p:sp>
      <p:sp>
        <p:nvSpPr>
          <p:cNvPr id="20" name="Textplatzhalter 15"/>
          <p:cNvSpPr>
            <a:spLocks noGrp="1"/>
          </p:cNvSpPr>
          <p:nvPr>
            <p:ph type="body" sz="quarter" idx="19"/>
          </p:nvPr>
        </p:nvSpPr>
        <p:spPr>
          <a:xfrm>
            <a:off x="474663" y="2978941"/>
            <a:ext cx="8297862" cy="3528000"/>
          </a:xfrm>
          <a:prstGeom prst="rect">
            <a:avLst/>
          </a:prstGeom>
        </p:spPr>
        <p:txBody>
          <a:bodyPr vert="horz" lIns="0" tIns="0" rIns="0" bIns="0"/>
          <a:lstStyle>
            <a:lvl1pPr marL="0" indent="360000">
              <a:lnSpc>
                <a:spcPct val="150000"/>
              </a:lnSpc>
              <a:spcBef>
                <a:spcPts val="0"/>
              </a:spcBef>
              <a:defRPr sz="1600" b="1" kern="0"/>
            </a:lvl1pPr>
            <a:lvl2pPr marL="360000" indent="360000">
              <a:lnSpc>
                <a:spcPct val="150000"/>
              </a:lnSpc>
              <a:spcBef>
                <a:spcPts val="0"/>
              </a:spcBef>
              <a:defRPr sz="1600" kern="0"/>
            </a:lvl2pPr>
            <a:lvl3pPr marL="720000" indent="360000">
              <a:lnSpc>
                <a:spcPct val="150000"/>
              </a:lnSpc>
              <a:spcBef>
                <a:spcPts val="0"/>
              </a:spcBef>
              <a:defRPr sz="1600" kern="0"/>
            </a:lvl3pPr>
            <a:lvl4pPr marL="1080000" indent="360000">
              <a:lnSpc>
                <a:spcPct val="150000"/>
              </a:lnSpc>
              <a:spcBef>
                <a:spcPts val="0"/>
              </a:spcBef>
              <a:defRPr sz="1600" kern="0"/>
            </a:lvl4pPr>
            <a:lvl5pPr marL="1440000" indent="360000">
              <a:lnSpc>
                <a:spcPct val="150000"/>
              </a:lnSpc>
              <a:spcBef>
                <a:spcPts val="0"/>
              </a:spcBef>
              <a:defRPr sz="1600" kern="0"/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25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Masteruntertitelformat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/>
          </a:p>
        </p:txBody>
      </p:sp>
      <p:sp>
        <p:nvSpPr>
          <p:cNvPr id="14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49329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platzhalter 15"/>
          <p:cNvSpPr>
            <a:spLocks noGrp="1"/>
          </p:cNvSpPr>
          <p:nvPr>
            <p:ph type="body" sz="quarter" idx="19"/>
          </p:nvPr>
        </p:nvSpPr>
        <p:spPr>
          <a:xfrm>
            <a:off x="474663" y="1766888"/>
            <a:ext cx="8297862" cy="4741200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indent="360000">
              <a:lnSpc>
                <a:spcPct val="150000"/>
              </a:lnSpc>
              <a:spcBef>
                <a:spcPts val="0"/>
              </a:spcBef>
              <a:defRPr sz="1800" b="1" kern="0"/>
            </a:lvl1pPr>
            <a:lvl2pPr marL="360000" indent="360000">
              <a:lnSpc>
                <a:spcPct val="150000"/>
              </a:lnSpc>
              <a:spcBef>
                <a:spcPts val="0"/>
              </a:spcBef>
              <a:defRPr sz="1800" kern="0"/>
            </a:lvl2pPr>
            <a:lvl3pPr marL="720000" indent="360000">
              <a:lnSpc>
                <a:spcPct val="150000"/>
              </a:lnSpc>
              <a:spcBef>
                <a:spcPts val="0"/>
              </a:spcBef>
              <a:defRPr sz="1800" kern="0"/>
            </a:lvl3pPr>
            <a:lvl4pPr marL="1080000" indent="360000">
              <a:lnSpc>
                <a:spcPct val="150000"/>
              </a:lnSpc>
              <a:spcBef>
                <a:spcPts val="0"/>
              </a:spcBef>
              <a:defRPr sz="1800" kern="0"/>
            </a:lvl4pPr>
            <a:lvl5pPr marL="1440000" indent="360000">
              <a:lnSpc>
                <a:spcPct val="150000"/>
              </a:lnSpc>
              <a:spcBef>
                <a:spcPts val="0"/>
              </a:spcBef>
              <a:defRPr sz="1800" kern="0"/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20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Masteruntertitelformat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/>
          </a:p>
        </p:txBody>
      </p:sp>
      <p:sp>
        <p:nvSpPr>
          <p:cNvPr id="13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31607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475200" y="1767840"/>
            <a:ext cx="8291713" cy="4741200"/>
          </a:xfrm>
          <a:prstGeom prst="rect">
            <a:avLst/>
          </a:prstGeom>
        </p:spPr>
        <p:txBody>
          <a:bodyPr vert="horz" tIns="0" rIns="0" bIns="0"/>
          <a:lstStyle>
            <a:lvl1pPr marL="0" indent="0">
              <a:buFontTx/>
              <a:buNone/>
              <a:defRPr/>
            </a:lvl1pPr>
          </a:lstStyle>
          <a:p>
            <a:endParaRPr lang="de-DE" dirty="0"/>
          </a:p>
        </p:txBody>
      </p:sp>
      <p:sp>
        <p:nvSpPr>
          <p:cNvPr id="14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1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Masteruntertitelformat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/>
          </a:p>
        </p:txBody>
      </p:sp>
      <p:sp>
        <p:nvSpPr>
          <p:cNvPr id="17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70191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474026" y="1770959"/>
            <a:ext cx="4051577" cy="4740451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200" b="0" kern="0" baseline="0">
                <a:solidFill>
                  <a:schemeClr val="tx1"/>
                </a:solidFill>
                <a:latin typeface="Arial"/>
              </a:defRPr>
            </a:lvl1pPr>
            <a:lvl2pPr marL="742950" indent="-28575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2pPr>
            <a:lvl3pPr marL="11430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3pPr>
            <a:lvl4pPr marL="16002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endParaRPr lang="ro-RO" dirty="0" smtClean="0"/>
          </a:p>
        </p:txBody>
      </p:sp>
      <p:sp>
        <p:nvSpPr>
          <p:cNvPr id="14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4731313" y="1771651"/>
            <a:ext cx="4035601" cy="4468502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/>
            </a:lvl1pPr>
          </a:lstStyle>
          <a:p>
            <a:endParaRPr lang="de-DE"/>
          </a:p>
        </p:txBody>
      </p:sp>
      <p:sp>
        <p:nvSpPr>
          <p:cNvPr id="15" name="Textplatzhalt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4731314" y="6398644"/>
            <a:ext cx="4035601" cy="112766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 dirty="0" smtClean="0"/>
              <a:t>Bildunterschrift</a:t>
            </a:r>
            <a:endParaRPr lang="de-DE" dirty="0"/>
          </a:p>
        </p:txBody>
      </p:sp>
      <p:sp>
        <p:nvSpPr>
          <p:cNvPr id="18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Masteruntertitelformat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/>
          </a:p>
        </p:txBody>
      </p:sp>
      <p:sp>
        <p:nvSpPr>
          <p:cNvPr id="17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724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ld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4731313" y="1771651"/>
            <a:ext cx="4035601" cy="4468502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/>
            </a:lvl1pPr>
          </a:lstStyle>
          <a:p>
            <a:endParaRPr lang="de-DE"/>
          </a:p>
        </p:txBody>
      </p:sp>
      <p:sp>
        <p:nvSpPr>
          <p:cNvPr id="15" name="Textplatzhalt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4731314" y="6398644"/>
            <a:ext cx="4035601" cy="112766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 dirty="0" smtClean="0"/>
              <a:t>Bildunterschrift</a:t>
            </a:r>
            <a:endParaRPr lang="de-DE" dirty="0"/>
          </a:p>
        </p:txBody>
      </p:sp>
      <p:sp>
        <p:nvSpPr>
          <p:cNvPr id="18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Masteruntertitelformat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/>
          </a:p>
        </p:txBody>
      </p:sp>
      <p:sp>
        <p:nvSpPr>
          <p:cNvPr id="10" name="Bildplatzhalter 13"/>
          <p:cNvSpPr>
            <a:spLocks noGrp="1"/>
          </p:cNvSpPr>
          <p:nvPr>
            <p:ph type="pic" sz="quarter" idx="18"/>
          </p:nvPr>
        </p:nvSpPr>
        <p:spPr>
          <a:xfrm>
            <a:off x="474273" y="1771651"/>
            <a:ext cx="4035601" cy="4468502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/>
            </a:lvl1pPr>
          </a:lstStyle>
          <a:p>
            <a:endParaRPr lang="de-DE"/>
          </a:p>
        </p:txBody>
      </p:sp>
      <p:sp>
        <p:nvSpPr>
          <p:cNvPr id="11" name="Textplatzhalt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474274" y="6398644"/>
            <a:ext cx="4035601" cy="112766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 dirty="0" smtClean="0"/>
              <a:t>Bildunterschrift</a:t>
            </a:r>
            <a:endParaRPr lang="de-DE" dirty="0"/>
          </a:p>
        </p:txBody>
      </p:sp>
      <p:sp>
        <p:nvSpPr>
          <p:cNvPr id="16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84880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z.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4731313" y="1771651"/>
            <a:ext cx="4035601" cy="4468502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/>
            </a:lvl1pPr>
          </a:lstStyle>
          <a:p>
            <a:endParaRPr lang="de-DE"/>
          </a:p>
        </p:txBody>
      </p:sp>
      <p:sp>
        <p:nvSpPr>
          <p:cNvPr id="18" name="Textplatzhalter 15"/>
          <p:cNvSpPr>
            <a:spLocks noGrp="1"/>
          </p:cNvSpPr>
          <p:nvPr>
            <p:ph type="body" sz="quarter" idx="20"/>
          </p:nvPr>
        </p:nvSpPr>
        <p:spPr>
          <a:xfrm>
            <a:off x="474663" y="1771651"/>
            <a:ext cx="4050940" cy="4739759"/>
          </a:xfrm>
          <a:prstGeom prst="rect">
            <a:avLst/>
          </a:prstGeom>
        </p:spPr>
        <p:txBody>
          <a:bodyPr vert="horz" lIns="0" tIns="0" rIns="0" bIns="0"/>
          <a:lstStyle>
            <a:lvl1pPr marL="0" indent="360000">
              <a:lnSpc>
                <a:spcPct val="150000"/>
              </a:lnSpc>
              <a:spcBef>
                <a:spcPts val="0"/>
              </a:spcBef>
              <a:defRPr sz="1600" b="1" kern="0"/>
            </a:lvl1pPr>
            <a:lvl2pPr marL="360000" indent="360000">
              <a:lnSpc>
                <a:spcPct val="150000"/>
              </a:lnSpc>
              <a:spcBef>
                <a:spcPts val="0"/>
              </a:spcBef>
              <a:defRPr sz="1600" kern="0"/>
            </a:lvl2pPr>
            <a:lvl3pPr marL="720000" indent="360000">
              <a:lnSpc>
                <a:spcPct val="150000"/>
              </a:lnSpc>
              <a:spcBef>
                <a:spcPts val="0"/>
              </a:spcBef>
              <a:defRPr sz="1600" kern="0"/>
            </a:lvl3pPr>
            <a:lvl4pPr marL="1080000" indent="360000">
              <a:lnSpc>
                <a:spcPct val="150000"/>
              </a:lnSpc>
              <a:spcBef>
                <a:spcPts val="0"/>
              </a:spcBef>
              <a:defRPr sz="1600" kern="0"/>
            </a:lvl4pPr>
            <a:lvl5pPr marL="1440000" indent="360000">
              <a:lnSpc>
                <a:spcPct val="150000"/>
              </a:lnSpc>
              <a:spcBef>
                <a:spcPts val="0"/>
              </a:spcBef>
              <a:defRPr sz="1600" kern="0"/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9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Masteruntertitelformat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/>
          </a:p>
        </p:txBody>
      </p:sp>
      <p:sp>
        <p:nvSpPr>
          <p:cNvPr id="12" name="Textplatzhalt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4731314" y="6398644"/>
            <a:ext cx="4035601" cy="112766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 dirty="0" smtClean="0"/>
              <a:t>Bildunterschrift</a:t>
            </a:r>
            <a:endParaRPr lang="de-DE" dirty="0"/>
          </a:p>
        </p:txBody>
      </p:sp>
      <p:sp>
        <p:nvSpPr>
          <p:cNvPr id="15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389218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emf"/><Relationship Id="rId5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13" Type="http://schemas.openxmlformats.org/officeDocument/2006/relationships/image" Target="../media/image4.emf"/><Relationship Id="rId14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Relationship Id="rId9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theme" Target="../theme/theme3.xml"/><Relationship Id="rId9" Type="http://schemas.openxmlformats.org/officeDocument/2006/relationships/image" Target="../media/image7.emf"/><Relationship Id="rId10" Type="http://schemas.openxmlformats.org/officeDocument/2006/relationships/image" Target="../media/image5.emf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Bild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2" name="Bild 1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itelplatzhalter 16"/>
          <p:cNvSpPr>
            <a:spLocks noGrp="1"/>
          </p:cNvSpPr>
          <p:nvPr>
            <p:ph type="title"/>
          </p:nvPr>
        </p:nvSpPr>
        <p:spPr>
          <a:xfrm>
            <a:off x="2527200" y="2296800"/>
            <a:ext cx="5454000" cy="8604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7" name="Textplatzhalter 17"/>
          <p:cNvSpPr>
            <a:spLocks noGrp="1"/>
          </p:cNvSpPr>
          <p:nvPr>
            <p:ph type="body" idx="1"/>
          </p:nvPr>
        </p:nvSpPr>
        <p:spPr>
          <a:xfrm>
            <a:off x="2527200" y="3251201"/>
            <a:ext cx="5454000" cy="325759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86625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/>
      </p:par>
    </p:tnLst>
  </p:timing>
  <p:hf hdr="0" dt="0"/>
  <p:txStyles>
    <p:titleStyle>
      <a:lvl1pPr algn="r" defTabSz="457200" rtl="0" eaLnBrk="1" latinLnBrk="0" hangingPunct="1">
        <a:lnSpc>
          <a:spcPts val="3000"/>
        </a:lnSpc>
        <a:spcBef>
          <a:spcPct val="0"/>
        </a:spcBef>
        <a:buNone/>
        <a:defRPr sz="3000" i="1" kern="1200">
          <a:solidFill>
            <a:srgbClr val="005A9B"/>
          </a:solidFill>
          <a:latin typeface="Arial"/>
          <a:ea typeface="+mj-ea"/>
          <a:cs typeface="Arial"/>
        </a:defRPr>
      </a:lvl1pPr>
    </p:titleStyle>
    <p:bodyStyle>
      <a:lvl1pPr marL="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5"/>
        </a:buBlip>
        <a:defRPr sz="1800" b="1" kern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5"/>
        </a:buBlip>
        <a:defRPr sz="1800" kern="0">
          <a:solidFill>
            <a:schemeClr val="tx1"/>
          </a:solidFill>
          <a:latin typeface="+mn-lt"/>
          <a:ea typeface="+mn-ea"/>
          <a:cs typeface="+mn-cs"/>
        </a:defRPr>
      </a:lvl2pPr>
      <a:lvl3pPr marL="72000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5"/>
        </a:buBlip>
        <a:defRPr sz="1800" kern="0">
          <a:solidFill>
            <a:schemeClr val="tx1"/>
          </a:solidFill>
          <a:latin typeface="+mn-lt"/>
          <a:ea typeface="+mn-ea"/>
          <a:cs typeface="+mn-cs"/>
        </a:defRPr>
      </a:lvl3pPr>
      <a:lvl4pPr marL="108000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5"/>
        </a:buBlip>
        <a:defRPr sz="1800" kern="0">
          <a:solidFill>
            <a:schemeClr val="tx1"/>
          </a:solidFill>
          <a:latin typeface="+mn-lt"/>
          <a:ea typeface="+mn-ea"/>
          <a:cs typeface="+mn-cs"/>
        </a:defRPr>
      </a:lvl4pPr>
      <a:lvl5pPr marL="144000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5"/>
        </a:buBlip>
        <a:defRPr sz="1800" kern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ild 10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Fußzeilenplatzhalter 8"/>
          <p:cNvSpPr txBox="1">
            <a:spLocks/>
          </p:cNvSpPr>
          <p:nvPr/>
        </p:nvSpPr>
        <p:spPr>
          <a:xfrm>
            <a:off x="378432" y="6582965"/>
            <a:ext cx="822837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de-DE"/>
            </a:defPPr>
            <a:lvl1pPr marL="0" algn="l" defTabSz="457200" rtl="0" eaLnBrk="1" latinLnBrk="0" hangingPunct="1">
              <a:defRPr sz="800" kern="1200">
                <a:solidFill>
                  <a:srgbClr val="005A9B"/>
                </a:solidFill>
                <a:latin typeface="Arial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sp>
        <p:nvSpPr>
          <p:cNvPr id="17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18" name="Textplatzhalter 17"/>
          <p:cNvSpPr>
            <a:spLocks noGrp="1"/>
          </p:cNvSpPr>
          <p:nvPr>
            <p:ph type="body" idx="1"/>
          </p:nvPr>
        </p:nvSpPr>
        <p:spPr>
          <a:xfrm>
            <a:off x="475200" y="1767599"/>
            <a:ext cx="8298000" cy="47412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20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16808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1" r:id="rId2"/>
    <p:sldLayoutId id="2147483663" r:id="rId3"/>
    <p:sldLayoutId id="2147483667" r:id="rId4"/>
    <p:sldLayoutId id="2147483665" r:id="rId5"/>
    <p:sldLayoutId id="2147483662" r:id="rId6"/>
    <p:sldLayoutId id="2147483678" r:id="rId7"/>
    <p:sldLayoutId id="2147483677" r:id="rId8"/>
    <p:sldLayoutId id="2147483664" r:id="rId9"/>
    <p:sldLayoutId id="2147483680" r:id="rId10"/>
    <p:sldLayoutId id="2147483681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spcBef>
          <a:spcPct val="0"/>
        </a:spcBef>
        <a:buNone/>
        <a:defRPr sz="2200" b="0" i="1" ker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14"/>
        </a:buBlip>
        <a:defRPr sz="1800" b="1" kern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14"/>
        </a:buBlip>
        <a:defRPr sz="1800" kern="0">
          <a:solidFill>
            <a:schemeClr val="tx1"/>
          </a:solidFill>
          <a:latin typeface="+mn-lt"/>
          <a:ea typeface="+mn-ea"/>
          <a:cs typeface="+mn-cs"/>
        </a:defRPr>
      </a:lvl2pPr>
      <a:lvl3pPr marL="72000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14"/>
        </a:buBlip>
        <a:defRPr sz="1800" kern="0">
          <a:solidFill>
            <a:schemeClr val="tx1"/>
          </a:solidFill>
          <a:latin typeface="+mn-lt"/>
          <a:ea typeface="+mn-ea"/>
          <a:cs typeface="+mn-cs"/>
        </a:defRPr>
      </a:lvl3pPr>
      <a:lvl4pPr marL="108000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14"/>
        </a:buBlip>
        <a:defRPr sz="1800" kern="0">
          <a:solidFill>
            <a:schemeClr val="tx1"/>
          </a:solidFill>
          <a:latin typeface="+mn-lt"/>
          <a:ea typeface="+mn-ea"/>
          <a:cs typeface="+mn-cs"/>
        </a:defRPr>
      </a:lvl4pPr>
      <a:lvl5pPr marL="144000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14"/>
        </a:buBlip>
        <a:defRPr sz="1800" kern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 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Fußzeilenplatzhalter 8"/>
          <p:cNvSpPr txBox="1">
            <a:spLocks/>
          </p:cNvSpPr>
          <p:nvPr/>
        </p:nvSpPr>
        <p:spPr>
          <a:xfrm>
            <a:off x="378432" y="6582965"/>
            <a:ext cx="822837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de-DE"/>
            </a:defPPr>
            <a:lvl1pPr marL="0" algn="l" defTabSz="457200" rtl="0" eaLnBrk="1" latinLnBrk="0" hangingPunct="1">
              <a:defRPr sz="800" kern="1200">
                <a:solidFill>
                  <a:srgbClr val="005A9B"/>
                </a:solidFill>
                <a:latin typeface="Arial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sp>
        <p:nvSpPr>
          <p:cNvPr id="6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8" name="Textplatzhalter 17"/>
          <p:cNvSpPr>
            <a:spLocks noGrp="1"/>
          </p:cNvSpPr>
          <p:nvPr>
            <p:ph type="body" idx="1"/>
          </p:nvPr>
        </p:nvSpPr>
        <p:spPr>
          <a:xfrm>
            <a:off x="475200" y="1767599"/>
            <a:ext cx="8298000" cy="47412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2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3" name="Textfeld 12"/>
          <p:cNvSpPr txBox="1"/>
          <p:nvPr/>
        </p:nvSpPr>
        <p:spPr>
          <a:xfrm>
            <a:off x="475200" y="6627685"/>
            <a:ext cx="333248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800" dirty="0" smtClean="0">
                <a:latin typeface="Arial"/>
              </a:rPr>
              <a:t>Fußzeile auf Masterfolie eingeben</a:t>
            </a:r>
          </a:p>
          <a:p>
            <a:endParaRPr lang="de-DE" sz="800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05271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3" r:id="rId3"/>
    <p:sldLayoutId id="2147483674" r:id="rId4"/>
    <p:sldLayoutId id="2147483679" r:id="rId5"/>
    <p:sldLayoutId id="2147483675" r:id="rId6"/>
    <p:sldLayoutId id="2147483676" r:id="rId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600" b="0" i="1" ker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10"/>
        </a:buBlip>
        <a:defRPr sz="2600" b="1" kern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10"/>
        </a:buBlip>
        <a:defRPr sz="2600" kern="0">
          <a:solidFill>
            <a:schemeClr val="tx1"/>
          </a:solidFill>
          <a:latin typeface="+mn-lt"/>
          <a:ea typeface="+mn-ea"/>
          <a:cs typeface="+mn-cs"/>
        </a:defRPr>
      </a:lvl2pPr>
      <a:lvl3pPr marL="72000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10"/>
        </a:buBlip>
        <a:defRPr sz="2600" kern="0">
          <a:solidFill>
            <a:schemeClr val="tx1"/>
          </a:solidFill>
          <a:latin typeface="+mn-lt"/>
          <a:ea typeface="+mn-ea"/>
          <a:cs typeface="+mn-cs"/>
        </a:defRPr>
      </a:lvl3pPr>
      <a:lvl4pPr marL="108000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10"/>
        </a:buBlip>
        <a:defRPr sz="2600" kern="0">
          <a:solidFill>
            <a:schemeClr val="tx1"/>
          </a:solidFill>
          <a:latin typeface="+mn-lt"/>
          <a:ea typeface="+mn-ea"/>
          <a:cs typeface="+mn-cs"/>
        </a:defRPr>
      </a:lvl4pPr>
      <a:lvl5pPr marL="144000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10"/>
        </a:buBlip>
        <a:defRPr sz="2600" kern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tmp"/><Relationship Id="rId3" Type="http://schemas.openxmlformats.org/officeDocument/2006/relationships/image" Target="../media/image14.tmp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>
          <a:xfrm>
            <a:off x="7196477" y="4130561"/>
            <a:ext cx="946859" cy="376237"/>
          </a:xfrm>
        </p:spPr>
        <p:txBody>
          <a:bodyPr>
            <a:normAutofit/>
          </a:bodyPr>
          <a:lstStyle/>
          <a:p>
            <a:r>
              <a:rPr lang="de-DE" dirty="0" smtClean="0"/>
              <a:t>13.01.2016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>
          <a:xfrm>
            <a:off x="2528570" y="4122471"/>
            <a:ext cx="4535119" cy="367293"/>
          </a:xfrm>
        </p:spPr>
        <p:txBody>
          <a:bodyPr>
            <a:normAutofit/>
          </a:bodyPr>
          <a:lstStyle/>
          <a:p>
            <a:r>
              <a:rPr lang="de-DE" dirty="0" smtClean="0"/>
              <a:t>Projektteam Security Work </a:t>
            </a:r>
            <a:r>
              <a:rPr lang="de-DE" dirty="0" err="1" smtClean="0"/>
              <a:t>Bench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Security Work </a:t>
            </a:r>
            <a:r>
              <a:rPr lang="de-DE" dirty="0" err="1" smtClean="0"/>
              <a:t>Bench</a:t>
            </a:r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Abschlusspräsentation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2956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de-DE" dirty="0" smtClean="0"/>
              <a:t>Man-In-The-</a:t>
            </a:r>
            <a:r>
              <a:rPr lang="de-DE" dirty="0" err="1" smtClean="0"/>
              <a:t>Middle</a:t>
            </a:r>
            <a:r>
              <a:rPr lang="de-DE" dirty="0" smtClean="0"/>
              <a:t> Angriff</a:t>
            </a:r>
          </a:p>
          <a:p>
            <a:r>
              <a:rPr lang="de-DE" dirty="0" smtClean="0"/>
              <a:t>Mitlesen und Manipulieren von Netzwerkverkehr</a:t>
            </a:r>
          </a:p>
          <a:p>
            <a:endParaRPr lang="de-DE" dirty="0" smtClean="0"/>
          </a:p>
          <a:p>
            <a:r>
              <a:rPr lang="de-DE" dirty="0" smtClean="0"/>
              <a:t>Eigener Rechner erscheint als Gateway (ARP-Replys)</a:t>
            </a:r>
          </a:p>
          <a:p>
            <a:r>
              <a:rPr lang="de-DE" dirty="0"/>
              <a:t>ARP Tabelle </a:t>
            </a:r>
            <a:r>
              <a:rPr lang="de-DE" dirty="0" smtClean="0"/>
              <a:t>Opfer:</a:t>
            </a:r>
            <a:br>
              <a:rPr lang="de-DE" dirty="0" smtClean="0"/>
            </a:br>
            <a:endParaRPr lang="de-DE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Security-</a:t>
            </a:r>
            <a:r>
              <a:rPr lang="de-DE" dirty="0" err="1"/>
              <a:t>Workbench</a:t>
            </a:r>
            <a:endParaRPr lang="de-DE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ARP-Spoofing - Funktionsweise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10</a:t>
            </a:fld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378" y="4190362"/>
            <a:ext cx="3839999" cy="90000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908" y="4190362"/>
            <a:ext cx="3768226" cy="900000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464450" y="6582676"/>
            <a:ext cx="17395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/>
              <a:t>Julian Rieder, Sebastian Schuster</a:t>
            </a:r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41504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Security-</a:t>
            </a:r>
            <a:r>
              <a:rPr lang="de-DE" dirty="0" err="1"/>
              <a:t>Workbench</a:t>
            </a:r>
            <a:endParaRPr lang="de-DE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ARP-Spoofing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11</a:t>
            </a:fld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752" y="1550655"/>
            <a:ext cx="5519904" cy="486000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464450" y="6582676"/>
            <a:ext cx="17395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/>
              <a:t>Julian Rieder, Sebastian Schuster</a:t>
            </a:r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437937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de-DE" dirty="0" smtClean="0"/>
              <a:t>Funktionsweise:</a:t>
            </a:r>
          </a:p>
          <a:p>
            <a:pPr lvl="1"/>
            <a:r>
              <a:rPr lang="de-DE" dirty="0" smtClean="0"/>
              <a:t>Manipulation eines DNS-Eintrags (Zuordnung Domainname &lt;-&gt; IP-Adresse) auf „falsche“ IP-Adresse, um Datenverkehr unbemerkt mitlesen zu können.</a:t>
            </a:r>
          </a:p>
          <a:p>
            <a:pPr lvl="1"/>
            <a:r>
              <a:rPr lang="de-DE" dirty="0" smtClean="0"/>
              <a:t>Durch „gefälschte“ DNS-Responses wird falscher IP-Eintrag </a:t>
            </a:r>
            <a:r>
              <a:rPr lang="de-DE" dirty="0"/>
              <a:t>an Client </a:t>
            </a:r>
            <a:r>
              <a:rPr lang="de-DE" dirty="0" smtClean="0"/>
              <a:t>übermittelt.</a:t>
            </a:r>
          </a:p>
          <a:p>
            <a:pPr lvl="1"/>
            <a:r>
              <a:rPr lang="de-DE" dirty="0" smtClean="0"/>
              <a:t>Bei Aufruf dieser Domain stellt Client Verbindung zu „falscher“ IP-Adresse her.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Security-</a:t>
            </a:r>
            <a:r>
              <a:rPr lang="de-DE" dirty="0" err="1" smtClean="0"/>
              <a:t>Workbench</a:t>
            </a:r>
            <a:endParaRPr lang="de-DE" dirty="0"/>
          </a:p>
        </p:txBody>
      </p:sp>
      <p:sp>
        <p:nvSpPr>
          <p:cNvPr id="7" name="Untertitel 6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DNS-Spoofing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464450" y="6582676"/>
            <a:ext cx="17395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/>
              <a:t>Julian Rieder, Sebastian Schuster</a:t>
            </a:r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990986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de-DE" dirty="0" smtClean="0"/>
              <a:t>DNS-Cache (vorher/nachher)</a:t>
            </a:r>
          </a:p>
          <a:p>
            <a:endParaRPr lang="de-DE" dirty="0"/>
          </a:p>
          <a:p>
            <a:pPr indent="0">
              <a:buNone/>
            </a:pPr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Security-</a:t>
            </a:r>
            <a:r>
              <a:rPr lang="de-DE" dirty="0" err="1" smtClean="0"/>
              <a:t>Workbench</a:t>
            </a:r>
            <a:endParaRPr lang="de-DE" dirty="0"/>
          </a:p>
        </p:txBody>
      </p:sp>
      <p:sp>
        <p:nvSpPr>
          <p:cNvPr id="7" name="Untertitel 6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DNS-Spoofing</a:t>
            </a:r>
            <a:endParaRPr lang="de-DE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694" y="2682317"/>
            <a:ext cx="3771900" cy="1114425"/>
          </a:xfrm>
          <a:prstGeom prst="rect">
            <a:avLst/>
          </a:prstGeom>
        </p:spPr>
      </p:pic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464450" y="6582676"/>
            <a:ext cx="17395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/>
              <a:t>Julian Rieder, Sebastian Schuster</a:t>
            </a:r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1776355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de-DE" dirty="0" smtClean="0"/>
              <a:t>Funktionsweise:</a:t>
            </a:r>
          </a:p>
          <a:p>
            <a:pPr lvl="1"/>
            <a:r>
              <a:rPr lang="de-DE" dirty="0" smtClean="0"/>
              <a:t>HTTPS-Verbindungen können ohne (größeren) Aufwand nicht entschlüsselt werden.</a:t>
            </a:r>
          </a:p>
          <a:p>
            <a:pPr lvl="1"/>
            <a:r>
              <a:rPr lang="de-DE" dirty="0" smtClean="0"/>
              <a:t>Ziel: Browser / Benutzer dazu bringen, unverschlüsselte HTTP-Verbindung zu verwenden.</a:t>
            </a:r>
          </a:p>
          <a:p>
            <a:pPr lvl="1"/>
            <a:r>
              <a:rPr lang="de-DE" dirty="0" smtClean="0"/>
              <a:t>Durchführung: Gros der Benutzer wird Unterschied von https:// und http:// in Browser nicht bemerken.</a:t>
            </a:r>
          </a:p>
          <a:p>
            <a:pPr lvl="1"/>
            <a:r>
              <a:rPr lang="de-DE" dirty="0" smtClean="0"/>
              <a:t>Vorgehen: Umwandlung aller https://-Verbindungen in http://-Verbindungen im Quelltext. Anschließend MITM (Client &lt;-http-&gt; MITM &lt;-https-&gt;)</a:t>
            </a:r>
          </a:p>
          <a:p>
            <a:pPr lvl="1"/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Security-</a:t>
            </a:r>
            <a:r>
              <a:rPr lang="de-DE" dirty="0" err="1" smtClean="0"/>
              <a:t>Workbench</a:t>
            </a:r>
            <a:endParaRPr lang="de-DE" dirty="0"/>
          </a:p>
        </p:txBody>
      </p:sp>
      <p:sp>
        <p:nvSpPr>
          <p:cNvPr id="7" name="Untertitel 6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SSL-Strip</a:t>
            </a:r>
            <a:endParaRPr lang="de-DE" dirty="0"/>
          </a:p>
        </p:txBody>
      </p:sp>
      <p:pic>
        <p:nvPicPr>
          <p:cNvPr id="5" name="Grafik 4" descr="Bildschirmausschnitt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651" y="5770623"/>
            <a:ext cx="2438740" cy="628738"/>
          </a:xfrm>
          <a:prstGeom prst="rect">
            <a:avLst/>
          </a:prstGeom>
        </p:spPr>
      </p:pic>
      <p:pic>
        <p:nvPicPr>
          <p:cNvPr id="10" name="Grafik 9" descr="Bildschirmausschnitt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3594" y="5751378"/>
            <a:ext cx="2343477" cy="685896"/>
          </a:xfrm>
          <a:prstGeom prst="rect">
            <a:avLst/>
          </a:prstGeom>
        </p:spPr>
      </p:pic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464450" y="6582676"/>
            <a:ext cx="17395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/>
              <a:t>Julian Rieder, Sebastian Schuster</a:t>
            </a:r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894606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de-DE" dirty="0" smtClean="0"/>
              <a:t>Funktionsweise:</a:t>
            </a:r>
          </a:p>
          <a:p>
            <a:pPr lvl="1"/>
            <a:r>
              <a:rPr lang="de-DE" dirty="0" smtClean="0"/>
              <a:t>TCP-Verbindungen verwenden zum Aufbau einen 3-Way-Handshake (SYN-&gt;SYN-ACK-&gt;ACK)</a:t>
            </a:r>
          </a:p>
          <a:p>
            <a:pPr lvl="1"/>
            <a:r>
              <a:rPr lang="de-DE" dirty="0" smtClean="0"/>
              <a:t>Wenn auf SYN-ACK von Server der (angreifende) Client keine ACK-Antwort sendet, werden für eine bestimmte Zeit Ressourcen auf Server für (angreifenden) Client aufgespart.</a:t>
            </a:r>
          </a:p>
          <a:p>
            <a:pPr lvl="1"/>
            <a:r>
              <a:rPr lang="de-DE" dirty="0" smtClean="0"/>
              <a:t>Vielzahl der Anfragen sorgen für Überlastung des Servers und damit Unerreichbarkeit für „normale“ </a:t>
            </a:r>
            <a:r>
              <a:rPr lang="de-DE" smtClean="0"/>
              <a:t>Benutzer.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Security-</a:t>
            </a:r>
            <a:r>
              <a:rPr lang="de-DE" dirty="0" err="1" smtClean="0"/>
              <a:t>Workbench</a:t>
            </a:r>
            <a:endParaRPr lang="de-DE" dirty="0"/>
          </a:p>
        </p:txBody>
      </p:sp>
      <p:sp>
        <p:nvSpPr>
          <p:cNvPr id="7" name="Untertitel 6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SYN-</a:t>
            </a:r>
            <a:r>
              <a:rPr lang="de-DE" dirty="0" err="1" smtClean="0"/>
              <a:t>Flooding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464450" y="6582676"/>
            <a:ext cx="17395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/>
              <a:t>Julian Rieder, Sebastian Schuster</a:t>
            </a:r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1112483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indent="0">
              <a:buNone/>
            </a:pP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Security-</a:t>
            </a:r>
            <a:r>
              <a:rPr lang="de-DE" dirty="0" err="1" smtClean="0"/>
              <a:t>Workbench</a:t>
            </a:r>
            <a:endParaRPr lang="de-DE" dirty="0"/>
          </a:p>
        </p:txBody>
      </p:sp>
      <p:sp>
        <p:nvSpPr>
          <p:cNvPr id="7" name="Untertitel 6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Fake-IPv6 Netz - Funktionsweise</a:t>
            </a:r>
            <a:endParaRPr lang="de-DE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3666" y="399627"/>
            <a:ext cx="4563112" cy="6058746"/>
          </a:xfrm>
          <a:prstGeom prst="rect">
            <a:avLst/>
          </a:prstGeom>
        </p:spPr>
      </p:pic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464450" y="6582676"/>
            <a:ext cx="17395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/>
              <a:t>Julian Rieder, Sebastian Schuster</a:t>
            </a:r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2096733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 anchor="ctr">
            <a:normAutofit/>
          </a:bodyPr>
          <a:lstStyle/>
          <a:p>
            <a:r>
              <a:rPr lang="de-DE" dirty="0" smtClean="0"/>
              <a:t>13.01.16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/>
              <a:t>Stefan </a:t>
            </a:r>
            <a:r>
              <a:rPr lang="de-DE" dirty="0" err="1" smtClean="0"/>
              <a:t>Zandtner</a:t>
            </a:r>
            <a:r>
              <a:rPr lang="de-DE" dirty="0" smtClean="0"/>
              <a:t>, </a:t>
            </a:r>
            <a:r>
              <a:rPr lang="de-DE" dirty="0"/>
              <a:t>Maximilian </a:t>
            </a:r>
            <a:r>
              <a:rPr lang="de-DE" dirty="0" err="1"/>
              <a:t>Wenzl</a:t>
            </a:r>
            <a:r>
              <a:rPr lang="de-DE" dirty="0"/>
              <a:t>, </a:t>
            </a:r>
            <a:r>
              <a:rPr lang="de-DE" dirty="0" smtClean="0"/>
              <a:t>Philipp </a:t>
            </a:r>
            <a:r>
              <a:rPr lang="de-DE" dirty="0"/>
              <a:t>Weitl, Dominik </a:t>
            </a:r>
            <a:r>
              <a:rPr lang="de-DE" dirty="0" smtClean="0"/>
              <a:t>Schlecht, </a:t>
            </a:r>
            <a:r>
              <a:rPr lang="de-DE" dirty="0"/>
              <a:t>Michael </a:t>
            </a:r>
            <a:r>
              <a:rPr lang="de-DE" dirty="0" err="1" smtClean="0"/>
              <a:t>Löckler</a:t>
            </a:r>
            <a:r>
              <a:rPr lang="de-DE" dirty="0" smtClean="0"/>
              <a:t>, Sebastian Beck 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de-DE" dirty="0"/>
              <a:t>International Capture The </a:t>
            </a:r>
            <a:r>
              <a:rPr lang="de-DE" dirty="0" err="1" smtClean="0"/>
              <a:t>Flag</a:t>
            </a:r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Abschlusspräsentation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1916336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5"/>
          </p:nvPr>
        </p:nvSpPr>
        <p:spPr/>
        <p:txBody>
          <a:bodyPr vert="horz" lIns="0" tIns="0" rIns="0" bIns="0" rtlCol="0">
            <a:normAutofit/>
          </a:bodyPr>
          <a:lstStyle/>
          <a:p>
            <a:pPr indent="360000">
              <a:buBlip>
                <a:blip r:embed="rId2"/>
              </a:buBlip>
            </a:pPr>
            <a:r>
              <a:rPr lang="de-DE" sz="1800" b="1" dirty="0">
                <a:latin typeface="+mn-lt"/>
              </a:rPr>
              <a:t> Ausrichter: </a:t>
            </a:r>
            <a:r>
              <a:rPr lang="de-DE" sz="1800" b="1" dirty="0" smtClean="0">
                <a:latin typeface="+mn-lt"/>
              </a:rPr>
              <a:t>UCSB - </a:t>
            </a:r>
            <a:r>
              <a:rPr lang="de-DE" sz="1800" b="1" dirty="0">
                <a:latin typeface="+mn-lt"/>
              </a:rPr>
              <a:t>University </a:t>
            </a:r>
            <a:r>
              <a:rPr lang="de-DE" sz="1800" b="1" dirty="0" err="1">
                <a:latin typeface="+mn-lt"/>
              </a:rPr>
              <a:t>of</a:t>
            </a:r>
            <a:r>
              <a:rPr lang="de-DE" sz="1800" b="1" dirty="0">
                <a:latin typeface="+mn-lt"/>
              </a:rPr>
              <a:t> California, Santa Barbara</a:t>
            </a:r>
          </a:p>
          <a:p>
            <a:pPr indent="360000">
              <a:buBlip>
                <a:blip r:embed="rId2"/>
              </a:buBlip>
            </a:pPr>
            <a:r>
              <a:rPr lang="de-DE" sz="1800" b="1" dirty="0">
                <a:latin typeface="+mn-lt"/>
              </a:rPr>
              <a:t> </a:t>
            </a:r>
            <a:r>
              <a:rPr lang="de-DE" sz="1800" b="1" dirty="0" smtClean="0">
                <a:latin typeface="+mn-lt"/>
              </a:rPr>
              <a:t>International größter Hacking-Contest</a:t>
            </a:r>
            <a:endParaRPr lang="de-DE" sz="1800" b="1" dirty="0">
              <a:latin typeface="+mn-lt"/>
            </a:endParaRPr>
          </a:p>
          <a:p>
            <a:pPr indent="360000">
              <a:buBlip>
                <a:blip r:embed="rId2"/>
              </a:buBlip>
            </a:pPr>
            <a:r>
              <a:rPr lang="de-DE" sz="1800" b="1" dirty="0">
                <a:latin typeface="+mn-lt"/>
              </a:rPr>
              <a:t> Angriff und Verteidigung in Live-Situation</a:t>
            </a:r>
          </a:p>
          <a:p>
            <a:pPr indent="360000">
              <a:buBlip>
                <a:blip r:embed="rId2"/>
              </a:buBlip>
            </a:pPr>
            <a:endParaRPr lang="de-DE" sz="1800" b="1" dirty="0">
              <a:latin typeface="+mn-lt"/>
            </a:endParaRPr>
          </a:p>
          <a:p>
            <a:pPr indent="360000">
              <a:buBlip>
                <a:blip r:embed="rId2"/>
              </a:buBlip>
            </a:pPr>
            <a:r>
              <a:rPr lang="de-DE" sz="1800" b="1" dirty="0">
                <a:latin typeface="+mn-lt"/>
              </a:rPr>
              <a:t> Eigenen </a:t>
            </a:r>
            <a:r>
              <a:rPr lang="de-DE" sz="1800" b="1" dirty="0" smtClean="0">
                <a:latin typeface="+mn-lt"/>
              </a:rPr>
              <a:t>Service von jedem Team</a:t>
            </a:r>
          </a:p>
          <a:p>
            <a:pPr indent="360000">
              <a:buBlip>
                <a:blip r:embed="rId2"/>
              </a:buBlip>
            </a:pPr>
            <a:endParaRPr lang="de-DE" sz="1800" b="1" dirty="0">
              <a:latin typeface="+mn-lt"/>
            </a:endParaRPr>
          </a:p>
          <a:p>
            <a:pPr indent="360000">
              <a:buBlip>
                <a:blip r:embed="rId2"/>
              </a:buBlip>
            </a:pPr>
            <a:r>
              <a:rPr lang="de-DE" sz="1800" b="1" dirty="0">
                <a:latin typeface="+mn-lt"/>
              </a:rPr>
              <a:t> Dauer 8h - 18:00 Uhr bis 02:00 Uhr</a:t>
            </a:r>
          </a:p>
          <a:p>
            <a:pPr indent="360000">
              <a:buBlip>
                <a:blip r:embed="rId2"/>
              </a:buBlip>
            </a:pPr>
            <a:endParaRPr lang="de-DE" sz="1800" b="1" dirty="0">
              <a:latin typeface="+mn-lt"/>
            </a:endParaRPr>
          </a:p>
          <a:p>
            <a:pPr indent="360000">
              <a:buBlip>
                <a:blip r:embed="rId2"/>
              </a:buBlip>
            </a:pPr>
            <a:r>
              <a:rPr lang="de-DE" sz="1800" b="1" dirty="0">
                <a:latin typeface="+mn-lt"/>
              </a:rPr>
              <a:t> </a:t>
            </a:r>
            <a:r>
              <a:rPr lang="de-DE" sz="1800" b="1" dirty="0" smtClean="0">
                <a:latin typeface="+mn-lt"/>
              </a:rPr>
              <a:t>2015: Platz</a:t>
            </a:r>
            <a:r>
              <a:rPr lang="de-DE" sz="1800" b="1" dirty="0">
                <a:latin typeface="+mn-lt"/>
              </a:rPr>
              <a:t>: 22 / ca. 40 aktiven Teams</a:t>
            </a:r>
          </a:p>
          <a:p>
            <a:pPr indent="360000">
              <a:buBlip>
                <a:blip r:embed="rId2"/>
              </a:buBlip>
            </a:pPr>
            <a:endParaRPr lang="de-DE" sz="1800" b="1" dirty="0">
              <a:latin typeface="+mn-lt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 smtClean="0"/>
              <a:t>iCTF</a:t>
            </a:r>
            <a:endParaRPr lang="de-DE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Allgemeines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18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44817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5"/>
          </p:nvPr>
        </p:nvSpPr>
        <p:spPr/>
        <p:txBody>
          <a:bodyPr vert="horz" lIns="0" tIns="0" rIns="0" bIns="0" rtlCol="0">
            <a:normAutofit/>
          </a:bodyPr>
          <a:lstStyle/>
          <a:p>
            <a:pPr indent="360000">
              <a:buBlip>
                <a:blip r:embed="rId2"/>
              </a:buBlip>
            </a:pPr>
            <a:r>
              <a:rPr lang="de-DE" sz="1800" b="1" dirty="0">
                <a:latin typeface="+mn-lt"/>
              </a:rPr>
              <a:t>Service Level Agreement (SLA):</a:t>
            </a:r>
          </a:p>
          <a:p>
            <a:pPr lvl="1"/>
            <a:r>
              <a:rPr lang="de-DE" dirty="0"/>
              <a:t> DOWN -&gt; 0 Punkte</a:t>
            </a:r>
          </a:p>
          <a:p>
            <a:pPr lvl="1"/>
            <a:r>
              <a:rPr lang="de-DE" dirty="0"/>
              <a:t> UP -&gt; 1 Punkt (kompromittiert), 2 Punkte (nicht kompromittiert) </a:t>
            </a:r>
          </a:p>
          <a:p>
            <a:pPr lvl="1"/>
            <a:r>
              <a:rPr lang="de-DE" dirty="0"/>
              <a:t> Durchschnittlicher Wert im Bezug auf Spielrunden</a:t>
            </a:r>
          </a:p>
          <a:p>
            <a:pPr lvl="1"/>
            <a:r>
              <a:rPr lang="de-DE" dirty="0"/>
              <a:t> am Ende: Gesamt-SLA relativ zu anderen Teams</a:t>
            </a:r>
          </a:p>
          <a:p>
            <a:pPr indent="360000">
              <a:buBlip>
                <a:blip r:embed="rId2"/>
              </a:buBlip>
            </a:pPr>
            <a:endParaRPr lang="de-DE" sz="1800" b="1" dirty="0">
              <a:latin typeface="+mn-lt"/>
            </a:endParaRPr>
          </a:p>
          <a:p>
            <a:pPr indent="360000">
              <a:buBlip>
                <a:blip r:embed="rId2"/>
              </a:buBlip>
            </a:pPr>
            <a:r>
              <a:rPr lang="de-DE" sz="1800" b="1" dirty="0" err="1">
                <a:latin typeface="+mn-lt"/>
              </a:rPr>
              <a:t>Exploitation</a:t>
            </a:r>
            <a:r>
              <a:rPr lang="de-DE" sz="1800" b="1" dirty="0">
                <a:latin typeface="+mn-lt"/>
              </a:rPr>
              <a:t> Points:</a:t>
            </a:r>
          </a:p>
          <a:p>
            <a:pPr lvl="1"/>
            <a:r>
              <a:rPr lang="de-DE" dirty="0"/>
              <a:t> pro Spielrunde gibt es eine bestimmte Anzahl an Punkten</a:t>
            </a:r>
          </a:p>
          <a:p>
            <a:pPr lvl="1"/>
            <a:r>
              <a:rPr lang="de-DE" dirty="0"/>
              <a:t> diese Punkte werden auf die in dieser Runde angegriffenen Dienste verteilt und</a:t>
            </a:r>
          </a:p>
          <a:p>
            <a:pPr lvl="1"/>
            <a:r>
              <a:rPr lang="de-DE" dirty="0"/>
              <a:t> unter den Teams aufgeteilt</a:t>
            </a:r>
          </a:p>
          <a:p>
            <a:pPr indent="360000">
              <a:buBlip>
                <a:blip r:embed="rId2"/>
              </a:buBlip>
            </a:pPr>
            <a:endParaRPr lang="de-DE" sz="1800" b="1" dirty="0">
              <a:latin typeface="+mn-lt"/>
            </a:endParaRPr>
          </a:p>
          <a:p>
            <a:pPr indent="360000">
              <a:buBlip>
                <a:blip r:embed="rId2"/>
              </a:buBlip>
            </a:pPr>
            <a:r>
              <a:rPr lang="de-DE" sz="1800" b="1" dirty="0">
                <a:latin typeface="+mn-lt"/>
              </a:rPr>
              <a:t>Service Points:</a:t>
            </a:r>
          </a:p>
          <a:p>
            <a:pPr lvl="1"/>
            <a:r>
              <a:rPr lang="de-DE" dirty="0" smtClean="0"/>
              <a:t>weniger </a:t>
            </a:r>
            <a:r>
              <a:rPr lang="de-DE" dirty="0"/>
              <a:t>Punkte für zu schwere oder zu leichte Sicherheitslücken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 smtClean="0"/>
              <a:t>iCTF</a:t>
            </a:r>
            <a:endParaRPr lang="de-DE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Punktesystem:</a:t>
            </a:r>
          </a:p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19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8359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95200" y="764690"/>
            <a:ext cx="7315200" cy="327600"/>
          </a:xfrm>
        </p:spPr>
        <p:txBody>
          <a:bodyPr>
            <a:normAutofit/>
          </a:bodyPr>
          <a:lstStyle/>
          <a:p>
            <a:pPr algn="l"/>
            <a:r>
              <a:rPr lang="de-DE" sz="1600" dirty="0" smtClean="0"/>
              <a:t> - Was hatten wir geplant -</a:t>
            </a:r>
            <a:endParaRPr lang="de-DE" sz="16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Angriffsszenarien als Demos aufbereiten</a:t>
            </a:r>
          </a:p>
          <a:p>
            <a:r>
              <a:rPr lang="de-DE" dirty="0" smtClean="0"/>
              <a:t>Dokumentation mit Erklärungen für das Verständnis</a:t>
            </a:r>
          </a:p>
          <a:p>
            <a:pPr lvl="1"/>
            <a:r>
              <a:rPr lang="de-DE" dirty="0"/>
              <a:t>Theoretischer Hintergrund und Einleitung</a:t>
            </a:r>
          </a:p>
          <a:p>
            <a:pPr lvl="1"/>
            <a:r>
              <a:rPr lang="de-DE" dirty="0"/>
              <a:t>Voraussetzungen für die Hacks (Hardware &amp; Software)</a:t>
            </a:r>
          </a:p>
          <a:p>
            <a:pPr lvl="1"/>
            <a:r>
              <a:rPr lang="de-DE" dirty="0"/>
              <a:t>Durchführung der Angriffe</a:t>
            </a:r>
          </a:p>
          <a:p>
            <a:pPr lvl="1"/>
            <a:r>
              <a:rPr lang="de-DE" dirty="0"/>
              <a:t>Tools, Befehle und Parameter mit </a:t>
            </a:r>
            <a:r>
              <a:rPr lang="de-DE" dirty="0" smtClean="0"/>
              <a:t>Beschreibung</a:t>
            </a:r>
          </a:p>
          <a:p>
            <a:r>
              <a:rPr lang="de-DE" dirty="0" smtClean="0"/>
              <a:t>Praktisches Anwenden des Gelernten</a:t>
            </a:r>
          </a:p>
          <a:p>
            <a:endParaRPr lang="de-DE" dirty="0" smtClean="0"/>
          </a:p>
          <a:p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lvl="1"/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202734" y="375342"/>
            <a:ext cx="11400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000" i="1" dirty="0" smtClean="0"/>
              <a:t>Die Idee</a:t>
            </a:r>
            <a:endParaRPr lang="de-DE" sz="200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F08C7-EEA1-D54F-B803-ED3280BF054A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464450" y="6582676"/>
            <a:ext cx="15327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/>
              <a:t>Josef König, Christian Paulus</a:t>
            </a:r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698911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95200" y="764690"/>
            <a:ext cx="7315200" cy="327600"/>
          </a:xfrm>
        </p:spPr>
        <p:txBody>
          <a:bodyPr>
            <a:normAutofit/>
          </a:bodyPr>
          <a:lstStyle/>
          <a:p>
            <a:pPr algn="l"/>
            <a:r>
              <a:rPr lang="de-DE" sz="1600" dirty="0" smtClean="0"/>
              <a:t>Die Idee</a:t>
            </a:r>
            <a:endParaRPr lang="de-DE" sz="16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iCTF</a:t>
            </a:r>
            <a:r>
              <a:rPr lang="de-DE" dirty="0" smtClean="0"/>
              <a:t> Service</a:t>
            </a:r>
          </a:p>
          <a:p>
            <a:pPr lvl="1"/>
            <a:r>
              <a:rPr lang="de-DE" dirty="0" smtClean="0"/>
              <a:t>Konsolen Service</a:t>
            </a:r>
          </a:p>
          <a:p>
            <a:pPr lvl="1"/>
            <a:r>
              <a:rPr lang="de-DE" dirty="0" smtClean="0"/>
              <a:t>Webservice</a:t>
            </a:r>
            <a:endParaRPr lang="de-DE" dirty="0"/>
          </a:p>
          <a:p>
            <a:pPr lvl="1"/>
            <a:r>
              <a:rPr lang="de-DE" dirty="0" smtClean="0"/>
              <a:t>Soll eine Funktion anbieten</a:t>
            </a:r>
          </a:p>
          <a:p>
            <a:pPr lvl="1"/>
            <a:r>
              <a:rPr lang="de-DE" dirty="0" smtClean="0"/>
              <a:t>Muss </a:t>
            </a:r>
            <a:r>
              <a:rPr lang="de-DE" dirty="0"/>
              <a:t>S</a:t>
            </a:r>
            <a:r>
              <a:rPr lang="de-DE" dirty="0" smtClean="0"/>
              <a:t>icherheitslücken besitzen</a:t>
            </a:r>
          </a:p>
          <a:p>
            <a:pPr lvl="1"/>
            <a:r>
              <a:rPr lang="de-DE" dirty="0" smtClean="0"/>
              <a:t>Thema „</a:t>
            </a:r>
            <a:r>
              <a:rPr lang="de-DE" dirty="0" err="1" smtClean="0"/>
              <a:t>crowdsourcing</a:t>
            </a:r>
            <a:r>
              <a:rPr lang="de-DE" dirty="0" smtClean="0"/>
              <a:t> </a:t>
            </a:r>
            <a:r>
              <a:rPr lang="de-DE" dirty="0" err="1" smtClean="0"/>
              <a:t>evil</a:t>
            </a:r>
            <a:r>
              <a:rPr lang="de-DE" dirty="0" smtClean="0"/>
              <a:t>“ </a:t>
            </a:r>
          </a:p>
          <a:p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lvl="1"/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202734" y="375342"/>
            <a:ext cx="104067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000" i="1" dirty="0" smtClean="0"/>
              <a:t>Service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606343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95200" y="765230"/>
            <a:ext cx="7315200" cy="327600"/>
          </a:xfrm>
        </p:spPr>
        <p:txBody>
          <a:bodyPr>
            <a:normAutofit/>
          </a:bodyPr>
          <a:lstStyle/>
          <a:p>
            <a:pPr algn="l"/>
            <a:r>
              <a:rPr lang="de-DE" sz="1600" dirty="0" smtClean="0"/>
              <a:t>Die Idee</a:t>
            </a:r>
            <a:endParaRPr lang="de-DE" sz="16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Aus aktuellem Anlass des VW Abgasskandals ein Tool zum prüfen der        Abgaswerte</a:t>
            </a:r>
          </a:p>
          <a:p>
            <a:endParaRPr lang="de-DE" dirty="0"/>
          </a:p>
          <a:p>
            <a:r>
              <a:rPr lang="de-DE" dirty="0" smtClean="0"/>
              <a:t>Verwendung von bayrisch im Service</a:t>
            </a:r>
          </a:p>
          <a:p>
            <a:endParaRPr lang="de-DE" dirty="0" smtClean="0"/>
          </a:p>
          <a:p>
            <a:r>
              <a:rPr lang="de-DE" dirty="0" smtClean="0"/>
              <a:t>Übersetzer von bayrisch auf deutsch</a:t>
            </a:r>
          </a:p>
        </p:txBody>
      </p:sp>
      <p:sp>
        <p:nvSpPr>
          <p:cNvPr id="4" name="Rechteck 3"/>
          <p:cNvSpPr/>
          <p:nvPr/>
        </p:nvSpPr>
        <p:spPr>
          <a:xfrm>
            <a:off x="202734" y="375386"/>
            <a:ext cx="104067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000" i="1" dirty="0" smtClean="0"/>
              <a:t>Service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100672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Service</a:t>
            </a:r>
            <a:endParaRPr lang="de-DE" dirty="0"/>
          </a:p>
        </p:txBody>
      </p:sp>
      <p:sp>
        <p:nvSpPr>
          <p:cNvPr id="7" name="Untertitel 6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Aufbau</a:t>
            </a:r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2458528" y="1406106"/>
            <a:ext cx="4482813" cy="37093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Folkswagen_emissions</a:t>
            </a:r>
            <a:endParaRPr lang="de-DE" dirty="0"/>
          </a:p>
        </p:txBody>
      </p:sp>
      <p:sp>
        <p:nvSpPr>
          <p:cNvPr id="12" name="Rechteck 11"/>
          <p:cNvSpPr/>
          <p:nvPr/>
        </p:nvSpPr>
        <p:spPr>
          <a:xfrm>
            <a:off x="2458528" y="1777041"/>
            <a:ext cx="1494272" cy="37093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Abgaswerte</a:t>
            </a:r>
            <a:endParaRPr lang="de-DE" dirty="0"/>
          </a:p>
        </p:txBody>
      </p:sp>
      <p:sp>
        <p:nvSpPr>
          <p:cNvPr id="13" name="Rechteck 12"/>
          <p:cNvSpPr/>
          <p:nvPr/>
        </p:nvSpPr>
        <p:spPr>
          <a:xfrm>
            <a:off x="5447070" y="1777042"/>
            <a:ext cx="1494271" cy="37093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Übersetzer</a:t>
            </a:r>
            <a:endParaRPr lang="de-DE" dirty="0"/>
          </a:p>
        </p:txBody>
      </p:sp>
      <p:sp>
        <p:nvSpPr>
          <p:cNvPr id="14" name="Rechteck 13"/>
          <p:cNvSpPr/>
          <p:nvPr/>
        </p:nvSpPr>
        <p:spPr>
          <a:xfrm>
            <a:off x="3952800" y="1777041"/>
            <a:ext cx="1494271" cy="37093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addfzn</a:t>
            </a:r>
            <a:endParaRPr lang="de-DE" dirty="0"/>
          </a:p>
        </p:txBody>
      </p:sp>
      <p:sp>
        <p:nvSpPr>
          <p:cNvPr id="15" name="Rechteck 14"/>
          <p:cNvSpPr/>
          <p:nvPr/>
        </p:nvSpPr>
        <p:spPr>
          <a:xfrm>
            <a:off x="2458529" y="2493034"/>
            <a:ext cx="1494271" cy="113006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abgaswerte</a:t>
            </a:r>
            <a:endParaRPr lang="de-DE" dirty="0"/>
          </a:p>
        </p:txBody>
      </p:sp>
      <p:sp>
        <p:nvSpPr>
          <p:cNvPr id="16" name="Rechteck 15"/>
          <p:cNvSpPr/>
          <p:nvPr/>
        </p:nvSpPr>
        <p:spPr>
          <a:xfrm>
            <a:off x="5447071" y="2493036"/>
            <a:ext cx="1494271" cy="113006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ubersetzer</a:t>
            </a:r>
            <a:endParaRPr lang="de-DE" dirty="0"/>
          </a:p>
        </p:txBody>
      </p:sp>
      <p:sp>
        <p:nvSpPr>
          <p:cNvPr id="17" name="Rechteck 16"/>
          <p:cNvSpPr/>
          <p:nvPr/>
        </p:nvSpPr>
        <p:spPr>
          <a:xfrm>
            <a:off x="3952800" y="2493036"/>
            <a:ext cx="1494271" cy="113006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setflag</a:t>
            </a:r>
            <a:endParaRPr lang="de-DE" dirty="0"/>
          </a:p>
        </p:txBody>
      </p:sp>
      <p:sp>
        <p:nvSpPr>
          <p:cNvPr id="18" name="Vertikaler Bildlauf 17"/>
          <p:cNvSpPr/>
          <p:nvPr/>
        </p:nvSpPr>
        <p:spPr>
          <a:xfrm>
            <a:off x="1389930" y="4195170"/>
            <a:ext cx="2096219" cy="1440612"/>
          </a:xfrm>
          <a:prstGeom prst="verticalScroll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Fahrzeug-nummern.csv</a:t>
            </a:r>
            <a:endParaRPr lang="de-DE" dirty="0"/>
          </a:p>
        </p:txBody>
      </p:sp>
      <p:sp>
        <p:nvSpPr>
          <p:cNvPr id="19" name="Vertikaler Bildlauf 18"/>
          <p:cNvSpPr/>
          <p:nvPr/>
        </p:nvSpPr>
        <p:spPr>
          <a:xfrm>
            <a:off x="5887887" y="4195170"/>
            <a:ext cx="2096219" cy="1440612"/>
          </a:xfrm>
          <a:prstGeom prst="verticalScroll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Bayrisch</a:t>
            </a:r>
          </a:p>
          <a:p>
            <a:pPr algn="ctr"/>
            <a:r>
              <a:rPr lang="de-DE" dirty="0" smtClean="0"/>
              <a:t>.</a:t>
            </a:r>
            <a:r>
              <a:rPr lang="de-DE" dirty="0" err="1"/>
              <a:t>csv.enc</a:t>
            </a:r>
            <a:endParaRPr lang="de-DE" dirty="0"/>
          </a:p>
        </p:txBody>
      </p:sp>
      <p:cxnSp>
        <p:nvCxnSpPr>
          <p:cNvPr id="21" name="Gerade Verbindung mit Pfeil 20"/>
          <p:cNvCxnSpPr>
            <a:stCxn id="12" idx="2"/>
            <a:endCxn id="15" idx="0"/>
          </p:cNvCxnSpPr>
          <p:nvPr/>
        </p:nvCxnSpPr>
        <p:spPr>
          <a:xfrm>
            <a:off x="3205664" y="2147976"/>
            <a:ext cx="1" cy="34505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>
            <a:stCxn id="13" idx="2"/>
            <a:endCxn id="16" idx="0"/>
          </p:cNvCxnSpPr>
          <p:nvPr/>
        </p:nvCxnSpPr>
        <p:spPr>
          <a:xfrm>
            <a:off x="6194206" y="2147977"/>
            <a:ext cx="1" cy="34505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>
            <a:stCxn id="14" idx="2"/>
            <a:endCxn id="17" idx="0"/>
          </p:cNvCxnSpPr>
          <p:nvPr/>
        </p:nvCxnSpPr>
        <p:spPr>
          <a:xfrm>
            <a:off x="4699936" y="2147976"/>
            <a:ext cx="0" cy="3450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>
            <a:stCxn id="15" idx="2"/>
            <a:endCxn id="18" idx="0"/>
          </p:cNvCxnSpPr>
          <p:nvPr/>
        </p:nvCxnSpPr>
        <p:spPr>
          <a:xfrm flipH="1">
            <a:off x="2438040" y="3623094"/>
            <a:ext cx="767625" cy="57207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>
            <a:stCxn id="16" idx="2"/>
            <a:endCxn id="19" idx="0"/>
          </p:cNvCxnSpPr>
          <p:nvPr/>
        </p:nvCxnSpPr>
        <p:spPr>
          <a:xfrm>
            <a:off x="6194207" y="3623096"/>
            <a:ext cx="741790" cy="57207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stCxn id="17" idx="2"/>
            <a:endCxn id="18" idx="3"/>
          </p:cNvCxnSpPr>
          <p:nvPr/>
        </p:nvCxnSpPr>
        <p:spPr>
          <a:xfrm flipH="1">
            <a:off x="3306073" y="3623096"/>
            <a:ext cx="1393863" cy="12923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>
            <a:stCxn id="17" idx="2"/>
            <a:endCxn id="19" idx="1"/>
          </p:cNvCxnSpPr>
          <p:nvPr/>
        </p:nvCxnSpPr>
        <p:spPr>
          <a:xfrm>
            <a:off x="4699936" y="3623096"/>
            <a:ext cx="1368028" cy="12923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chteckige Legende 43"/>
          <p:cNvSpPr/>
          <p:nvPr/>
        </p:nvSpPr>
        <p:spPr>
          <a:xfrm>
            <a:off x="2818567" y="2139092"/>
            <a:ext cx="1335163" cy="612648"/>
          </a:xfrm>
          <a:prstGeom prst="wedgeRectCallou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Command</a:t>
            </a:r>
            <a:br>
              <a:rPr lang="de-DE" dirty="0" smtClean="0"/>
            </a:br>
            <a:r>
              <a:rPr lang="de-DE" dirty="0" err="1" smtClean="0"/>
              <a:t>Injection</a:t>
            </a:r>
            <a:endParaRPr lang="de-DE" dirty="0"/>
          </a:p>
        </p:txBody>
      </p:sp>
      <p:sp>
        <p:nvSpPr>
          <p:cNvPr id="45" name="Rechteckige Legende 44"/>
          <p:cNvSpPr/>
          <p:nvPr/>
        </p:nvSpPr>
        <p:spPr>
          <a:xfrm>
            <a:off x="6275237" y="2090652"/>
            <a:ext cx="1335163" cy="804768"/>
          </a:xfrm>
          <a:prstGeom prst="wedgeRectCallou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Format</a:t>
            </a:r>
            <a:br>
              <a:rPr lang="de-DE" dirty="0" smtClean="0"/>
            </a:br>
            <a:r>
              <a:rPr lang="de-DE" dirty="0" smtClean="0"/>
              <a:t>String</a:t>
            </a:r>
            <a:br>
              <a:rPr lang="de-DE" dirty="0" smtClean="0"/>
            </a:br>
            <a:r>
              <a:rPr lang="de-DE" dirty="0" err="1" smtClean="0"/>
              <a:t>Vuln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3078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5"/>
          </p:nvPr>
        </p:nvSpPr>
        <p:spPr>
          <a:xfrm>
            <a:off x="474025" y="3200400"/>
            <a:ext cx="8298000" cy="3311010"/>
          </a:xfrm>
        </p:spPr>
        <p:txBody>
          <a:bodyPr vert="horz" lIns="0" tIns="0" rIns="0" bIns="0" rtlCol="0">
            <a:normAutofit/>
          </a:bodyPr>
          <a:lstStyle/>
          <a:p>
            <a:r>
              <a:rPr lang="de-DE" sz="1800" b="1" dirty="0">
                <a:latin typeface="+mn-lt"/>
              </a:rPr>
              <a:t>Zugriff durch:</a:t>
            </a:r>
          </a:p>
          <a:p>
            <a:pPr lvl="1" indent="360000">
              <a:buBlip>
                <a:blip r:embed="rId2"/>
              </a:buBlip>
            </a:pPr>
            <a:r>
              <a:rPr lang="de-DE" sz="2000" b="1" dirty="0">
                <a:latin typeface="+mn-lt"/>
              </a:rPr>
              <a:t>C</a:t>
            </a:r>
            <a:r>
              <a:rPr lang="de-DE" sz="2000" b="1" dirty="0" smtClean="0">
                <a:latin typeface="+mn-lt"/>
              </a:rPr>
              <a:t>ommand-Pattern</a:t>
            </a:r>
          </a:p>
          <a:p>
            <a:r>
              <a:rPr lang="de-DE" sz="1800" b="1" dirty="0" smtClean="0">
                <a:latin typeface="+mn-lt"/>
              </a:rPr>
              <a:t>Gründe:</a:t>
            </a:r>
            <a:endParaRPr lang="de-DE" sz="1800" b="1" dirty="0"/>
          </a:p>
          <a:p>
            <a:pPr lvl="1" indent="360000">
              <a:buBlip>
                <a:blip r:embed="rId2"/>
              </a:buBlip>
            </a:pPr>
            <a:r>
              <a:rPr lang="de-DE" sz="2000" b="1" dirty="0" smtClean="0"/>
              <a:t>Unsichere Schnittstelle in der UI</a:t>
            </a:r>
            <a:endParaRPr lang="de-DE" sz="1800" b="1" dirty="0" smtClean="0">
              <a:latin typeface="+mn-lt"/>
            </a:endParaRPr>
          </a:p>
          <a:p>
            <a:r>
              <a:rPr lang="de-DE" sz="1800" b="1" dirty="0" smtClean="0">
                <a:latin typeface="+mn-lt"/>
              </a:rPr>
              <a:t>Ausführung: </a:t>
            </a:r>
            <a:endParaRPr lang="de-DE" sz="1800" b="1" dirty="0"/>
          </a:p>
          <a:p>
            <a:pPr lvl="1" indent="360000">
              <a:buBlip>
                <a:blip r:embed="rId2"/>
              </a:buBlip>
            </a:pPr>
            <a:r>
              <a:rPr lang="de-DE" sz="2000" b="1" dirty="0" smtClean="0"/>
              <a:t>Anhängen von </a:t>
            </a:r>
            <a:r>
              <a:rPr lang="de-DE" sz="2000" b="1" dirty="0" err="1" smtClean="0"/>
              <a:t>Commands</a:t>
            </a:r>
            <a:r>
              <a:rPr lang="de-DE" sz="2000" b="1" dirty="0" smtClean="0"/>
              <a:t> </a:t>
            </a:r>
            <a:endParaRPr lang="de-DE" sz="1800" b="1" dirty="0" smtClean="0">
              <a:latin typeface="+mn-lt"/>
            </a:endParaRPr>
          </a:p>
          <a:p>
            <a:endParaRPr lang="de-DE" sz="1800" b="1" dirty="0" smtClean="0">
              <a:latin typeface="+mn-lt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Schwachstellen</a:t>
            </a:r>
            <a:endParaRPr lang="de-DE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Command </a:t>
            </a:r>
            <a:r>
              <a:rPr lang="de-DE" dirty="0" err="1" smtClean="0"/>
              <a:t>Injection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23</a:t>
            </a:fld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2249424" y="2042570"/>
            <a:ext cx="57278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smtClean="0"/>
              <a:t>Ausführen </a:t>
            </a:r>
            <a:r>
              <a:rPr lang="de-DE" sz="2000" b="1" dirty="0"/>
              <a:t>von Befehlen auf dem </a:t>
            </a:r>
            <a:r>
              <a:rPr lang="de-DE" sz="2000" b="1" dirty="0" smtClean="0"/>
              <a:t>Hostsystem</a:t>
            </a:r>
            <a:endParaRPr lang="de-DE" sz="2000" b="1" dirty="0"/>
          </a:p>
        </p:txBody>
      </p:sp>
      <p:sp>
        <p:nvSpPr>
          <p:cNvPr id="8" name="Pfeil nach rechts 7"/>
          <p:cNvSpPr/>
          <p:nvPr/>
        </p:nvSpPr>
        <p:spPr>
          <a:xfrm>
            <a:off x="487396" y="1951747"/>
            <a:ext cx="1517904" cy="58175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mtClean="0">
                <a:solidFill>
                  <a:schemeClr val="bg2"/>
                </a:solidFill>
              </a:rPr>
              <a:t>Ziel</a:t>
            </a:r>
            <a:endParaRPr lang="de-DE">
              <a:solidFill>
                <a:schemeClr val="bg2"/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464450" y="6582676"/>
            <a:ext cx="7505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/>
              <a:t>Philipp Weitl</a:t>
            </a:r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156626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5"/>
          </p:nvPr>
        </p:nvSpPr>
        <p:spPr>
          <a:xfrm>
            <a:off x="474025" y="1792224"/>
            <a:ext cx="8298000" cy="4719186"/>
          </a:xfrm>
        </p:spPr>
        <p:txBody>
          <a:bodyPr vert="horz" lIns="0" tIns="0" rIns="0" bIns="0" rtlCol="0">
            <a:normAutofit/>
          </a:bodyPr>
          <a:lstStyle/>
          <a:p>
            <a:pPr indent="360000">
              <a:buBlip>
                <a:blip r:embed="rId3"/>
              </a:buBlip>
            </a:pPr>
            <a:r>
              <a:rPr lang="de-DE" sz="1800" b="1" dirty="0" err="1">
                <a:latin typeface="+mn-lt"/>
              </a:rPr>
              <a:t>p</a:t>
            </a:r>
            <a:r>
              <a:rPr lang="de-DE" sz="1800" b="1" dirty="0" err="1" smtClean="0">
                <a:latin typeface="+mn-lt"/>
              </a:rPr>
              <a:t>hp</a:t>
            </a:r>
            <a:r>
              <a:rPr lang="de-DE" sz="1800" b="1" dirty="0" smtClean="0">
                <a:latin typeface="+mn-lt"/>
              </a:rPr>
              <a:t> Codebeispiel</a:t>
            </a:r>
          </a:p>
          <a:p>
            <a:pPr indent="360000">
              <a:buBlip>
                <a:blip r:embed="rId3"/>
              </a:buBlip>
            </a:pPr>
            <a:endParaRPr lang="de-DE" sz="1800" b="1" dirty="0" smtClean="0">
              <a:latin typeface="+mn-lt"/>
            </a:endParaRPr>
          </a:p>
          <a:p>
            <a:pPr indent="360000">
              <a:buBlip>
                <a:blip r:embed="rId3"/>
              </a:buBlip>
            </a:pPr>
            <a:endParaRPr lang="de-DE" sz="1800" b="1" dirty="0">
              <a:latin typeface="+mn-lt"/>
            </a:endParaRPr>
          </a:p>
          <a:p>
            <a:pPr indent="360000">
              <a:buBlip>
                <a:blip r:embed="rId3"/>
              </a:buBlip>
            </a:pPr>
            <a:endParaRPr lang="de-DE" sz="1800" b="1" dirty="0" smtClean="0">
              <a:latin typeface="+mn-lt"/>
            </a:endParaRPr>
          </a:p>
          <a:p>
            <a:pPr indent="360000">
              <a:buBlip>
                <a:blip r:embed="rId3"/>
              </a:buBlip>
            </a:pPr>
            <a:r>
              <a:rPr lang="de-DE" sz="1800" b="1" dirty="0" smtClean="0">
                <a:latin typeface="+mn-lt"/>
              </a:rPr>
              <a:t>Zugriff über </a:t>
            </a:r>
            <a:endParaRPr lang="de-DE" sz="1800" b="1" dirty="0">
              <a:latin typeface="+mn-lt"/>
            </a:endParaRPr>
          </a:p>
          <a:p>
            <a:pPr lvl="1" indent="360000">
              <a:buBlip>
                <a:blip r:embed="rId3"/>
              </a:buBlip>
            </a:pPr>
            <a:r>
              <a:rPr lang="de-DE" altLang="de-DE" sz="2000" dirty="0" smtClean="0">
                <a:latin typeface="Arial Unicode MS" charset="0"/>
              </a:rPr>
              <a:t>|</a:t>
            </a:r>
            <a:r>
              <a:rPr lang="de-DE" altLang="de-DE" sz="1600" dirty="0" smtClean="0"/>
              <a:t> </a:t>
            </a:r>
          </a:p>
          <a:p>
            <a:pPr lvl="1" indent="360000">
              <a:buBlip>
                <a:blip r:embed="rId3"/>
              </a:buBlip>
            </a:pPr>
            <a:r>
              <a:rPr lang="de-DE" altLang="de-DE" sz="2000" dirty="0" smtClean="0">
                <a:latin typeface="Arial Unicode MS" charset="0"/>
              </a:rPr>
              <a:t>||</a:t>
            </a:r>
          </a:p>
          <a:p>
            <a:pPr lvl="1" indent="360000">
              <a:buBlip>
                <a:blip r:embed="rId3"/>
              </a:buBlip>
            </a:pPr>
            <a:r>
              <a:rPr lang="de-DE" altLang="de-DE" sz="2000" dirty="0" smtClean="0">
                <a:latin typeface="Arial Unicode MS" charset="0"/>
              </a:rPr>
              <a:t>; </a:t>
            </a:r>
          </a:p>
          <a:p>
            <a:pPr lvl="1" indent="360000">
              <a:buBlip>
                <a:blip r:embed="rId3"/>
              </a:buBlip>
            </a:pPr>
            <a:r>
              <a:rPr lang="de-DE" altLang="de-DE" sz="2000" dirty="0" smtClean="0">
                <a:latin typeface="Arial Unicode MS" charset="0"/>
              </a:rPr>
              <a:t>&amp;&amp; </a:t>
            </a:r>
            <a:endParaRPr lang="de-DE" altLang="de-DE" sz="4400" dirty="0">
              <a:latin typeface="Arial" charset="0"/>
            </a:endParaRPr>
          </a:p>
          <a:p>
            <a:pPr lvl="1" indent="360000">
              <a:buBlip>
                <a:blip r:embed="rId3"/>
              </a:buBlip>
            </a:pPr>
            <a:endParaRPr lang="de-DE" sz="2000" b="1" dirty="0" smtClean="0">
              <a:latin typeface="+mn-lt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Schwachstellen</a:t>
            </a:r>
            <a:endParaRPr lang="de-DE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Command </a:t>
            </a:r>
            <a:r>
              <a:rPr lang="de-DE" dirty="0" err="1" smtClean="0"/>
              <a:t>Injection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24</a:t>
            </a:fld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464450" y="6582676"/>
            <a:ext cx="7505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/>
              <a:t>Philipp Weitl</a:t>
            </a:r>
            <a:endParaRPr lang="de-DE" sz="800" dirty="0"/>
          </a:p>
        </p:txBody>
      </p:sp>
      <p:sp>
        <p:nvSpPr>
          <p:cNvPr id="6" name="Rechteck 5"/>
          <p:cNvSpPr/>
          <p:nvPr/>
        </p:nvSpPr>
        <p:spPr>
          <a:xfrm>
            <a:off x="786384" y="2355321"/>
            <a:ext cx="66476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93939"/>
                </a:solidFill>
                <a:latin typeface="Courier" charset="0"/>
              </a:rPr>
              <a:t>&lt;?</a:t>
            </a:r>
            <a:r>
              <a:rPr lang="en-US" b="1" dirty="0" err="1">
                <a:solidFill>
                  <a:srgbClr val="2C7729"/>
                </a:solidFill>
                <a:latin typeface="Courier-Bold" charset="0"/>
              </a:rPr>
              <a:t>php</a:t>
            </a:r>
            <a:endParaRPr lang="en-US" dirty="0">
              <a:solidFill>
                <a:srgbClr val="393939"/>
              </a:solidFill>
              <a:latin typeface="Courier" charset="0"/>
            </a:endParaRPr>
          </a:p>
          <a:p>
            <a:r>
              <a:rPr lang="en-US" b="1" dirty="0" smtClean="0">
                <a:solidFill>
                  <a:srgbClr val="2C7729"/>
                </a:solidFill>
                <a:latin typeface="Courier-Bold" charset="0"/>
              </a:rPr>
              <a:t>	echo</a:t>
            </a:r>
            <a:r>
              <a:rPr lang="en-US" dirty="0" smtClean="0">
                <a:solidFill>
                  <a:srgbClr val="393939"/>
                </a:solidFill>
                <a:latin typeface="Courier" charset="0"/>
              </a:rPr>
              <a:t> </a:t>
            </a:r>
            <a:r>
              <a:rPr lang="en-US" dirty="0" err="1">
                <a:solidFill>
                  <a:srgbClr val="2C7729"/>
                </a:solidFill>
                <a:latin typeface="Courier" charset="0"/>
              </a:rPr>
              <a:t>shell_exec</a:t>
            </a:r>
            <a:r>
              <a:rPr lang="en-US" dirty="0">
                <a:solidFill>
                  <a:srgbClr val="393939"/>
                </a:solidFill>
                <a:latin typeface="Courier" charset="0"/>
              </a:rPr>
              <a:t>(</a:t>
            </a:r>
            <a:r>
              <a:rPr lang="en-US" dirty="0" smtClean="0">
                <a:solidFill>
                  <a:srgbClr val="B2000A"/>
                </a:solidFill>
                <a:latin typeface="Courier" charset="0"/>
              </a:rPr>
              <a:t>'</a:t>
            </a:r>
            <a:r>
              <a:rPr lang="en-US" dirty="0" err="1" smtClean="0">
                <a:solidFill>
                  <a:srgbClr val="B2000A"/>
                </a:solidFill>
                <a:latin typeface="Courier" charset="0"/>
              </a:rPr>
              <a:t>cat'</a:t>
            </a:r>
            <a:r>
              <a:rPr lang="en-US" dirty="0" err="1" smtClean="0">
                <a:solidFill>
                  <a:srgbClr val="393939"/>
                </a:solidFill>
                <a:latin typeface="Courier" charset="0"/>
              </a:rPr>
              <a:t>.</a:t>
            </a:r>
            <a:r>
              <a:rPr lang="en-US" dirty="0" err="1" smtClean="0">
                <a:solidFill>
                  <a:srgbClr val="322A90"/>
                </a:solidFill>
                <a:latin typeface="Courier" charset="0"/>
              </a:rPr>
              <a:t>$_</a:t>
            </a:r>
            <a:r>
              <a:rPr lang="en-US" dirty="0" err="1">
                <a:solidFill>
                  <a:srgbClr val="322A90"/>
                </a:solidFill>
                <a:latin typeface="Courier" charset="0"/>
              </a:rPr>
              <a:t>GET</a:t>
            </a:r>
            <a:r>
              <a:rPr lang="en-US" dirty="0">
                <a:solidFill>
                  <a:srgbClr val="393939"/>
                </a:solidFill>
                <a:latin typeface="Courier" charset="0"/>
              </a:rPr>
              <a:t>[</a:t>
            </a:r>
            <a:r>
              <a:rPr lang="en-US" dirty="0">
                <a:solidFill>
                  <a:srgbClr val="B2000A"/>
                </a:solidFill>
                <a:latin typeface="Courier" charset="0"/>
              </a:rPr>
              <a:t>'command'</a:t>
            </a:r>
            <a:r>
              <a:rPr lang="en-US" dirty="0">
                <a:solidFill>
                  <a:srgbClr val="393939"/>
                </a:solidFill>
                <a:latin typeface="Courier" charset="0"/>
              </a:rPr>
              <a:t>]);</a:t>
            </a:r>
          </a:p>
          <a:p>
            <a:r>
              <a:rPr lang="en-US" dirty="0">
                <a:solidFill>
                  <a:srgbClr val="393939"/>
                </a:solidFill>
                <a:latin typeface="Courier" charset="0"/>
              </a:rPr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175364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5"/>
          </p:nvPr>
        </p:nvSpPr>
        <p:spPr>
          <a:xfrm>
            <a:off x="474025" y="1792224"/>
            <a:ext cx="8298000" cy="4719186"/>
          </a:xfrm>
        </p:spPr>
        <p:txBody>
          <a:bodyPr vert="horz" lIns="0" tIns="0" rIns="0" bIns="0" rtlCol="0">
            <a:normAutofit/>
          </a:bodyPr>
          <a:lstStyle/>
          <a:p>
            <a:pPr indent="360000">
              <a:buBlip>
                <a:blip r:embed="rId3"/>
              </a:buBlip>
            </a:pPr>
            <a:r>
              <a:rPr lang="de-DE" sz="1800" b="1" dirty="0" smtClean="0">
                <a:latin typeface="+mn-lt"/>
              </a:rPr>
              <a:t>Filterung von Pattern -&gt; &amp;&amp; als einziger Zugriff</a:t>
            </a:r>
          </a:p>
          <a:p>
            <a:pPr indent="360000">
              <a:buBlip>
                <a:blip r:embed="rId3"/>
              </a:buBlip>
            </a:pPr>
            <a:endParaRPr lang="de-DE" sz="1800" b="1" dirty="0" smtClean="0">
              <a:latin typeface="+mn-lt"/>
            </a:endParaRPr>
          </a:p>
          <a:p>
            <a:pPr indent="360000">
              <a:buBlip>
                <a:blip r:embed="rId3"/>
              </a:buBlip>
            </a:pPr>
            <a:r>
              <a:rPr lang="de-DE" sz="1800" b="1" dirty="0" smtClean="0">
                <a:latin typeface="+mn-lt"/>
              </a:rPr>
              <a:t>Durchführung:</a:t>
            </a:r>
          </a:p>
          <a:p>
            <a:pPr indent="360000">
              <a:buBlip>
                <a:blip r:embed="rId3"/>
              </a:buBlip>
            </a:pPr>
            <a:endParaRPr lang="de-DE" sz="1800" b="1" dirty="0">
              <a:latin typeface="+mn-lt"/>
            </a:endParaRPr>
          </a:p>
          <a:p>
            <a:pPr lvl="1" indent="360000">
              <a:buBlip>
                <a:blip r:embed="rId3"/>
              </a:buBlip>
            </a:pPr>
            <a:r>
              <a:rPr lang="de-DE" sz="2000" b="1" dirty="0" smtClean="0">
                <a:latin typeface="+mn-lt"/>
              </a:rPr>
              <a:t>Auslesen einer Fahrgestellnummer</a:t>
            </a:r>
          </a:p>
          <a:p>
            <a:pPr lvl="1" indent="0">
              <a:buNone/>
            </a:pPr>
            <a:r>
              <a:rPr lang="de-DE" sz="2000" b="1" dirty="0" smtClean="0">
                <a:latin typeface="+mn-lt"/>
                <a:sym typeface="Wingdings"/>
              </a:rPr>
              <a:t> </a:t>
            </a:r>
            <a:r>
              <a:rPr lang="de-DE" sz="2000" b="1" dirty="0" smtClean="0">
                <a:latin typeface="+mn-lt"/>
              </a:rPr>
              <a:t>Zugriff auf die </a:t>
            </a:r>
            <a:r>
              <a:rPr lang="de-DE" sz="2000" b="1" dirty="0" err="1" smtClean="0">
                <a:latin typeface="+mn-lt"/>
              </a:rPr>
              <a:t>Fahrgestellnummern.csv</a:t>
            </a:r>
            <a:r>
              <a:rPr lang="de-DE" sz="2000" b="1" dirty="0" smtClean="0">
                <a:latin typeface="+mn-lt"/>
              </a:rPr>
              <a:t> </a:t>
            </a:r>
          </a:p>
          <a:p>
            <a:pPr lvl="1" indent="360000">
              <a:buBlip>
                <a:blip r:embed="rId3"/>
              </a:buBlip>
            </a:pPr>
            <a:endParaRPr lang="de-DE" sz="2000" b="1" dirty="0">
              <a:latin typeface="+mn-lt"/>
            </a:endParaRPr>
          </a:p>
          <a:p>
            <a:pPr lvl="1" indent="360000">
              <a:buBlip>
                <a:blip r:embed="rId3"/>
              </a:buBlip>
            </a:pPr>
            <a:r>
              <a:rPr lang="de-DE" sz="2000" b="1" dirty="0" smtClean="0">
                <a:latin typeface="+mn-lt"/>
              </a:rPr>
              <a:t>Generierung - 1. Teil der </a:t>
            </a:r>
            <a:r>
              <a:rPr lang="de-DE" sz="2000" b="1" dirty="0" err="1" smtClean="0">
                <a:latin typeface="+mn-lt"/>
              </a:rPr>
              <a:t>Flag</a:t>
            </a:r>
            <a:endParaRPr lang="de-DE" sz="2000" b="1" dirty="0" smtClean="0">
              <a:latin typeface="+mn-lt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Schwachstellen</a:t>
            </a:r>
            <a:endParaRPr lang="de-DE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Command </a:t>
            </a:r>
            <a:r>
              <a:rPr lang="de-DE" dirty="0" err="1" smtClean="0"/>
              <a:t>Injection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25</a:t>
            </a:fld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464450" y="6582676"/>
            <a:ext cx="7505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/>
              <a:t>Philipp Weitl</a:t>
            </a:r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180761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5"/>
          </p:nvPr>
        </p:nvSpPr>
        <p:spPr>
          <a:xfrm>
            <a:off x="474025" y="3200400"/>
            <a:ext cx="8298000" cy="3311010"/>
          </a:xfrm>
        </p:spPr>
        <p:txBody>
          <a:bodyPr vert="horz" lIns="0" tIns="0" rIns="0" bIns="0" rtlCol="0">
            <a:normAutofit/>
          </a:bodyPr>
          <a:lstStyle/>
          <a:p>
            <a:r>
              <a:rPr lang="de-DE" sz="1800" b="1" dirty="0">
                <a:latin typeface="+mn-lt"/>
              </a:rPr>
              <a:t>Zugriff durch:</a:t>
            </a:r>
          </a:p>
          <a:p>
            <a:pPr lvl="1" indent="360000">
              <a:buBlip>
                <a:blip r:embed="rId2"/>
              </a:buBlip>
            </a:pPr>
            <a:r>
              <a:rPr lang="de-DE" sz="2000" b="1" dirty="0" smtClean="0">
                <a:latin typeface="+mn-lt"/>
              </a:rPr>
              <a:t>Command-Pattern</a:t>
            </a:r>
          </a:p>
          <a:p>
            <a:r>
              <a:rPr lang="de-DE" sz="1800" b="1" dirty="0" smtClean="0">
                <a:latin typeface="+mn-lt"/>
              </a:rPr>
              <a:t>Gründe:</a:t>
            </a:r>
            <a:endParaRPr lang="de-DE" sz="1800" b="1" dirty="0"/>
          </a:p>
          <a:p>
            <a:pPr lvl="1" indent="360000">
              <a:buBlip>
                <a:blip r:embed="rId2"/>
              </a:buBlip>
            </a:pPr>
            <a:r>
              <a:rPr lang="de-DE" sz="2000" b="1" dirty="0" smtClean="0"/>
              <a:t>Unsichere Schnittstelle in der UI</a:t>
            </a:r>
            <a:endParaRPr lang="de-DE" sz="1800" b="1" dirty="0" smtClean="0">
              <a:latin typeface="+mn-lt"/>
            </a:endParaRPr>
          </a:p>
          <a:p>
            <a:r>
              <a:rPr lang="de-DE" sz="1800" b="1" dirty="0" smtClean="0">
                <a:latin typeface="+mn-lt"/>
              </a:rPr>
              <a:t>Ausführung: </a:t>
            </a:r>
            <a:endParaRPr lang="de-DE" sz="1800" b="1" dirty="0"/>
          </a:p>
          <a:p>
            <a:pPr lvl="1" indent="360000">
              <a:buBlip>
                <a:blip r:embed="rId2"/>
              </a:buBlip>
            </a:pPr>
            <a:r>
              <a:rPr lang="de-DE" sz="2000" b="1" dirty="0" smtClean="0"/>
              <a:t>Anhängen von </a:t>
            </a:r>
            <a:r>
              <a:rPr lang="de-DE" sz="2000" b="1" dirty="0" err="1" smtClean="0"/>
              <a:t>Commands</a:t>
            </a:r>
            <a:r>
              <a:rPr lang="de-DE" sz="2000" b="1" dirty="0" smtClean="0"/>
              <a:t> </a:t>
            </a:r>
            <a:endParaRPr lang="de-DE" sz="1800" b="1" dirty="0" smtClean="0">
              <a:latin typeface="+mn-lt"/>
            </a:endParaRPr>
          </a:p>
          <a:p>
            <a:endParaRPr lang="de-DE" sz="1800" b="1" dirty="0" smtClean="0">
              <a:latin typeface="+mn-lt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Schwachstellen</a:t>
            </a:r>
            <a:endParaRPr lang="de-DE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Format String Angriff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26</a:t>
            </a:fld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3244846" y="2042570"/>
            <a:ext cx="3419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/>
              <a:t>Daten vom Stack auslesen</a:t>
            </a:r>
            <a:endParaRPr lang="de-DE" sz="2000" b="1" dirty="0"/>
          </a:p>
        </p:txBody>
      </p:sp>
      <p:sp>
        <p:nvSpPr>
          <p:cNvPr id="8" name="Pfeil nach rechts 7"/>
          <p:cNvSpPr/>
          <p:nvPr/>
        </p:nvSpPr>
        <p:spPr>
          <a:xfrm>
            <a:off x="487396" y="1951747"/>
            <a:ext cx="1517904" cy="58175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mtClean="0">
                <a:solidFill>
                  <a:schemeClr val="bg2"/>
                </a:solidFill>
              </a:rPr>
              <a:t>Ziel</a:t>
            </a:r>
            <a:endParaRPr lang="de-DE">
              <a:solidFill>
                <a:schemeClr val="bg2"/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464450" y="6582676"/>
            <a:ext cx="7505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/>
              <a:t>Philipp Weitl</a:t>
            </a:r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1006363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5"/>
          </p:nvPr>
        </p:nvSpPr>
        <p:spPr>
          <a:xfrm>
            <a:off x="474025" y="1792224"/>
            <a:ext cx="8298000" cy="4719186"/>
          </a:xfrm>
        </p:spPr>
        <p:txBody>
          <a:bodyPr vert="horz" lIns="0" tIns="0" rIns="0" bIns="0" rtlCol="0">
            <a:normAutofit/>
          </a:bodyPr>
          <a:lstStyle/>
          <a:p>
            <a:pPr indent="360000">
              <a:buBlip>
                <a:blip r:embed="rId3"/>
              </a:buBlip>
            </a:pPr>
            <a:r>
              <a:rPr lang="de-DE" sz="1800" b="1" dirty="0">
                <a:latin typeface="+mn-lt"/>
              </a:rPr>
              <a:t>Zugriff über </a:t>
            </a:r>
          </a:p>
          <a:p>
            <a:pPr lvl="1" indent="360000">
              <a:buBlip>
                <a:blip r:embed="rId3"/>
              </a:buBlip>
            </a:pPr>
            <a:r>
              <a:rPr lang="de-DE" altLang="de-DE" sz="2000" b="1" dirty="0">
                <a:latin typeface="+mn-lt"/>
              </a:rPr>
              <a:t>%s</a:t>
            </a:r>
          </a:p>
          <a:p>
            <a:pPr lvl="1" indent="360000">
              <a:buBlip>
                <a:blip r:embed="rId3"/>
              </a:buBlip>
            </a:pPr>
            <a:r>
              <a:rPr lang="de-DE" altLang="de-DE" sz="2000" b="1" dirty="0">
                <a:latin typeface="+mn-lt"/>
              </a:rPr>
              <a:t>%x</a:t>
            </a:r>
          </a:p>
          <a:p>
            <a:pPr lvl="1" indent="360000">
              <a:buBlip>
                <a:blip r:embed="rId3"/>
              </a:buBlip>
            </a:pPr>
            <a:endParaRPr lang="de-DE" altLang="de-DE" sz="2000" b="1" dirty="0">
              <a:latin typeface="+mn-lt"/>
            </a:endParaRPr>
          </a:p>
          <a:p>
            <a:pPr indent="360000">
              <a:buBlip>
                <a:blip r:embed="rId3"/>
              </a:buBlip>
            </a:pPr>
            <a:r>
              <a:rPr lang="de-DE" altLang="de-DE" sz="1800" b="1" dirty="0">
                <a:latin typeface="+mn-lt"/>
              </a:rPr>
              <a:t>Durchführung:</a:t>
            </a:r>
          </a:p>
          <a:p>
            <a:pPr lvl="1" indent="360000">
              <a:buBlip>
                <a:blip r:embed="rId3"/>
              </a:buBlip>
            </a:pPr>
            <a:r>
              <a:rPr lang="de-DE" altLang="de-DE" sz="2000" b="1" dirty="0">
                <a:latin typeface="+mn-lt"/>
              </a:rPr>
              <a:t>Auslesen der </a:t>
            </a:r>
            <a:r>
              <a:rPr lang="de-DE" altLang="de-DE" sz="2000" b="1" dirty="0" err="1">
                <a:latin typeface="+mn-lt"/>
              </a:rPr>
              <a:t>decrypteten</a:t>
            </a:r>
            <a:r>
              <a:rPr lang="de-DE" altLang="de-DE" sz="2000" b="1" dirty="0">
                <a:latin typeface="+mn-lt"/>
              </a:rPr>
              <a:t> </a:t>
            </a:r>
            <a:r>
              <a:rPr lang="de-DE" altLang="de-DE" sz="2000" b="1" dirty="0" err="1">
                <a:latin typeface="+mn-lt"/>
              </a:rPr>
              <a:t>Bayrisch.csv</a:t>
            </a:r>
            <a:endParaRPr lang="de-DE" altLang="de-DE" sz="2000" b="1" dirty="0">
              <a:latin typeface="+mn-lt"/>
            </a:endParaRPr>
          </a:p>
          <a:p>
            <a:pPr lvl="1" indent="0">
              <a:buNone/>
            </a:pPr>
            <a:r>
              <a:rPr lang="de-DE" altLang="de-DE" sz="2000" b="1" dirty="0" smtClean="0">
                <a:latin typeface="+mn-lt"/>
                <a:sym typeface="Wingdings"/>
              </a:rPr>
              <a:t> Zugriff auf den Stack</a:t>
            </a:r>
          </a:p>
          <a:p>
            <a:pPr lvl="1" indent="0">
              <a:buNone/>
            </a:pPr>
            <a:endParaRPr lang="de-DE" altLang="de-DE" sz="2000" b="1" dirty="0">
              <a:latin typeface="+mn-lt"/>
            </a:endParaRPr>
          </a:p>
          <a:p>
            <a:pPr lvl="1" indent="360000">
              <a:buBlip>
                <a:blip r:embed="rId3"/>
              </a:buBlip>
            </a:pPr>
            <a:r>
              <a:rPr lang="de-DE" altLang="de-DE" sz="2000" b="1" dirty="0">
                <a:latin typeface="+mn-lt"/>
              </a:rPr>
              <a:t>Generierung – 2. Teil der </a:t>
            </a:r>
            <a:r>
              <a:rPr lang="de-DE" altLang="de-DE" sz="2000" b="1" dirty="0" err="1">
                <a:latin typeface="+mn-lt"/>
              </a:rPr>
              <a:t>Flag</a:t>
            </a:r>
            <a:endParaRPr lang="de-DE" altLang="de-DE" sz="2000" b="1" dirty="0">
              <a:latin typeface="+mn-lt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Schwachstellen</a:t>
            </a:r>
            <a:endParaRPr lang="de-DE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e-DE"/>
              <a:t>Format String Angriff</a:t>
            </a:r>
          </a:p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27</a:t>
            </a:fld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464450" y="6582676"/>
            <a:ext cx="7505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/>
              <a:t>Philipp Weitl</a:t>
            </a:r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854180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5"/>
          </p:nvPr>
        </p:nvSpPr>
        <p:spPr>
          <a:xfrm>
            <a:off x="474025" y="406800"/>
            <a:ext cx="8298000" cy="6104610"/>
          </a:xfrm>
        </p:spPr>
        <p:txBody>
          <a:bodyPr vert="horz" lIns="0" tIns="0" rIns="0" bIns="0" rtlCol="0" anchor="ctr">
            <a:normAutofit/>
          </a:bodyPr>
          <a:lstStyle/>
          <a:p>
            <a:pPr algn="ctr"/>
            <a:r>
              <a:rPr lang="de-DE" sz="8800" b="1" smtClean="0">
                <a:latin typeface="+mn-lt"/>
              </a:rPr>
              <a:t>DEMO</a:t>
            </a:r>
            <a:endParaRPr lang="de-DE" sz="9600" b="1" dirty="0" smtClean="0">
              <a:latin typeface="+mn-lt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de-DE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28</a:t>
            </a:fld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464450" y="6582676"/>
            <a:ext cx="7505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/>
              <a:t>Philipp Weitl</a:t>
            </a:r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237978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95200" y="764690"/>
            <a:ext cx="7315200" cy="327600"/>
          </a:xfrm>
        </p:spPr>
        <p:txBody>
          <a:bodyPr>
            <a:normAutofit/>
          </a:bodyPr>
          <a:lstStyle/>
          <a:p>
            <a:pPr algn="l"/>
            <a:r>
              <a:rPr lang="de-DE" sz="1600" dirty="0" smtClean="0"/>
              <a:t>Hardware und Aufbau</a:t>
            </a:r>
            <a:endParaRPr lang="de-DE" sz="16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Welche Hardware ist vorhanden und wird verwendet</a:t>
            </a:r>
          </a:p>
          <a:p>
            <a:pPr lvl="1"/>
            <a:r>
              <a:rPr lang="de-DE" dirty="0" smtClean="0"/>
              <a:t>1 Rechner mit dem vorbereiteten Debian Image</a:t>
            </a:r>
          </a:p>
          <a:p>
            <a:pPr lvl="1"/>
            <a:r>
              <a:rPr lang="de-DE" dirty="0" smtClean="0"/>
              <a:t>1 Alfa Wireless USB Adapter (insgesamt 2 vorhanden)</a:t>
            </a:r>
          </a:p>
          <a:p>
            <a:pPr lvl="1"/>
            <a:r>
              <a:rPr lang="de-DE" dirty="0" smtClean="0"/>
              <a:t>1 Router mit dem frei verfügbaren </a:t>
            </a:r>
            <a:r>
              <a:rPr lang="de-DE" dirty="0" err="1" smtClean="0"/>
              <a:t>OpenWRT</a:t>
            </a:r>
            <a:r>
              <a:rPr lang="de-DE" dirty="0" smtClean="0"/>
              <a:t> (beliebig konfigurier- und erweiterbar)</a:t>
            </a:r>
          </a:p>
          <a:p>
            <a:pPr lvl="1"/>
            <a:r>
              <a:rPr lang="de-DE" dirty="0" smtClean="0"/>
              <a:t>Ggf. einen weiteren Rechner als Client (abhängig von der Demo)</a:t>
            </a:r>
          </a:p>
          <a:p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lvl="1" indent="0">
              <a:buNone/>
            </a:pP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202734" y="375342"/>
            <a:ext cx="14814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000" i="1" dirty="0" smtClean="0"/>
              <a:t>Umsetzung</a:t>
            </a:r>
            <a:endParaRPr lang="de-DE" sz="200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F08C7-EEA1-D54F-B803-ED3280BF054A}" type="slidenum">
              <a:rPr lang="de-DE" smtClean="0"/>
              <a:pPr/>
              <a:t>3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6031" y="4246318"/>
            <a:ext cx="3166278" cy="2485730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464450" y="6582676"/>
            <a:ext cx="15327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/>
              <a:t>Josef König, Christian Paulus</a:t>
            </a:r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1115380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95200" y="764690"/>
            <a:ext cx="7315200" cy="327600"/>
          </a:xfrm>
        </p:spPr>
        <p:txBody>
          <a:bodyPr>
            <a:normAutofit/>
          </a:bodyPr>
          <a:lstStyle/>
          <a:p>
            <a:r>
              <a:rPr lang="de-DE" sz="1600" dirty="0" smtClean="0"/>
              <a:t>WEP</a:t>
            </a:r>
            <a:endParaRPr lang="de-DE" sz="16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WEP ist nach heutigem Stand veraltet und gilt als unsicher</a:t>
            </a:r>
          </a:p>
          <a:p>
            <a:r>
              <a:rPr lang="de-DE" dirty="0" smtClean="0"/>
              <a:t>Seit 2013 dürfen durch </a:t>
            </a:r>
            <a:r>
              <a:rPr lang="de-DE" dirty="0"/>
              <a:t>die  Wi-Fi Alliance </a:t>
            </a:r>
            <a:r>
              <a:rPr lang="de-DE" dirty="0" smtClean="0"/>
              <a:t>zertifizierte Access Points kein 	WEP mehr anbieten</a:t>
            </a:r>
            <a:endParaRPr lang="de-DE" dirty="0"/>
          </a:p>
          <a:p>
            <a:r>
              <a:rPr lang="de-DE" dirty="0" smtClean="0"/>
              <a:t>Unterstützung verschiedener Authentifizierungsmethoden</a:t>
            </a:r>
          </a:p>
          <a:p>
            <a:pPr lvl="1"/>
            <a:r>
              <a:rPr lang="de-DE" dirty="0" err="1" smtClean="0"/>
              <a:t>Shared</a:t>
            </a:r>
            <a:r>
              <a:rPr lang="de-DE" dirty="0" smtClean="0"/>
              <a:t> </a:t>
            </a:r>
            <a:r>
              <a:rPr lang="de-DE" dirty="0"/>
              <a:t>Key Authentication </a:t>
            </a:r>
          </a:p>
          <a:p>
            <a:pPr lvl="1"/>
            <a:r>
              <a:rPr lang="de-DE" dirty="0" smtClean="0"/>
              <a:t>Open </a:t>
            </a:r>
            <a:r>
              <a:rPr lang="de-DE" dirty="0"/>
              <a:t>System </a:t>
            </a:r>
            <a:r>
              <a:rPr lang="de-DE" dirty="0" smtClean="0"/>
              <a:t>Authentication</a:t>
            </a:r>
          </a:p>
          <a:p>
            <a:r>
              <a:rPr lang="de-DE" dirty="0" smtClean="0"/>
              <a:t>Ansatzmöglichkeiten</a:t>
            </a:r>
          </a:p>
          <a:p>
            <a:pPr lvl="1"/>
            <a:r>
              <a:rPr lang="de-DE" dirty="0" smtClean="0"/>
              <a:t>Datenverkehr auf dem Access Point</a:t>
            </a:r>
          </a:p>
          <a:p>
            <a:pPr lvl="1"/>
            <a:r>
              <a:rPr lang="de-DE" dirty="0" smtClean="0"/>
              <a:t>Kaum Datenverkehr auf dem Access Point</a:t>
            </a:r>
          </a:p>
          <a:p>
            <a:pPr lvl="1"/>
            <a:r>
              <a:rPr lang="de-DE" dirty="0" smtClean="0"/>
              <a:t>Angriff auf den Client</a:t>
            </a:r>
          </a:p>
          <a:p>
            <a:pPr indent="0">
              <a:buNone/>
            </a:pPr>
            <a:endParaRPr lang="de-DE" dirty="0"/>
          </a:p>
          <a:p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lvl="1" indent="0">
              <a:buNone/>
            </a:pP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202734" y="375342"/>
            <a:ext cx="14542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000" i="1" dirty="0" smtClean="0"/>
              <a:t>Die Demos</a:t>
            </a:r>
            <a:endParaRPr lang="de-DE" sz="200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F08C7-EEA1-D54F-B803-ED3280BF054A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464450" y="6582676"/>
            <a:ext cx="15327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/>
              <a:t>Josef König, Christian Paulus</a:t>
            </a:r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4222571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95200" y="764690"/>
            <a:ext cx="7315200" cy="327600"/>
          </a:xfrm>
        </p:spPr>
        <p:txBody>
          <a:bodyPr>
            <a:normAutofit/>
          </a:bodyPr>
          <a:lstStyle/>
          <a:p>
            <a:r>
              <a:rPr lang="de-DE" sz="1600" dirty="0" err="1" smtClean="0"/>
              <a:t>DoS</a:t>
            </a:r>
            <a:endParaRPr lang="de-DE" sz="16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Ziele</a:t>
            </a:r>
          </a:p>
          <a:p>
            <a:pPr lvl="1"/>
            <a:r>
              <a:rPr lang="de-DE" dirty="0" smtClean="0"/>
              <a:t>Blockieren von Traffic auf dem Ziel-Access Point</a:t>
            </a:r>
          </a:p>
          <a:p>
            <a:pPr lvl="1"/>
            <a:r>
              <a:rPr lang="de-DE" dirty="0" smtClean="0"/>
              <a:t>Aufzeichnen eines Handshakes</a:t>
            </a:r>
          </a:p>
          <a:p>
            <a:pPr lvl="1"/>
            <a:r>
              <a:rPr lang="de-DE" dirty="0" smtClean="0"/>
              <a:t>Erzwingen schwächerer / keiner Verschlüsselung</a:t>
            </a:r>
          </a:p>
          <a:p>
            <a:pPr lvl="1"/>
            <a:r>
              <a:rPr lang="de-DE" dirty="0" smtClean="0"/>
              <a:t>Verbindung auf einen anderen Access Point erzwingen</a:t>
            </a:r>
          </a:p>
          <a:p>
            <a:r>
              <a:rPr lang="de-DE" dirty="0" smtClean="0"/>
              <a:t>Möglichkeiten für Störungen</a:t>
            </a:r>
          </a:p>
          <a:p>
            <a:pPr lvl="1"/>
            <a:r>
              <a:rPr lang="de-DE" dirty="0" err="1"/>
              <a:t>Beacon</a:t>
            </a:r>
            <a:r>
              <a:rPr lang="de-DE" dirty="0"/>
              <a:t> </a:t>
            </a:r>
            <a:r>
              <a:rPr lang="de-DE" dirty="0" err="1"/>
              <a:t>Flood</a:t>
            </a:r>
            <a:r>
              <a:rPr lang="de-DE" dirty="0"/>
              <a:t> Mode</a:t>
            </a:r>
          </a:p>
          <a:p>
            <a:pPr lvl="1"/>
            <a:r>
              <a:rPr lang="de-DE" dirty="0"/>
              <a:t>Authentication </a:t>
            </a:r>
            <a:r>
              <a:rPr lang="de-DE" dirty="0" err="1"/>
              <a:t>DoS</a:t>
            </a:r>
            <a:r>
              <a:rPr lang="de-DE" dirty="0"/>
              <a:t> M</a:t>
            </a:r>
            <a:r>
              <a:rPr lang="de-DE" dirty="0" smtClean="0"/>
              <a:t>ode</a:t>
            </a:r>
          </a:p>
          <a:p>
            <a:pPr lvl="1"/>
            <a:r>
              <a:rPr lang="de-DE" dirty="0" smtClean="0"/>
              <a:t>WPA </a:t>
            </a:r>
            <a:r>
              <a:rPr lang="de-DE" dirty="0" err="1"/>
              <a:t>Downgrade</a:t>
            </a:r>
            <a:r>
              <a:rPr lang="de-DE" dirty="0"/>
              <a:t> </a:t>
            </a:r>
            <a:r>
              <a:rPr lang="de-DE" dirty="0" err="1"/>
              <a:t>test</a:t>
            </a:r>
            <a:endParaRPr lang="de-DE" dirty="0"/>
          </a:p>
          <a:p>
            <a:pPr lvl="1"/>
            <a:r>
              <a:rPr lang="de-DE" dirty="0"/>
              <a:t>Michael </a:t>
            </a:r>
            <a:r>
              <a:rPr lang="de-DE" dirty="0" err="1"/>
              <a:t>shutdown</a:t>
            </a:r>
            <a:r>
              <a:rPr lang="de-DE" dirty="0"/>
              <a:t> </a:t>
            </a:r>
            <a:r>
              <a:rPr lang="de-DE" dirty="0" err="1"/>
              <a:t>exploitation</a:t>
            </a:r>
            <a:r>
              <a:rPr lang="de-DE" dirty="0"/>
              <a:t> (TKIP</a:t>
            </a:r>
            <a:r>
              <a:rPr lang="de-DE" dirty="0" smtClean="0"/>
              <a:t>)</a:t>
            </a:r>
          </a:p>
          <a:p>
            <a:r>
              <a:rPr lang="de-DE" dirty="0" smtClean="0"/>
              <a:t>Beschränkung auf einen Access Point bei vielen Angriffen möglich</a:t>
            </a:r>
          </a:p>
          <a:p>
            <a:r>
              <a:rPr lang="de-DE" dirty="0" smtClean="0"/>
              <a:t>Angriffe nicht immer erfolgreich durchführbar</a:t>
            </a:r>
          </a:p>
          <a:p>
            <a:endParaRPr lang="de-DE" dirty="0" smtClean="0"/>
          </a:p>
          <a:p>
            <a:endParaRPr lang="de-DE" dirty="0"/>
          </a:p>
          <a:p>
            <a:pPr lvl="1"/>
            <a:endParaRPr lang="de-DE" dirty="0" smtClean="0"/>
          </a:p>
          <a:p>
            <a:pPr lvl="1"/>
            <a:endParaRPr lang="de-DE" dirty="0" smtClean="0"/>
          </a:p>
          <a:p>
            <a:pPr lvl="1"/>
            <a:endParaRPr lang="de-DE" dirty="0" smtClean="0"/>
          </a:p>
          <a:p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lvl="1" indent="0">
              <a:buNone/>
            </a:pP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202734" y="375342"/>
            <a:ext cx="14542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000" i="1" dirty="0" smtClean="0"/>
              <a:t>Die Demos</a:t>
            </a:r>
            <a:endParaRPr lang="de-DE" sz="200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F08C7-EEA1-D54F-B803-ED3280BF054A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464450" y="6582676"/>
            <a:ext cx="15327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/>
              <a:t>Josef König, Christian Paulus</a:t>
            </a:r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4025351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95200" y="764690"/>
            <a:ext cx="7315200" cy="327600"/>
          </a:xfrm>
        </p:spPr>
        <p:txBody>
          <a:bodyPr>
            <a:normAutofit/>
          </a:bodyPr>
          <a:lstStyle/>
          <a:p>
            <a:r>
              <a:rPr lang="de-DE" sz="1600" dirty="0" err="1"/>
              <a:t>Fake</a:t>
            </a:r>
            <a:r>
              <a:rPr lang="de-DE" sz="1600" dirty="0"/>
              <a:t>-AP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Angriffsmöglichkeiten</a:t>
            </a:r>
          </a:p>
          <a:p>
            <a:pPr lvl="1"/>
            <a:r>
              <a:rPr lang="de-DE" dirty="0" smtClean="0"/>
              <a:t>Ausgabe als Hotspot</a:t>
            </a:r>
          </a:p>
          <a:p>
            <a:pPr lvl="1"/>
            <a:r>
              <a:rPr lang="de-DE" dirty="0" smtClean="0"/>
              <a:t>Ersetzen eines bisherigen Access Points in der Umgebung</a:t>
            </a:r>
          </a:p>
          <a:p>
            <a:r>
              <a:rPr lang="de-DE" dirty="0" smtClean="0"/>
              <a:t>Ziele</a:t>
            </a:r>
          </a:p>
          <a:p>
            <a:pPr lvl="1"/>
            <a:r>
              <a:rPr lang="de-DE" dirty="0" smtClean="0"/>
              <a:t>Ausspähen von Informationen (Passwörter, Kreditkarten)</a:t>
            </a:r>
          </a:p>
          <a:p>
            <a:pPr lvl="1"/>
            <a:r>
              <a:rPr lang="de-DE" dirty="0" smtClean="0"/>
              <a:t>Einschleusen von Schadcode</a:t>
            </a:r>
          </a:p>
          <a:p>
            <a:r>
              <a:rPr lang="de-DE" dirty="0" smtClean="0"/>
              <a:t>Ablauf</a:t>
            </a:r>
          </a:p>
          <a:p>
            <a:pPr lvl="1"/>
            <a:r>
              <a:rPr lang="de-DE" dirty="0" smtClean="0"/>
              <a:t>Eventuelles Blockieren eines vorhandenen Access Points</a:t>
            </a:r>
          </a:p>
          <a:p>
            <a:pPr lvl="1"/>
            <a:r>
              <a:rPr lang="de-DE" dirty="0" smtClean="0"/>
              <a:t>Erstellen eines eigenen Access Points / Hotspots</a:t>
            </a:r>
          </a:p>
          <a:p>
            <a:pPr lvl="1"/>
            <a:r>
              <a:rPr lang="de-DE" dirty="0" smtClean="0"/>
              <a:t>Warten auf sich verbindende Clients</a:t>
            </a:r>
          </a:p>
          <a:p>
            <a:pPr lvl="1"/>
            <a:r>
              <a:rPr lang="de-DE" dirty="0" smtClean="0"/>
              <a:t>Verteilung einer Anmeldemaske (Kreditkarten / Passwörter) / Manipulation 	  des Datenverkehrs / Infektion mit Schadcode</a:t>
            </a:r>
          </a:p>
          <a:p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lvl="1" indent="0">
              <a:buNone/>
            </a:pP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202734" y="375342"/>
            <a:ext cx="14542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000" i="1" dirty="0" smtClean="0"/>
              <a:t>Die Demos</a:t>
            </a:r>
            <a:endParaRPr lang="de-DE" sz="200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F08C7-EEA1-D54F-B803-ED3280BF054A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464450" y="6582676"/>
            <a:ext cx="15327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/>
              <a:t>Josef König, Christian Paulus</a:t>
            </a:r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1865597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95200" y="764690"/>
            <a:ext cx="7315200" cy="327600"/>
          </a:xfrm>
        </p:spPr>
        <p:txBody>
          <a:bodyPr>
            <a:normAutofit/>
          </a:bodyPr>
          <a:lstStyle/>
          <a:p>
            <a:r>
              <a:rPr lang="de-DE" sz="1600" dirty="0" smtClean="0"/>
              <a:t>WPA/WPA2</a:t>
            </a:r>
            <a:endParaRPr lang="de-DE" sz="16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WPA2 gilt</a:t>
            </a:r>
            <a:r>
              <a:rPr lang="de-DE" dirty="0"/>
              <a:t>, bei ausreichend langem Key, bisher als </a:t>
            </a:r>
            <a:r>
              <a:rPr lang="de-DE" dirty="0" smtClean="0"/>
              <a:t>sicher</a:t>
            </a:r>
          </a:p>
          <a:p>
            <a:r>
              <a:rPr lang="de-DE" dirty="0" smtClean="0"/>
              <a:t>Angriffe auf den PSK von WPA/WPA2 gesicherten Netzwerken</a:t>
            </a:r>
          </a:p>
          <a:p>
            <a:r>
              <a:rPr lang="de-DE" dirty="0"/>
              <a:t>Verfahren für WPA und WPA2 identisch</a:t>
            </a:r>
          </a:p>
          <a:p>
            <a:r>
              <a:rPr lang="de-DE" dirty="0"/>
              <a:t>Ablauf:</a:t>
            </a:r>
          </a:p>
          <a:p>
            <a:pPr lvl="1"/>
            <a:r>
              <a:rPr lang="de-DE" dirty="0"/>
              <a:t>Dazu einen Handshake zwischen einem Client und dem AP aufzeichnen</a:t>
            </a:r>
          </a:p>
          <a:p>
            <a:pPr lvl="1"/>
            <a:r>
              <a:rPr lang="de-DE" dirty="0"/>
              <a:t>Identifizieren des anzugreifenden Access Points und der SSID</a:t>
            </a:r>
          </a:p>
          <a:p>
            <a:pPr lvl="1"/>
            <a:r>
              <a:rPr lang="de-DE" dirty="0"/>
              <a:t>Versetzen des WLAN Interfaces in den Monitoring Mode</a:t>
            </a:r>
          </a:p>
          <a:p>
            <a:pPr lvl="1"/>
            <a:r>
              <a:rPr lang="de-DE" dirty="0"/>
              <a:t>Optional: MAC-Spoofing</a:t>
            </a:r>
          </a:p>
          <a:p>
            <a:pPr lvl="1"/>
            <a:r>
              <a:rPr lang="de-DE" dirty="0"/>
              <a:t>Aufzeichnen eines Handshakes zwischen Client und Access Point</a:t>
            </a:r>
          </a:p>
          <a:p>
            <a:pPr lvl="1"/>
            <a:r>
              <a:rPr lang="de-DE" dirty="0"/>
              <a:t>„Offline“ Cracken des Keys in der Aufzeichnung</a:t>
            </a:r>
          </a:p>
          <a:p>
            <a:pPr lvl="1" indent="0">
              <a:buNone/>
            </a:pPr>
            <a:endParaRPr lang="de-DE" dirty="0" smtClean="0"/>
          </a:p>
          <a:p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lvl="1" indent="0">
              <a:buNone/>
            </a:pP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202734" y="375342"/>
            <a:ext cx="14542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000" i="1" dirty="0" smtClean="0"/>
              <a:t>Die Demos</a:t>
            </a:r>
            <a:endParaRPr lang="de-DE" sz="200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F08C7-EEA1-D54F-B803-ED3280BF054A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464450" y="6582676"/>
            <a:ext cx="15327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/>
              <a:t>Josef König, Christian Paulus</a:t>
            </a:r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2570727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95200" y="764690"/>
            <a:ext cx="7315200" cy="327600"/>
          </a:xfrm>
        </p:spPr>
        <p:txBody>
          <a:bodyPr>
            <a:normAutofit/>
          </a:bodyPr>
          <a:lstStyle/>
          <a:p>
            <a:r>
              <a:rPr lang="de-DE" sz="1600" dirty="0" smtClean="0"/>
              <a:t>WPS</a:t>
            </a:r>
            <a:endParaRPr lang="de-DE" sz="16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Angriff auf den PIN, der für bei WPS für die Verbindung zwischen Client und Access Point verwendet wird</a:t>
            </a:r>
          </a:p>
          <a:p>
            <a:r>
              <a:rPr lang="de-DE" dirty="0" smtClean="0"/>
              <a:t>WPS muss dauerhaft auf dem AP aktiviert sein</a:t>
            </a:r>
          </a:p>
          <a:p>
            <a:r>
              <a:rPr lang="de-DE" dirty="0" smtClean="0"/>
              <a:t>Angriff dauert zwischen 4 – 6 Stunden</a:t>
            </a:r>
          </a:p>
          <a:p>
            <a:r>
              <a:rPr lang="de-DE" dirty="0" smtClean="0"/>
              <a:t>Für eine praktische Vorführung eher ungeeignet</a:t>
            </a:r>
          </a:p>
          <a:p>
            <a:r>
              <a:rPr lang="de-DE" dirty="0" smtClean="0"/>
              <a:t>Theoretische Durchführung des Angriffs in der Dokumentation</a:t>
            </a:r>
          </a:p>
          <a:p>
            <a:pPr lvl="1" indent="0">
              <a:buNone/>
            </a:pPr>
            <a:r>
              <a:rPr lang="de-DE" dirty="0" smtClean="0">
                <a:sym typeface="Wingdings" panose="05000000000000000000" pitchFamily="2" charset="2"/>
              </a:rPr>
              <a:t> Angriff kann auch zu Hause, bei Interesse, leicht durchgeführt werden</a:t>
            </a:r>
            <a:endParaRPr lang="de-DE" dirty="0" smtClean="0"/>
          </a:p>
          <a:p>
            <a:pPr lvl="1" indent="0">
              <a:buNone/>
            </a:pPr>
            <a:endParaRPr lang="de-DE" dirty="0" smtClean="0"/>
          </a:p>
          <a:p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lvl="1" indent="0">
              <a:buNone/>
            </a:pP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202734" y="375342"/>
            <a:ext cx="14542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000" i="1" dirty="0" smtClean="0"/>
              <a:t>Die Demos</a:t>
            </a:r>
            <a:endParaRPr lang="de-DE" sz="200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F08C7-EEA1-D54F-B803-ED3280BF054A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464450" y="6582676"/>
            <a:ext cx="15327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/>
              <a:t>Josef König, Christian Paulus</a:t>
            </a:r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3838208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13.01.16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 smtClean="0"/>
              <a:t>Julian Rieder, Sebastian Schuster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Netzwerk </a:t>
            </a:r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Abschlusspräsentation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112877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i_template_thi_2">
  <a:themeElements>
    <a:clrScheme name="THI Farbschema">
      <a:dk1>
        <a:srgbClr val="005A9B"/>
      </a:dk1>
      <a:lt1>
        <a:sysClr val="window" lastClr="FFFFFF"/>
      </a:lt1>
      <a:dk2>
        <a:srgbClr val="000000"/>
      </a:dk2>
      <a:lt2>
        <a:srgbClr val="FFFFFF"/>
      </a:lt2>
      <a:accent1>
        <a:srgbClr val="005A9B"/>
      </a:accent1>
      <a:accent2>
        <a:srgbClr val="007382"/>
      </a:accent2>
      <a:accent3>
        <a:srgbClr val="009BCD"/>
      </a:accent3>
      <a:accent4>
        <a:srgbClr val="96BE00"/>
      </a:accent4>
      <a:accent5>
        <a:srgbClr val="009664"/>
      </a:accent5>
      <a:accent6>
        <a:srgbClr val="E6320F"/>
      </a:accent6>
      <a:hlink>
        <a:srgbClr val="005A9B"/>
      </a:hlink>
      <a:folHlink>
        <a:srgbClr val="009BCD"/>
      </a:folHlink>
    </a:clrScheme>
    <a:fontScheme name="Office Klassisch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Bildschirm">
  <a:themeElements>
    <a:clrScheme name="THI Farbschema">
      <a:dk1>
        <a:srgbClr val="005A9B"/>
      </a:dk1>
      <a:lt1>
        <a:sysClr val="window" lastClr="FFFFFF"/>
      </a:lt1>
      <a:dk2>
        <a:srgbClr val="000000"/>
      </a:dk2>
      <a:lt2>
        <a:srgbClr val="FFFFFF"/>
      </a:lt2>
      <a:accent1>
        <a:srgbClr val="005A9B"/>
      </a:accent1>
      <a:accent2>
        <a:srgbClr val="007382"/>
      </a:accent2>
      <a:accent3>
        <a:srgbClr val="009BCD"/>
      </a:accent3>
      <a:accent4>
        <a:srgbClr val="96BE00"/>
      </a:accent4>
      <a:accent5>
        <a:srgbClr val="009664"/>
      </a:accent5>
      <a:accent6>
        <a:srgbClr val="E6320F"/>
      </a:accent6>
      <a:hlink>
        <a:srgbClr val="005A9B"/>
      </a:hlink>
      <a:folHlink>
        <a:srgbClr val="009BCD"/>
      </a:folHlink>
    </a:clrScheme>
    <a:fontScheme name="Office Klassisch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Hörsaal">
  <a:themeElements>
    <a:clrScheme name="THI Farbschema">
      <a:dk1>
        <a:srgbClr val="005A9B"/>
      </a:dk1>
      <a:lt1>
        <a:sysClr val="window" lastClr="FFFFFF"/>
      </a:lt1>
      <a:dk2>
        <a:srgbClr val="000000"/>
      </a:dk2>
      <a:lt2>
        <a:srgbClr val="FFFFFF"/>
      </a:lt2>
      <a:accent1>
        <a:srgbClr val="005A9B"/>
      </a:accent1>
      <a:accent2>
        <a:srgbClr val="007382"/>
      </a:accent2>
      <a:accent3>
        <a:srgbClr val="009BCD"/>
      </a:accent3>
      <a:accent4>
        <a:srgbClr val="96BE00"/>
      </a:accent4>
      <a:accent5>
        <a:srgbClr val="009664"/>
      </a:accent5>
      <a:accent6>
        <a:srgbClr val="E6320F"/>
      </a:accent6>
      <a:hlink>
        <a:srgbClr val="005A9B"/>
      </a:hlink>
      <a:folHlink>
        <a:srgbClr val="009BCD"/>
      </a:folHlink>
    </a:clrScheme>
    <a:fontScheme name="Office Klassisch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thi_template_EI</Template>
  <TotalTime>0</TotalTime>
  <Words>1161</Words>
  <Application>Microsoft Macintosh PowerPoint</Application>
  <PresentationFormat>Bildschirmpräsentation (4:3)</PresentationFormat>
  <Paragraphs>321</Paragraphs>
  <Slides>28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28</vt:i4>
      </vt:variant>
    </vt:vector>
  </HeadingPairs>
  <TitlesOfParts>
    <vt:vector size="37" baseType="lpstr">
      <vt:lpstr>Arial Unicode MS</vt:lpstr>
      <vt:lpstr>Calibri</vt:lpstr>
      <vt:lpstr>Courier</vt:lpstr>
      <vt:lpstr>Courier-Bold</vt:lpstr>
      <vt:lpstr>Wingdings</vt:lpstr>
      <vt:lpstr>Arial</vt:lpstr>
      <vt:lpstr>thi_template_thi_2</vt:lpstr>
      <vt:lpstr>Bildschirm</vt:lpstr>
      <vt:lpstr>Hörsaal</vt:lpstr>
      <vt:lpstr>Abschlusspräsentation</vt:lpstr>
      <vt:lpstr> - Was hatten wir geplant -</vt:lpstr>
      <vt:lpstr>Hardware und Aufbau</vt:lpstr>
      <vt:lpstr>WEP</vt:lpstr>
      <vt:lpstr>DoS</vt:lpstr>
      <vt:lpstr>Fake-AP</vt:lpstr>
      <vt:lpstr>WPA/WPA2</vt:lpstr>
      <vt:lpstr>WPS</vt:lpstr>
      <vt:lpstr>Abschlusspräsentation</vt:lpstr>
      <vt:lpstr>Security-Workbench</vt:lpstr>
      <vt:lpstr>Security-Workbench</vt:lpstr>
      <vt:lpstr>Security-Workbench</vt:lpstr>
      <vt:lpstr>Security-Workbench</vt:lpstr>
      <vt:lpstr>Security-Workbench</vt:lpstr>
      <vt:lpstr>Security-Workbench</vt:lpstr>
      <vt:lpstr>Security-Workbench</vt:lpstr>
      <vt:lpstr>Abschlusspräsentation</vt:lpstr>
      <vt:lpstr>iCTF</vt:lpstr>
      <vt:lpstr>iCTF</vt:lpstr>
      <vt:lpstr>Die Idee</vt:lpstr>
      <vt:lpstr>Die Idee</vt:lpstr>
      <vt:lpstr>Service</vt:lpstr>
      <vt:lpstr>Schwachstellen</vt:lpstr>
      <vt:lpstr>Schwachstellen</vt:lpstr>
      <vt:lpstr>Schwachstellen</vt:lpstr>
      <vt:lpstr>Schwachstellen</vt:lpstr>
      <vt:lpstr>Schwachstellen</vt:lpstr>
      <vt:lpstr>PowerPoint-Präsentation</vt:lpstr>
    </vt:vector>
  </TitlesOfParts>
  <Company>Hochschule Ingolstadt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Plessow Waltraud</dc:creator>
  <cp:lastModifiedBy>phw4497@thi.de</cp:lastModifiedBy>
  <cp:revision>154</cp:revision>
  <cp:lastPrinted>2013-09-13T13:09:18Z</cp:lastPrinted>
  <dcterms:created xsi:type="dcterms:W3CDTF">2014-06-10T06:20:43Z</dcterms:created>
  <dcterms:modified xsi:type="dcterms:W3CDTF">2016-01-12T12:57:36Z</dcterms:modified>
</cp:coreProperties>
</file>