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3.jpeg" ContentType="image/jpe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Siebte Gliederungsebene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de-DE" sz="1400">
                <a:latin typeface="Times New Roman"/>
              </a:rPr>
              <a:t>&lt;Datum/Uhrzeit&gt;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de-DE" sz="1400">
                <a:latin typeface="Times New Roman"/>
              </a:rPr>
              <a:t>&lt;Fußzeile&gt;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3810804-30B8-4F01-B61E-361A849D33E2}" type="slidenum">
              <a:rPr lang="de-DE" sz="1400">
                <a:latin typeface="Times New Roman"/>
              </a:rPr>
              <a:t>&lt;Foliennummer&gt;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ICTF / </a:t>
            </a:r>
            <a:r>
              <a:rPr lang="de-DE" sz="4400" baseline="-33000">
                <a:latin typeface="Arial"/>
              </a:rPr>
              <a:t>Folkswagen_Emissions Testing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de-DE" sz="3200">
                <a:latin typeface="Arial"/>
              </a:rPr>
              <a:t>Ziel: Automatisiertes Testen der Scripte</a:t>
            </a:r>
            <a:endParaRPr/>
          </a:p>
          <a:p>
            <a:r>
              <a:rPr lang="de-DE" sz="3200">
                <a:latin typeface="Arial"/>
              </a:rPr>
              <a:t>setflag.py → getflag.py / exploit.py</a:t>
            </a:r>
            <a:endParaRPr/>
          </a:p>
          <a:p>
            <a:pPr algn="ctr"/>
            <a:endParaRPr/>
          </a:p>
          <a:p>
            <a:pPr algn="ctr"/>
            <a:r>
              <a:rPr lang="de-DE" sz="3200">
                <a:latin typeface="Arial"/>
              </a:rPr>
              <a:t> </a:t>
            </a:r>
            <a:endParaRPr/>
          </a:p>
          <a:p>
            <a:pPr algn="ctr"/>
            <a:endParaRPr/>
          </a:p>
          <a:p>
            <a:pPr algn="ctr"/>
            <a:r>
              <a:rPr lang="de-DE" sz="3200">
                <a:latin typeface="Arial"/>
              </a:rPr>
              <a:t> 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1152360" y="5580360"/>
            <a:ext cx="792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de-DE">
                <a:latin typeface="Arial"/>
              </a:rPr>
              <a:t>Flag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2376360" y="3852360"/>
            <a:ext cx="1296000" cy="1224000"/>
          </a:xfrm>
          <a:prstGeom prst="diamond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de-DE">
                <a:latin typeface="Arial"/>
              </a:rPr>
              <a:t>Setflag.py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5364360" y="3204360"/>
            <a:ext cx="1296000" cy="1224000"/>
          </a:xfrm>
          <a:prstGeom prst="diamond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de-DE">
                <a:latin typeface="Arial"/>
              </a:rPr>
              <a:t>getflag.py</a:t>
            </a:r>
            <a:endParaRPr/>
          </a:p>
        </p:txBody>
      </p:sp>
      <p:sp>
        <p:nvSpPr>
          <p:cNvPr id="44" name="CustomShape 6"/>
          <p:cNvSpPr/>
          <p:nvPr/>
        </p:nvSpPr>
        <p:spPr>
          <a:xfrm>
            <a:off x="4104360" y="406836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de-DE">
                <a:latin typeface="Arial"/>
              </a:rPr>
              <a:t>ID</a:t>
            </a:r>
            <a:endParaRPr/>
          </a:p>
        </p:txBody>
      </p:sp>
      <p:sp>
        <p:nvSpPr>
          <p:cNvPr id="45" name="CustomShape 7"/>
          <p:cNvSpPr/>
          <p:nvPr/>
        </p:nvSpPr>
        <p:spPr>
          <a:xfrm>
            <a:off x="4104360" y="457236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de-DE">
                <a:latin typeface="Arial"/>
              </a:rPr>
              <a:t>Token</a:t>
            </a:r>
            <a:endParaRPr/>
          </a:p>
        </p:txBody>
      </p:sp>
      <p:sp>
        <p:nvSpPr>
          <p:cNvPr id="46" name="CustomShape 8"/>
          <p:cNvSpPr/>
          <p:nvPr/>
        </p:nvSpPr>
        <p:spPr>
          <a:xfrm>
            <a:off x="6300360" y="4032360"/>
            <a:ext cx="1296000" cy="1224000"/>
          </a:xfrm>
          <a:prstGeom prst="diamond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de-DE">
                <a:latin typeface="Arial"/>
              </a:rPr>
              <a:t>exploit.py</a:t>
            </a:r>
            <a:endParaRPr/>
          </a:p>
        </p:txBody>
      </p:sp>
      <p:cxnSp>
        <p:nvCxnSpPr>
          <p:cNvPr id="47" name="Line 9"/>
          <p:cNvCxnSpPr>
            <a:stCxn id="41" idx="0"/>
            <a:endCxn id="42" idx="1"/>
          </p:cNvCxnSpPr>
          <p:nvPr/>
        </p:nvCxnSpPr>
        <p:spPr>
          <a:xfrm flipV="1">
            <a:off x="1548360" y="4464360"/>
            <a:ext cx="828360" cy="1116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8" name="Line 10"/>
          <p:cNvCxnSpPr>
            <a:stCxn id="42" idx="3"/>
            <a:endCxn id="44" idx="1"/>
          </p:cNvCxnSpPr>
          <p:nvPr/>
        </p:nvCxnSpPr>
        <p:spPr>
          <a:xfrm flipV="1">
            <a:off x="3672360" y="4284360"/>
            <a:ext cx="432360" cy="180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9" name="Line 11"/>
          <p:cNvCxnSpPr>
            <a:stCxn id="42" idx="3"/>
            <a:endCxn id="45" idx="1"/>
          </p:cNvCxnSpPr>
          <p:nvPr/>
        </p:nvCxnSpPr>
        <p:spPr>
          <a:xfrm>
            <a:off x="3672360" y="4464360"/>
            <a:ext cx="432360" cy="324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0" name="Line 12"/>
          <p:cNvCxnSpPr>
            <a:stCxn id="44" idx="3"/>
            <a:endCxn id="43" idx="1"/>
          </p:cNvCxnSpPr>
          <p:nvPr/>
        </p:nvCxnSpPr>
        <p:spPr>
          <a:xfrm flipV="1">
            <a:off x="5040360" y="3816360"/>
            <a:ext cx="324360" cy="468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1" name="Line 13"/>
          <p:cNvCxnSpPr>
            <a:stCxn id="45" idx="3"/>
            <a:endCxn id="43" idx="2"/>
          </p:cNvCxnSpPr>
          <p:nvPr/>
        </p:nvCxnSpPr>
        <p:spPr>
          <a:xfrm flipV="1">
            <a:off x="5040360" y="4428360"/>
            <a:ext cx="972360" cy="360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2" name="Line 14"/>
          <p:cNvCxnSpPr>
            <a:stCxn id="44" idx="3"/>
            <a:endCxn id="46" idx="1"/>
          </p:cNvCxnSpPr>
          <p:nvPr/>
        </p:nvCxnSpPr>
        <p:spPr>
          <a:xfrm>
            <a:off x="5040360" y="4284360"/>
            <a:ext cx="1260360" cy="360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3" name="CustomShape 15"/>
          <p:cNvSpPr/>
          <p:nvPr/>
        </p:nvSpPr>
        <p:spPr>
          <a:xfrm>
            <a:off x="2376360" y="5832360"/>
            <a:ext cx="4248000" cy="360000"/>
          </a:xfrm>
          <a:prstGeom prst="leftRightArrow">
            <a:avLst>
              <a:gd name="adj1" fmla="val 43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de-DE">
                <a:latin typeface="Arial"/>
              </a:rPr>
              <a:t>Prüfen des Ergebnis</a:t>
            </a:r>
            <a:endParaRPr/>
          </a:p>
        </p:txBody>
      </p:sp>
      <p:cxnSp>
        <p:nvCxnSpPr>
          <p:cNvPr id="54" name="Line 16"/>
          <p:cNvCxnSpPr>
            <a:stCxn id="43" idx="3"/>
          </p:cNvCxnSpPr>
          <p:nvPr/>
        </p:nvCxnSpPr>
        <p:spPr>
          <a:xfrm>
            <a:off x="6660360" y="3816360"/>
            <a:ext cx="864360" cy="2808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5" name="Line 17"/>
          <p:cNvCxnSpPr>
            <a:stCxn id="46" idx="2"/>
          </p:cNvCxnSpPr>
          <p:nvPr/>
        </p:nvCxnSpPr>
        <p:spPr>
          <a:xfrm>
            <a:off x="6948360" y="5256360"/>
            <a:ext cx="576360" cy="324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6" name="CustomShape 18"/>
          <p:cNvSpPr/>
          <p:nvPr/>
        </p:nvSpPr>
        <p:spPr>
          <a:xfrm>
            <a:off x="6948360" y="6120360"/>
            <a:ext cx="1152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de-DE">
                <a:latin typeface="Arial"/>
              </a:rPr>
              <a:t>Ermittelte </a:t>
            </a:r>
            <a:endParaRPr/>
          </a:p>
          <a:p>
            <a:pPr algn="ctr"/>
            <a:r>
              <a:rPr lang="de-DE">
                <a:latin typeface="Arial"/>
              </a:rPr>
              <a:t>Flag</a:t>
            </a:r>
            <a:endParaRPr/>
          </a:p>
        </p:txBody>
      </p:sp>
      <p:sp>
        <p:nvSpPr>
          <p:cNvPr id="57" name="CustomShape 19"/>
          <p:cNvSpPr/>
          <p:nvPr/>
        </p:nvSpPr>
        <p:spPr>
          <a:xfrm>
            <a:off x="6948360" y="5580360"/>
            <a:ext cx="1152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de-DE">
                <a:latin typeface="Arial"/>
              </a:rPr>
              <a:t>Ermittelte </a:t>
            </a:r>
            <a:endParaRPr/>
          </a:p>
          <a:p>
            <a:pPr algn="ctr"/>
            <a:r>
              <a:rPr lang="de-DE">
                <a:latin typeface="Arial"/>
              </a:rPr>
              <a:t>Flag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Grundlagen/Zertifikate Basics / mitmproxy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r>
              <a:rPr lang="de-DE" sz="3200">
                <a:latin typeface="Arial"/>
              </a:rPr>
              <a:t>– </a:t>
            </a:r>
            <a:r>
              <a:rPr lang="de-DE" sz="3200">
                <a:latin typeface="Arial"/>
              </a:rPr>
              <a:t>Alternative Tools die ein solches Feature (neben anderen Zusatzfunktionen) anbieten: Burp Suite, SSLSplit, usw.</a:t>
            </a:r>
            <a:endParaRPr/>
          </a:p>
          <a:p>
            <a:endParaRPr/>
          </a:p>
          <a:p>
            <a:r>
              <a:rPr lang="de-DE" sz="3200">
                <a:latin typeface="Arial"/>
              </a:rPr>
              <a:t>- Grundsätzliche Verfahren sicher</a:t>
            </a:r>
            <a:endParaRPr/>
          </a:p>
          <a:p>
            <a:r>
              <a:rPr lang="de-DE" sz="3200">
                <a:latin typeface="Arial"/>
              </a:rPr>
              <a:t>Zertifikatsinfrastruktur hat aber Schwächen</a:t>
            </a:r>
            <a:endParaRPr/>
          </a:p>
          <a:p>
            <a:endParaRPr/>
          </a:p>
          <a:p>
            <a:r>
              <a:rPr lang="de-DE" sz="3200">
                <a:latin typeface="Arial"/>
              </a:rPr>
              <a:t>Beispielszenarien:</a:t>
            </a:r>
            <a:endParaRPr/>
          </a:p>
          <a:p>
            <a:r>
              <a:rPr lang="de-DE" sz="3200">
                <a:latin typeface="Arial"/>
              </a:rPr>
              <a:t>- Zertifikatsstelle/Zertifikatsvergabe kompromittiert</a:t>
            </a:r>
            <a:endParaRPr/>
          </a:p>
          <a:p>
            <a:r>
              <a:rPr lang="de-DE" sz="3200">
                <a:latin typeface="Arial"/>
              </a:rPr>
              <a:t>- Besitz des Server-Key wurde erlangt</a:t>
            </a:r>
            <a:endParaRPr/>
          </a:p>
          <a:p>
            <a:r>
              <a:rPr lang="de-DE" sz="3200">
                <a:latin typeface="Arial"/>
              </a:rPr>
              <a:t>- Zugriff auf den Opfer-PC → lokal Vertrauen gegenüber neuen Zertifikaten aussprechen</a:t>
            </a:r>
            <a:endParaRPr/>
          </a:p>
          <a:p>
            <a:r>
              <a:rPr lang="de-DE" sz="3200">
                <a:latin typeface="Arial"/>
              </a:rPr>
              <a:t>- Analyse des Https-Datenverkehr fremder Anwendungen</a:t>
            </a:r>
            <a:endParaRPr/>
          </a:p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mitmproxy Übung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Arbeitsweise von mitmproxy: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936000" y="2664000"/>
            <a:ext cx="4392000" cy="2580480"/>
          </a:xfrm>
          <a:prstGeom prst="rect">
            <a:avLst/>
          </a:prstGeom>
          <a:ln>
            <a:noFill/>
          </a:ln>
        </p:spPr>
      </p:pic>
      <p:sp>
        <p:nvSpPr>
          <p:cNvPr id="63" name="TextShape 3"/>
          <p:cNvSpPr txBox="1"/>
          <p:nvPr/>
        </p:nvSpPr>
        <p:spPr>
          <a:xfrm>
            <a:off x="2592000" y="5095800"/>
            <a:ext cx="266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1000">
                <a:latin typeface="Arial"/>
              </a:rPr>
              <a:t>http://mitmproxy.org/doc/howmitmproxy.html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Live-Demo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Application>LibreOffice/4.4.4.3$Windows_x86 LibreOffice_project/2c39ebcf046445232b798108aa8a7e7d89552ea8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2016-01-07T19:03:50Z</dcterms:created>
  <dc:language>de-DE</dc:language>
  <dcterms:modified xsi:type="dcterms:W3CDTF">2016-01-07T21:31:01Z</dcterms:modified>
  <cp:revision>38</cp:revision>
</cp:coreProperties>
</file>