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35"/>
  </p:notesMasterIdLst>
  <p:handoutMasterIdLst>
    <p:handoutMasterId r:id="rId36"/>
  </p:handoutMasterIdLst>
  <p:sldIdLst>
    <p:sldId id="256" r:id="rId4"/>
    <p:sldId id="276" r:id="rId5"/>
    <p:sldId id="376" r:id="rId6"/>
    <p:sldId id="373" r:id="rId7"/>
    <p:sldId id="280" r:id="rId8"/>
    <p:sldId id="374" r:id="rId9"/>
    <p:sldId id="282" r:id="rId10"/>
    <p:sldId id="285" r:id="rId11"/>
    <p:sldId id="292" r:id="rId12"/>
    <p:sldId id="283" r:id="rId13"/>
    <p:sldId id="284" r:id="rId14"/>
    <p:sldId id="375" r:id="rId15"/>
    <p:sldId id="300" r:id="rId16"/>
    <p:sldId id="302" r:id="rId17"/>
    <p:sldId id="303" r:id="rId18"/>
    <p:sldId id="304" r:id="rId19"/>
    <p:sldId id="305" r:id="rId20"/>
    <p:sldId id="306" r:id="rId21"/>
    <p:sldId id="310" r:id="rId22"/>
    <p:sldId id="377" r:id="rId23"/>
    <p:sldId id="363" r:id="rId24"/>
    <p:sldId id="364" r:id="rId25"/>
    <p:sldId id="343" r:id="rId26"/>
    <p:sldId id="344" r:id="rId27"/>
    <p:sldId id="346" r:id="rId28"/>
    <p:sldId id="367" r:id="rId29"/>
    <p:sldId id="368" r:id="rId30"/>
    <p:sldId id="371" r:id="rId31"/>
    <p:sldId id="369" r:id="rId32"/>
    <p:sldId id="370" r:id="rId33"/>
    <p:sldId id="372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BCBCB"/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 autoAdjust="0"/>
    <p:restoredTop sz="87263" autoAdjust="0"/>
  </p:normalViewPr>
  <p:slideViewPr>
    <p:cSldViewPr snapToGrid="0" snapToObjects="1">
      <p:cViewPr varScale="1">
        <p:scale>
          <a:sx n="111" d="100"/>
          <a:sy n="111" d="100"/>
        </p:scale>
        <p:origin x="14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pPr/>
              <a:t>13.01.16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pPr/>
              <a:t>13.01.16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5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0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4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9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85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Key nicht</a:t>
            </a:r>
            <a:r>
              <a:rPr lang="de-DE" baseline="0" dirty="0" smtClean="0"/>
              <a:t> ein Herstellerfeature und nicht im Standard beschrieben, </a:t>
            </a:r>
          </a:p>
          <a:p>
            <a:r>
              <a:rPr lang="de-DE" baseline="0" dirty="0" smtClean="0"/>
              <a:t>Schwächt die </a:t>
            </a:r>
            <a:r>
              <a:rPr lang="de-DE" baseline="0" dirty="0" err="1" smtClean="0"/>
              <a:t>verschlüsselung</a:t>
            </a:r>
            <a:r>
              <a:rPr lang="de-DE" baseline="0" dirty="0" smtClean="0"/>
              <a:t>, da viel über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erfahren werden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Open System: Authentifizieren kann jeder, senden nur der mit dem entsprechenden Kennwort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6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Beacon</a:t>
            </a:r>
            <a:r>
              <a:rPr lang="de-DE" dirty="0" smtClean="0"/>
              <a:t> </a:t>
            </a:r>
            <a:r>
              <a:rPr lang="de-DE" dirty="0" err="1" smtClean="0"/>
              <a:t>Flood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Generierung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Fake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über </a:t>
            </a:r>
            <a:r>
              <a:rPr lang="de-DE" baseline="0" dirty="0" err="1" smtClean="0"/>
              <a:t>Beacon</a:t>
            </a:r>
            <a:r>
              <a:rPr lang="de-DE" baseline="0" dirty="0" smtClean="0"/>
              <a:t>-Frame</a:t>
            </a:r>
          </a:p>
          <a:p>
            <a:r>
              <a:rPr lang="de-DE" baseline="0" dirty="0" smtClean="0"/>
              <a:t>Crash des Netzwerkscanners oder Treibers</a:t>
            </a:r>
          </a:p>
          <a:p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Absturz des Angriffs-Rechners möglich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Authentication Dos Mode</a:t>
            </a:r>
          </a:p>
          <a:p>
            <a:r>
              <a:rPr lang="de-DE" baseline="0" dirty="0" smtClean="0"/>
              <a:t>Authentication </a:t>
            </a:r>
            <a:r>
              <a:rPr lang="de-DE" baseline="0" dirty="0" err="1" smtClean="0"/>
              <a:t>frames</a:t>
            </a:r>
            <a:r>
              <a:rPr lang="de-DE" baseline="0" dirty="0" smtClean="0"/>
              <a:t> zu allen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range</a:t>
            </a:r>
            <a:r>
              <a:rPr lang="de-DE" baseline="0" dirty="0" smtClean="0"/>
              <a:t> =&gt; zu viele Clients, frieren daher ein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WPA </a:t>
            </a:r>
            <a:r>
              <a:rPr lang="de-DE" baseline="0" dirty="0" err="1" smtClean="0"/>
              <a:t>downgrade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endParaRPr lang="de-DE" baseline="0" dirty="0" smtClean="0"/>
          </a:p>
          <a:p>
            <a:r>
              <a:rPr lang="de-DE" baseline="0" dirty="0" smtClean="0"/>
              <a:t>Abmelden von Clients an Stationen, die WPA einsetzen</a:t>
            </a:r>
          </a:p>
          <a:p>
            <a:r>
              <a:rPr lang="de-DE" baseline="0" dirty="0" smtClean="0"/>
              <a:t>Schauen ob </a:t>
            </a:r>
            <a:r>
              <a:rPr lang="de-DE" baseline="0" dirty="0" err="1" smtClean="0"/>
              <a:t>Sysadmin</a:t>
            </a:r>
            <a:r>
              <a:rPr lang="de-DE" baseline="0" dirty="0" smtClean="0"/>
              <a:t> WEP aktiviert oder keine Verschlüsselung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92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3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64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8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sdsd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F08C7-EEA1-D54F-B803-ED3280BF054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20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sdsd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8F08C7-EEA1-D54F-B803-ED3280BF054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30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4.emf"/><Relationship Id="rId14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3.xml"/><Relationship Id="rId9" Type="http://schemas.openxmlformats.org/officeDocument/2006/relationships/image" Target="../media/image7.emf"/><Relationship Id="rId10" Type="http://schemas.openxmlformats.org/officeDocument/2006/relationships/image" Target="../media/image5.e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6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mp"/><Relationship Id="rId3" Type="http://schemas.openxmlformats.org/officeDocument/2006/relationships/image" Target="../media/image15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946859" cy="376237"/>
          </a:xfrm>
        </p:spPr>
        <p:txBody>
          <a:bodyPr>
            <a:normAutofit/>
          </a:bodyPr>
          <a:lstStyle/>
          <a:p>
            <a:r>
              <a:rPr lang="de-DE" dirty="0" smtClean="0"/>
              <a:t>13.01.2016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8570" y="4122471"/>
            <a:ext cx="4535119" cy="367293"/>
          </a:xfrm>
        </p:spPr>
        <p:txBody>
          <a:bodyPr>
            <a:normAutofit/>
          </a:bodyPr>
          <a:lstStyle/>
          <a:p>
            <a:r>
              <a:rPr lang="de-DE" dirty="0" smtClean="0"/>
              <a:t>Projektteam 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WPA2 gilt</a:t>
            </a:r>
            <a:r>
              <a:rPr lang="de-DE" dirty="0"/>
              <a:t>, bei ausreichend langem Key, bisher als </a:t>
            </a:r>
            <a:r>
              <a:rPr lang="de-DE" dirty="0" smtClean="0"/>
              <a:t>sicher</a:t>
            </a:r>
          </a:p>
          <a:p>
            <a:r>
              <a:rPr lang="de-DE" dirty="0" smtClean="0"/>
              <a:t>Angriffe auf den PSK von WPA/WPA2 gesicherten Netzwerken</a:t>
            </a:r>
          </a:p>
          <a:p>
            <a:r>
              <a:rPr lang="de-DE" dirty="0"/>
              <a:t>Verfahren für WPA und WPA2 identisch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DE" dirty="0"/>
              <a:t>Dazu einen Handshake zwischen einem Client und dem AP aufzeichnen</a:t>
            </a:r>
          </a:p>
          <a:p>
            <a:pPr lvl="1"/>
            <a:r>
              <a:rPr lang="de-DE" dirty="0"/>
              <a:t>Identifizieren des anzugreifenden Access Points und der SSID</a:t>
            </a:r>
          </a:p>
          <a:p>
            <a:pPr lvl="1"/>
            <a:r>
              <a:rPr lang="de-DE" dirty="0"/>
              <a:t>Versetzen des WLAN Interfaces in den Monitoring Mode</a:t>
            </a:r>
          </a:p>
          <a:p>
            <a:pPr lvl="1"/>
            <a:r>
              <a:rPr lang="de-DE" dirty="0"/>
              <a:t>Optional: MAC-Spoofing</a:t>
            </a:r>
          </a:p>
          <a:p>
            <a:pPr lvl="1"/>
            <a:r>
              <a:rPr lang="de-DE" dirty="0"/>
              <a:t>Aufzeichnen eines Handshakes zwischen Client und Access Point</a:t>
            </a:r>
          </a:p>
          <a:p>
            <a:pPr lvl="1"/>
            <a:r>
              <a:rPr lang="de-DE" dirty="0"/>
              <a:t>„Offline“ Cracken des Keys in der Aufzeichnung</a:t>
            </a:r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530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WPA/WPA2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70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 auf den PIN, der für bei WPS für die Verbindung zwischen Client und Access Point verwendet wird</a:t>
            </a:r>
          </a:p>
          <a:p>
            <a:r>
              <a:rPr lang="de-DE" dirty="0" smtClean="0"/>
              <a:t>WPS muss dauerhaft auf dem AP aktiviert sein</a:t>
            </a:r>
          </a:p>
          <a:p>
            <a:r>
              <a:rPr lang="de-DE" dirty="0" smtClean="0"/>
              <a:t>Angriff dauert zwischen 4 – 6 Stunden</a:t>
            </a:r>
          </a:p>
          <a:p>
            <a:r>
              <a:rPr lang="de-DE" dirty="0" smtClean="0"/>
              <a:t>Für eine praktische Vorführung eher ungeeignet</a:t>
            </a:r>
          </a:p>
          <a:p>
            <a:r>
              <a:rPr lang="de-DE" dirty="0" smtClean="0"/>
              <a:t>Theoretische Durchführung des Angriffs in der Dokumentation</a:t>
            </a:r>
          </a:p>
          <a:p>
            <a:pPr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Angriff kann auch zu Hause, bei Interesse, leicht durchgeführt werden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WPS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382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Allgemeines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Wireless LAN 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Netzwerken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ARP-Spoofing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DNS-Spoofing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SSL-Strip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 smtClean="0"/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Fake-IPv6 Netz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International Capture The </a:t>
            </a:r>
            <a:r>
              <a:rPr lang="de-DE" dirty="0" err="1" smtClean="0"/>
              <a:t>Flag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AGENDA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0143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Man-In-The-</a:t>
            </a:r>
            <a:r>
              <a:rPr lang="de-DE" dirty="0" err="1" smtClean="0"/>
              <a:t>Middle</a:t>
            </a:r>
            <a:r>
              <a:rPr lang="de-DE" dirty="0" smtClean="0"/>
              <a:t> Angriff</a:t>
            </a:r>
          </a:p>
          <a:p>
            <a:r>
              <a:rPr lang="de-DE" dirty="0" smtClean="0"/>
              <a:t>Mitlesen und Manipulieren von Netzwerkverkehr</a:t>
            </a:r>
          </a:p>
          <a:p>
            <a:endParaRPr lang="de-DE" dirty="0" smtClean="0"/>
          </a:p>
          <a:p>
            <a:r>
              <a:rPr lang="de-DE" dirty="0" smtClean="0"/>
              <a:t>Eigener Rechner erscheint als Gateway (ARP-Replys)</a:t>
            </a:r>
          </a:p>
          <a:p>
            <a:r>
              <a:rPr lang="de-DE" dirty="0"/>
              <a:t>ARP Tabelle </a:t>
            </a:r>
            <a:r>
              <a:rPr lang="de-DE" dirty="0" smtClean="0"/>
              <a:t>Opfer: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ARP-Spoofing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78" y="4190362"/>
            <a:ext cx="3839999" cy="9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8" y="4190362"/>
            <a:ext cx="3768226" cy="90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5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ARP-Spoofing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2" y="1550655"/>
            <a:ext cx="5519904" cy="486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37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Manipulation eines DNS-Eintrags (Zuordnung Domainname &lt;-&gt; IP-Adresse) auf „falsche“ IP-Adresse, um Datenverkehr unbemerkt mitlesen zu können.</a:t>
            </a:r>
          </a:p>
          <a:p>
            <a:pPr lvl="1"/>
            <a:r>
              <a:rPr lang="de-DE" dirty="0" smtClean="0"/>
              <a:t>Durch „gefälschte“ DNS-Responses wird falscher IP-Eintrag </a:t>
            </a:r>
            <a:r>
              <a:rPr lang="de-DE" dirty="0"/>
              <a:t>an Client </a:t>
            </a:r>
            <a:r>
              <a:rPr lang="de-DE" dirty="0" smtClean="0"/>
              <a:t>übermittelt.</a:t>
            </a:r>
          </a:p>
          <a:p>
            <a:pPr lvl="1"/>
            <a:r>
              <a:rPr lang="de-DE" dirty="0" smtClean="0"/>
              <a:t>Bei Aufruf dieser Domain stellt Client Verbindung zu „falscher“ IP-Adresse her.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DNS-Spoofing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909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DNS-Cache (vorher/nachher)</a:t>
            </a:r>
          </a:p>
          <a:p>
            <a:endParaRPr lang="de-DE" dirty="0"/>
          </a:p>
          <a:p>
            <a:pPr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DNS-Spoofing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4" y="2682317"/>
            <a:ext cx="3771900" cy="111442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  <p:pic>
        <p:nvPicPr>
          <p:cNvPr id="9" name="Bild 8"/>
          <p:cNvPicPr/>
          <p:nvPr/>
        </p:nvPicPr>
        <p:blipFill>
          <a:blip r:embed="rId3"/>
          <a:stretch/>
        </p:blipFill>
        <p:spPr>
          <a:xfrm>
            <a:off x="4532760" y="4824000"/>
            <a:ext cx="3819240" cy="1199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3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HTTPS-Verbindungen können ohne (größeren) Aufwand nicht entschlüsselt werden.</a:t>
            </a:r>
          </a:p>
          <a:p>
            <a:pPr lvl="1"/>
            <a:r>
              <a:rPr lang="de-DE" dirty="0" smtClean="0"/>
              <a:t>Ziel: Browser / Benutzer dazu bringen, unverschlüsselte HTTP-Verbindung zu verwenden.</a:t>
            </a:r>
          </a:p>
          <a:p>
            <a:pPr lvl="1"/>
            <a:r>
              <a:rPr lang="de-DE" dirty="0" smtClean="0"/>
              <a:t>Durchführung: Gros der Benutzer wird Unterschied von https:// und http:// in Browser nicht bemerken.</a:t>
            </a:r>
          </a:p>
          <a:p>
            <a:pPr lvl="1"/>
            <a:r>
              <a:rPr lang="de-DE" dirty="0" smtClean="0"/>
              <a:t>Vorgehen: Umwandlung aller https://-Verbindungen in http://-Verbindungen im Quelltext. Anschließend MITM (Client &lt;-http-&gt; MITM &lt;-https-&gt;)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SSL-Strip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" y="5770623"/>
            <a:ext cx="2438740" cy="628738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4" y="5751378"/>
            <a:ext cx="2343477" cy="6858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946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TCP-Verbindungen verwenden zum Aufbau einen 3-Way-Handshake (SYN-&gt;SYN-ACK-&gt;ACK)</a:t>
            </a:r>
          </a:p>
          <a:p>
            <a:pPr lvl="1"/>
            <a:r>
              <a:rPr lang="de-DE" dirty="0" smtClean="0"/>
              <a:t>Wenn auf SYN-ACK von Server der (angreifende) Client keine ACK-Antwort sendet, werden für eine bestimmte Zeit Ressourcen auf Server für (angreifenden) Client aufgespart.</a:t>
            </a:r>
          </a:p>
          <a:p>
            <a:pPr lvl="1"/>
            <a:r>
              <a:rPr lang="de-DE" dirty="0" smtClean="0"/>
              <a:t>Vielzahl der Anfragen sorgen für Überlastung des Servers und damit Unerreichbarkeit für „normale“ </a:t>
            </a:r>
            <a:r>
              <a:rPr lang="de-DE" smtClean="0"/>
              <a:t>Benutzer.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SYN-</a:t>
            </a:r>
            <a:r>
              <a:rPr lang="de-DE" dirty="0" err="1"/>
              <a:t>Flooding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124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Fake-IPv6 Netz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66" y="399627"/>
            <a:ext cx="4563112" cy="605874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96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Allgemeines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Wireless LAN 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Netzwerken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International Capture The </a:t>
            </a:r>
            <a:r>
              <a:rPr lang="de-DE" dirty="0" err="1" smtClean="0"/>
              <a:t>Flag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AGENDA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989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Allgemeines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Wireless LAN 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Netzwerken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International Capture The </a:t>
            </a:r>
            <a:r>
              <a:rPr lang="de-DE" dirty="0" err="1" smtClean="0"/>
              <a:t>Flag</a:t>
            </a:r>
            <a:endParaRPr lang="de-DE" dirty="0" smtClean="0"/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Allgemeines zum </a:t>
            </a:r>
            <a:r>
              <a:rPr lang="de-DE" dirty="0" err="1" smtClean="0"/>
              <a:t>iCTF</a:t>
            </a:r>
            <a:endParaRPr lang="de-DE" dirty="0" smtClean="0"/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Service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AGENDA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905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Ausrichter: </a:t>
            </a:r>
            <a:r>
              <a:rPr lang="de-DE" sz="1800" b="1" dirty="0" smtClean="0">
                <a:latin typeface="+mn-lt"/>
              </a:rPr>
              <a:t>UCSB - </a:t>
            </a:r>
            <a:r>
              <a:rPr lang="de-DE" sz="1800" b="1" dirty="0">
                <a:latin typeface="+mn-lt"/>
              </a:rPr>
              <a:t>University </a:t>
            </a:r>
            <a:r>
              <a:rPr lang="de-DE" sz="1800" b="1" dirty="0" err="1">
                <a:latin typeface="+mn-lt"/>
              </a:rPr>
              <a:t>of</a:t>
            </a:r>
            <a:r>
              <a:rPr lang="de-DE" sz="1800" b="1" dirty="0">
                <a:latin typeface="+mn-lt"/>
              </a:rPr>
              <a:t> California, Santa Barbara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</a:t>
            </a:r>
            <a:r>
              <a:rPr lang="de-DE" sz="1800" b="1" dirty="0" smtClean="0">
                <a:latin typeface="+mn-lt"/>
              </a:rPr>
              <a:t>International größter Hacking-Contest</a:t>
            </a: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Angriff und Verteidigung in Live-Situation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Eigenen </a:t>
            </a:r>
            <a:r>
              <a:rPr lang="de-DE" sz="1800" b="1" dirty="0" smtClean="0">
                <a:latin typeface="+mn-lt"/>
              </a:rPr>
              <a:t>Service von jedem Team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Dauer 8h - 18:00 Uhr bis 02:00 Uhr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 </a:t>
            </a:r>
            <a:r>
              <a:rPr lang="de-DE" sz="1800" b="1" dirty="0" smtClean="0">
                <a:latin typeface="+mn-lt"/>
              </a:rPr>
              <a:t>2015: Platz</a:t>
            </a:r>
            <a:r>
              <a:rPr lang="de-DE" sz="1800" b="1" dirty="0">
                <a:latin typeface="+mn-lt"/>
              </a:rPr>
              <a:t>: 22 / ca. 40 aktiven Teams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8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Service Level Agreement (SLA):</a:t>
            </a:r>
          </a:p>
          <a:p>
            <a:pPr lvl="1"/>
            <a:r>
              <a:rPr lang="de-DE" dirty="0"/>
              <a:t> DOWN -&gt; 0 Punkte</a:t>
            </a:r>
          </a:p>
          <a:p>
            <a:pPr lvl="1"/>
            <a:r>
              <a:rPr lang="de-DE" dirty="0"/>
              <a:t> UP -&gt; 1 Punkt (kompromittiert), 2 Punkte (nicht kompromittiert) </a:t>
            </a:r>
          </a:p>
          <a:p>
            <a:pPr lvl="1"/>
            <a:r>
              <a:rPr lang="de-DE" dirty="0"/>
              <a:t> Durchschnittlicher Wert im Bezug auf Spielrunden</a:t>
            </a:r>
          </a:p>
          <a:p>
            <a:pPr lvl="1"/>
            <a:r>
              <a:rPr lang="de-DE" dirty="0"/>
              <a:t> am Ende: Gesamt-SLA relativ zu anderen Teams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Exploitation</a:t>
            </a:r>
            <a:r>
              <a:rPr lang="de-DE" sz="1800" b="1" dirty="0">
                <a:latin typeface="+mn-lt"/>
              </a:rPr>
              <a:t> Points:</a:t>
            </a:r>
          </a:p>
          <a:p>
            <a:pPr lvl="1"/>
            <a:r>
              <a:rPr lang="de-DE" dirty="0"/>
              <a:t> pro Spielrunde gibt es eine bestimmte Anzahl an Punkten</a:t>
            </a:r>
          </a:p>
          <a:p>
            <a:pPr lvl="1"/>
            <a:r>
              <a:rPr lang="de-DE" dirty="0"/>
              <a:t> diese Punkte werden auf die in dieser Runde angegriffenen Dienste verteilt und</a:t>
            </a:r>
          </a:p>
          <a:p>
            <a:pPr lvl="1"/>
            <a:r>
              <a:rPr lang="de-DE" dirty="0"/>
              <a:t> unter den Teams aufgeteilt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Service Points:</a:t>
            </a:r>
          </a:p>
          <a:p>
            <a:pPr lvl="1"/>
            <a:r>
              <a:rPr lang="de-DE" dirty="0" smtClean="0"/>
              <a:t>weniger </a:t>
            </a:r>
            <a:r>
              <a:rPr lang="de-DE" dirty="0"/>
              <a:t>Punkte für zu schwere oder zu leichte Sicherheitslücken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Punktesystem: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3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Die Idee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iCTF</a:t>
            </a:r>
            <a:r>
              <a:rPr lang="de-DE" dirty="0" smtClean="0"/>
              <a:t> Service</a:t>
            </a:r>
          </a:p>
          <a:p>
            <a:pPr lvl="1"/>
            <a:r>
              <a:rPr lang="de-DE" dirty="0" smtClean="0"/>
              <a:t>Konsolen Service</a:t>
            </a:r>
          </a:p>
          <a:p>
            <a:pPr lvl="1"/>
            <a:r>
              <a:rPr lang="de-DE" dirty="0" smtClean="0"/>
              <a:t>Webservice</a:t>
            </a:r>
            <a:endParaRPr lang="de-DE" dirty="0"/>
          </a:p>
          <a:p>
            <a:pPr lvl="1"/>
            <a:r>
              <a:rPr lang="de-DE" dirty="0" smtClean="0"/>
              <a:t>Soll eine Funktion anbieten</a:t>
            </a:r>
          </a:p>
          <a:p>
            <a:pPr lvl="1"/>
            <a:r>
              <a:rPr lang="de-DE" dirty="0" smtClean="0"/>
              <a:t>Muss </a:t>
            </a:r>
            <a:r>
              <a:rPr lang="de-DE" dirty="0"/>
              <a:t>S</a:t>
            </a:r>
            <a:r>
              <a:rPr lang="de-DE" dirty="0" smtClean="0"/>
              <a:t>icherheitslücken besitzen</a:t>
            </a:r>
          </a:p>
          <a:p>
            <a:pPr lvl="1"/>
            <a:r>
              <a:rPr lang="de-DE" dirty="0" smtClean="0"/>
              <a:t>Thema „</a:t>
            </a:r>
            <a:r>
              <a:rPr lang="de-DE" dirty="0" err="1" smtClean="0"/>
              <a:t>crowdsourcing</a:t>
            </a:r>
            <a:r>
              <a:rPr lang="de-DE" dirty="0" smtClean="0"/>
              <a:t> </a:t>
            </a:r>
            <a:r>
              <a:rPr lang="de-DE" dirty="0" err="1" smtClean="0"/>
              <a:t>evil</a:t>
            </a:r>
            <a:r>
              <a:rPr lang="de-DE" dirty="0" smtClean="0"/>
              <a:t>“ 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Service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063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523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Die Idee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aktuellem Anlass des VW Abgasskandals ein Tool zum prüfen der        Abgaswerte</a:t>
            </a:r>
          </a:p>
          <a:p>
            <a:endParaRPr lang="de-DE" dirty="0"/>
          </a:p>
          <a:p>
            <a:r>
              <a:rPr lang="de-DE" dirty="0" smtClean="0"/>
              <a:t>Verwendung von bayrisch im Service</a:t>
            </a:r>
          </a:p>
          <a:p>
            <a:endParaRPr lang="de-DE" dirty="0" smtClean="0"/>
          </a:p>
          <a:p>
            <a:r>
              <a:rPr lang="de-DE" dirty="0" smtClean="0"/>
              <a:t>Übersetzer von bayrisch auf deutsch</a:t>
            </a:r>
          </a:p>
        </p:txBody>
      </p:sp>
      <p:sp>
        <p:nvSpPr>
          <p:cNvPr id="4" name="Rechteck 3"/>
          <p:cNvSpPr/>
          <p:nvPr/>
        </p:nvSpPr>
        <p:spPr>
          <a:xfrm>
            <a:off x="202734" y="375386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Service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67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458528" y="1406106"/>
            <a:ext cx="4482813" cy="3709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Folkswagen_emissions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458528" y="1777041"/>
            <a:ext cx="1494272" cy="3709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Abgaswerte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447070" y="1777042"/>
            <a:ext cx="1494271" cy="3709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Übersetzer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52800" y="1777041"/>
            <a:ext cx="1494271" cy="3709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addfzn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458529" y="2493034"/>
            <a:ext cx="1494271" cy="1130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abgaswerte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447071" y="2493036"/>
            <a:ext cx="1494271" cy="1130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ubersetzer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952800" y="2493036"/>
            <a:ext cx="1494271" cy="1130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setflag</a:t>
            </a:r>
            <a:endParaRPr lang="de-DE" dirty="0"/>
          </a:p>
        </p:txBody>
      </p:sp>
      <p:sp>
        <p:nvSpPr>
          <p:cNvPr id="18" name="Vertikaler Bildlauf 17"/>
          <p:cNvSpPr/>
          <p:nvPr/>
        </p:nvSpPr>
        <p:spPr>
          <a:xfrm>
            <a:off x="1389930" y="4195170"/>
            <a:ext cx="2096219" cy="1440612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Fahrzeug-nummern.csv</a:t>
            </a:r>
            <a:endParaRPr lang="de-DE" dirty="0"/>
          </a:p>
        </p:txBody>
      </p:sp>
      <p:sp>
        <p:nvSpPr>
          <p:cNvPr id="19" name="Vertikaler Bildlauf 18"/>
          <p:cNvSpPr/>
          <p:nvPr/>
        </p:nvSpPr>
        <p:spPr>
          <a:xfrm>
            <a:off x="5887887" y="4195170"/>
            <a:ext cx="2096219" cy="1440612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Bayrisch</a:t>
            </a:r>
          </a:p>
          <a:p>
            <a:pPr algn="ctr"/>
            <a:r>
              <a:rPr lang="de-DE" dirty="0" smtClean="0"/>
              <a:t>.</a:t>
            </a:r>
            <a:r>
              <a:rPr lang="de-DE" dirty="0" err="1"/>
              <a:t>csv.enc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2" idx="2"/>
            <a:endCxn id="15" idx="0"/>
          </p:cNvCxnSpPr>
          <p:nvPr/>
        </p:nvCxnSpPr>
        <p:spPr>
          <a:xfrm>
            <a:off x="3205664" y="2147976"/>
            <a:ext cx="1" cy="34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3" idx="2"/>
            <a:endCxn id="16" idx="0"/>
          </p:cNvCxnSpPr>
          <p:nvPr/>
        </p:nvCxnSpPr>
        <p:spPr>
          <a:xfrm>
            <a:off x="6194206" y="2147977"/>
            <a:ext cx="1" cy="345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4" idx="2"/>
            <a:endCxn id="17" idx="0"/>
          </p:cNvCxnSpPr>
          <p:nvPr/>
        </p:nvCxnSpPr>
        <p:spPr>
          <a:xfrm>
            <a:off x="4699936" y="2147976"/>
            <a:ext cx="0" cy="34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5" idx="2"/>
            <a:endCxn id="18" idx="0"/>
          </p:cNvCxnSpPr>
          <p:nvPr/>
        </p:nvCxnSpPr>
        <p:spPr>
          <a:xfrm flipH="1">
            <a:off x="2438040" y="3623094"/>
            <a:ext cx="767625" cy="572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6" idx="2"/>
            <a:endCxn id="19" idx="0"/>
          </p:cNvCxnSpPr>
          <p:nvPr/>
        </p:nvCxnSpPr>
        <p:spPr>
          <a:xfrm>
            <a:off x="6194207" y="3623096"/>
            <a:ext cx="741790" cy="572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7" idx="2"/>
            <a:endCxn id="18" idx="3"/>
          </p:cNvCxnSpPr>
          <p:nvPr/>
        </p:nvCxnSpPr>
        <p:spPr>
          <a:xfrm flipH="1">
            <a:off x="3306073" y="3623096"/>
            <a:ext cx="1393863" cy="129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7" idx="2"/>
            <a:endCxn id="19" idx="1"/>
          </p:cNvCxnSpPr>
          <p:nvPr/>
        </p:nvCxnSpPr>
        <p:spPr>
          <a:xfrm>
            <a:off x="4699936" y="3623096"/>
            <a:ext cx="1368028" cy="129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ige Legende 43"/>
          <p:cNvSpPr/>
          <p:nvPr/>
        </p:nvSpPr>
        <p:spPr>
          <a:xfrm>
            <a:off x="2818567" y="2139092"/>
            <a:ext cx="1335163" cy="612648"/>
          </a:xfrm>
          <a:prstGeom prst="wedge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Command</a:t>
            </a:r>
            <a:br>
              <a:rPr lang="de-DE" dirty="0" smtClean="0"/>
            </a:b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5" name="Rechteckige Legende 44"/>
          <p:cNvSpPr/>
          <p:nvPr/>
        </p:nvSpPr>
        <p:spPr>
          <a:xfrm>
            <a:off x="6275237" y="2090652"/>
            <a:ext cx="1335163" cy="804768"/>
          </a:xfrm>
          <a:prstGeom prst="wedge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Format</a:t>
            </a:r>
            <a:br>
              <a:rPr lang="de-DE" dirty="0" smtClean="0"/>
            </a:br>
            <a:r>
              <a:rPr lang="de-DE" dirty="0" smtClean="0"/>
              <a:t>String</a:t>
            </a:r>
            <a:br>
              <a:rPr lang="de-DE" dirty="0" smtClean="0"/>
            </a:br>
            <a:r>
              <a:rPr lang="de-DE" dirty="0" err="1" smtClean="0"/>
              <a:t>Vuln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0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3200400"/>
            <a:ext cx="8298000" cy="3311010"/>
          </a:xfrm>
        </p:spPr>
        <p:txBody>
          <a:bodyPr vert="horz" lIns="0" tIns="0" rIns="0" bIns="0" rtlCol="0">
            <a:normAutofit/>
          </a:bodyPr>
          <a:lstStyle/>
          <a:p>
            <a:r>
              <a:rPr lang="de-DE" sz="1800" b="1" dirty="0">
                <a:latin typeface="+mn-lt"/>
              </a:rPr>
              <a:t>Zugriff durch: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>
                <a:latin typeface="+mn-lt"/>
              </a:rPr>
              <a:t>C</a:t>
            </a:r>
            <a:r>
              <a:rPr lang="de-DE" sz="2000" b="1" dirty="0" smtClean="0">
                <a:latin typeface="+mn-lt"/>
              </a:rPr>
              <a:t>ommand-Pattern</a:t>
            </a:r>
          </a:p>
          <a:p>
            <a:r>
              <a:rPr lang="de-DE" sz="1800" b="1" dirty="0" smtClean="0">
                <a:latin typeface="+mn-lt"/>
              </a:rPr>
              <a:t>Gründe: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Unsichere Schnittstelle in der UI</a:t>
            </a:r>
            <a:endParaRPr lang="de-DE" sz="1800" b="1" dirty="0" smtClean="0">
              <a:latin typeface="+mn-lt"/>
            </a:endParaRPr>
          </a:p>
          <a:p>
            <a:r>
              <a:rPr lang="de-DE" sz="1800" b="1" dirty="0" smtClean="0">
                <a:latin typeface="+mn-lt"/>
              </a:rPr>
              <a:t>Ausführung: 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Anhängen von </a:t>
            </a:r>
            <a:r>
              <a:rPr lang="de-DE" sz="2000" b="1" dirty="0" err="1" smtClean="0"/>
              <a:t>Commands</a:t>
            </a:r>
            <a:r>
              <a:rPr lang="de-DE" sz="2000" b="1" dirty="0" smtClean="0"/>
              <a:t> </a:t>
            </a:r>
            <a:endParaRPr lang="de-DE" sz="1800" b="1" dirty="0" smtClean="0">
              <a:latin typeface="+mn-lt"/>
            </a:endParaRPr>
          </a:p>
          <a:p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49424" y="2042570"/>
            <a:ext cx="572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smtClean="0"/>
              <a:t>Ausführen </a:t>
            </a:r>
            <a:r>
              <a:rPr lang="de-DE" sz="2000" b="1" dirty="0"/>
              <a:t>von Befehlen auf dem </a:t>
            </a:r>
            <a:r>
              <a:rPr lang="de-DE" sz="2000" b="1" dirty="0" smtClean="0"/>
              <a:t>Hostsystem</a:t>
            </a:r>
            <a:endParaRPr lang="de-DE" sz="2000" b="1" dirty="0"/>
          </a:p>
        </p:txBody>
      </p:sp>
      <p:sp>
        <p:nvSpPr>
          <p:cNvPr id="8" name="Pfeil nach rechts 7"/>
          <p:cNvSpPr/>
          <p:nvPr/>
        </p:nvSpPr>
        <p:spPr>
          <a:xfrm>
            <a:off x="487396" y="1951747"/>
            <a:ext cx="1517904" cy="5817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2"/>
                </a:solidFill>
              </a:rPr>
              <a:t>Ziel</a:t>
            </a:r>
            <a:endParaRPr lang="de-DE">
              <a:solidFill>
                <a:schemeClr val="bg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66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 err="1">
                <a:latin typeface="+mn-lt"/>
              </a:rPr>
              <a:t>p</a:t>
            </a:r>
            <a:r>
              <a:rPr lang="de-DE" sz="1800" b="1" dirty="0" err="1" smtClean="0">
                <a:latin typeface="+mn-lt"/>
              </a:rPr>
              <a:t>hp</a:t>
            </a:r>
            <a:r>
              <a:rPr lang="de-DE" sz="1800" b="1" dirty="0" smtClean="0">
                <a:latin typeface="+mn-lt"/>
              </a:rPr>
              <a:t> Codebeispiel</a:t>
            </a: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Zugriff über </a:t>
            </a:r>
            <a:endParaRPr lang="de-DE" sz="18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|</a:t>
            </a:r>
            <a:r>
              <a:rPr lang="de-DE" altLang="de-DE" sz="1600" dirty="0" smtClean="0"/>
              <a:t>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||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;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&amp;&amp; </a:t>
            </a:r>
            <a:endParaRPr lang="de-DE" altLang="de-DE" sz="4400" dirty="0">
              <a:latin typeface="Arial" charset="0"/>
            </a:endParaRPr>
          </a:p>
          <a:p>
            <a:pPr lvl="1" indent="360000">
              <a:buBlip>
                <a:blip r:embed="rId3"/>
              </a:buBlip>
            </a:pPr>
            <a:endParaRPr lang="de-DE" sz="20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  <p:sp>
        <p:nvSpPr>
          <p:cNvPr id="6" name="Rechteck 5"/>
          <p:cNvSpPr/>
          <p:nvPr/>
        </p:nvSpPr>
        <p:spPr>
          <a:xfrm>
            <a:off x="786384" y="2355321"/>
            <a:ext cx="6647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Courier" charset="0"/>
              </a:rPr>
              <a:t>&lt;?</a:t>
            </a:r>
            <a:r>
              <a:rPr lang="en-US" b="1" dirty="0" err="1">
                <a:solidFill>
                  <a:srgbClr val="2C7729"/>
                </a:solidFill>
                <a:latin typeface="Courier-Bold" charset="0"/>
              </a:rPr>
              <a:t>php</a:t>
            </a:r>
            <a:endParaRPr lang="en-US" dirty="0">
              <a:solidFill>
                <a:srgbClr val="393939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2C7729"/>
                </a:solidFill>
                <a:latin typeface="Courier-Bold" charset="0"/>
              </a:rPr>
              <a:t>	echo</a:t>
            </a:r>
            <a:r>
              <a:rPr lang="en-US" dirty="0" smtClean="0">
                <a:solidFill>
                  <a:srgbClr val="393939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C7729"/>
                </a:solidFill>
                <a:latin typeface="Courier" charset="0"/>
              </a:rPr>
              <a:t>shell_exec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(</a:t>
            </a:r>
            <a:r>
              <a:rPr lang="en-US" dirty="0" smtClean="0">
                <a:solidFill>
                  <a:srgbClr val="B2000A"/>
                </a:solidFill>
                <a:latin typeface="Courier" charset="0"/>
              </a:rPr>
              <a:t>'</a:t>
            </a:r>
            <a:r>
              <a:rPr lang="en-US" dirty="0" err="1" smtClean="0">
                <a:solidFill>
                  <a:srgbClr val="B2000A"/>
                </a:solidFill>
                <a:latin typeface="Courier" charset="0"/>
              </a:rPr>
              <a:t>cat'</a:t>
            </a:r>
            <a:r>
              <a:rPr lang="en-US" dirty="0" err="1" smtClean="0">
                <a:solidFill>
                  <a:srgbClr val="393939"/>
                </a:solidFill>
                <a:latin typeface="Courier" charset="0"/>
              </a:rPr>
              <a:t>.</a:t>
            </a:r>
            <a:r>
              <a:rPr lang="en-US" dirty="0" err="1" smtClean="0">
                <a:solidFill>
                  <a:srgbClr val="322A90"/>
                </a:solidFill>
                <a:latin typeface="Courier" charset="0"/>
              </a:rPr>
              <a:t>$_</a:t>
            </a:r>
            <a:r>
              <a:rPr lang="en-US" dirty="0" err="1">
                <a:solidFill>
                  <a:srgbClr val="322A90"/>
                </a:solidFill>
                <a:latin typeface="Courier" charset="0"/>
              </a:rPr>
              <a:t>GET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B2000A"/>
                </a:solidFill>
                <a:latin typeface="Courier" charset="0"/>
              </a:rPr>
              <a:t>'command'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]);</a:t>
            </a:r>
          </a:p>
          <a:p>
            <a:r>
              <a:rPr lang="en-US" dirty="0">
                <a:solidFill>
                  <a:srgbClr val="393939"/>
                </a:solidFill>
                <a:latin typeface="Courier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53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Filterung von Pattern -&gt; &amp;&amp; als einziger Zugriff</a:t>
            </a: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Durchführung:</a:t>
            </a: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Auslesen einer Fahrgestellnummer</a:t>
            </a:r>
          </a:p>
          <a:p>
            <a:pPr lvl="1" indent="0">
              <a:buNone/>
            </a:pPr>
            <a:r>
              <a:rPr lang="de-DE" sz="2000" b="1" dirty="0" smtClean="0">
                <a:latin typeface="+mn-lt"/>
                <a:sym typeface="Wingdings"/>
              </a:rPr>
              <a:t> </a:t>
            </a:r>
            <a:r>
              <a:rPr lang="de-DE" sz="2000" b="1" dirty="0" smtClean="0">
                <a:latin typeface="+mn-lt"/>
              </a:rPr>
              <a:t>Zugriff auf die </a:t>
            </a:r>
            <a:r>
              <a:rPr lang="de-DE" sz="2000" b="1" dirty="0" err="1" smtClean="0">
                <a:latin typeface="+mn-lt"/>
              </a:rPr>
              <a:t>Fahrgestellnummern.csv</a:t>
            </a:r>
            <a:r>
              <a:rPr lang="de-DE" sz="2000" b="1" dirty="0" smtClean="0">
                <a:latin typeface="+mn-lt"/>
              </a:rPr>
              <a:t> </a:t>
            </a:r>
          </a:p>
          <a:p>
            <a:pPr lvl="1" indent="360000">
              <a:buBlip>
                <a:blip r:embed="rId3"/>
              </a:buBlip>
            </a:pPr>
            <a:endParaRPr lang="de-DE" sz="20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Generierung - 1. Teil der </a:t>
            </a:r>
            <a:r>
              <a:rPr lang="de-DE" sz="2000" b="1" dirty="0" err="1" smtClean="0">
                <a:latin typeface="+mn-lt"/>
              </a:rPr>
              <a:t>Flag</a:t>
            </a:r>
            <a:endParaRPr lang="de-DE" sz="20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07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3200400"/>
            <a:ext cx="8298000" cy="3311010"/>
          </a:xfrm>
        </p:spPr>
        <p:txBody>
          <a:bodyPr vert="horz" lIns="0" tIns="0" rIns="0" bIns="0" rtlCol="0">
            <a:normAutofit/>
          </a:bodyPr>
          <a:lstStyle/>
          <a:p>
            <a:r>
              <a:rPr lang="de-DE" sz="1800" b="1" dirty="0">
                <a:latin typeface="+mn-lt"/>
              </a:rPr>
              <a:t>Zugriff durch: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>
                <a:latin typeface="+mn-lt"/>
              </a:rPr>
              <a:t>Command-Pattern</a:t>
            </a:r>
          </a:p>
          <a:p>
            <a:r>
              <a:rPr lang="de-DE" sz="1800" b="1" dirty="0" smtClean="0">
                <a:latin typeface="+mn-lt"/>
              </a:rPr>
              <a:t>Gründe: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Unsichere Schnittstelle in der UI</a:t>
            </a:r>
            <a:endParaRPr lang="de-DE" sz="1800" b="1" dirty="0" smtClean="0">
              <a:latin typeface="+mn-lt"/>
            </a:endParaRPr>
          </a:p>
          <a:p>
            <a:r>
              <a:rPr lang="de-DE" sz="1800" b="1" dirty="0" smtClean="0">
                <a:latin typeface="+mn-lt"/>
              </a:rPr>
              <a:t>Ausführung: 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Anhängen von </a:t>
            </a:r>
            <a:r>
              <a:rPr lang="de-DE" sz="2000" b="1" dirty="0" err="1" smtClean="0"/>
              <a:t>Commands</a:t>
            </a:r>
            <a:r>
              <a:rPr lang="de-DE" sz="2000" b="1" dirty="0" smtClean="0"/>
              <a:t> </a:t>
            </a:r>
            <a:endParaRPr lang="de-DE" sz="1800" b="1" dirty="0" smtClean="0">
              <a:latin typeface="+mn-lt"/>
            </a:endParaRPr>
          </a:p>
          <a:p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Format String Angriff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4846" y="2042570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Daten vom Stack auslesen</a:t>
            </a:r>
            <a:endParaRPr lang="de-DE" sz="2000" b="1" dirty="0"/>
          </a:p>
        </p:txBody>
      </p:sp>
      <p:sp>
        <p:nvSpPr>
          <p:cNvPr id="8" name="Pfeil nach rechts 7"/>
          <p:cNvSpPr/>
          <p:nvPr/>
        </p:nvSpPr>
        <p:spPr>
          <a:xfrm>
            <a:off x="487396" y="1951747"/>
            <a:ext cx="1517904" cy="5817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2"/>
                </a:solidFill>
              </a:rPr>
              <a:t>Ziel</a:t>
            </a:r>
            <a:endParaRPr lang="de-DE">
              <a:solidFill>
                <a:schemeClr val="bg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0063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Allgemeines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Die Idee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Die Umsetzung</a:t>
            </a:r>
          </a:p>
          <a:p>
            <a:pPr marL="702900" lvl="1" indent="-342900">
              <a:buFont typeface="+mj-lt"/>
              <a:buAutoNum type="alphaLcParenR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Wireless LAN 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Netzwerken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International Capture The </a:t>
            </a:r>
            <a:r>
              <a:rPr lang="de-DE" dirty="0" err="1" smtClean="0"/>
              <a:t>Flag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AGENDA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035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>
                <a:latin typeface="+mn-lt"/>
              </a:rPr>
              <a:t>Zugriff über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b="1" dirty="0">
                <a:latin typeface="+mn-lt"/>
              </a:rPr>
              <a:t>%s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b="1" dirty="0">
                <a:latin typeface="+mn-lt"/>
              </a:rPr>
              <a:t>%x</a:t>
            </a:r>
          </a:p>
          <a:p>
            <a:pPr lvl="1" indent="360000">
              <a:buBlip>
                <a:blip r:embed="rId3"/>
              </a:buBlip>
            </a:pPr>
            <a:endParaRPr lang="de-DE" altLang="de-DE" sz="20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altLang="de-DE" sz="1800" b="1" dirty="0">
                <a:latin typeface="+mn-lt"/>
              </a:rPr>
              <a:t>Durchführung: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b="1" dirty="0">
                <a:latin typeface="+mn-lt"/>
              </a:rPr>
              <a:t>Auslesen der </a:t>
            </a:r>
            <a:r>
              <a:rPr lang="de-DE" altLang="de-DE" sz="2000" b="1" dirty="0" err="1">
                <a:latin typeface="+mn-lt"/>
              </a:rPr>
              <a:t>decrypteten</a:t>
            </a:r>
            <a:r>
              <a:rPr lang="de-DE" altLang="de-DE" sz="2000" b="1" dirty="0">
                <a:latin typeface="+mn-lt"/>
              </a:rPr>
              <a:t> </a:t>
            </a:r>
            <a:r>
              <a:rPr lang="de-DE" altLang="de-DE" sz="2000" b="1" dirty="0" err="1">
                <a:latin typeface="+mn-lt"/>
              </a:rPr>
              <a:t>Bayrisch.csv</a:t>
            </a:r>
            <a:endParaRPr lang="de-DE" altLang="de-DE" sz="2000" b="1" dirty="0">
              <a:latin typeface="+mn-lt"/>
            </a:endParaRPr>
          </a:p>
          <a:p>
            <a:pPr lvl="1" indent="0">
              <a:buNone/>
            </a:pPr>
            <a:r>
              <a:rPr lang="de-DE" altLang="de-DE" sz="2000" b="1" dirty="0" smtClean="0">
                <a:latin typeface="+mn-lt"/>
                <a:sym typeface="Wingdings"/>
              </a:rPr>
              <a:t> Zugriff auf den Stack</a:t>
            </a:r>
          </a:p>
          <a:p>
            <a:pPr lvl="1" indent="0">
              <a:buNone/>
            </a:pPr>
            <a:endParaRPr lang="de-DE" altLang="de-DE" sz="20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altLang="de-DE" sz="2000" b="1" dirty="0">
                <a:latin typeface="+mn-lt"/>
              </a:rPr>
              <a:t>Generierung – 2. Teil der </a:t>
            </a:r>
            <a:r>
              <a:rPr lang="de-DE" altLang="de-DE" sz="2000" b="1" dirty="0" err="1">
                <a:latin typeface="+mn-lt"/>
              </a:rPr>
              <a:t>Flag</a:t>
            </a:r>
            <a:endParaRPr lang="de-DE" altLang="de-DE" sz="20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Schwachstellen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Format String Angriff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541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406800"/>
            <a:ext cx="8298000" cy="6104610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de-DE" sz="8800" b="1" smtClean="0">
                <a:latin typeface="+mn-lt"/>
              </a:rPr>
              <a:t>DEMO</a:t>
            </a:r>
            <a:endParaRPr lang="de-DE" sz="96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79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 - Was hatten wir geplant -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Angriffsszenarien als Demos </a:t>
            </a:r>
            <a:r>
              <a:rPr lang="de-DE" dirty="0" smtClean="0"/>
              <a:t>aufbereiten</a:t>
            </a:r>
          </a:p>
          <a:p>
            <a:endParaRPr lang="de-DE" dirty="0" smtClean="0"/>
          </a:p>
          <a:p>
            <a:r>
              <a:rPr lang="de-DE" dirty="0" smtClean="0"/>
              <a:t>Dokumentation mit Erklärungen für das Verständnis</a:t>
            </a:r>
          </a:p>
          <a:p>
            <a:pPr lvl="1"/>
            <a:r>
              <a:rPr lang="de-DE" dirty="0"/>
              <a:t>Theoretischer Hintergrund und Einleitung</a:t>
            </a:r>
          </a:p>
          <a:p>
            <a:pPr lvl="1"/>
            <a:r>
              <a:rPr lang="de-DE" dirty="0"/>
              <a:t>Voraussetzungen für die Hacks (Hardware &amp; Software)</a:t>
            </a:r>
          </a:p>
          <a:p>
            <a:pPr lvl="1"/>
            <a:r>
              <a:rPr lang="de-DE" dirty="0"/>
              <a:t>Durchführung der Angriffe</a:t>
            </a:r>
          </a:p>
          <a:p>
            <a:pPr lvl="1"/>
            <a:r>
              <a:rPr lang="de-DE" dirty="0"/>
              <a:t>Tools, Befehle und Parameter mit </a:t>
            </a:r>
            <a:r>
              <a:rPr lang="de-DE" dirty="0" smtClean="0"/>
              <a:t>Beschreibung</a:t>
            </a:r>
          </a:p>
          <a:p>
            <a:endParaRPr lang="de-DE" dirty="0" smtClean="0"/>
          </a:p>
          <a:p>
            <a:r>
              <a:rPr lang="de-DE" dirty="0" smtClean="0"/>
              <a:t>Praktisches Anwenden des </a:t>
            </a:r>
            <a:r>
              <a:rPr lang="de-DE" dirty="0" smtClean="0"/>
              <a:t>Gelernten durch verschiedene Übungen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Idee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730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Hardware und Aufbau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Hardware ist vorhanden und wird verwendet</a:t>
            </a:r>
          </a:p>
          <a:p>
            <a:pPr lvl="1"/>
            <a:r>
              <a:rPr lang="de-DE" dirty="0" smtClean="0"/>
              <a:t>Rechner </a:t>
            </a:r>
            <a:r>
              <a:rPr lang="de-DE" dirty="0" smtClean="0"/>
              <a:t>mit dem vorbereiteten Debian Image</a:t>
            </a:r>
          </a:p>
          <a:p>
            <a:pPr lvl="1"/>
            <a:r>
              <a:rPr lang="de-DE" dirty="0" smtClean="0"/>
              <a:t>Wireless Adapter und Router </a:t>
            </a:r>
            <a:r>
              <a:rPr lang="de-DE" dirty="0" smtClean="0"/>
              <a:t>mit dem frei verfügbaren </a:t>
            </a:r>
            <a:r>
              <a:rPr lang="de-DE" dirty="0" err="1" smtClean="0"/>
              <a:t>OpenWRT</a:t>
            </a:r>
            <a:endParaRPr lang="de-DE" dirty="0" smtClean="0"/>
          </a:p>
          <a:p>
            <a:pPr lvl="1"/>
            <a:r>
              <a:rPr lang="de-DE" dirty="0" smtClean="0"/>
              <a:t>Ggf. einen weiteren Rechner als Client (abhängig von der Demo)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Umsetzung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61" y="3632860"/>
            <a:ext cx="3166278" cy="248573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153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Allgemeines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Wireless LAN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WEP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err="1" smtClean="0"/>
              <a:t>DoS</a:t>
            </a:r>
            <a:endParaRPr lang="de-DE" dirty="0" smtClean="0"/>
          </a:p>
          <a:p>
            <a:pPr marL="702900" lvl="1" indent="-342900">
              <a:buFont typeface="+mj-lt"/>
              <a:buAutoNum type="alphaLcParenR"/>
            </a:pPr>
            <a:r>
              <a:rPr lang="de-DE" dirty="0" err="1" smtClean="0"/>
              <a:t>Fake</a:t>
            </a:r>
            <a:r>
              <a:rPr lang="de-DE" dirty="0" smtClean="0"/>
              <a:t>-AP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WPA/WPA2</a:t>
            </a:r>
          </a:p>
          <a:p>
            <a:pPr marL="702900" lvl="1" indent="-342900">
              <a:buFont typeface="+mj-lt"/>
              <a:buAutoNum type="alphaLcParenR"/>
            </a:pPr>
            <a:r>
              <a:rPr lang="de-DE" dirty="0" smtClean="0"/>
              <a:t>WPS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Sicherheitslücken in Netzwerken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International Capture The </a:t>
            </a:r>
            <a:r>
              <a:rPr lang="de-DE" dirty="0" err="1" smtClean="0"/>
              <a:t>Flag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AGENDA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703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WEP ist nach heutigem Stand veraltet und gilt als unsicher</a:t>
            </a:r>
          </a:p>
          <a:p>
            <a:r>
              <a:rPr lang="de-DE" dirty="0" smtClean="0"/>
              <a:t>Seit 2013 dürfen durch </a:t>
            </a:r>
            <a:r>
              <a:rPr lang="de-DE" dirty="0"/>
              <a:t>die  Wi-Fi Alliance </a:t>
            </a:r>
            <a:r>
              <a:rPr lang="de-DE" dirty="0" smtClean="0"/>
              <a:t>zertifizierte Access Points kein 	WEP mehr anbieten</a:t>
            </a:r>
            <a:endParaRPr lang="de-DE" dirty="0"/>
          </a:p>
          <a:p>
            <a:r>
              <a:rPr lang="de-DE" dirty="0" smtClean="0"/>
              <a:t>Unterstützung verschiedener Authentifizierungsmethoden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Key Authentication </a:t>
            </a:r>
          </a:p>
          <a:p>
            <a:pPr lvl="1"/>
            <a:r>
              <a:rPr lang="de-DE" dirty="0" smtClean="0"/>
              <a:t>Open </a:t>
            </a:r>
            <a:r>
              <a:rPr lang="de-DE" dirty="0"/>
              <a:t>System </a:t>
            </a:r>
            <a:r>
              <a:rPr lang="de-DE" dirty="0" smtClean="0"/>
              <a:t>Authentication</a:t>
            </a:r>
          </a:p>
          <a:p>
            <a:r>
              <a:rPr lang="de-DE" dirty="0" smtClean="0"/>
              <a:t>Ansatzmöglichkeiten</a:t>
            </a:r>
          </a:p>
          <a:p>
            <a:pPr lvl="1"/>
            <a:r>
              <a:rPr lang="de-DE" dirty="0" smtClean="0"/>
              <a:t>Datenverkehr auf dem Access Point</a:t>
            </a:r>
          </a:p>
          <a:p>
            <a:pPr lvl="1"/>
            <a:r>
              <a:rPr lang="de-DE" dirty="0" smtClean="0"/>
              <a:t>Kaum Datenverkehr auf dem Access Point</a:t>
            </a:r>
          </a:p>
          <a:p>
            <a:pPr lvl="1"/>
            <a:r>
              <a:rPr lang="de-DE" dirty="0" smtClean="0"/>
              <a:t>Angriff auf den Client</a:t>
            </a:r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WEP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2225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Blockieren von Traffic auf dem Ziel-Access Point</a:t>
            </a:r>
          </a:p>
          <a:p>
            <a:pPr lvl="1"/>
            <a:r>
              <a:rPr lang="de-DE" dirty="0" smtClean="0"/>
              <a:t>Aufzeichnen eines Handshakes</a:t>
            </a:r>
          </a:p>
          <a:p>
            <a:pPr lvl="1"/>
            <a:r>
              <a:rPr lang="de-DE" dirty="0" smtClean="0"/>
              <a:t>Erzwingen schwächerer / keiner Verschlüsselung</a:t>
            </a:r>
          </a:p>
          <a:p>
            <a:pPr lvl="1"/>
            <a:r>
              <a:rPr lang="de-DE" dirty="0" smtClean="0"/>
              <a:t>Verbindung auf einen anderen Access Point erzwingen</a:t>
            </a:r>
          </a:p>
          <a:p>
            <a:r>
              <a:rPr lang="de-DE" dirty="0" smtClean="0"/>
              <a:t>Möglichkeiten für Störungen</a:t>
            </a:r>
          </a:p>
          <a:p>
            <a:pPr lvl="1"/>
            <a:r>
              <a:rPr lang="de-DE" dirty="0" err="1"/>
              <a:t>Beacon</a:t>
            </a:r>
            <a:r>
              <a:rPr lang="de-DE" dirty="0"/>
              <a:t> </a:t>
            </a:r>
            <a:r>
              <a:rPr lang="de-DE" dirty="0" err="1"/>
              <a:t>Flood</a:t>
            </a:r>
            <a:r>
              <a:rPr lang="de-DE" dirty="0"/>
              <a:t> Mode</a:t>
            </a:r>
          </a:p>
          <a:p>
            <a:pPr lvl="1"/>
            <a:r>
              <a:rPr lang="de-DE" dirty="0"/>
              <a:t>Authentication </a:t>
            </a:r>
            <a:r>
              <a:rPr lang="de-DE" dirty="0" err="1"/>
              <a:t>DoS</a:t>
            </a:r>
            <a:r>
              <a:rPr lang="de-DE" dirty="0"/>
              <a:t> M</a:t>
            </a:r>
            <a:r>
              <a:rPr lang="de-DE" dirty="0" smtClean="0"/>
              <a:t>ode</a:t>
            </a:r>
          </a:p>
          <a:p>
            <a:pPr lvl="1"/>
            <a:r>
              <a:rPr lang="de-DE" dirty="0" smtClean="0"/>
              <a:t>WPA </a:t>
            </a:r>
            <a:r>
              <a:rPr lang="de-DE" dirty="0" err="1"/>
              <a:t>Downgrade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Michael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(TKIP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Beschränkung auf einen Access Point bei vielen Angriffen möglich</a:t>
            </a:r>
          </a:p>
          <a:p>
            <a:r>
              <a:rPr lang="de-DE" dirty="0" smtClean="0"/>
              <a:t>Angriffe nicht immer erfolgreich durchführbar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err="1"/>
              <a:t>DoS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25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Angriffsmöglichkeiten</a:t>
            </a:r>
          </a:p>
          <a:p>
            <a:pPr lvl="1"/>
            <a:r>
              <a:rPr lang="de-DE" dirty="0" smtClean="0"/>
              <a:t>Ausgabe als Hotspot</a:t>
            </a:r>
          </a:p>
          <a:p>
            <a:pPr lvl="1"/>
            <a:r>
              <a:rPr lang="de-DE" dirty="0" smtClean="0"/>
              <a:t>Ersetzen eines bisherigen Access Points in der Umgebung</a:t>
            </a:r>
          </a:p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Ausspähen von Informationen (Passwörter, Kreditkarten)</a:t>
            </a:r>
          </a:p>
          <a:p>
            <a:pPr lvl="1"/>
            <a:r>
              <a:rPr lang="de-DE" dirty="0" smtClean="0"/>
              <a:t>Einschleusen von Schadcode</a:t>
            </a:r>
          </a:p>
          <a:p>
            <a:r>
              <a:rPr lang="de-DE" dirty="0" smtClean="0"/>
              <a:t>Ablauf</a:t>
            </a:r>
          </a:p>
          <a:p>
            <a:pPr lvl="1"/>
            <a:r>
              <a:rPr lang="de-DE" dirty="0" smtClean="0"/>
              <a:t>Eventuelles Blockieren eines vorhandenen Access Points</a:t>
            </a:r>
          </a:p>
          <a:p>
            <a:pPr lvl="1"/>
            <a:r>
              <a:rPr lang="de-DE" dirty="0" smtClean="0"/>
              <a:t>Erstellen eines eigenen Access Points / Hotspots</a:t>
            </a:r>
          </a:p>
          <a:p>
            <a:pPr lvl="1"/>
            <a:r>
              <a:rPr lang="de-DE" dirty="0" smtClean="0"/>
              <a:t>Warten auf sich verbindende Clients</a:t>
            </a:r>
          </a:p>
          <a:p>
            <a:pPr lvl="1"/>
            <a:r>
              <a:rPr lang="de-DE" dirty="0" smtClean="0"/>
              <a:t>Verteilung einer Anmeldemaske (Kreditkarten / Passwörter) / Manipulation 	  des Datenverkehrs / Infektion mit Schadcode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err="1"/>
              <a:t>Fake</a:t>
            </a:r>
            <a:r>
              <a:rPr lang="de-DE" sz="2000" dirty="0"/>
              <a:t>-AP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655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1218</Words>
  <Application>Microsoft Macintosh PowerPoint</Application>
  <PresentationFormat>Bildschirmpräsentation (4:3)</PresentationFormat>
  <Paragraphs>373</Paragraphs>
  <Slides>31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 Unicode MS</vt:lpstr>
      <vt:lpstr>Calibri</vt:lpstr>
      <vt:lpstr>Courier</vt:lpstr>
      <vt:lpstr>Courier-Bold</vt:lpstr>
      <vt:lpstr>Wingdings</vt:lpstr>
      <vt:lpstr>Arial</vt:lpstr>
      <vt:lpstr>thi_template_thi_2</vt:lpstr>
      <vt:lpstr>Bildschirm</vt:lpstr>
      <vt:lpstr>Hörsaal</vt:lpstr>
      <vt:lpstr>Abschlusspräsentation</vt:lpstr>
      <vt:lpstr>PowerPoint-Präsentation</vt:lpstr>
      <vt:lpstr>PowerPoint-Präsentation</vt:lpstr>
      <vt:lpstr> - Was hatten wir geplant -</vt:lpstr>
      <vt:lpstr>Hardware und Aufbau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ARP-Spoofing</vt:lpstr>
      <vt:lpstr>ARP-Spoofing</vt:lpstr>
      <vt:lpstr>DNS-Spoofing</vt:lpstr>
      <vt:lpstr>DNS-Spoofing</vt:lpstr>
      <vt:lpstr>SSL-Strip</vt:lpstr>
      <vt:lpstr>SYN-Flooding</vt:lpstr>
      <vt:lpstr>Fake-IPv6 Netz</vt:lpstr>
      <vt:lpstr>PowerPoint-Präsentation</vt:lpstr>
      <vt:lpstr>iCTF</vt:lpstr>
      <vt:lpstr>iCTF</vt:lpstr>
      <vt:lpstr>Die Idee</vt:lpstr>
      <vt:lpstr>Die Idee</vt:lpstr>
      <vt:lpstr>Service</vt:lpstr>
      <vt:lpstr>Schwachstellen</vt:lpstr>
      <vt:lpstr>Schwachstellen</vt:lpstr>
      <vt:lpstr>Schwachstellen</vt:lpstr>
      <vt:lpstr>Schwachstellen</vt:lpstr>
      <vt:lpstr>Schwachstellen</vt:lpstr>
      <vt:lpstr>PowerPoint-Präsentation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phw4497@thi.de</cp:lastModifiedBy>
  <cp:revision>157</cp:revision>
  <cp:lastPrinted>2013-09-13T13:09:18Z</cp:lastPrinted>
  <dcterms:created xsi:type="dcterms:W3CDTF">2014-06-10T06:20:43Z</dcterms:created>
  <dcterms:modified xsi:type="dcterms:W3CDTF">2016-01-13T08:22:16Z</dcterms:modified>
</cp:coreProperties>
</file>