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9" r:id="rId2"/>
  </p:sldMasterIdLst>
  <p:notesMasterIdLst>
    <p:notesMasterId r:id="rId14"/>
  </p:notesMasterIdLst>
  <p:handoutMasterIdLst>
    <p:handoutMasterId r:id="rId15"/>
  </p:handoutMasterIdLst>
  <p:sldIdLst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50" autoAdjust="0"/>
  </p:normalViewPr>
  <p:slideViewPr>
    <p:cSldViewPr snapToGrid="0" snapToObjects="1">
      <p:cViewPr varScale="1">
        <p:scale>
          <a:sx n="106" d="100"/>
          <a:sy n="106" d="100"/>
        </p:scale>
        <p:origin x="114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-408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13250-C537-B448-BED9-AF61DCF088B2}" type="datetimeFigureOut">
              <a:rPr lang="de-DE" smtClean="0"/>
              <a:pPr/>
              <a:t>04.01.2016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4A695-7498-A74F-BC00-EA565901E75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7081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8C751-7494-BF40-8574-213D7890D13D}" type="datetimeFigureOut">
              <a:rPr lang="de-DE" smtClean="0"/>
              <a:pPr/>
              <a:t>04.01.2016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48DAB-2417-E040-ADE8-0DE3F02E62F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471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8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296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4382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9638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2158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2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7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1352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7168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0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0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0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0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0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65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8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70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60"/>
            <a:ext cx="8298000" cy="10643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2978941"/>
            <a:ext cx="8297862" cy="35280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932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3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60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019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72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488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5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892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60"/>
            <a:ext cx="4051577" cy="16099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3541921"/>
            <a:ext cx="4050940" cy="296948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155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75200" y="6627685"/>
            <a:ext cx="33324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>
                <a:latin typeface="Arial"/>
              </a:rPr>
              <a:t>Fußzeile auf Masterfolie eingeben</a:t>
            </a:r>
          </a:p>
          <a:p>
            <a:endParaRPr lang="de-DE" sz="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680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1" r:id="rId2"/>
    <p:sldLayoutId id="2147483663" r:id="rId3"/>
    <p:sldLayoutId id="2147483667" r:id="rId4"/>
    <p:sldLayoutId id="2147483665" r:id="rId5"/>
    <p:sldLayoutId id="2147483662" r:id="rId6"/>
    <p:sldLayoutId id="2147483678" r:id="rId7"/>
    <p:sldLayoutId id="2147483677" r:id="rId8"/>
    <p:sldLayoutId id="2147483664" r:id="rId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2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475200" y="6627685"/>
            <a:ext cx="33324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>
                <a:latin typeface="Arial"/>
              </a:rPr>
              <a:t>Fußzeile auf Masterfolie eingeben</a:t>
            </a:r>
          </a:p>
          <a:p>
            <a:endParaRPr lang="de-DE" sz="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527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3" r:id="rId3"/>
    <p:sldLayoutId id="2147483674" r:id="rId4"/>
    <p:sldLayoutId id="2147483679" r:id="rId5"/>
    <p:sldLayoutId id="2147483675" r:id="rId6"/>
    <p:sldLayoutId id="2147483676" r:id="rId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6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dirty="0" err="1" smtClean="0"/>
              <a:t>iCTF</a:t>
            </a:r>
            <a:endParaRPr lang="de-DE" sz="1500" dirty="0" smtClean="0"/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de-DE" dirty="0" smtClean="0"/>
              <a:t>Aufbau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de-DE" dirty="0" smtClean="0"/>
              <a:t>Services - Schwachstellen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dirty="0" err="1" smtClean="0"/>
              <a:t>SecurityWorkBench</a:t>
            </a:r>
            <a:endParaRPr lang="de-DE" sz="1500" dirty="0" smtClean="0"/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de-DE" dirty="0" smtClean="0"/>
              <a:t>Debian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dirty="0" smtClean="0"/>
              <a:t>Demo</a:t>
            </a:r>
            <a:r>
              <a:rPr lang="de-DE" sz="1500" dirty="0" smtClean="0"/>
              <a:t>: </a:t>
            </a:r>
            <a:r>
              <a:rPr lang="de-DE" sz="1500" dirty="0" err="1" smtClean="0"/>
              <a:t>Proxychains</a:t>
            </a:r>
            <a:r>
              <a:rPr lang="de-DE" sz="1500" dirty="0" smtClean="0"/>
              <a:t> + Tor</a:t>
            </a:r>
            <a:endParaRPr lang="de-DE" sz="15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Demonstration</a:t>
            </a:r>
            <a:endParaRPr lang="de-DE" dirty="0"/>
          </a:p>
        </p:txBody>
      </p:sp>
      <p:sp>
        <p:nvSpPr>
          <p:cNvPr id="8" name="Untertitel 3"/>
          <p:cNvSpPr>
            <a:spLocks noGrp="1"/>
          </p:cNvSpPr>
          <p:nvPr>
            <p:ph type="subTitle" idx="1"/>
          </p:nvPr>
        </p:nvSpPr>
        <p:spPr>
          <a:xfrm>
            <a:off x="295200" y="745067"/>
            <a:ext cx="7315200" cy="342054"/>
          </a:xfrm>
        </p:spPr>
        <p:txBody>
          <a:bodyPr>
            <a:normAutofit lnSpcReduction="10000"/>
          </a:bodyPr>
          <a:lstStyle/>
          <a:p>
            <a:r>
              <a:rPr lang="de-DE" dirty="0" err="1" smtClean="0"/>
              <a:t>Proxychains</a:t>
            </a:r>
            <a:r>
              <a:rPr lang="de-DE" dirty="0" smtClean="0"/>
              <a:t> + Tor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567066" y="3164905"/>
            <a:ext cx="1865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Demo-Time!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7765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Demonstration</a:t>
            </a:r>
            <a:endParaRPr lang="de-DE" dirty="0"/>
          </a:p>
        </p:txBody>
      </p:sp>
      <p:sp>
        <p:nvSpPr>
          <p:cNvPr id="8" name="Untertitel 3"/>
          <p:cNvSpPr>
            <a:spLocks noGrp="1"/>
          </p:cNvSpPr>
          <p:nvPr>
            <p:ph type="subTitle" idx="1"/>
          </p:nvPr>
        </p:nvSpPr>
        <p:spPr>
          <a:xfrm>
            <a:off x="295200" y="745067"/>
            <a:ext cx="7315200" cy="342054"/>
          </a:xfrm>
        </p:spPr>
        <p:txBody>
          <a:bodyPr>
            <a:normAutofit lnSpcReduction="10000"/>
          </a:bodyPr>
          <a:lstStyle/>
          <a:p>
            <a:r>
              <a:rPr lang="de-DE" dirty="0" err="1" smtClean="0"/>
              <a:t>Proxychains</a:t>
            </a:r>
            <a:r>
              <a:rPr lang="de-DE" dirty="0" smtClean="0"/>
              <a:t> + Tor</a:t>
            </a:r>
            <a:endParaRPr lang="de-DE" dirty="0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254936"/>
              </p:ext>
            </p:extLst>
          </p:nvPr>
        </p:nvGraphicFramePr>
        <p:xfrm>
          <a:off x="1029657" y="1323346"/>
          <a:ext cx="7952817" cy="5158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Acrobat Document" r:id="rId3" imgW="5829013" imgH="3781139" progId="AcroExch.Document.DC">
                  <p:embed/>
                </p:oleObj>
              </mc:Choice>
              <mc:Fallback>
                <p:oleObj name="Acrobat Document" r:id="rId3" imgW="5829013" imgH="378113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9657" y="1323346"/>
                        <a:ext cx="7952817" cy="5158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669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iCTF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Aufbau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95200" y="1811740"/>
            <a:ext cx="29828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Vorteile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Sicherheit für Teilnehmer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Sicherheit für THI</a:t>
            </a:r>
          </a:p>
          <a:p>
            <a:endParaRPr lang="de-DE" dirty="0"/>
          </a:p>
          <a:p>
            <a:r>
              <a:rPr lang="de-DE" dirty="0" smtClean="0"/>
              <a:t>Nachteile: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Wenig </a:t>
            </a:r>
            <a:r>
              <a:rPr lang="de-DE" dirty="0" err="1" smtClean="0"/>
              <a:t>PC‘s</a:t>
            </a:r>
            <a:r>
              <a:rPr lang="de-DE" dirty="0" smtClean="0"/>
              <a:t> mit Zugriff auf die </a:t>
            </a:r>
            <a:r>
              <a:rPr lang="de-DE" dirty="0" err="1" smtClean="0"/>
              <a:t>Vuln</a:t>
            </a:r>
            <a:r>
              <a:rPr lang="de-DE" dirty="0" smtClean="0"/>
              <a:t>-Maschine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Keine Zentrale </a:t>
            </a:r>
            <a:r>
              <a:rPr lang="de-DE" dirty="0" err="1" smtClean="0"/>
              <a:t>Vuln</a:t>
            </a:r>
            <a:r>
              <a:rPr lang="de-DE" dirty="0" smtClean="0"/>
              <a:t>-VM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493315"/>
              </p:ext>
            </p:extLst>
          </p:nvPr>
        </p:nvGraphicFramePr>
        <p:xfrm>
          <a:off x="3278038" y="126753"/>
          <a:ext cx="4917634" cy="6364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Acrobat Document" r:id="rId3" imgW="5829013" imgH="7543610" progId="AcroExch.Document.DC">
                  <p:embed/>
                </p:oleObj>
              </mc:Choice>
              <mc:Fallback>
                <p:oleObj name="Acrobat Document" r:id="rId3" imgW="5829013" imgH="754361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8038" y="126753"/>
                        <a:ext cx="4917634" cy="63645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996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(</a:t>
            </a:r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argc</a:t>
            </a:r>
            <a:r>
              <a:rPr lang="de-DE" dirty="0"/>
              <a:t>, </a:t>
            </a:r>
            <a:r>
              <a:rPr lang="de-DE" dirty="0" err="1"/>
              <a:t>char</a:t>
            </a:r>
            <a:r>
              <a:rPr lang="de-DE" dirty="0"/>
              <a:t> *</a:t>
            </a:r>
            <a:r>
              <a:rPr lang="de-DE" dirty="0" err="1"/>
              <a:t>argv</a:t>
            </a:r>
            <a:r>
              <a:rPr lang="de-DE" dirty="0"/>
              <a:t>[])</a:t>
            </a:r>
          </a:p>
          <a:p>
            <a:r>
              <a:rPr lang="de-DE" dirty="0"/>
              <a:t>{</a:t>
            </a:r>
          </a:p>
          <a:p>
            <a:r>
              <a:rPr lang="de-DE" dirty="0"/>
              <a:t>  </a:t>
            </a:r>
            <a:r>
              <a:rPr lang="de-DE" dirty="0" err="1"/>
              <a:t>srand</a:t>
            </a:r>
            <a:r>
              <a:rPr lang="de-DE" dirty="0"/>
              <a:t>(time(NULL));</a:t>
            </a:r>
          </a:p>
          <a:p>
            <a:r>
              <a:rPr lang="de-DE" dirty="0"/>
              <a:t> </a:t>
            </a:r>
            <a:r>
              <a:rPr lang="de-DE" dirty="0" smtClean="0"/>
              <a:t> </a:t>
            </a:r>
            <a:r>
              <a:rPr lang="de-DE" dirty="0" err="1" smtClean="0"/>
              <a:t>size_t</a:t>
            </a:r>
            <a:r>
              <a:rPr lang="de-DE" dirty="0" smtClean="0"/>
              <a:t> </a:t>
            </a:r>
            <a:r>
              <a:rPr lang="de-DE" dirty="0" err="1"/>
              <a:t>output</a:t>
            </a:r>
            <a:r>
              <a:rPr lang="de-DE" dirty="0"/>
              <a:t>;</a:t>
            </a:r>
          </a:p>
          <a:p>
            <a:r>
              <a:rPr lang="de-DE" dirty="0"/>
              <a:t>  </a:t>
            </a:r>
            <a:r>
              <a:rPr lang="de-DE" dirty="0" err="1"/>
              <a:t>char</a:t>
            </a:r>
            <a:r>
              <a:rPr lang="de-DE" dirty="0"/>
              <a:t> *</a:t>
            </a:r>
            <a:r>
              <a:rPr lang="de-DE" dirty="0" err="1"/>
              <a:t>invalid_characters</a:t>
            </a:r>
            <a:r>
              <a:rPr lang="de-DE" dirty="0"/>
              <a:t> = </a:t>
            </a:r>
            <a:r>
              <a:rPr lang="de-DE" dirty="0" err="1"/>
              <a:t>decode</a:t>
            </a:r>
            <a:r>
              <a:rPr lang="de-DE" dirty="0"/>
              <a:t>("O3w+PGAkLQ==",(</a:t>
            </a:r>
            <a:r>
              <a:rPr lang="de-DE" dirty="0" err="1"/>
              <a:t>size_t</a:t>
            </a:r>
            <a:r>
              <a:rPr lang="de-DE" dirty="0"/>
              <a:t>) 12, &amp;</a:t>
            </a:r>
            <a:r>
              <a:rPr lang="de-DE" dirty="0" err="1"/>
              <a:t>output</a:t>
            </a:r>
            <a:r>
              <a:rPr lang="de-DE" dirty="0"/>
              <a:t>);</a:t>
            </a:r>
          </a:p>
          <a:p>
            <a:r>
              <a:rPr lang="de-DE" dirty="0"/>
              <a:t>  </a:t>
            </a:r>
            <a:r>
              <a:rPr lang="de-DE" dirty="0" err="1"/>
              <a:t>char</a:t>
            </a:r>
            <a:r>
              <a:rPr lang="de-DE" dirty="0"/>
              <a:t> </a:t>
            </a:r>
            <a:r>
              <a:rPr lang="de-DE" dirty="0" err="1"/>
              <a:t>str</a:t>
            </a:r>
            <a:r>
              <a:rPr lang="de-DE" dirty="0"/>
              <a:t>[BUFSIZ];</a:t>
            </a:r>
          </a:p>
          <a:p>
            <a:r>
              <a:rPr lang="de-DE" dirty="0"/>
              <a:t>  </a:t>
            </a:r>
            <a:r>
              <a:rPr lang="de-DE" dirty="0" err="1"/>
              <a:t>char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[100]; // </a:t>
            </a:r>
            <a:r>
              <a:rPr lang="de-DE" dirty="0" err="1"/>
              <a:t>yes</a:t>
            </a:r>
            <a:r>
              <a:rPr lang="de-DE" dirty="0"/>
              <a:t> I </a:t>
            </a:r>
            <a:r>
              <a:rPr lang="de-DE" dirty="0" err="1"/>
              <a:t>know</a:t>
            </a:r>
            <a:r>
              <a:rPr lang="de-DE" dirty="0"/>
              <a:t>..</a:t>
            </a:r>
          </a:p>
          <a:p>
            <a:r>
              <a:rPr lang="de-DE" dirty="0"/>
              <a:t>  </a:t>
            </a:r>
            <a:r>
              <a:rPr lang="de-DE" dirty="0" err="1"/>
              <a:t>int</a:t>
            </a:r>
            <a:r>
              <a:rPr lang="de-DE" dirty="0"/>
              <a:t> ran = </a:t>
            </a:r>
            <a:r>
              <a:rPr lang="de-DE" dirty="0" err="1"/>
              <a:t>rand_lim</a:t>
            </a:r>
            <a:r>
              <a:rPr lang="de-DE" dirty="0"/>
              <a:t>(100);</a:t>
            </a:r>
          </a:p>
          <a:p>
            <a:r>
              <a:rPr lang="de-DE" dirty="0"/>
              <a:t>  </a:t>
            </a:r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ciFound</a:t>
            </a:r>
            <a:r>
              <a:rPr lang="de-DE" dirty="0"/>
              <a:t> = 0;</a:t>
            </a:r>
          </a:p>
          <a:p>
            <a:r>
              <a:rPr lang="de-DE" dirty="0"/>
              <a:t>  </a:t>
            </a:r>
            <a:r>
              <a:rPr lang="de-DE" dirty="0" err="1"/>
              <a:t>size_t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= 108;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iCTF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Services – Schwachstellen - CI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</a:t>
            </a:fld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5323438" y="2381062"/>
            <a:ext cx="1176950" cy="1086415"/>
            <a:chOff x="5323438" y="2381062"/>
            <a:chExt cx="1176950" cy="1086415"/>
          </a:xfrm>
        </p:grpSpPr>
        <p:sp>
          <p:nvSpPr>
            <p:cNvPr id="6" name="Rechteck 5"/>
            <p:cNvSpPr/>
            <p:nvPr/>
          </p:nvSpPr>
          <p:spPr>
            <a:xfrm>
              <a:off x="5477346" y="2381062"/>
              <a:ext cx="1023042" cy="4798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;|&gt;&lt;`$-</a:t>
              </a:r>
            </a:p>
          </p:txBody>
        </p:sp>
        <p:cxnSp>
          <p:nvCxnSpPr>
            <p:cNvPr id="8" name="Gerade Verbindung mit Pfeil 7"/>
            <p:cNvCxnSpPr>
              <a:stCxn id="6" idx="2"/>
            </p:cNvCxnSpPr>
            <p:nvPr/>
          </p:nvCxnSpPr>
          <p:spPr>
            <a:xfrm flipH="1">
              <a:off x="5323438" y="2860895"/>
              <a:ext cx="665429" cy="6065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049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>
          <a:xfrm>
            <a:off x="427739" y="1504095"/>
            <a:ext cx="2857650" cy="4740451"/>
          </a:xfrm>
        </p:spPr>
        <p:txBody>
          <a:bodyPr>
            <a:normAutofit fontScale="62500" lnSpcReduction="20000"/>
          </a:bodyPr>
          <a:lstStyle/>
          <a:p>
            <a:r>
              <a:rPr lang="de-DE" dirty="0"/>
              <a:t> // Read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command</a:t>
            </a:r>
            <a:endParaRPr lang="de-DE" dirty="0"/>
          </a:p>
          <a:p>
            <a:r>
              <a:rPr lang="de-DE" dirty="0"/>
              <a:t>  </a:t>
            </a:r>
            <a:r>
              <a:rPr lang="de-DE" dirty="0" err="1"/>
              <a:t>strcpy</a:t>
            </a:r>
            <a:r>
              <a:rPr lang="de-DE" dirty="0"/>
              <a:t>(</a:t>
            </a:r>
            <a:r>
              <a:rPr lang="de-DE" dirty="0" err="1"/>
              <a:t>str</a:t>
            </a:r>
            <a:r>
              <a:rPr lang="de-DE" dirty="0"/>
              <a:t>, </a:t>
            </a:r>
            <a:r>
              <a:rPr lang="de-DE" dirty="0" err="1"/>
              <a:t>argv</a:t>
            </a:r>
            <a:r>
              <a:rPr lang="de-DE" dirty="0"/>
              <a:t>[1]);</a:t>
            </a:r>
          </a:p>
          <a:p>
            <a:endParaRPr lang="de-DE" dirty="0"/>
          </a:p>
          <a:p>
            <a:r>
              <a:rPr lang="de-DE" dirty="0"/>
              <a:t>  // 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characters</a:t>
            </a:r>
            <a:endParaRPr lang="de-DE" dirty="0"/>
          </a:p>
          <a:p>
            <a:endParaRPr lang="de-DE" dirty="0"/>
          </a:p>
          <a:p>
            <a:r>
              <a:rPr lang="de-DE" dirty="0"/>
              <a:t>  </a:t>
            </a:r>
            <a:r>
              <a:rPr lang="de-DE" dirty="0" err="1"/>
              <a:t>if</a:t>
            </a:r>
            <a:r>
              <a:rPr lang="de-DE" dirty="0"/>
              <a:t>(</a:t>
            </a:r>
            <a:r>
              <a:rPr lang="de-DE" dirty="0" err="1"/>
              <a:t>test_regex</a:t>
            </a:r>
            <a:r>
              <a:rPr lang="de-DE" dirty="0"/>
              <a:t>(</a:t>
            </a:r>
            <a:r>
              <a:rPr lang="de-DE" dirty="0" err="1"/>
              <a:t>str</a:t>
            </a:r>
            <a:r>
              <a:rPr lang="de-DE" dirty="0"/>
              <a:t>) == -1){</a:t>
            </a:r>
          </a:p>
          <a:p>
            <a:r>
              <a:rPr lang="de-DE" dirty="0"/>
              <a:t>    </a:t>
            </a:r>
            <a:r>
              <a:rPr lang="de-DE" dirty="0" err="1"/>
              <a:t>printf</a:t>
            </a:r>
            <a:r>
              <a:rPr lang="de-DE" dirty="0"/>
              <a:t>("Na\n");</a:t>
            </a:r>
          </a:p>
          <a:p>
            <a:r>
              <a:rPr lang="de-DE" dirty="0"/>
              <a:t>    </a:t>
            </a:r>
            <a:r>
              <a:rPr lang="de-DE" dirty="0" err="1"/>
              <a:t>return</a:t>
            </a:r>
            <a:r>
              <a:rPr lang="de-DE" dirty="0"/>
              <a:t> -1;</a:t>
            </a:r>
          </a:p>
          <a:p>
            <a:r>
              <a:rPr lang="de-DE" dirty="0"/>
              <a:t>  }</a:t>
            </a:r>
          </a:p>
          <a:p>
            <a:endParaRPr lang="de-DE" dirty="0"/>
          </a:p>
          <a:p>
            <a:r>
              <a:rPr lang="de-DE" dirty="0"/>
              <a:t>  </a:t>
            </a:r>
            <a:r>
              <a:rPr lang="de-DE" dirty="0" err="1"/>
              <a:t>char</a:t>
            </a:r>
            <a:r>
              <a:rPr lang="de-DE" dirty="0"/>
              <a:t> *c = </a:t>
            </a:r>
            <a:r>
              <a:rPr lang="de-DE" dirty="0" err="1"/>
              <a:t>str</a:t>
            </a:r>
            <a:r>
              <a:rPr lang="de-DE" dirty="0"/>
              <a:t>;</a:t>
            </a:r>
          </a:p>
          <a:p>
            <a:r>
              <a:rPr lang="de-DE" dirty="0"/>
              <a:t>  </a:t>
            </a:r>
            <a:r>
              <a:rPr lang="de-DE" dirty="0" err="1"/>
              <a:t>while</a:t>
            </a:r>
            <a:r>
              <a:rPr lang="de-DE" dirty="0"/>
              <a:t> (*c)</a:t>
            </a:r>
          </a:p>
          <a:p>
            <a:r>
              <a:rPr lang="de-DE" dirty="0"/>
              <a:t>  {</a:t>
            </a:r>
          </a:p>
          <a:p>
            <a:r>
              <a:rPr lang="de-DE" dirty="0"/>
              <a:t>    </a:t>
            </a:r>
            <a:r>
              <a:rPr lang="de-DE" dirty="0" err="1"/>
              <a:t>if</a:t>
            </a:r>
            <a:r>
              <a:rPr lang="de-DE" dirty="0"/>
              <a:t> (</a:t>
            </a:r>
            <a:r>
              <a:rPr lang="de-DE" dirty="0" err="1"/>
              <a:t>strchr</a:t>
            </a:r>
            <a:r>
              <a:rPr lang="de-DE" dirty="0"/>
              <a:t>(</a:t>
            </a:r>
            <a:r>
              <a:rPr lang="de-DE" dirty="0" err="1"/>
              <a:t>invalid_characters</a:t>
            </a:r>
            <a:r>
              <a:rPr lang="de-DE" dirty="0"/>
              <a:t>, *c))</a:t>
            </a:r>
          </a:p>
          <a:p>
            <a:r>
              <a:rPr lang="de-DE" dirty="0"/>
              <a:t>    {</a:t>
            </a:r>
          </a:p>
          <a:p>
            <a:r>
              <a:rPr lang="de-DE" dirty="0"/>
              <a:t>       </a:t>
            </a:r>
            <a:r>
              <a:rPr lang="de-DE" dirty="0" err="1"/>
              <a:t>printf</a:t>
            </a:r>
            <a:r>
              <a:rPr lang="de-DE" dirty="0"/>
              <a:t>("Na\n");</a:t>
            </a:r>
          </a:p>
          <a:p>
            <a:r>
              <a:rPr lang="de-DE" dirty="0"/>
              <a:t>       // Set </a:t>
            </a:r>
            <a:r>
              <a:rPr lang="de-DE" dirty="0" err="1"/>
              <a:t>flag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found</a:t>
            </a:r>
            <a:endParaRPr lang="de-DE" dirty="0"/>
          </a:p>
          <a:p>
            <a:r>
              <a:rPr lang="de-DE" dirty="0"/>
              <a:t>       </a:t>
            </a:r>
            <a:r>
              <a:rPr lang="de-DE" dirty="0" err="1"/>
              <a:t>ciFound</a:t>
            </a:r>
            <a:r>
              <a:rPr lang="de-DE" dirty="0"/>
              <a:t> = 1;</a:t>
            </a:r>
          </a:p>
          <a:p>
            <a:r>
              <a:rPr lang="de-DE" dirty="0"/>
              <a:t>    }</a:t>
            </a:r>
          </a:p>
          <a:p>
            <a:r>
              <a:rPr lang="de-DE" dirty="0"/>
              <a:t>    </a:t>
            </a:r>
            <a:r>
              <a:rPr lang="de-DE" dirty="0" err="1"/>
              <a:t>c++</a:t>
            </a:r>
            <a:r>
              <a:rPr lang="de-DE" dirty="0"/>
              <a:t>;</a:t>
            </a:r>
          </a:p>
          <a:p>
            <a:r>
              <a:rPr lang="de-DE" dirty="0"/>
              <a:t>  }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iCTF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Services – Schwachstellen </a:t>
            </a:r>
            <a:r>
              <a:rPr lang="de-DE" dirty="0"/>
              <a:t>- CI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9" name="Textplatzhalter 1"/>
          <p:cNvSpPr txBox="1">
            <a:spLocks/>
          </p:cNvSpPr>
          <p:nvPr/>
        </p:nvSpPr>
        <p:spPr>
          <a:xfrm>
            <a:off x="3731764" y="1263965"/>
            <a:ext cx="2857650" cy="47404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400" kern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400" kern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400" kern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400" kern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0" name="Textplatzhalter 1"/>
          <p:cNvSpPr txBox="1">
            <a:spLocks/>
          </p:cNvSpPr>
          <p:nvPr/>
        </p:nvSpPr>
        <p:spPr>
          <a:xfrm>
            <a:off x="3731764" y="1504096"/>
            <a:ext cx="5167793" cy="47404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400" kern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400" kern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400" kern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400" kern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 dirty="0" err="1" smtClean="0"/>
              <a:t>sprintf</a:t>
            </a:r>
            <a:r>
              <a:rPr lang="de-DE" sz="1100" dirty="0" smtClean="0"/>
              <a:t>(</a:t>
            </a:r>
          </a:p>
          <a:p>
            <a:r>
              <a:rPr lang="de-DE" sz="1100" dirty="0"/>
              <a:t>	</a:t>
            </a:r>
            <a:r>
              <a:rPr lang="de-DE" sz="1100" dirty="0" err="1" smtClean="0"/>
              <a:t>command</a:t>
            </a:r>
            <a:r>
              <a:rPr lang="de-DE" sz="1100" dirty="0"/>
              <a:t>, </a:t>
            </a:r>
            <a:r>
              <a:rPr lang="de-DE" sz="1100" dirty="0" smtClean="0"/>
              <a:t>	</a:t>
            </a:r>
            <a:r>
              <a:rPr lang="de-DE" sz="1100" dirty="0" err="1" smtClean="0"/>
              <a:t>decode</a:t>
            </a:r>
            <a:r>
              <a:rPr lang="de-DE" sz="1100" dirty="0"/>
              <a:t>("Y2F0IC4uL3J3L2luZm8vRmFocnpldWdudW1tZXJuLmNzdiB8IGdyZXAgJXMgfCBoZWFkIC0xIHwgYXdrIC1GICc7JyAne3ByaW50ICQyfSc=", </a:t>
            </a:r>
            <a:endParaRPr lang="de-DE" sz="1100" dirty="0" smtClean="0"/>
          </a:p>
          <a:p>
            <a:r>
              <a:rPr lang="de-DE" sz="1100" dirty="0"/>
              <a:t>	</a:t>
            </a:r>
            <a:r>
              <a:rPr lang="de-DE" sz="1100" dirty="0" smtClean="0"/>
              <a:t>(</a:t>
            </a:r>
            <a:r>
              <a:rPr lang="de-DE" sz="1100" dirty="0" err="1"/>
              <a:t>size_t</a:t>
            </a:r>
            <a:r>
              <a:rPr lang="de-DE" sz="1100" dirty="0"/>
              <a:t>) 108, </a:t>
            </a:r>
            <a:endParaRPr lang="de-DE" sz="1100" dirty="0" smtClean="0"/>
          </a:p>
          <a:p>
            <a:r>
              <a:rPr lang="de-DE" sz="1100" dirty="0"/>
              <a:t>	</a:t>
            </a:r>
            <a:r>
              <a:rPr lang="de-DE" sz="1100" dirty="0" smtClean="0"/>
              <a:t>&amp;</a:t>
            </a:r>
            <a:r>
              <a:rPr lang="de-DE" sz="1100" dirty="0" err="1"/>
              <a:t>output</a:t>
            </a:r>
            <a:r>
              <a:rPr lang="de-DE" sz="1100" dirty="0"/>
              <a:t>), </a:t>
            </a:r>
            <a:endParaRPr lang="de-DE" sz="1100" dirty="0" smtClean="0"/>
          </a:p>
          <a:p>
            <a:r>
              <a:rPr lang="de-DE" sz="1100" dirty="0"/>
              <a:t>	</a:t>
            </a:r>
            <a:r>
              <a:rPr lang="de-DE" sz="1100" dirty="0" err="1" smtClean="0"/>
              <a:t>str</a:t>
            </a:r>
            <a:r>
              <a:rPr lang="de-DE" sz="1100" dirty="0"/>
              <a:t>);</a:t>
            </a:r>
          </a:p>
          <a:p>
            <a:r>
              <a:rPr lang="de-DE" sz="1100" dirty="0" err="1" smtClean="0"/>
              <a:t>char</a:t>
            </a:r>
            <a:r>
              <a:rPr lang="de-DE" sz="1100" dirty="0" smtClean="0"/>
              <a:t> </a:t>
            </a:r>
            <a:r>
              <a:rPr lang="de-DE" sz="1100" dirty="0"/>
              <a:t>*</a:t>
            </a:r>
            <a:r>
              <a:rPr lang="de-DE" sz="1100" dirty="0" err="1"/>
              <a:t>cmd</a:t>
            </a:r>
            <a:r>
              <a:rPr lang="de-DE" sz="1100" dirty="0"/>
              <a:t> = </a:t>
            </a:r>
            <a:r>
              <a:rPr lang="de-DE" sz="1100" dirty="0" err="1"/>
              <a:t>command</a:t>
            </a:r>
            <a:r>
              <a:rPr lang="de-DE" sz="1100" dirty="0"/>
              <a:t>;</a:t>
            </a:r>
          </a:p>
          <a:p>
            <a:endParaRPr lang="de-DE" sz="1100" dirty="0" smtClean="0"/>
          </a:p>
          <a:p>
            <a:r>
              <a:rPr lang="de-DE" sz="1100" dirty="0" err="1" smtClean="0"/>
              <a:t>if</a:t>
            </a:r>
            <a:r>
              <a:rPr lang="de-DE" sz="1100" dirty="0" smtClean="0"/>
              <a:t>(</a:t>
            </a:r>
            <a:r>
              <a:rPr lang="de-DE" sz="1100" dirty="0" err="1" smtClean="0"/>
              <a:t>ciFound</a:t>
            </a:r>
            <a:r>
              <a:rPr lang="de-DE" sz="1100" dirty="0" smtClean="0"/>
              <a:t> </a:t>
            </a:r>
            <a:r>
              <a:rPr lang="de-DE" sz="1100" dirty="0"/>
              <a:t>== 0){</a:t>
            </a:r>
          </a:p>
          <a:p>
            <a:r>
              <a:rPr lang="de-DE" sz="1100" dirty="0"/>
              <a:t>    FILE *</a:t>
            </a:r>
            <a:r>
              <a:rPr lang="de-DE" sz="1100" dirty="0" err="1"/>
              <a:t>ls</a:t>
            </a:r>
            <a:r>
              <a:rPr lang="de-DE" sz="1100" dirty="0"/>
              <a:t> = </a:t>
            </a:r>
            <a:r>
              <a:rPr lang="de-DE" sz="1100" dirty="0" err="1"/>
              <a:t>popen</a:t>
            </a:r>
            <a:r>
              <a:rPr lang="de-DE" sz="1100" dirty="0"/>
              <a:t>(</a:t>
            </a:r>
            <a:r>
              <a:rPr lang="de-DE" sz="1100" dirty="0" err="1"/>
              <a:t>cmd</a:t>
            </a:r>
            <a:r>
              <a:rPr lang="de-DE" sz="1100" dirty="0"/>
              <a:t>, "r");</a:t>
            </a:r>
          </a:p>
          <a:p>
            <a:r>
              <a:rPr lang="de-DE" sz="1100" dirty="0"/>
              <a:t>    </a:t>
            </a:r>
            <a:r>
              <a:rPr lang="de-DE" sz="1100" dirty="0" err="1"/>
              <a:t>char</a:t>
            </a:r>
            <a:r>
              <a:rPr lang="de-DE" sz="1100" dirty="0"/>
              <a:t> </a:t>
            </a:r>
            <a:r>
              <a:rPr lang="de-DE" sz="1100" dirty="0" err="1"/>
              <a:t>buf</a:t>
            </a:r>
            <a:r>
              <a:rPr lang="de-DE" sz="1100" dirty="0"/>
              <a:t>[256];</a:t>
            </a:r>
          </a:p>
          <a:p>
            <a:r>
              <a:rPr lang="de-DE" sz="1100" dirty="0"/>
              <a:t>    </a:t>
            </a:r>
            <a:r>
              <a:rPr lang="de-DE" sz="1100" dirty="0" err="1"/>
              <a:t>while</a:t>
            </a:r>
            <a:r>
              <a:rPr lang="de-DE" sz="1100" dirty="0"/>
              <a:t> (</a:t>
            </a:r>
            <a:r>
              <a:rPr lang="de-DE" sz="1100" dirty="0" err="1"/>
              <a:t>fgets</a:t>
            </a:r>
            <a:r>
              <a:rPr lang="de-DE" sz="1100" dirty="0"/>
              <a:t>(</a:t>
            </a:r>
            <a:r>
              <a:rPr lang="de-DE" sz="1100" dirty="0" err="1"/>
              <a:t>buf</a:t>
            </a:r>
            <a:r>
              <a:rPr lang="de-DE" sz="1100" dirty="0"/>
              <a:t>, </a:t>
            </a:r>
            <a:r>
              <a:rPr lang="de-DE" sz="1100" dirty="0" err="1"/>
              <a:t>sizeof</a:t>
            </a:r>
            <a:r>
              <a:rPr lang="de-DE" sz="1100" dirty="0"/>
              <a:t>(</a:t>
            </a:r>
            <a:r>
              <a:rPr lang="de-DE" sz="1100" dirty="0" err="1"/>
              <a:t>buf</a:t>
            </a:r>
            <a:r>
              <a:rPr lang="de-DE" sz="1100" dirty="0"/>
              <a:t>), </a:t>
            </a:r>
            <a:r>
              <a:rPr lang="de-DE" sz="1100" dirty="0" err="1"/>
              <a:t>ls</a:t>
            </a:r>
            <a:r>
              <a:rPr lang="de-DE" sz="1100" dirty="0"/>
              <a:t>) != 0) {</a:t>
            </a:r>
          </a:p>
          <a:p>
            <a:r>
              <a:rPr lang="de-DE" sz="1100" dirty="0"/>
              <a:t>      </a:t>
            </a:r>
            <a:r>
              <a:rPr lang="de-DE" sz="1100" dirty="0" err="1"/>
              <a:t>printf</a:t>
            </a:r>
            <a:r>
              <a:rPr lang="de-DE" sz="1100" dirty="0"/>
              <a:t>(</a:t>
            </a:r>
            <a:r>
              <a:rPr lang="de-DE" sz="1100" dirty="0" err="1"/>
              <a:t>buf</a:t>
            </a:r>
            <a:r>
              <a:rPr lang="de-DE" sz="1100" dirty="0"/>
              <a:t>);</a:t>
            </a:r>
          </a:p>
          <a:p>
            <a:r>
              <a:rPr lang="de-DE" sz="1100" dirty="0"/>
              <a:t>    }</a:t>
            </a:r>
          </a:p>
          <a:p>
            <a:r>
              <a:rPr lang="de-DE" sz="1100" dirty="0"/>
              <a:t>    </a:t>
            </a:r>
            <a:r>
              <a:rPr lang="de-DE" sz="1100" dirty="0" err="1"/>
              <a:t>pclose</a:t>
            </a:r>
            <a:r>
              <a:rPr lang="de-DE" sz="1100" dirty="0"/>
              <a:t>(</a:t>
            </a:r>
            <a:r>
              <a:rPr lang="de-DE" sz="1100" dirty="0" err="1"/>
              <a:t>ls</a:t>
            </a:r>
            <a:r>
              <a:rPr lang="de-DE" sz="1100" dirty="0"/>
              <a:t>);</a:t>
            </a:r>
          </a:p>
          <a:p>
            <a:r>
              <a:rPr lang="de-DE" sz="1100" dirty="0"/>
              <a:t>  }</a:t>
            </a:r>
          </a:p>
          <a:p>
            <a:r>
              <a:rPr lang="de-DE" sz="1100" dirty="0"/>
              <a:t>  </a:t>
            </a:r>
            <a:r>
              <a:rPr lang="de-DE" sz="1100" dirty="0" err="1"/>
              <a:t>return</a:t>
            </a:r>
            <a:r>
              <a:rPr lang="de-DE" sz="1100" dirty="0"/>
              <a:t> 1;</a:t>
            </a:r>
          </a:p>
          <a:p>
            <a:r>
              <a:rPr lang="de-DE" sz="1100" dirty="0"/>
              <a:t>}</a:t>
            </a:r>
          </a:p>
        </p:txBody>
      </p:sp>
      <p:cxnSp>
        <p:nvCxnSpPr>
          <p:cNvPr id="11" name="Gekrümmte Verbindung 10"/>
          <p:cNvCxnSpPr/>
          <p:nvPr/>
        </p:nvCxnSpPr>
        <p:spPr>
          <a:xfrm>
            <a:off x="1774479" y="1847533"/>
            <a:ext cx="2299580" cy="1339913"/>
          </a:xfrm>
          <a:prstGeom prst="curvedConnector3">
            <a:avLst>
              <a:gd name="adj1" fmla="val 7716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3838669" y="4046899"/>
            <a:ext cx="1747319" cy="24444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12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iCTF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Services – Schwachstellen – Format String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9" name="Textplatzhalter 1"/>
          <p:cNvSpPr txBox="1">
            <a:spLocks/>
          </p:cNvSpPr>
          <p:nvPr/>
        </p:nvSpPr>
        <p:spPr>
          <a:xfrm>
            <a:off x="3731764" y="1263965"/>
            <a:ext cx="2857650" cy="47404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400" kern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400" kern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400" kern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50000"/>
              </a:lnSpc>
              <a:spcBef>
                <a:spcPts val="0"/>
              </a:spcBef>
              <a:buSzPct val="100000"/>
              <a:buFontTx/>
              <a:buBlip>
                <a:blip r:embed="rId2"/>
              </a:buBlip>
              <a:defRPr sz="1400" kern="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14672" y="2931096"/>
            <a:ext cx="337692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kern="0" dirty="0">
                <a:latin typeface="Arial"/>
              </a:rPr>
              <a:t> </a:t>
            </a:r>
            <a:r>
              <a:rPr lang="de-DE" sz="1400" kern="0" dirty="0" smtClean="0">
                <a:latin typeface="Arial"/>
              </a:rPr>
              <a:t>   </a:t>
            </a:r>
            <a:r>
              <a:rPr lang="de-DE" sz="1400" kern="0" dirty="0" err="1" smtClean="0">
                <a:latin typeface="Arial"/>
              </a:rPr>
              <a:t>len</a:t>
            </a:r>
            <a:r>
              <a:rPr lang="de-DE" sz="1400" kern="0" dirty="0" smtClean="0">
                <a:latin typeface="Arial"/>
              </a:rPr>
              <a:t> </a:t>
            </a:r>
            <a:r>
              <a:rPr lang="de-DE" sz="1400" kern="0" dirty="0">
                <a:latin typeface="Arial"/>
              </a:rPr>
              <a:t>= </a:t>
            </a:r>
            <a:r>
              <a:rPr lang="de-DE" sz="1400" kern="0" dirty="0" err="1">
                <a:latin typeface="Arial"/>
              </a:rPr>
              <a:t>strlen</a:t>
            </a:r>
            <a:r>
              <a:rPr lang="de-DE" sz="1400" kern="0" dirty="0">
                <a:latin typeface="Arial"/>
              </a:rPr>
              <a:t>(</a:t>
            </a:r>
            <a:r>
              <a:rPr lang="de-DE" sz="1400" kern="0" dirty="0" err="1">
                <a:latin typeface="Arial"/>
              </a:rPr>
              <a:t>sep</a:t>
            </a:r>
            <a:r>
              <a:rPr lang="de-DE" sz="1400" kern="0" dirty="0">
                <a:latin typeface="Arial"/>
              </a:rPr>
              <a:t>);</a:t>
            </a:r>
          </a:p>
          <a:p>
            <a:r>
              <a:rPr lang="de-DE" sz="1400" kern="0" dirty="0">
                <a:latin typeface="Arial"/>
              </a:rPr>
              <a:t>    </a:t>
            </a:r>
            <a:r>
              <a:rPr lang="de-DE" sz="1400" kern="0" dirty="0" err="1">
                <a:latin typeface="Arial"/>
              </a:rPr>
              <a:t>for</a:t>
            </a:r>
            <a:r>
              <a:rPr lang="de-DE" sz="1400" kern="0" dirty="0">
                <a:latin typeface="Arial"/>
              </a:rPr>
              <a:t> (i = 0; i &lt; </a:t>
            </a:r>
            <a:r>
              <a:rPr lang="de-DE" sz="1400" kern="0" dirty="0" err="1">
                <a:latin typeface="Arial"/>
              </a:rPr>
              <a:t>len</a:t>
            </a:r>
            <a:r>
              <a:rPr lang="de-DE" sz="1400" kern="0" dirty="0">
                <a:latin typeface="Arial"/>
              </a:rPr>
              <a:t>; i++){</a:t>
            </a:r>
          </a:p>
          <a:p>
            <a:r>
              <a:rPr lang="de-DE" sz="1400" kern="0" dirty="0">
                <a:latin typeface="Arial"/>
              </a:rPr>
              <a:t>      __</a:t>
            </a:r>
            <a:r>
              <a:rPr lang="de-DE" sz="1400" kern="0" dirty="0" err="1">
                <a:latin typeface="Arial"/>
              </a:rPr>
              <a:t>asm</a:t>
            </a:r>
            <a:r>
              <a:rPr lang="de-DE" sz="1400" kern="0" dirty="0">
                <a:latin typeface="Arial"/>
              </a:rPr>
              <a:t>__ volatile (  "push  %%</a:t>
            </a:r>
            <a:r>
              <a:rPr lang="de-DE" sz="1400" kern="0" dirty="0" err="1">
                <a:latin typeface="Arial"/>
              </a:rPr>
              <a:t>rax</a:t>
            </a:r>
            <a:r>
              <a:rPr lang="de-DE" sz="1400" kern="0" dirty="0">
                <a:latin typeface="Arial"/>
              </a:rPr>
              <a:t>\n"</a:t>
            </a:r>
          </a:p>
          <a:p>
            <a:r>
              <a:rPr lang="de-DE" sz="1400" kern="0" dirty="0" smtClean="0">
                <a:latin typeface="Arial"/>
              </a:rPr>
              <a:t>                      :</a:t>
            </a:r>
            <a:endParaRPr lang="de-DE" sz="1400" kern="0" dirty="0">
              <a:latin typeface="Arial"/>
            </a:endParaRPr>
          </a:p>
          <a:p>
            <a:r>
              <a:rPr lang="de-DE" sz="1400" kern="0" dirty="0">
                <a:latin typeface="Arial"/>
              </a:rPr>
              <a:t>                      : "a"(</a:t>
            </a:r>
            <a:r>
              <a:rPr lang="de-DE" sz="1400" kern="0" dirty="0" err="1">
                <a:latin typeface="Arial"/>
              </a:rPr>
              <a:t>sep</a:t>
            </a:r>
            <a:r>
              <a:rPr lang="de-DE" sz="1400" kern="0" dirty="0">
                <a:latin typeface="Arial"/>
              </a:rPr>
              <a:t>[i</a:t>
            </a:r>
            <a:r>
              <a:rPr lang="de-DE" sz="1400" kern="0" dirty="0" smtClean="0">
                <a:latin typeface="Arial"/>
              </a:rPr>
              <a:t>])</a:t>
            </a:r>
            <a:endParaRPr lang="de-DE" sz="1400" kern="0" dirty="0">
              <a:latin typeface="Arial"/>
            </a:endParaRPr>
          </a:p>
          <a:p>
            <a:r>
              <a:rPr lang="de-DE" sz="1400" kern="0" dirty="0">
                <a:latin typeface="Arial"/>
              </a:rPr>
              <a:t>                      </a:t>
            </a:r>
            <a:r>
              <a:rPr lang="de-DE" sz="1400" kern="0" dirty="0" smtClean="0">
                <a:latin typeface="Arial"/>
              </a:rPr>
              <a:t>:</a:t>
            </a:r>
            <a:endParaRPr lang="de-DE" sz="1400" kern="0" dirty="0">
              <a:latin typeface="Arial"/>
            </a:endParaRPr>
          </a:p>
          <a:p>
            <a:r>
              <a:rPr lang="de-DE" sz="1400" kern="0" dirty="0">
                <a:latin typeface="Arial"/>
              </a:rPr>
              <a:t>                  );</a:t>
            </a:r>
          </a:p>
          <a:p>
            <a:r>
              <a:rPr lang="de-DE" sz="1400" kern="0" dirty="0">
                <a:latin typeface="Arial"/>
              </a:rPr>
              <a:t>    }</a:t>
            </a:r>
          </a:p>
          <a:p>
            <a:r>
              <a:rPr lang="de-DE" sz="1400" kern="0" dirty="0">
                <a:latin typeface="Arial"/>
              </a:rPr>
              <a:t>  </a:t>
            </a:r>
            <a:r>
              <a:rPr lang="de-DE" sz="1400" kern="0" dirty="0" smtClean="0">
                <a:latin typeface="Arial"/>
              </a:rPr>
              <a:t>}</a:t>
            </a:r>
            <a:endParaRPr lang="de-DE" sz="1400" kern="0" dirty="0">
              <a:latin typeface="Arial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842209" y="2931097"/>
            <a:ext cx="3494409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/>
              <a:t>    </a:t>
            </a:r>
            <a:r>
              <a:rPr lang="de-DE" sz="1400" dirty="0" err="1" smtClean="0"/>
              <a:t>char</a:t>
            </a:r>
            <a:r>
              <a:rPr lang="de-DE" sz="1400" dirty="0" smtClean="0"/>
              <a:t> </a:t>
            </a:r>
            <a:r>
              <a:rPr lang="de-DE" sz="1400" dirty="0"/>
              <a:t>*a = </a:t>
            </a:r>
            <a:r>
              <a:rPr lang="de-DE" sz="1400" dirty="0" err="1"/>
              <a:t>encryptedData</a:t>
            </a:r>
            <a:r>
              <a:rPr lang="de-DE" sz="1400" dirty="0"/>
              <a:t>[j];</a:t>
            </a:r>
          </a:p>
          <a:p>
            <a:r>
              <a:rPr lang="de-DE" sz="1400" dirty="0"/>
              <a:t>    </a:t>
            </a:r>
            <a:r>
              <a:rPr lang="de-DE" sz="1400" dirty="0" err="1"/>
              <a:t>len</a:t>
            </a:r>
            <a:r>
              <a:rPr lang="de-DE" sz="1400" dirty="0"/>
              <a:t> = </a:t>
            </a:r>
            <a:r>
              <a:rPr lang="de-DE" sz="1400" dirty="0" err="1"/>
              <a:t>strlen</a:t>
            </a:r>
            <a:r>
              <a:rPr lang="de-DE" sz="1400" dirty="0"/>
              <a:t>(a);</a:t>
            </a:r>
          </a:p>
          <a:p>
            <a:r>
              <a:rPr lang="de-DE" sz="1400" dirty="0"/>
              <a:t>    </a:t>
            </a:r>
            <a:r>
              <a:rPr lang="de-DE" sz="1400" dirty="0" err="1"/>
              <a:t>for</a:t>
            </a:r>
            <a:r>
              <a:rPr lang="de-DE" sz="1400" dirty="0"/>
              <a:t> (i = 0; i &lt; </a:t>
            </a:r>
            <a:r>
              <a:rPr lang="de-DE" sz="1400" dirty="0" err="1"/>
              <a:t>len</a:t>
            </a:r>
            <a:r>
              <a:rPr lang="de-DE" sz="1400" dirty="0"/>
              <a:t>; i++){</a:t>
            </a:r>
          </a:p>
          <a:p>
            <a:r>
              <a:rPr lang="de-DE" sz="1400" dirty="0"/>
              <a:t>      __</a:t>
            </a:r>
            <a:r>
              <a:rPr lang="de-DE" sz="1400" dirty="0" err="1"/>
              <a:t>asm</a:t>
            </a:r>
            <a:r>
              <a:rPr lang="de-DE" sz="1400" dirty="0"/>
              <a:t>__ volatile (  "push  %%</a:t>
            </a:r>
            <a:r>
              <a:rPr lang="de-DE" sz="1400" dirty="0" err="1"/>
              <a:t>rax</a:t>
            </a:r>
            <a:r>
              <a:rPr lang="de-DE" sz="1400" dirty="0"/>
              <a:t>\n"</a:t>
            </a:r>
          </a:p>
          <a:p>
            <a:r>
              <a:rPr lang="de-DE" sz="1400" dirty="0"/>
              <a:t>                      :</a:t>
            </a:r>
          </a:p>
          <a:p>
            <a:r>
              <a:rPr lang="de-DE" sz="1400" dirty="0"/>
              <a:t>                      : "a"(a[i])</a:t>
            </a:r>
          </a:p>
          <a:p>
            <a:r>
              <a:rPr lang="de-DE" sz="1400" dirty="0"/>
              <a:t>                      :</a:t>
            </a:r>
          </a:p>
          <a:p>
            <a:r>
              <a:rPr lang="de-DE" sz="1400" dirty="0"/>
              <a:t>                  );</a:t>
            </a:r>
          </a:p>
          <a:p>
            <a:r>
              <a:rPr lang="de-DE" sz="1400" dirty="0"/>
              <a:t>    }</a:t>
            </a:r>
            <a:endParaRPr lang="de-DE" sz="1400" dirty="0"/>
          </a:p>
        </p:txBody>
      </p:sp>
      <p:sp>
        <p:nvSpPr>
          <p:cNvPr id="16" name="Textfeld 15"/>
          <p:cNvSpPr txBox="1"/>
          <p:nvPr/>
        </p:nvSpPr>
        <p:spPr>
          <a:xfrm>
            <a:off x="547938" y="6006384"/>
            <a:ext cx="133085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kern="0" dirty="0" err="1"/>
              <a:t>printf</a:t>
            </a:r>
            <a:r>
              <a:rPr lang="de-DE" sz="1400" kern="0" dirty="0"/>
              <a:t>(</a:t>
            </a:r>
            <a:r>
              <a:rPr lang="de-DE" sz="1400" kern="0" dirty="0" err="1"/>
              <a:t>test</a:t>
            </a:r>
            <a:r>
              <a:rPr lang="de-DE" sz="1400" kern="0" dirty="0" smtClean="0"/>
              <a:t>);</a:t>
            </a:r>
            <a:endParaRPr lang="de-DE" sz="1400" kern="0" dirty="0"/>
          </a:p>
        </p:txBody>
      </p:sp>
      <p:sp>
        <p:nvSpPr>
          <p:cNvPr id="19" name="Ellipse 18"/>
          <p:cNvSpPr>
            <a:spLocks noChangeAspect="1"/>
          </p:cNvSpPr>
          <p:nvPr/>
        </p:nvSpPr>
        <p:spPr>
          <a:xfrm>
            <a:off x="1050986" y="1476388"/>
            <a:ext cx="360000" cy="36000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lumMod val="9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chemeClr val="accent1">
                <a:shade val="95000"/>
                <a:satMod val="105000"/>
                <a:alpha val="98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>
            <a:stCxn id="19" idx="4"/>
          </p:cNvCxnSpPr>
          <p:nvPr/>
        </p:nvCxnSpPr>
        <p:spPr>
          <a:xfrm flipH="1">
            <a:off x="1225362" y="1836388"/>
            <a:ext cx="5624" cy="1094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12" idx="2"/>
            <a:endCxn id="7" idx="2"/>
          </p:cNvCxnSpPr>
          <p:nvPr/>
        </p:nvCxnSpPr>
        <p:spPr>
          <a:xfrm rot="5400000" flipH="1">
            <a:off x="4396273" y="2769282"/>
            <a:ext cx="1" cy="4386280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winkelte Verbindung 29"/>
          <p:cNvCxnSpPr>
            <a:stCxn id="7" idx="0"/>
            <a:endCxn id="12" idx="0"/>
          </p:cNvCxnSpPr>
          <p:nvPr/>
        </p:nvCxnSpPr>
        <p:spPr>
          <a:xfrm rot="16200000" flipH="1">
            <a:off x="4396273" y="737956"/>
            <a:ext cx="1" cy="4386280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1213368" y="219638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j=0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4112962" y="513926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j++</a:t>
            </a:r>
            <a:endParaRPr lang="de-DE" dirty="0"/>
          </a:p>
        </p:txBody>
      </p:sp>
      <p:cxnSp>
        <p:nvCxnSpPr>
          <p:cNvPr id="34" name="Gerade Verbindung mit Pfeil 33"/>
          <p:cNvCxnSpPr>
            <a:endCxn id="16" idx="0"/>
          </p:cNvCxnSpPr>
          <p:nvPr/>
        </p:nvCxnSpPr>
        <p:spPr>
          <a:xfrm flipH="1">
            <a:off x="1213368" y="4962423"/>
            <a:ext cx="7125" cy="1043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1213367" y="19124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char</a:t>
            </a:r>
            <a:r>
              <a:rPr lang="de-DE" dirty="0"/>
              <a:t>* </a:t>
            </a:r>
            <a:r>
              <a:rPr lang="de-DE" dirty="0" err="1"/>
              <a:t>test</a:t>
            </a:r>
            <a:r>
              <a:rPr lang="de-DE" dirty="0"/>
              <a:t> = </a:t>
            </a:r>
            <a:r>
              <a:rPr lang="de-DE" dirty="0" err="1"/>
              <a:t>argv</a:t>
            </a:r>
            <a:r>
              <a:rPr lang="de-DE" dirty="0"/>
              <a:t>[1];</a:t>
            </a:r>
          </a:p>
        </p:txBody>
      </p:sp>
    </p:spTree>
    <p:extLst>
      <p:ext uri="{BB962C8B-B14F-4D97-AF65-F5344CB8AC3E}">
        <p14:creationId xmlns:p14="http://schemas.microsoft.com/office/powerpoint/2010/main" val="143973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Inhalte: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de-DE" dirty="0" smtClean="0"/>
              <a:t>Website (</a:t>
            </a:r>
            <a:r>
              <a:rPr lang="de-DE" dirty="0" err="1" smtClean="0"/>
              <a:t>Flask</a:t>
            </a:r>
            <a:r>
              <a:rPr lang="de-DE" dirty="0" smtClean="0"/>
              <a:t>)</a:t>
            </a:r>
          </a:p>
          <a:p>
            <a:pPr marL="1428750" lvl="2">
              <a:buFont typeface="Arial" panose="020B0604020202020204" pitchFamily="34" charset="0"/>
              <a:buChar char="•"/>
            </a:pPr>
            <a:r>
              <a:rPr lang="de-DE" dirty="0" smtClean="0"/>
              <a:t>Anleitungen</a:t>
            </a:r>
          </a:p>
          <a:p>
            <a:pPr marL="1428750" lvl="2">
              <a:buFont typeface="Arial" panose="020B0604020202020204" pitchFamily="34" charset="0"/>
              <a:buChar char="•"/>
            </a:pPr>
            <a:r>
              <a:rPr lang="de-DE" dirty="0" smtClean="0"/>
              <a:t>Demos</a:t>
            </a:r>
          </a:p>
          <a:p>
            <a:pPr marL="1428750" lvl="2">
              <a:buFont typeface="Arial" panose="020B0604020202020204" pitchFamily="34" charset="0"/>
              <a:buChar char="•"/>
            </a:pPr>
            <a:r>
              <a:rPr lang="de-DE" dirty="0" err="1" smtClean="0"/>
              <a:t>Praktikaaufgaben</a:t>
            </a:r>
            <a:endParaRPr lang="de-DE" dirty="0" smtClean="0"/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de-DE" dirty="0" smtClean="0"/>
              <a:t>Diverse Tools:</a:t>
            </a:r>
          </a:p>
          <a:p>
            <a:pPr marL="1428750" lvl="2">
              <a:buFont typeface="Arial" panose="020B0604020202020204" pitchFamily="34" charset="0"/>
              <a:buChar char="•"/>
            </a:pPr>
            <a:r>
              <a:rPr lang="de-DE" dirty="0" smtClean="0"/>
              <a:t>DNSSPOOF</a:t>
            </a:r>
          </a:p>
          <a:p>
            <a:pPr marL="1428750" lvl="2">
              <a:buFont typeface="Arial" panose="020B0604020202020204" pitchFamily="34" charset="0"/>
              <a:buChar char="•"/>
            </a:pPr>
            <a:r>
              <a:rPr lang="de-DE" dirty="0" smtClean="0"/>
              <a:t>ARPSPOOF</a:t>
            </a:r>
          </a:p>
          <a:p>
            <a:pPr marL="1428750" lvl="2">
              <a:buFont typeface="Arial" panose="020B0604020202020204" pitchFamily="34" charset="0"/>
              <a:buChar char="•"/>
            </a:pPr>
            <a:r>
              <a:rPr lang="de-DE" dirty="0" err="1" smtClean="0"/>
              <a:t>Nmap</a:t>
            </a:r>
            <a:endParaRPr lang="de-DE" dirty="0" smtClean="0"/>
          </a:p>
          <a:p>
            <a:pPr marL="1428750" lvl="2">
              <a:buFont typeface="Arial" panose="020B0604020202020204" pitchFamily="34" charset="0"/>
              <a:buChar char="•"/>
            </a:pPr>
            <a:r>
              <a:rPr lang="de-DE" dirty="0" err="1" smtClean="0"/>
              <a:t>Sslstrip</a:t>
            </a:r>
            <a:endParaRPr lang="de-DE" dirty="0" smtClean="0"/>
          </a:p>
          <a:p>
            <a:pPr marL="1428750" lvl="2">
              <a:buFont typeface="Arial" panose="020B0604020202020204" pitchFamily="34" charset="0"/>
              <a:buChar char="•"/>
            </a:pP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SecurityWorkBench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Debian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632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Demonstration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295200" y="734400"/>
            <a:ext cx="7315200" cy="342054"/>
          </a:xfrm>
        </p:spPr>
        <p:txBody>
          <a:bodyPr>
            <a:normAutofit lnSpcReduction="10000"/>
          </a:bodyPr>
          <a:lstStyle/>
          <a:p>
            <a:r>
              <a:rPr lang="de-DE" dirty="0" err="1" smtClean="0"/>
              <a:t>Proxychains</a:t>
            </a:r>
            <a:r>
              <a:rPr lang="de-DE" dirty="0" smtClean="0"/>
              <a:t> + Tor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7</a:t>
            </a:fld>
            <a:endParaRPr lang="de-DE" dirty="0"/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11714"/>
              </p:ext>
            </p:extLst>
          </p:nvPr>
        </p:nvGraphicFramePr>
        <p:xfrm>
          <a:off x="3123447" y="988400"/>
          <a:ext cx="3539908" cy="545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Acrobat Document" r:id="rId3" imgW="3781226" imgH="5829062" progId="AcroExch.Document.DC">
                  <p:embed/>
                </p:oleObj>
              </mc:Choice>
              <mc:Fallback>
                <p:oleObj name="Acrobat Document" r:id="rId3" imgW="3781226" imgH="582906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3447" y="988400"/>
                        <a:ext cx="3539908" cy="5456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418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8</a:t>
            </a:fld>
            <a:endParaRPr lang="de-DE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214750"/>
              </p:ext>
            </p:extLst>
          </p:nvPr>
        </p:nvGraphicFramePr>
        <p:xfrm>
          <a:off x="2676105" y="814814"/>
          <a:ext cx="3679431" cy="5672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Acrobat Document" r:id="rId3" imgW="3781226" imgH="5829062" progId="AcroExch.Document.DC">
                  <p:embed/>
                </p:oleObj>
              </mc:Choice>
              <mc:Fallback>
                <p:oleObj name="Acrobat Document" r:id="rId3" imgW="3781226" imgH="582906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76105" y="814814"/>
                        <a:ext cx="3679431" cy="5672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Demonstration</a:t>
            </a:r>
            <a:endParaRPr lang="de-DE" dirty="0"/>
          </a:p>
        </p:txBody>
      </p:sp>
      <p:sp>
        <p:nvSpPr>
          <p:cNvPr id="8" name="Untertitel 3"/>
          <p:cNvSpPr>
            <a:spLocks noGrp="1"/>
          </p:cNvSpPr>
          <p:nvPr>
            <p:ph type="subTitle" idx="1"/>
          </p:nvPr>
        </p:nvSpPr>
        <p:spPr>
          <a:xfrm>
            <a:off x="295200" y="745067"/>
            <a:ext cx="7315200" cy="342054"/>
          </a:xfrm>
        </p:spPr>
        <p:txBody>
          <a:bodyPr>
            <a:normAutofit lnSpcReduction="10000"/>
          </a:bodyPr>
          <a:lstStyle/>
          <a:p>
            <a:r>
              <a:rPr lang="de-DE" dirty="0" err="1" smtClean="0"/>
              <a:t>Proxychains</a:t>
            </a:r>
            <a:r>
              <a:rPr lang="de-DE" dirty="0" smtClean="0"/>
              <a:t> + 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543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Demonstration</a:t>
            </a:r>
            <a:endParaRPr lang="de-DE" dirty="0"/>
          </a:p>
        </p:txBody>
      </p:sp>
      <p:sp>
        <p:nvSpPr>
          <p:cNvPr id="8" name="Untertitel 3"/>
          <p:cNvSpPr>
            <a:spLocks noGrp="1"/>
          </p:cNvSpPr>
          <p:nvPr>
            <p:ph type="subTitle" idx="1"/>
          </p:nvPr>
        </p:nvSpPr>
        <p:spPr>
          <a:xfrm>
            <a:off x="295200" y="745067"/>
            <a:ext cx="7315200" cy="342054"/>
          </a:xfrm>
        </p:spPr>
        <p:txBody>
          <a:bodyPr>
            <a:normAutofit lnSpcReduction="10000"/>
          </a:bodyPr>
          <a:lstStyle/>
          <a:p>
            <a:r>
              <a:rPr lang="de-DE" dirty="0" err="1" smtClean="0"/>
              <a:t>Proxychains</a:t>
            </a:r>
            <a:r>
              <a:rPr lang="de-DE" dirty="0" smtClean="0"/>
              <a:t> + Tor</a:t>
            </a:r>
            <a:endParaRPr lang="de-DE" dirty="0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994064"/>
              </p:ext>
            </p:extLst>
          </p:nvPr>
        </p:nvGraphicFramePr>
        <p:xfrm>
          <a:off x="2871504" y="798385"/>
          <a:ext cx="3781425" cy="582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Acrobat Document" r:id="rId3" imgW="3781226" imgH="5829062" progId="AcroExch.Document.DC">
                  <p:embed/>
                </p:oleObj>
              </mc:Choice>
              <mc:Fallback>
                <p:oleObj name="Acrobat Document" r:id="rId3" imgW="3781226" imgH="582906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1504" y="798385"/>
                        <a:ext cx="3781425" cy="582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5042780" y="1720158"/>
            <a:ext cx="3766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Probleme: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Kein Proxy-Support!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5042780" y="2676360"/>
            <a:ext cx="3766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Lösung: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proxychains-ng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116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theme/theme1.xml><?xml version="1.0" encoding="utf-8"?>
<a:theme xmlns:a="http://schemas.openxmlformats.org/drawingml/2006/main" name="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Hörsaal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thi_template_EI</Template>
  <TotalTime>0</TotalTime>
  <Words>372</Words>
  <Application>Microsoft Office PowerPoint</Application>
  <PresentationFormat>Bildschirmpräsentation (4:3)</PresentationFormat>
  <Paragraphs>132</Paragraphs>
  <Slides>11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Bildschirm</vt:lpstr>
      <vt:lpstr>Hörsaal</vt:lpstr>
      <vt:lpstr>Adobe Acrobat Document</vt:lpstr>
      <vt:lpstr>Inhalt</vt:lpstr>
      <vt:lpstr>iCTF</vt:lpstr>
      <vt:lpstr>iCTF</vt:lpstr>
      <vt:lpstr>iCTF</vt:lpstr>
      <vt:lpstr>iCTF</vt:lpstr>
      <vt:lpstr>SecurityWorkBench</vt:lpstr>
      <vt:lpstr>Demonstration</vt:lpstr>
      <vt:lpstr>Demonstration</vt:lpstr>
      <vt:lpstr>Demonstration</vt:lpstr>
      <vt:lpstr>Demonstration</vt:lpstr>
      <vt:lpstr>Demonstration</vt:lpstr>
    </vt:vector>
  </TitlesOfParts>
  <Company>Hochschule Ingolstadt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Plessow Waltraud</dc:creator>
  <cp:lastModifiedBy>Dominik Schlecht</cp:lastModifiedBy>
  <cp:revision>61</cp:revision>
  <cp:lastPrinted>2013-09-13T13:09:18Z</cp:lastPrinted>
  <dcterms:created xsi:type="dcterms:W3CDTF">2014-06-10T06:20:43Z</dcterms:created>
  <dcterms:modified xsi:type="dcterms:W3CDTF">2016-01-04T16:25:23Z</dcterms:modified>
</cp:coreProperties>
</file>