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7559675" cy="106918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6" d="100"/>
          <a:sy n="156" d="100"/>
        </p:scale>
        <p:origin x="45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8" name="Grafik 37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9" name="Grafik 38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78" name="Grafik 77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9" name="Grafik 78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/>
          <p:nvPr/>
        </p:nvPicPr>
        <p:blipFill>
          <a:blip r:embed="rId14"/>
          <a:stretch/>
        </p:blipFill>
        <p:spPr>
          <a:xfrm>
            <a:off x="720" y="0"/>
            <a:ext cx="12190680" cy="6857640"/>
          </a:xfrm>
          <a:prstGeom prst="rect">
            <a:avLst/>
          </a:prstGeom>
          <a:ln>
            <a:noFill/>
          </a:ln>
        </p:spPr>
      </p:pic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de-DE" sz="6000" strike="noStrike">
                <a:solidFill>
                  <a:srgbClr val="00FE1E"/>
                </a:solidFill>
                <a:latin typeface="Calibri Light"/>
              </a:rPr>
              <a:t>Klicken Sie, um das Format des Titeltextes zu bearbeitenTitelmasterformat durch Klicken bearbeiten</a:t>
            </a:r>
            <a:endParaRPr/>
          </a:p>
        </p:txBody>
      </p:sp>
      <p:sp>
        <p:nvSpPr>
          <p:cNvPr id="2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de-DE" sz="1200" strike="noStrike">
                <a:solidFill>
                  <a:srgbClr val="8B8B8B"/>
                </a:solidFill>
                <a:latin typeface="Calibri"/>
              </a:rPr>
              <a:t>09.11.15</a:t>
            </a:r>
            <a:endParaRPr/>
          </a:p>
        </p:txBody>
      </p:sp>
      <p:sp>
        <p:nvSpPr>
          <p:cNvPr id="3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4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CFB01A20-4668-47FD-B487-C315E64256E1}" type="slidenum">
              <a:rPr lang="de-DE" sz="1200" strike="noStrike">
                <a:solidFill>
                  <a:srgbClr val="8B8B8B"/>
                </a:solidFill>
                <a:latin typeface="Calibri"/>
              </a:rPr>
              <a:t>‹Nr.›</a:t>
            </a:fld>
            <a:endParaRPr/>
          </a:p>
        </p:txBody>
      </p:sp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de-DE" sz="2800">
                <a:latin typeface="Calibri"/>
              </a:rPr>
              <a:t>Klicken Sie, um die Formate des Gliederungstextes zu bearbeiten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de-DE" sz="2000">
                <a:latin typeface="Calibri"/>
              </a:rPr>
              <a:t>Zweite Gliederungsebene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de-DE">
                <a:latin typeface="Calibri"/>
              </a:rPr>
              <a:t>Dritte Gliederungsebene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de-DE">
                <a:latin typeface="Calibri"/>
              </a:rPr>
              <a:t>Vierte Gliederungsebene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de-DE" sz="2000">
                <a:latin typeface="Calibri"/>
              </a:rPr>
              <a:t>Fünfte Gliederungsebene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de-DE" sz="2000">
                <a:latin typeface="Calibri"/>
              </a:rPr>
              <a:t>Sechste Gliederungsebene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de-DE" sz="2000">
                <a:latin typeface="Calibri"/>
              </a:rPr>
              <a:t>Siebente Gliederungsebene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2"/>
          <p:cNvPicPr/>
          <p:nvPr/>
        </p:nvPicPr>
        <p:blipFill>
          <a:blip r:embed="rId14"/>
          <a:stretch/>
        </p:blipFill>
        <p:spPr>
          <a:xfrm>
            <a:off x="720" y="0"/>
            <a:ext cx="12190680" cy="6857640"/>
          </a:xfrm>
          <a:prstGeom prst="rect">
            <a:avLst/>
          </a:prstGeom>
          <a:ln>
            <a:noFill/>
          </a:ln>
        </p:spPr>
      </p:pic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de-DE" sz="4400" strike="noStrike">
                <a:solidFill>
                  <a:srgbClr val="000000"/>
                </a:solidFill>
                <a:latin typeface="Calibri Light"/>
              </a:rPr>
              <a:t>Klicken Sie, um das Format des Titeltextes zu bearbeitenTitelmasterformat durch Klicken bearbeiten</a:t>
            </a:r>
            <a:endParaRPr/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lstStyle/>
          <a:p>
            <a:pPr>
              <a:buSzPct val="45000"/>
              <a:buFont typeface="StarSymbol"/>
              <a:buChar char=""/>
            </a:pPr>
            <a:r>
              <a:rPr lang="de-DE" sz="2800" strike="noStrike">
                <a:solidFill>
                  <a:srgbClr val="000000"/>
                </a:solidFill>
                <a:latin typeface="Calibri"/>
              </a:rPr>
              <a:t>Klicken Sie, um die Formate des Gliederungstextes zu bearbeiten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de-DE" sz="2800" strike="noStrike">
                <a:solidFill>
                  <a:srgbClr val="000000"/>
                </a:solidFill>
                <a:latin typeface="Calibri"/>
              </a:rPr>
              <a:t>Zweite Gliederungsebene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de-DE" sz="2800" strike="noStrike">
                <a:solidFill>
                  <a:srgbClr val="000000"/>
                </a:solidFill>
                <a:latin typeface="Calibri"/>
              </a:rPr>
              <a:t>Dritte Gliederungsebene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de-DE" sz="2800" strike="noStrike">
                <a:solidFill>
                  <a:srgbClr val="000000"/>
                </a:solidFill>
                <a:latin typeface="Calibri"/>
              </a:rPr>
              <a:t>Vierte Gliederungsebene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de-DE" sz="2800" strike="noStrike">
                <a:solidFill>
                  <a:srgbClr val="000000"/>
                </a:solidFill>
                <a:latin typeface="Calibri"/>
              </a:rPr>
              <a:t>Fünfte Gliederungsebene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de-DE" sz="2800" strike="noStrike">
                <a:solidFill>
                  <a:srgbClr val="000000"/>
                </a:solidFill>
                <a:latin typeface="Calibri"/>
              </a:rPr>
              <a:t>Sechste Gliederungsebene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2800" strike="noStrike">
                <a:solidFill>
                  <a:srgbClr val="000000"/>
                </a:solidFill>
                <a:latin typeface="Calibri"/>
              </a:rPr>
              <a:t>Siebente GliederungsebeneTextmasterformat bearbeiten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de-DE" sz="2400" strike="noStrike">
                <a:solidFill>
                  <a:srgbClr val="000000"/>
                </a:solidFill>
                <a:latin typeface="Calibri"/>
              </a:rPr>
              <a:t>Zweite Ebene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de-DE" sz="2000" strike="noStrike">
                <a:solidFill>
                  <a:srgbClr val="000000"/>
                </a:solidFill>
                <a:latin typeface="Calibri"/>
              </a:rPr>
              <a:t>Dritte Ebene</a:t>
            </a:r>
            <a:endParaRPr/>
          </a:p>
          <a:p>
            <a:pPr lvl="3">
              <a:lnSpc>
                <a:spcPct val="100000"/>
              </a:lnSpc>
              <a:buFont typeface="Arial"/>
              <a:buChar char="•"/>
            </a:pPr>
            <a:r>
              <a:rPr lang="de-DE" strike="noStrike">
                <a:solidFill>
                  <a:srgbClr val="000000"/>
                </a:solidFill>
                <a:latin typeface="Calibri"/>
              </a:rPr>
              <a:t>Vierte Ebene</a:t>
            </a:r>
            <a:endParaRPr/>
          </a:p>
          <a:p>
            <a:pPr lvl="4">
              <a:lnSpc>
                <a:spcPct val="100000"/>
              </a:lnSpc>
              <a:buFont typeface="Arial"/>
              <a:buChar char="•"/>
            </a:pPr>
            <a:r>
              <a:rPr lang="de-DE" strike="noStrike">
                <a:solidFill>
                  <a:srgbClr val="000000"/>
                </a:solidFill>
                <a:latin typeface="Calibri"/>
              </a:rPr>
              <a:t>Fünfte Ebene</a:t>
            </a:r>
            <a:endParaRPr/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de-DE" sz="1200" strike="noStrike">
                <a:solidFill>
                  <a:srgbClr val="8B8B8B"/>
                </a:solidFill>
                <a:latin typeface="Calibri"/>
              </a:rPr>
              <a:t>09.11.15</a:t>
            </a:r>
            <a:endParaRPr/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30BD46CB-B62A-4A34-BC3B-0B27CD5FD6EF}" type="slidenum">
              <a:rPr lang="de-DE" sz="1200" strike="noStrike">
                <a:solidFill>
                  <a:srgbClr val="8B8B8B"/>
                </a:solidFill>
                <a:latin typeface="Calibri"/>
              </a:rPr>
              <a:t>‹Nr.›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Shape 1"/>
          <p:cNvSpPr txBox="1"/>
          <p:nvPr/>
        </p:nvSpPr>
        <p:spPr>
          <a:xfrm>
            <a:off x="1559520" y="1330200"/>
            <a:ext cx="9143640" cy="27158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de-DE" sz="6000" strike="noStrike">
                <a:solidFill>
                  <a:srgbClr val="FFFF00"/>
                </a:solidFill>
                <a:latin typeface="Calibri Light"/>
              </a:rPr>
              <a:t>Herzlich Willkommen zur Infoveranstaltung iCTF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de-DE" sz="4400" strike="noStrike">
                <a:solidFill>
                  <a:srgbClr val="000000"/>
                </a:solidFill>
                <a:latin typeface="Calibri Light"/>
              </a:rPr>
              <a:t>Was ist der iCTF?</a:t>
            </a:r>
            <a:endParaRPr/>
          </a:p>
        </p:txBody>
      </p:sp>
      <p:sp>
        <p:nvSpPr>
          <p:cNvPr id="82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de-DE" sz="2800" strike="noStrike" dirty="0" smtClean="0">
                <a:solidFill>
                  <a:srgbClr val="000000"/>
                </a:solidFill>
                <a:latin typeface="Calibri"/>
              </a:rPr>
              <a:t>Das </a:t>
            </a:r>
            <a:r>
              <a:rPr lang="de-DE" sz="2800" strike="noStrike" dirty="0">
                <a:solidFill>
                  <a:srgbClr val="000000"/>
                </a:solidFill>
                <a:latin typeface="Calibri"/>
              </a:rPr>
              <a:t>USCB International Capture The </a:t>
            </a:r>
            <a:r>
              <a:rPr lang="de-DE" sz="2800" strike="noStrike" dirty="0" err="1">
                <a:solidFill>
                  <a:srgbClr val="000000"/>
                </a:solidFill>
                <a:latin typeface="Calibri"/>
              </a:rPr>
              <a:t>Flag</a:t>
            </a:r>
            <a:r>
              <a:rPr lang="de-DE" sz="2800" strike="noStrike" dirty="0">
                <a:solidFill>
                  <a:srgbClr val="000000"/>
                </a:solidFill>
                <a:latin typeface="Calibri"/>
              </a:rPr>
              <a:t> (auch als </a:t>
            </a:r>
            <a:r>
              <a:rPr lang="de-DE" sz="2800" strike="noStrike" dirty="0" err="1">
                <a:solidFill>
                  <a:srgbClr val="000000"/>
                </a:solidFill>
                <a:latin typeface="Calibri"/>
              </a:rPr>
              <a:t>iCTF</a:t>
            </a:r>
            <a:r>
              <a:rPr lang="de-DE" sz="2800" strike="noStrike" dirty="0">
                <a:solidFill>
                  <a:srgbClr val="000000"/>
                </a:solidFill>
                <a:latin typeface="Calibri"/>
              </a:rPr>
              <a:t>  bekannt) </a:t>
            </a:r>
            <a:r>
              <a:rPr lang="de-DE" sz="2800" strike="noStrike" dirty="0" smtClean="0">
                <a:solidFill>
                  <a:srgbClr val="000000"/>
                </a:solidFill>
                <a:latin typeface="Calibri"/>
              </a:rPr>
              <a:t>ist eine </a:t>
            </a:r>
            <a:r>
              <a:rPr lang="de-DE" sz="2800" strike="noStrike" dirty="0">
                <a:solidFill>
                  <a:srgbClr val="000000"/>
                </a:solidFill>
                <a:latin typeface="Calibri"/>
              </a:rPr>
              <a:t>verteilte, großflächige </a:t>
            </a:r>
            <a:r>
              <a:rPr lang="de-DE" sz="2800" strike="noStrike" dirty="0" err="1">
                <a:solidFill>
                  <a:srgbClr val="000000"/>
                </a:solidFill>
                <a:latin typeface="Calibri"/>
              </a:rPr>
              <a:t>Securityübung</a:t>
            </a:r>
            <a:r>
              <a:rPr lang="de-DE" sz="2800" strike="noStrike" dirty="0">
                <a:solidFill>
                  <a:srgbClr val="000000"/>
                </a:solidFill>
                <a:latin typeface="Calibri"/>
              </a:rPr>
              <a:t>, deren Ziel es ist, die </a:t>
            </a:r>
            <a:r>
              <a:rPr lang="de-DE" sz="2800" strike="noStrike" dirty="0" smtClean="0">
                <a:solidFill>
                  <a:srgbClr val="000000"/>
                </a:solidFill>
                <a:latin typeface="Calibri"/>
              </a:rPr>
              <a:t>Fähigkeiten </a:t>
            </a:r>
            <a:r>
              <a:rPr lang="de-DE" sz="2800" strike="noStrike" dirty="0">
                <a:solidFill>
                  <a:srgbClr val="000000"/>
                </a:solidFill>
                <a:latin typeface="Calibri"/>
              </a:rPr>
              <a:t>der Teilnehmer zu testen</a:t>
            </a:r>
            <a:r>
              <a:rPr lang="de-DE" sz="2800" strike="noStrike" dirty="0" smtClean="0">
                <a:solidFill>
                  <a:srgbClr val="000000"/>
                </a:solidFill>
                <a:latin typeface="Calibri"/>
              </a:rPr>
              <a:t>.</a:t>
            </a: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dirty="0"/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de-DE" sz="2800" strike="noStrike" dirty="0" smtClean="0">
                <a:solidFill>
                  <a:srgbClr val="000000"/>
                </a:solidFill>
                <a:latin typeface="Calibri"/>
              </a:rPr>
              <a:t>Es </a:t>
            </a:r>
            <a:r>
              <a:rPr lang="de-DE" sz="2800" strike="noStrike" dirty="0">
                <a:solidFill>
                  <a:srgbClr val="000000"/>
                </a:solidFill>
                <a:latin typeface="Calibri"/>
              </a:rPr>
              <a:t>ist die Welt größte und am längsten laufende Hacking-</a:t>
            </a:r>
            <a:r>
              <a:rPr lang="de-DE" sz="2800" strike="noStrike" dirty="0" err="1">
                <a:solidFill>
                  <a:srgbClr val="000000"/>
                </a:solidFill>
                <a:latin typeface="Calibri"/>
              </a:rPr>
              <a:t>Competition</a:t>
            </a:r>
            <a:r>
              <a:rPr lang="de-DE" sz="2800" strike="noStrike" dirty="0">
                <a:solidFill>
                  <a:srgbClr val="000000"/>
                </a:solidFill>
                <a:latin typeface="Calibri"/>
              </a:rPr>
              <a:t> auf Bildungsebene, die sowohl Aspekte des Angriffs als auch der Verteidigung in einer Live-Umgebung integriert</a:t>
            </a:r>
            <a:r>
              <a:rPr lang="de-DE" sz="2800" strike="noStrike" dirty="0" smtClean="0">
                <a:solidFill>
                  <a:srgbClr val="000000"/>
                </a:solidFill>
                <a:latin typeface="Calibri"/>
              </a:rPr>
              <a:t>.</a:t>
            </a:r>
            <a:endParaRPr lang="de-DE" strike="noStrike" dirty="0" smtClean="0">
              <a:solidFill>
                <a:srgbClr val="000000"/>
              </a:solidFill>
              <a:latin typeface="Calibri"/>
            </a:endParaRP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de-DE" sz="2800" strike="noStrike" dirty="0" smtClean="0">
              <a:solidFill>
                <a:srgbClr val="000000"/>
              </a:solidFill>
              <a:latin typeface="Calibri"/>
            </a:endParaRP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de-DE" sz="2800" strike="noStrike" dirty="0" smtClean="0">
                <a:solidFill>
                  <a:srgbClr val="000000"/>
                </a:solidFill>
                <a:latin typeface="Calibri"/>
              </a:rPr>
              <a:t>Der </a:t>
            </a:r>
            <a:r>
              <a:rPr lang="de-DE" sz="2800" strike="noStrike" dirty="0" err="1">
                <a:solidFill>
                  <a:srgbClr val="000000"/>
                </a:solidFill>
                <a:latin typeface="Calibri"/>
              </a:rPr>
              <a:t>iCTF</a:t>
            </a:r>
            <a:r>
              <a:rPr lang="de-DE" sz="2800" strike="noStrike" dirty="0">
                <a:solidFill>
                  <a:srgbClr val="000000"/>
                </a:solidFill>
                <a:latin typeface="Calibri"/>
              </a:rPr>
              <a:t>-Wettbewerb wird von Prof. Giovanni </a:t>
            </a:r>
            <a:r>
              <a:rPr lang="de-DE" sz="2800" strike="noStrike" dirty="0" err="1">
                <a:solidFill>
                  <a:srgbClr val="000000"/>
                </a:solidFill>
                <a:latin typeface="Calibri"/>
              </a:rPr>
              <a:t>Vigna</a:t>
            </a:r>
            <a:r>
              <a:rPr lang="de-DE" sz="2800" strike="noStrike" dirty="0">
                <a:solidFill>
                  <a:srgbClr val="000000"/>
                </a:solidFill>
                <a:latin typeface="Calibri"/>
              </a:rPr>
              <a:t> vom Department </a:t>
            </a:r>
            <a:r>
              <a:rPr lang="de-DE" sz="2800" strike="noStrike" dirty="0" err="1">
                <a:solidFill>
                  <a:srgbClr val="000000"/>
                </a:solidFill>
                <a:latin typeface="Calibri"/>
              </a:rPr>
              <a:t>of</a:t>
            </a:r>
            <a:r>
              <a:rPr lang="de-DE" sz="2800" strike="noStrike" dirty="0">
                <a:solidFill>
                  <a:srgbClr val="000000"/>
                </a:solidFill>
                <a:latin typeface="Calibri"/>
              </a:rPr>
              <a:t> Computer Science an der UCSB organisiert und wird Jährlich abgehalten (für </a:t>
            </a:r>
            <a:r>
              <a:rPr lang="de-DE" sz="2800" strike="noStrike" dirty="0" err="1">
                <a:solidFill>
                  <a:srgbClr val="000000"/>
                </a:solidFill>
                <a:latin typeface="Calibri"/>
              </a:rPr>
              <a:t>gewöhlich</a:t>
            </a:r>
            <a:r>
              <a:rPr lang="de-DE" sz="2800" strike="noStrike" dirty="0">
                <a:solidFill>
                  <a:srgbClr val="000000"/>
                </a:solidFill>
                <a:latin typeface="Calibri"/>
              </a:rPr>
              <a:t> am Anfang Dezember, aber er wurde schon öfters verschoben).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de-DE" sz="4400" strike="noStrike">
                <a:solidFill>
                  <a:srgbClr val="000000"/>
                </a:solidFill>
                <a:latin typeface="Calibri Light"/>
              </a:rPr>
              <a:t>Regeln für 2015</a:t>
            </a:r>
            <a:endParaRPr/>
          </a:p>
        </p:txBody>
      </p:sp>
      <p:sp>
        <p:nvSpPr>
          <p:cNvPr id="84" name="TextShape 2"/>
          <p:cNvSpPr txBox="1"/>
          <p:nvPr/>
        </p:nvSpPr>
        <p:spPr>
          <a:xfrm>
            <a:off x="838080" y="1690200"/>
            <a:ext cx="10515240" cy="44863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de-DE" sz="2800" strike="noStrike" dirty="0">
                <a:solidFill>
                  <a:srgbClr val="000000"/>
                </a:solidFill>
                <a:latin typeface="Calibri"/>
              </a:rPr>
              <a:t>Angriffe auf die Infrastruktur und DOS-Attacken sind </a:t>
            </a:r>
            <a:r>
              <a:rPr lang="de-DE" sz="2800" strike="noStrike" dirty="0" smtClean="0">
                <a:solidFill>
                  <a:srgbClr val="000000"/>
                </a:solidFill>
                <a:latin typeface="Calibri"/>
              </a:rPr>
              <a:t>verboten</a:t>
            </a: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dirty="0"/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de-DE" sz="2800" strike="noStrike" dirty="0">
                <a:solidFill>
                  <a:srgbClr val="000000"/>
                </a:solidFill>
                <a:latin typeface="Calibri"/>
              </a:rPr>
              <a:t>Jedes Team erhält ein Image einer </a:t>
            </a:r>
            <a:r>
              <a:rPr lang="de-DE" sz="2800" strike="noStrike" dirty="0" err="1">
                <a:solidFill>
                  <a:srgbClr val="000000"/>
                </a:solidFill>
                <a:latin typeface="Calibri"/>
              </a:rPr>
              <a:t>Virtuellenmaschiene</a:t>
            </a:r>
            <a:r>
              <a:rPr lang="de-DE" sz="2800" strike="noStrike" dirty="0">
                <a:solidFill>
                  <a:srgbClr val="000000"/>
                </a:solidFill>
                <a:latin typeface="Calibri"/>
              </a:rPr>
              <a:t> mit einer Reihe von angreifbaren Services, deren Schwachstellen gefunden und </a:t>
            </a:r>
            <a:r>
              <a:rPr lang="de-DE" sz="2800" strike="noStrike" dirty="0" err="1">
                <a:solidFill>
                  <a:srgbClr val="000000"/>
                </a:solidFill>
                <a:latin typeface="Calibri"/>
              </a:rPr>
              <a:t>Exploits</a:t>
            </a:r>
            <a:r>
              <a:rPr lang="de-DE" sz="2800" strike="noStrike" dirty="0">
                <a:solidFill>
                  <a:srgbClr val="000000"/>
                </a:solidFill>
                <a:latin typeface="Calibri"/>
              </a:rPr>
              <a:t> dazu entwickelt werden sollen</a:t>
            </a:r>
            <a:r>
              <a:rPr lang="de-DE" sz="2800" strike="noStrike" dirty="0" smtClean="0">
                <a:solidFill>
                  <a:srgbClr val="000000"/>
                </a:solidFill>
                <a:latin typeface="Calibri"/>
              </a:rPr>
              <a:t>.</a:t>
            </a: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dirty="0"/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de-DE" sz="2800" strike="noStrike" dirty="0" err="1">
                <a:solidFill>
                  <a:srgbClr val="000000"/>
                </a:solidFill>
                <a:latin typeface="Calibri"/>
              </a:rPr>
              <a:t>Exploits</a:t>
            </a:r>
            <a:r>
              <a:rPr lang="de-DE" sz="2800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2800" strike="noStrike" dirty="0" smtClean="0">
                <a:solidFill>
                  <a:srgbClr val="000000"/>
                </a:solidFill>
                <a:latin typeface="Calibri"/>
              </a:rPr>
              <a:t>werden in </a:t>
            </a:r>
            <a:r>
              <a:rPr lang="de-DE" sz="2800" strike="noStrike" dirty="0">
                <a:solidFill>
                  <a:srgbClr val="000000"/>
                </a:solidFill>
                <a:latin typeface="Calibri"/>
              </a:rPr>
              <a:t>Python geschrieben und </a:t>
            </a:r>
            <a:r>
              <a:rPr lang="de-DE" sz="2800" strike="noStrike" dirty="0" smtClean="0">
                <a:solidFill>
                  <a:srgbClr val="000000"/>
                </a:solidFill>
                <a:latin typeface="Calibri"/>
              </a:rPr>
              <a:t>direkt gegen andere Teams ausgeführt.</a:t>
            </a: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dirty="0"/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de-DE" sz="2800" strike="noStrike" dirty="0">
                <a:solidFill>
                  <a:srgbClr val="000000"/>
                </a:solidFill>
                <a:latin typeface="Calibri"/>
              </a:rPr>
              <a:t>Punkte gibt es für gefixte Services und erfolgreiche Attacken</a:t>
            </a:r>
            <a:r>
              <a:rPr lang="de-DE" sz="2800" strike="noStrike" dirty="0" smtClean="0">
                <a:solidFill>
                  <a:srgbClr val="000000"/>
                </a:solidFill>
                <a:latin typeface="Calibri"/>
              </a:rPr>
              <a:t>.</a:t>
            </a: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dirty="0"/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de-DE" sz="2800" strike="noStrike" dirty="0">
                <a:solidFill>
                  <a:srgbClr val="000000"/>
                </a:solidFill>
                <a:latin typeface="Calibri"/>
              </a:rPr>
              <a:t>Der Wettbewerb soll am 4.12.2015 von 19 Uhr bis zum 5.12.2015 um 19 Uhr stattfinden.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de-DE" sz="4400" strike="noStrike">
                <a:solidFill>
                  <a:srgbClr val="000000"/>
                </a:solidFill>
                <a:latin typeface="Calibri Light"/>
              </a:rPr>
              <a:t>Was sollt ihr mitbringen?</a:t>
            </a:r>
            <a:endParaRPr/>
          </a:p>
        </p:txBody>
      </p:sp>
      <p:sp>
        <p:nvSpPr>
          <p:cNvPr id="86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90000"/>
              </a:lnSpc>
            </a:pPr>
            <a:endParaRPr dirty="0"/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de-DE" sz="2800" strike="noStrike" dirty="0">
                <a:solidFill>
                  <a:srgbClr val="000000"/>
                </a:solidFill>
                <a:latin typeface="Calibri"/>
              </a:rPr>
              <a:t>Grundsätzliche Kenntnisse im </a:t>
            </a:r>
            <a:r>
              <a:rPr lang="de-DE" sz="2800" strike="noStrike" dirty="0" smtClean="0">
                <a:solidFill>
                  <a:srgbClr val="000000"/>
                </a:solidFill>
                <a:latin typeface="Calibri"/>
              </a:rPr>
              <a:t>Programmieren</a:t>
            </a: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de-DE" sz="2800" dirty="0">
              <a:solidFill>
                <a:srgbClr val="000000"/>
              </a:solidFill>
              <a:latin typeface="Calibri"/>
            </a:endParaRP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de-DE" sz="2800" strike="noStrike" dirty="0" smtClean="0">
              <a:solidFill>
                <a:srgbClr val="000000"/>
              </a:solidFill>
              <a:latin typeface="Calibri"/>
            </a:endParaRP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de-DE" sz="2800" strike="noStrike" dirty="0" smtClean="0">
                <a:solidFill>
                  <a:srgbClr val="000000"/>
                </a:solidFill>
                <a:latin typeface="Calibri"/>
              </a:rPr>
              <a:t>Grundkenntnisse </a:t>
            </a:r>
            <a:r>
              <a:rPr lang="de-DE" sz="2800" strike="noStrike" dirty="0">
                <a:solidFill>
                  <a:srgbClr val="000000"/>
                </a:solidFill>
                <a:latin typeface="Calibri"/>
              </a:rPr>
              <a:t>Linux </a:t>
            </a:r>
            <a:r>
              <a:rPr lang="de-DE" sz="2800" strike="noStrike" dirty="0" smtClean="0">
                <a:solidFill>
                  <a:srgbClr val="000000"/>
                </a:solidFill>
                <a:latin typeface="Calibri"/>
              </a:rPr>
              <a:t>hilfreich</a:t>
            </a: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de-DE" sz="2800" dirty="0">
              <a:solidFill>
                <a:srgbClr val="000000"/>
              </a:solidFill>
              <a:latin typeface="Calibri"/>
            </a:endParaRP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de-DE" sz="2800" strike="noStrike" dirty="0" smtClean="0">
              <a:solidFill>
                <a:srgbClr val="000000"/>
              </a:solidFill>
              <a:latin typeface="Calibri"/>
            </a:endParaRP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de-DE" sz="2800" strike="noStrike" dirty="0" smtClean="0">
                <a:solidFill>
                  <a:srgbClr val="000000"/>
                </a:solidFill>
                <a:latin typeface="Calibri"/>
              </a:rPr>
              <a:t>Versorgung </a:t>
            </a:r>
            <a:r>
              <a:rPr lang="de-DE" sz="2800" strike="noStrike" dirty="0">
                <a:solidFill>
                  <a:srgbClr val="000000"/>
                </a:solidFill>
                <a:latin typeface="Calibri"/>
              </a:rPr>
              <a:t>selbständig </a:t>
            </a:r>
            <a:r>
              <a:rPr lang="de-DE" sz="2800" strike="noStrike" dirty="0" smtClean="0">
                <a:solidFill>
                  <a:srgbClr val="000000"/>
                </a:solidFill>
                <a:latin typeface="Calibri"/>
              </a:rPr>
              <a:t>organisieren</a:t>
            </a: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de-DE" sz="2800" dirty="0">
              <a:solidFill>
                <a:srgbClr val="000000"/>
              </a:solidFill>
              <a:latin typeface="Calibri"/>
            </a:endParaRP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de-DE" sz="2800" dirty="0" smtClean="0">
              <a:solidFill>
                <a:srgbClr val="000000"/>
              </a:solidFill>
              <a:latin typeface="Calibri"/>
            </a:endParaRP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de-DE" sz="2800" dirty="0" smtClean="0">
                <a:solidFill>
                  <a:srgbClr val="000000"/>
                </a:solidFill>
                <a:latin typeface="Calibri"/>
              </a:rPr>
              <a:t>Wenn möglich einen eigenen Laptop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de-DE" sz="4400" strike="noStrike">
                <a:solidFill>
                  <a:srgbClr val="000000"/>
                </a:solidFill>
                <a:latin typeface="Calibri Light"/>
              </a:rPr>
              <a:t>Demonstration</a:t>
            </a:r>
            <a:endParaRPr/>
          </a:p>
        </p:txBody>
      </p:sp>
      <p:sp>
        <p:nvSpPr>
          <p:cNvPr id="88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de-DE" sz="4400" strike="noStrike">
                <a:solidFill>
                  <a:srgbClr val="000000"/>
                </a:solidFill>
                <a:latin typeface="Calibri Light"/>
              </a:rPr>
              <a:t>Kontakt</a:t>
            </a:r>
            <a:endParaRPr/>
          </a:p>
        </p:txBody>
      </p:sp>
      <p:sp>
        <p:nvSpPr>
          <p:cNvPr id="90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90000"/>
              </a:lnSpc>
            </a:pPr>
            <a:endParaRPr lang="de-DE" sz="2800" strike="noStrike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</a:pPr>
            <a:r>
              <a:rPr lang="de-DE" sz="2800" strike="noStrike" dirty="0" smtClean="0">
                <a:solidFill>
                  <a:srgbClr val="000000"/>
                </a:solidFill>
                <a:latin typeface="Calibri"/>
              </a:rPr>
              <a:t>www.Facebook.com/iCTF.THI</a:t>
            </a:r>
            <a:endParaRPr dirty="0"/>
          </a:p>
          <a:p>
            <a:pPr>
              <a:lnSpc>
                <a:spcPct val="90000"/>
              </a:lnSpc>
              <a:buFont typeface="Arial"/>
              <a:buChar char="•"/>
            </a:pPr>
            <a:endParaRPr dirty="0"/>
          </a:p>
          <a:p>
            <a:pPr>
              <a:lnSpc>
                <a:spcPct val="90000"/>
              </a:lnSpc>
            </a:pPr>
            <a:endParaRPr lang="de-DE" sz="2800" strike="noStrike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</a:pPr>
            <a:endParaRPr lang="de-DE" sz="2800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</a:pPr>
            <a:r>
              <a:rPr lang="de-DE" sz="2800" strike="noStrike" dirty="0" smtClean="0">
                <a:solidFill>
                  <a:srgbClr val="000000"/>
                </a:solidFill>
                <a:latin typeface="Calibri"/>
              </a:rPr>
              <a:t>Dominik.schlecht@hotmail.de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1421280" y="490953"/>
            <a:ext cx="9143640" cy="5304687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de-DE" sz="6000" strike="noStrike" dirty="0">
                <a:solidFill>
                  <a:srgbClr val="FFFF00"/>
                </a:solidFill>
                <a:latin typeface="Calibri Light"/>
              </a:rPr>
              <a:t>Wettbewerb: 4. – 5.12.2015 ab 19 </a:t>
            </a:r>
            <a:r>
              <a:rPr lang="de-DE" sz="6000" strike="noStrike" dirty="0" smtClean="0">
                <a:solidFill>
                  <a:srgbClr val="FFFF00"/>
                </a:solidFill>
                <a:latin typeface="Calibri Light"/>
              </a:rPr>
              <a:t>Uhr</a:t>
            </a:r>
          </a:p>
          <a:p>
            <a:pPr algn="ctr">
              <a:lnSpc>
                <a:spcPct val="100000"/>
              </a:lnSpc>
            </a:pPr>
            <a:endParaRPr lang="de-DE" sz="6000" dirty="0">
              <a:solidFill>
                <a:srgbClr val="FFFF00"/>
              </a:solidFill>
              <a:latin typeface="Calibri Light"/>
            </a:endParaRPr>
          </a:p>
          <a:p>
            <a:pPr algn="ctr">
              <a:lnSpc>
                <a:spcPct val="100000"/>
              </a:lnSpc>
            </a:pPr>
            <a:r>
              <a:rPr lang="de-DE" sz="6000" strike="noStrike" dirty="0" smtClean="0">
                <a:solidFill>
                  <a:srgbClr val="FFFF00"/>
                </a:solidFill>
                <a:latin typeface="Calibri Light"/>
              </a:rPr>
              <a:t>Raum </a:t>
            </a:r>
            <a:r>
              <a:rPr lang="de-DE" sz="6000" strike="noStrike" dirty="0">
                <a:solidFill>
                  <a:srgbClr val="FFFF00"/>
                </a:solidFill>
                <a:latin typeface="Calibri Light"/>
              </a:rPr>
              <a:t>wird über Facebook bekannt </a:t>
            </a:r>
            <a:r>
              <a:rPr lang="de-DE" sz="6000" strike="noStrike" dirty="0" smtClean="0">
                <a:solidFill>
                  <a:srgbClr val="FFFF00"/>
                </a:solidFill>
                <a:latin typeface="Calibri Light"/>
              </a:rPr>
              <a:t>gegeben</a:t>
            </a:r>
            <a:endParaRPr lang="de-DE" dirty="0"/>
          </a:p>
          <a:p>
            <a:pPr algn="ctr"/>
            <a:r>
              <a:rPr lang="de-DE" sz="6000" dirty="0" smtClean="0">
                <a:solidFill>
                  <a:srgbClr val="FFFF00"/>
                </a:solidFill>
                <a:latin typeface="Calibri Light"/>
              </a:rPr>
              <a:t>www.Facebook.com/iCTF.THI</a:t>
            </a:r>
            <a:endParaRPr lang="de-DE" sz="6000" dirty="0">
              <a:solidFill>
                <a:srgbClr val="FFFF00"/>
              </a:solidFill>
              <a:latin typeface="Calibri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216</Words>
  <Application>Microsoft Office PowerPoint</Application>
  <PresentationFormat>Breitbild</PresentationFormat>
  <Paragraphs>41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 Light</vt:lpstr>
      <vt:lpstr>DejaVu Sans</vt:lpstr>
      <vt:lpstr>StarSymbol</vt:lpstr>
      <vt:lpstr>Office Theme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cp:lastModifiedBy>mil3569</cp:lastModifiedBy>
  <cp:revision>3</cp:revision>
  <dcterms:modified xsi:type="dcterms:W3CDTF">2015-11-11T09:14:04Z</dcterms:modified>
</cp:coreProperties>
</file>