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veat" pitchFamily="2" charset="0"/>
      <p:regular r:id="rId16"/>
      <p:bold r:id="rId17"/>
    </p:embeddedFont>
    <p:embeddedFont>
      <p:font typeface="Lobster" pitchFamily="2" charset="0"/>
      <p:regular r:id="rId18"/>
    </p:embeddedFont>
    <p:embeddedFont>
      <p:font typeface="Maven Pro" pitchFamily="2" charset="0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C065FE-B88B-4A2B-9DEF-11F77209D858}">
  <a:tblStyle styleId="{7CC065FE-B88B-4A2B-9DEF-11F77209D8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694"/>
  </p:normalViewPr>
  <p:slideViewPr>
    <p:cSldViewPr snapToGrid="0">
      <p:cViewPr varScale="1">
        <p:scale>
          <a:sx n="161" d="100"/>
          <a:sy n="161" d="100"/>
        </p:scale>
        <p:origin x="616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379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3d25af0e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3d25af0e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3d25af0e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3d25af0e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3d25af0e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3d25af0e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3d25af0e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3d25af0e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3d25af0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3d25af0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23d0553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23d0553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d25af0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d25af0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23d0553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23d0553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3d25af0e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3d25af0e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3d25af0e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3d25af0e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3d25af0e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3d25af0e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3d25af0e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3d25af0e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39" name="Google Shape;139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0" name="Google Shape;14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1" name="Google Shape;15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56" name="Google Shape;15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" name="Google Shape;180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1" name="Google Shape;181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0" name="Google Shape;200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5" name="Google Shape;205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16" name="Google Shape;216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5" name="Google Shape;225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36" name="Google Shape;236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46" name="Google Shape;246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1" name="Google Shape;251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56" name="Google Shape;256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4" name="Google Shape;264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4"/>
          <p:cNvSpPr/>
          <p:nvPr/>
        </p:nvSpPr>
        <p:spPr>
          <a:xfrm rot="-5400000">
            <a:off x="828601" y="502048"/>
            <a:ext cx="594000" cy="594000"/>
          </a:xfrm>
          <a:prstGeom prst="pie">
            <a:avLst>
              <a:gd name="adj1" fmla="val 10792838"/>
              <a:gd name="adj2" fmla="val 16200000"/>
            </a:avLst>
          </a:prstGeom>
          <a:solidFill>
            <a:schemeClr val="dk2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-5400000">
            <a:off x="625966" y="299388"/>
            <a:ext cx="999300" cy="999300"/>
          </a:xfrm>
          <a:prstGeom prst="pie">
            <a:avLst>
              <a:gd name="adj1" fmla="val 10792838"/>
              <a:gd name="adj2" fmla="val 16200000"/>
            </a:avLst>
          </a:prstGeom>
          <a:solidFill>
            <a:schemeClr val="dk2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2" name="Google Shape;92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0" name="Google Shape;110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1" name="Google Shape;111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5" name="Google Shape;115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19" name="Google Shape;119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5" name="Google Shape;125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3" name="Google Shape;133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>
            <a:spLocks noGrp="1"/>
          </p:cNvSpPr>
          <p:nvPr>
            <p:ph type="ctrTitle"/>
          </p:nvPr>
        </p:nvSpPr>
        <p:spPr>
          <a:xfrm>
            <a:off x="200524" y="151325"/>
            <a:ext cx="7613439" cy="2892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5300" i="1" dirty="0">
                <a:solidFill>
                  <a:schemeClr val="accent1"/>
                </a:solidFill>
              </a:rPr>
              <a:t>System do zarzadzania projektami „Ogar” </a:t>
            </a:r>
            <a:endParaRPr i="1" dirty="0"/>
          </a:p>
        </p:txBody>
      </p:sp>
      <p:sp>
        <p:nvSpPr>
          <p:cNvPr id="274" name="Google Shape;274;p13"/>
          <p:cNvSpPr txBox="1"/>
          <p:nvPr/>
        </p:nvSpPr>
        <p:spPr>
          <a:xfrm>
            <a:off x="313825" y="2415175"/>
            <a:ext cx="3330600" cy="2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 b="1" dirty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Dominik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 b="1" dirty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Olejarz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 b="1" dirty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Szczepaniak</a:t>
            </a:r>
            <a:endParaRPr sz="2200" b="1" dirty="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b="1" i="1" dirty="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Poniedziałek</a:t>
            </a:r>
            <a:r>
              <a:rPr lang="pl" sz="1800" b="1" i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, 12:15</a:t>
            </a:r>
            <a:endParaRPr sz="1800" b="1" i="1" dirty="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Elastyczność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1" name="Google Shape;331;p22"/>
          <p:cNvSpPr txBox="1">
            <a:spLocks noGrp="1"/>
          </p:cNvSpPr>
          <p:nvPr>
            <p:ph type="body" idx="1"/>
          </p:nvPr>
        </p:nvSpPr>
        <p:spPr>
          <a:xfrm>
            <a:off x="1303800" y="1396375"/>
            <a:ext cx="7030500" cy="31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/>
              <a:t>Można zrezygnować (być może w pierwszej wersji aplikacji) z generowania raportów oraz prognoz, które administratorzy mogą bez problemu zrobić samemu.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800" dirty="0"/>
              <a:t>Możemy ograniczyć wykorzystanie chmury na trzymanie danych i początkowo ograniczyć się do trzymania niektórych danych lokalnie u użytkownika i sukcesywnie rozwijać baze danych.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Wymagany zespół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7" name="Google Shape;337;p23"/>
          <p:cNvSpPr txBox="1">
            <a:spLocks noGrp="1"/>
          </p:cNvSpPr>
          <p:nvPr>
            <p:ph type="body" idx="1"/>
          </p:nvPr>
        </p:nvSpPr>
        <p:spPr>
          <a:xfrm>
            <a:off x="1303800" y="1340500"/>
            <a:ext cx="7030500" cy="31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Zespół programistów do aplikacji webowej (4 dev + 1 tester + 2 studentów)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Grafik 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Specjalista od bezpieczeństwa w sieci 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Specjalista od baz danych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Specjalista od algorytmiki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Prawnik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Księgowi (2 osoby) z doświadczeniem w pracy związanej z IT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Marketingowiec</a:t>
            </a: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Koszty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3" name="Google Shape;343;p2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Programiści: 4 osoby * 9 000 zł * 7 miesięcy  = 252 000 zł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Tester: 1 osoba * 5 000 zł * 1 miesiąc          = 5 000 zł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Grafik: 1 osoba * 5 000 zł * 5 miesięcy           = 25 000 zł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Księgowi: 2 osoby * 4 000 zł * 7 miesięcy       = 56 000 zł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Prawnik: 1 osoby * 6 000 zł * 3 miesięcy         = 18 000 zł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Sprzęt + oprogramowanie                                  = 50 000 zł</a:t>
            </a:r>
            <a:endParaRPr sz="1600" dirty="0"/>
          </a:p>
          <a:p>
            <a:pPr lvl="0" indent="-330200">
              <a:lnSpc>
                <a:spcPct val="150000"/>
              </a:lnSpc>
              <a:buSzPts val="1600"/>
              <a:buChar char="❖"/>
            </a:pPr>
            <a:r>
              <a:rPr lang="pl" sz="1600" dirty="0"/>
              <a:t>Studenci: 2 osoby * 4000 zł * 5 miesięcy          = 40 000 zł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344" name="Google Shape;344;p24"/>
          <p:cNvSpPr txBox="1"/>
          <p:nvPr/>
        </p:nvSpPr>
        <p:spPr>
          <a:xfrm>
            <a:off x="5035675" y="4203500"/>
            <a:ext cx="32484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b="1" dirty="0">
                <a:latin typeface="Nunito"/>
                <a:ea typeface="Nunito"/>
                <a:cs typeface="Nunito"/>
                <a:sym typeface="Nunito"/>
              </a:rPr>
              <a:t>RAZEM = 446 000 zł</a:t>
            </a:r>
            <a:endParaRPr sz="1800" b="1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699" y="2435525"/>
            <a:ext cx="4814198" cy="270797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Podsumowanie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1"/>
          </p:nvPr>
        </p:nvSpPr>
        <p:spPr>
          <a:xfrm>
            <a:off x="1303800" y="17288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/>
              <a:t>Czeka nas </a:t>
            </a:r>
            <a:r>
              <a:rPr lang="pl" sz="1800" b="1" dirty="0"/>
              <a:t>8 miesięcy</a:t>
            </a:r>
            <a:r>
              <a:rPr lang="pl" sz="1800" dirty="0"/>
              <a:t> ciężkiej pracy, podjęcie ryzyka oraz około </a:t>
            </a:r>
            <a:r>
              <a:rPr lang="pl" sz="1800" b="1" dirty="0"/>
              <a:t>450 tyś. zł kosztów</a:t>
            </a:r>
            <a:r>
              <a:rPr lang="pl" sz="1800" dirty="0"/>
              <a:t>, aby stworzyć </a:t>
            </a:r>
            <a:r>
              <a:rPr lang="pl-PL" sz="1800" dirty="0"/>
              <a:t>Ogar – System.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Dlaczego tu jesteśmy?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600" dirty="0"/>
              <a:t>Tworzymy aplikację webowej wspomagającą planowanie, organizowanie i śledzenie postępów w realizacji projektów. System umożliwia użytkownikom tworzenie projektów, przypisywanie zadań do członków zespołu, śledzenie postępów w realizacji zadań, zarządzanie budżetem i harmonogramem projektu oraz komunikowanie się z członkami zespołu.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/>
        </p:nvSpPr>
        <p:spPr>
          <a:xfrm>
            <a:off x="3789900" y="4842600"/>
            <a:ext cx="15642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latin typeface="Nunito"/>
                <a:ea typeface="Nunito"/>
                <a:cs typeface="Nunito"/>
                <a:sym typeface="Nunito"/>
              </a:rPr>
              <a:t>Nie jesteśmy właścicielami grafiki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100125" y="104675"/>
            <a:ext cx="38802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0" dirty="0">
                <a:solidFill>
                  <a:srgbClr val="0B3758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pl" sz="7000" dirty="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OGAR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0" dirty="0"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pl" sz="6000" dirty="0">
                <a:latin typeface="Lobster"/>
                <a:ea typeface="Lobster"/>
                <a:cs typeface="Lobster"/>
                <a:sym typeface="Lobster"/>
              </a:rPr>
              <a:t> </a:t>
            </a:r>
            <a:endParaRPr sz="3000" dirty="0">
              <a:latin typeface="Lobster"/>
              <a:ea typeface="Lobster"/>
              <a:cs typeface="Lobster"/>
              <a:sym typeface="Lobst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87" name="Google Shape;287;p15"/>
          <p:cNvSpPr txBox="1"/>
          <p:nvPr/>
        </p:nvSpPr>
        <p:spPr>
          <a:xfrm>
            <a:off x="0" y="1072800"/>
            <a:ext cx="48027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500" dirty="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pl-PL" sz="3500" dirty="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EKG PROJEKTU NA ŻYCZENIE</a:t>
            </a:r>
            <a:endParaRPr sz="3800" dirty="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-100475" y="2356175"/>
            <a:ext cx="3556200" cy="28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-PL" sz="1500" dirty="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Zarządzaj projektami jak profesjonalista!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-PL" sz="1500" dirty="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Efektywne zarządzanie projektami w zasięgu ręki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-PL" sz="1500" dirty="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Zbierz zespół i zadania w jednym miejscu</a:t>
            </a:r>
            <a:endParaRPr sz="1500" dirty="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6747700" y="290775"/>
            <a:ext cx="2396400" cy="48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-PL" sz="1500" dirty="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Przyspiesz swoje projekty dzięki naszej aplikacji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veat"/>
              <a:buChar char="●"/>
            </a:pPr>
            <a:r>
              <a:rPr lang="pl-PL" sz="1500" dirty="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Zyskaj pełną kontrolę nad swoimi projektami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Elevator pitch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1303800" y="1501225"/>
            <a:ext cx="7030500" cy="32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Ogar to produkt skierowany zarówno do menadżerów chcących lepiej zorganizować swój projekt oraz mieć szybki dostęp do zespołu, jak i dla pracowników, którzy chcą w krótkim czasie znaleźć zadania do wykonania.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-PL" sz="1400" dirty="0"/>
              <a:t>Jest to webowa aplikacja, która pozwala zarządzać projektami, organizować zadania, harmonogramować działania oraz dostosowywać zespoły pracowników.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-PL" sz="1400" dirty="0"/>
              <a:t>W odróżnieniu od innych narzędzi do zarządzania projektami, nasz produkt umożliwia także planowanie spotkań zespołowych, prowadzenie dziennika postępów projektu, śledzenie terminów i priorytetów oraz łączenie osób zaangażowanych w projekty poprzez algorytmy dopasowujące umiejętności i dostępność pracowników do potrzeb projektu.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1303800" y="772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LISTA “NIE“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301" name="Google Shape;301;p17"/>
          <p:cNvGraphicFramePr/>
          <p:nvPr>
            <p:extLst>
              <p:ext uri="{D42A27DB-BD31-4B8C-83A1-F6EECF244321}">
                <p14:modId xmlns:p14="http://schemas.microsoft.com/office/powerpoint/2010/main" val="3322210448"/>
              </p:ext>
            </p:extLst>
          </p:nvPr>
        </p:nvGraphicFramePr>
        <p:xfrm>
          <a:off x="1493950" y="815825"/>
          <a:ext cx="7414500" cy="4277240"/>
        </p:xfrm>
        <a:graphic>
          <a:graphicData uri="http://schemas.openxmlformats.org/drawingml/2006/table">
            <a:tbl>
              <a:tblPr>
                <a:noFill/>
                <a:tableStyleId>{7CC065FE-B88B-4A2B-9DEF-11F77209D858}</a:tableStyleId>
              </a:tblPr>
              <a:tblGrid>
                <a:gridCol w="370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W ZASIĘGU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POZA ZASIĘGIEM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l" sz="1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funkcje integracji z innymi systemami</a:t>
                      </a:r>
                      <a:br>
                        <a:rPr lang="pl" sz="1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funkcje analizy danych związanych z projektami</a:t>
                      </a:r>
                      <a:br>
                        <a:rPr lang="pl" sz="1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terminarz</a:t>
                      </a:r>
                      <a:br>
                        <a:rPr lang="pl" sz="1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funkcje współpracy – udostępnianie plików, komunikacja</a:t>
                      </a:r>
                      <a:br>
                        <a:rPr lang="pl" sz="1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automatyzacja raportów, generowanie prognoz</a:t>
                      </a:r>
                      <a:endParaRPr sz="16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automatyczne zarządzanie zespołem</a:t>
                      </a:r>
                      <a:br>
                        <a:rPr lang="pl" sz="1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l" sz="1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aplikacja mobilna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funkcja zarządzania jakością projektów</a:t>
                      </a:r>
                      <a:br>
                        <a:rPr lang="pl" sz="1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endParaRPr sz="13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endParaRPr sz="13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 dirty="0"/>
                        <a:t>NIEOKREŚLONE</a:t>
                      </a:r>
                      <a:endParaRPr sz="180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l" sz="14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funkcja współpracy z innymi firmami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l" sz="14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funkcja sledzenia czasu pracy pracownika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l" sz="14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system zarządzania zmianami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Poznajcie swoich sąsiadów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1"/>
          </p:nvPr>
        </p:nvSpPr>
        <p:spPr>
          <a:xfrm>
            <a:off x="1303800" y="1418125"/>
            <a:ext cx="70305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/>
              <a:t>Zespoły dookoła projektu: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pl-PL" sz="1600" dirty="0" err="1"/>
              <a:t>dev-ops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help-desk (administracja serwerów, systemu)</a:t>
            </a:r>
            <a:r>
              <a:rPr sz="1600" dirty="0"/>
              <a:t> </a:t>
            </a:r>
            <a:endParaRPr lang="pl-PL"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księgowość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-PL" sz="1600" dirty="0"/>
              <a:t>marketing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Rozwiązania techniczne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1303800" y="153772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Dane kont użytkowników trzymane będą w bazie danych w chmurze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-PL" sz="1600" dirty="0"/>
              <a:t>Terminarze, spotkania i dane odnośnie projektów będą trzymane w chmurze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-PL" sz="1600" dirty="0"/>
              <a:t>Szyfrowanie danych na najwyższym poziomie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-PL" sz="1600" dirty="0"/>
              <a:t>Autorskie algorytmy do przydzielania zadań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-PL" sz="1600" dirty="0"/>
              <a:t>API do udostępnienia dla zewnętrznych firm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Nadchodzące koszmary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9" name="Google Shape;319;p20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Odpowiednie zarządzanie danymi, by spełniać wszystkie normy bezpieczeństwa, rodo.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Błędne połączenie aplikacji z chmurą trzymającą dane.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-PL" sz="1600" dirty="0"/>
              <a:t>Odpowiednie zareklamowanie aplikacji.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Skomplikowane procesy biznesowe.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Kwestie prawne i regulacje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Wielkość projektu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5" name="Google Shape;325;p21"/>
          <p:cNvSpPr txBox="1">
            <a:spLocks noGrp="1"/>
          </p:cNvSpPr>
          <p:nvPr>
            <p:ph type="body" idx="1"/>
          </p:nvPr>
        </p:nvSpPr>
        <p:spPr>
          <a:xfrm>
            <a:off x="1303800" y="1476750"/>
            <a:ext cx="70305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Zebranie informacji i skompletowanie zespołów: 1 miesiąc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Utworzenie niezbędnych serwerów, baz danych oraz środowiska: 1 miesiąc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Utworzenie szkieletu i wersji testowych aplikacji, połączenie jej z chmurą: 5 miesiące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Testy aplikacji i kampania reklamowa: 1 miesiąc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pl" sz="1600" dirty="0"/>
              <a:t>Łącznie: około 8 miesięcy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53E5B"/>
      </a:accent1>
      <a:accent2>
        <a:srgbClr val="FD5B58"/>
      </a:accent2>
      <a:accent3>
        <a:srgbClr val="30B7BA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631</Words>
  <Application>Microsoft Macintosh PowerPoint</Application>
  <PresentationFormat>Pokaz na ekranie (16:9)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Maven Pro</vt:lpstr>
      <vt:lpstr>Arial</vt:lpstr>
      <vt:lpstr>Lobster</vt:lpstr>
      <vt:lpstr>Caveat</vt:lpstr>
      <vt:lpstr>Nunito</vt:lpstr>
      <vt:lpstr>Momentum</vt:lpstr>
      <vt:lpstr>System do zarzadzania projektami „Ogar” </vt:lpstr>
      <vt:lpstr>Dlaczego tu jesteśmy?</vt:lpstr>
      <vt:lpstr>Prezentacja programu PowerPoint</vt:lpstr>
      <vt:lpstr>Elevator pitch</vt:lpstr>
      <vt:lpstr>LISTA “NIE“</vt:lpstr>
      <vt:lpstr>Poznajcie swoich sąsiadów</vt:lpstr>
      <vt:lpstr>Rozwiązania techniczne</vt:lpstr>
      <vt:lpstr>Nadchodzące koszmary</vt:lpstr>
      <vt:lpstr>Wielkość projektu</vt:lpstr>
      <vt:lpstr>Elastyczność</vt:lpstr>
      <vt:lpstr>Wymagany zespół</vt:lpstr>
      <vt:lpstr>Koszty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 (Tutor.pl) </dc:title>
  <dc:creator>UWR2</dc:creator>
  <cp:lastModifiedBy>Dominik Szczepaniak</cp:lastModifiedBy>
  <cp:revision>3</cp:revision>
  <dcterms:modified xsi:type="dcterms:W3CDTF">2023-10-25T19:10:55Z</dcterms:modified>
</cp:coreProperties>
</file>