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omments/comment1.xml" ContentType="application/vnd.openxmlformats-officedocument.presentationml.comment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omments/comment2.xml" ContentType="application/vnd.openxmlformats-officedocument.presentationml.comment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8" r:id="rId4"/>
  </p:sldMasterIdLst>
  <p:notesMasterIdLst>
    <p:notesMasterId r:id="rId47"/>
  </p:notesMasterIdLst>
  <p:sldIdLst>
    <p:sldId id="257" r:id="rId5"/>
    <p:sldId id="258" r:id="rId6"/>
    <p:sldId id="263" r:id="rId7"/>
    <p:sldId id="260" r:id="rId8"/>
    <p:sldId id="261" r:id="rId9"/>
    <p:sldId id="262" r:id="rId10"/>
    <p:sldId id="305" r:id="rId11"/>
    <p:sldId id="264" r:id="rId12"/>
    <p:sldId id="265" r:id="rId13"/>
    <p:sldId id="268" r:id="rId14"/>
    <p:sldId id="269" r:id="rId15"/>
    <p:sldId id="270" r:id="rId16"/>
    <p:sldId id="271" r:id="rId17"/>
    <p:sldId id="324" r:id="rId18"/>
    <p:sldId id="325" r:id="rId19"/>
    <p:sldId id="308" r:id="rId20"/>
    <p:sldId id="326" r:id="rId21"/>
    <p:sldId id="327" r:id="rId22"/>
    <p:sldId id="311" r:id="rId23"/>
    <p:sldId id="328" r:id="rId24"/>
    <p:sldId id="329" r:id="rId25"/>
    <p:sldId id="331" r:id="rId26"/>
    <p:sldId id="332" r:id="rId27"/>
    <p:sldId id="282" r:id="rId28"/>
    <p:sldId id="283" r:id="rId29"/>
    <p:sldId id="343" r:id="rId30"/>
    <p:sldId id="344" r:id="rId31"/>
    <p:sldId id="345" r:id="rId32"/>
    <p:sldId id="346" r:id="rId33"/>
    <p:sldId id="347" r:id="rId34"/>
    <p:sldId id="348" r:id="rId35"/>
    <p:sldId id="349" r:id="rId36"/>
    <p:sldId id="350" r:id="rId37"/>
    <p:sldId id="351" r:id="rId38"/>
    <p:sldId id="352" r:id="rId39"/>
    <p:sldId id="353" r:id="rId40"/>
    <p:sldId id="354" r:id="rId41"/>
    <p:sldId id="333" r:id="rId42"/>
    <p:sldId id="334" r:id="rId43"/>
    <p:sldId id="296" r:id="rId44"/>
    <p:sldId id="297" r:id="rId45"/>
    <p:sldId id="298" r:id="rId46"/>
  </p:sldIdLst>
  <p:sldSz cx="9144000" cy="5143500" type="screen16x9"/>
  <p:notesSz cx="6858000" cy="9144000"/>
  <p:embeddedFontLst>
    <p:embeddedFont>
      <p:font typeface="Helvetica Neue" panose="020B0604020202020204" charset="0"/>
      <p:regular r:id="rId48"/>
      <p:bold r:id="rId49"/>
      <p:italic r:id="rId50"/>
      <p:boldItalic r:id="rId51"/>
    </p:embeddedFont>
    <p:embeddedFont>
      <p:font typeface="Open Sans" panose="020B0606030504020204" pitchFamily="34" charset="0"/>
      <p:regular r:id="rId52"/>
      <p:bold r:id="rId53"/>
      <p:italic r:id="rId54"/>
      <p:boldItalic r:id="rId55"/>
    </p:embeddedFont>
    <p:embeddedFont>
      <p:font typeface="Proxima Nova" panose="020B0604020202020204" charset="0"/>
      <p:regular r:id="rId56"/>
      <p:bold r:id="rId57"/>
      <p:italic r:id="rId58"/>
      <p:boldItalic r:id="rId59"/>
    </p:embeddedFont>
    <p:embeddedFont>
      <p:font typeface="Roboto" panose="02000000000000000000" pitchFamily="2" charset="0"/>
      <p:regular r:id="rId60"/>
      <p:bold r:id="rId61"/>
      <p:italic r:id="rId62"/>
      <p:boldItalic r:id="rId63"/>
    </p:embeddedFont>
    <p:embeddedFont>
      <p:font typeface="Roboto Light" panose="02000000000000000000" pitchFamily="2" charset="0"/>
      <p:regular r:id="rId64"/>
      <p:italic r:id="rId65"/>
    </p:embeddedFont>
    <p:embeddedFont>
      <p:font typeface="Roboto Thin" panose="02000000000000000000" pitchFamily="2" charset="0"/>
      <p:regular r:id="rId66"/>
      <p:italic r:id="rId6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iswas, Abhishek" initials="BA" lastIdx="1" clrIdx="0">
    <p:extLst>
      <p:ext uri="{19B8F6BF-5375-455C-9EA6-DF929625EA0E}">
        <p15:presenceInfo xmlns:p15="http://schemas.microsoft.com/office/powerpoint/2012/main" userId="S::biswas.a@buas.nl::fb8d240a-d551-4b24-ab9a-9862bbc79dd8" providerId="AD"/>
      </p:ext>
    </p:extLst>
  </p:cmAuthor>
  <p:cmAuthor id="2" name="Noyan, Alican" initials="NA" lastIdx="2" clrIdx="1">
    <p:extLst>
      <p:ext uri="{19B8F6BF-5375-455C-9EA6-DF929625EA0E}">
        <p15:presenceInfo xmlns:p15="http://schemas.microsoft.com/office/powerpoint/2012/main" userId="S::noyan.a@buas.nl::f2106684-872a-4b1d-b983-18c991c4133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CC"/>
    <a:srgbClr val="00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C4863A-BF07-4CD2-BD89-9A1DF8B25BE9}" v="46" dt="2024-04-26T11:33:43.069"/>
    <p1510:client id="{99835DF8-0575-4294-DE28-8B88978475C2}" v="150" dt="2024-04-26T12:36:52.869"/>
  </p1510:revLst>
</p1510:revInfo>
</file>

<file path=ppt/tableStyles.xml><?xml version="1.0" encoding="utf-8"?>
<a:tblStyleLst xmlns:a="http://schemas.openxmlformats.org/drawingml/2006/main" def="{764D4AE7-FFBC-431D-9275-528F30A785D3}">
  <a:tblStyle styleId="{764D4AE7-FFBC-431D-9275-528F30A785D3}"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300" y="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notesMaster" Target="notesMasters/notesMaster1.xml"/><Relationship Id="rId63" Type="http://schemas.openxmlformats.org/officeDocument/2006/relationships/font" Target="fonts/font16.fntdata"/><Relationship Id="rId68"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font" Target="fonts/font6.fntdata"/><Relationship Id="rId58" Type="http://schemas.openxmlformats.org/officeDocument/2006/relationships/font" Target="fonts/font11.fntdata"/><Relationship Id="rId66" Type="http://schemas.openxmlformats.org/officeDocument/2006/relationships/font" Target="fonts/font19.fntdata"/><Relationship Id="rId74" Type="http://schemas.microsoft.com/office/2015/10/relationships/revisionInfo" Target="revisionInfo.xml"/><Relationship Id="rId5" Type="http://schemas.openxmlformats.org/officeDocument/2006/relationships/slide" Target="slides/slide1.xml"/><Relationship Id="rId61" Type="http://schemas.openxmlformats.org/officeDocument/2006/relationships/font" Target="fonts/font14.fntdata"/><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font" Target="fonts/font1.fntdata"/><Relationship Id="rId56" Type="http://schemas.openxmlformats.org/officeDocument/2006/relationships/font" Target="fonts/font9.fntdata"/><Relationship Id="rId64" Type="http://schemas.openxmlformats.org/officeDocument/2006/relationships/font" Target="fonts/font17.fntdata"/><Relationship Id="rId69"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font" Target="fonts/font4.fntdata"/><Relationship Id="rId72"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font" Target="fonts/font12.fntdata"/><Relationship Id="rId67" Type="http://schemas.openxmlformats.org/officeDocument/2006/relationships/font" Target="fonts/font20.fntdata"/><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font" Target="fonts/font7.fntdata"/><Relationship Id="rId62" Type="http://schemas.openxmlformats.org/officeDocument/2006/relationships/font" Target="fonts/font15.fntdata"/><Relationship Id="rId7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2.fntdata"/><Relationship Id="rId57" Type="http://schemas.openxmlformats.org/officeDocument/2006/relationships/font" Target="fonts/font10.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font" Target="fonts/font5.fntdata"/><Relationship Id="rId60" Type="http://schemas.openxmlformats.org/officeDocument/2006/relationships/font" Target="fonts/font13.fntdata"/><Relationship Id="rId65" Type="http://schemas.openxmlformats.org/officeDocument/2006/relationships/font" Target="fonts/font18.fntdata"/><Relationship Id="rId73"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font" Target="fonts/font3.fntdata"/><Relationship Id="rId55" Type="http://schemas.openxmlformats.org/officeDocument/2006/relationships/font" Target="fonts/font8.fntdata"/><Relationship Id="rId7" Type="http://schemas.openxmlformats.org/officeDocument/2006/relationships/slide" Target="slides/slide3.xml"/><Relationship Id="rId7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ijligers, Bram" userId="5cef929d-ecf9-4fca-bf12-bc5ee065fc99" providerId="ADAL" clId="{63C4863A-BF07-4CD2-BD89-9A1DF8B25BE9}"/>
    <pc:docChg chg="undo custSel addSld delSld modSld modMainMaster">
      <pc:chgData name="Heijligers, Bram" userId="5cef929d-ecf9-4fca-bf12-bc5ee065fc99" providerId="ADAL" clId="{63C4863A-BF07-4CD2-BD89-9A1DF8B25BE9}" dt="2024-04-26T11:34:48.320" v="1517" actId="20577"/>
      <pc:docMkLst>
        <pc:docMk/>
      </pc:docMkLst>
      <pc:sldChg chg="addSp delSp modSp mod">
        <pc:chgData name="Heijligers, Bram" userId="5cef929d-ecf9-4fca-bf12-bc5ee065fc99" providerId="ADAL" clId="{63C4863A-BF07-4CD2-BD89-9A1DF8B25BE9}" dt="2024-04-26T11:33:55.185" v="1508" actId="14100"/>
        <pc:sldMkLst>
          <pc:docMk/>
          <pc:sldMk cId="0" sldId="256"/>
        </pc:sldMkLst>
        <pc:spChg chg="add del">
          <ac:chgData name="Heijligers, Bram" userId="5cef929d-ecf9-4fca-bf12-bc5ee065fc99" providerId="ADAL" clId="{63C4863A-BF07-4CD2-BD89-9A1DF8B25BE9}" dt="2024-04-26T11:30:16.136" v="1411" actId="478"/>
          <ac:spMkLst>
            <pc:docMk/>
            <pc:sldMk cId="0" sldId="256"/>
            <ac:spMk id="2" creationId="{F6DF244E-7A68-4325-B7D7-5C2B203F44F9}"/>
          </ac:spMkLst>
        </pc:spChg>
        <pc:spChg chg="add del mod">
          <ac:chgData name="Heijligers, Bram" userId="5cef929d-ecf9-4fca-bf12-bc5ee065fc99" providerId="ADAL" clId="{63C4863A-BF07-4CD2-BD89-9A1DF8B25BE9}" dt="2024-04-26T11:29:27.054" v="1405"/>
          <ac:spMkLst>
            <pc:docMk/>
            <pc:sldMk cId="0" sldId="256"/>
            <ac:spMk id="3" creationId="{4226D9A0-4C91-D3F9-FB90-458405720582}"/>
          </ac:spMkLst>
        </pc:spChg>
        <pc:spChg chg="add mod">
          <ac:chgData name="Heijligers, Bram" userId="5cef929d-ecf9-4fca-bf12-bc5ee065fc99" providerId="ADAL" clId="{63C4863A-BF07-4CD2-BD89-9A1DF8B25BE9}" dt="2024-04-26T11:33:55.185" v="1508" actId="14100"/>
          <ac:spMkLst>
            <pc:docMk/>
            <pc:sldMk cId="0" sldId="256"/>
            <ac:spMk id="4" creationId="{8758BBB5-F7B4-27C5-E103-E7FBDED4DBC2}"/>
          </ac:spMkLst>
        </pc:spChg>
        <pc:spChg chg="add mod">
          <ac:chgData name="Heijligers, Bram" userId="5cef929d-ecf9-4fca-bf12-bc5ee065fc99" providerId="ADAL" clId="{63C4863A-BF07-4CD2-BD89-9A1DF8B25BE9}" dt="2024-04-26T11:33:55.185" v="1508" actId="14100"/>
          <ac:spMkLst>
            <pc:docMk/>
            <pc:sldMk cId="0" sldId="256"/>
            <ac:spMk id="5" creationId="{91019EC5-1870-195F-7F9F-5AA97F189468}"/>
          </ac:spMkLst>
        </pc:spChg>
        <pc:spChg chg="add mod">
          <ac:chgData name="Heijligers, Bram" userId="5cef929d-ecf9-4fca-bf12-bc5ee065fc99" providerId="ADAL" clId="{63C4863A-BF07-4CD2-BD89-9A1DF8B25BE9}" dt="2024-04-26T11:33:55.185" v="1508" actId="14100"/>
          <ac:spMkLst>
            <pc:docMk/>
            <pc:sldMk cId="0" sldId="256"/>
            <ac:spMk id="6" creationId="{71C20FEA-7051-AFFA-02AF-093F08979088}"/>
          </ac:spMkLst>
        </pc:spChg>
        <pc:spChg chg="mod">
          <ac:chgData name="Heijligers, Bram" userId="5cef929d-ecf9-4fca-bf12-bc5ee065fc99" providerId="ADAL" clId="{63C4863A-BF07-4CD2-BD89-9A1DF8B25BE9}" dt="2024-04-26T11:30:30.919" v="1438" actId="20577"/>
          <ac:spMkLst>
            <pc:docMk/>
            <pc:sldMk cId="0" sldId="256"/>
            <ac:spMk id="93" creationId="{00000000-0000-0000-0000-000000000000}"/>
          </ac:spMkLst>
        </pc:spChg>
        <pc:spChg chg="mod">
          <ac:chgData name="Heijligers, Bram" userId="5cef929d-ecf9-4fca-bf12-bc5ee065fc99" providerId="ADAL" clId="{63C4863A-BF07-4CD2-BD89-9A1DF8B25BE9}" dt="2024-04-26T11:29:48.406" v="1408" actId="20577"/>
          <ac:spMkLst>
            <pc:docMk/>
            <pc:sldMk cId="0" sldId="256"/>
            <ac:spMk id="95" creationId="{00000000-0000-0000-0000-000000000000}"/>
          </ac:spMkLst>
        </pc:spChg>
        <pc:spChg chg="del">
          <ac:chgData name="Heijligers, Bram" userId="5cef929d-ecf9-4fca-bf12-bc5ee065fc99" providerId="ADAL" clId="{63C4863A-BF07-4CD2-BD89-9A1DF8B25BE9}" dt="2024-04-26T10:41:08.606" v="2" actId="478"/>
          <ac:spMkLst>
            <pc:docMk/>
            <pc:sldMk cId="0" sldId="256"/>
            <ac:spMk id="96" creationId="{00000000-0000-0000-0000-000000000000}"/>
          </ac:spMkLst>
        </pc:spChg>
      </pc:sldChg>
      <pc:sldChg chg="addSp delSp modSp mod">
        <pc:chgData name="Heijligers, Bram" userId="5cef929d-ecf9-4fca-bf12-bc5ee065fc99" providerId="ADAL" clId="{63C4863A-BF07-4CD2-BD89-9A1DF8B25BE9}" dt="2024-04-26T11:25:15.225" v="1373" actId="478"/>
        <pc:sldMkLst>
          <pc:docMk/>
          <pc:sldMk cId="0" sldId="262"/>
        </pc:sldMkLst>
        <pc:spChg chg="add del mod">
          <ac:chgData name="Heijligers, Bram" userId="5cef929d-ecf9-4fca-bf12-bc5ee065fc99" providerId="ADAL" clId="{63C4863A-BF07-4CD2-BD89-9A1DF8B25BE9}" dt="2024-04-26T11:25:15.225" v="1373" actId="478"/>
          <ac:spMkLst>
            <pc:docMk/>
            <pc:sldMk cId="0" sldId="262"/>
            <ac:spMk id="2" creationId="{20D63BE3-E0DF-BC31-3969-7215B4EEA34B}"/>
          </ac:spMkLst>
        </pc:spChg>
      </pc:sldChg>
      <pc:sldChg chg="modSp mod">
        <pc:chgData name="Heijligers, Bram" userId="5cef929d-ecf9-4fca-bf12-bc5ee065fc99" providerId="ADAL" clId="{63C4863A-BF07-4CD2-BD89-9A1DF8B25BE9}" dt="2024-04-26T11:34:48.320" v="1517" actId="20577"/>
        <pc:sldMkLst>
          <pc:docMk/>
          <pc:sldMk cId="0" sldId="263"/>
        </pc:sldMkLst>
        <pc:spChg chg="mod">
          <ac:chgData name="Heijligers, Bram" userId="5cef929d-ecf9-4fca-bf12-bc5ee065fc99" providerId="ADAL" clId="{63C4863A-BF07-4CD2-BD89-9A1DF8B25BE9}" dt="2024-04-26T11:34:48.320" v="1517" actId="20577"/>
          <ac:spMkLst>
            <pc:docMk/>
            <pc:sldMk cId="0" sldId="263"/>
            <ac:spMk id="2" creationId="{4E84F48E-9152-454D-9754-FA0D0AD81F68}"/>
          </ac:spMkLst>
        </pc:spChg>
      </pc:sldChg>
      <pc:sldChg chg="modSp mod">
        <pc:chgData name="Heijligers, Bram" userId="5cef929d-ecf9-4fca-bf12-bc5ee065fc99" providerId="ADAL" clId="{63C4863A-BF07-4CD2-BD89-9A1DF8B25BE9}" dt="2024-04-26T10:45:12.990" v="97" actId="20577"/>
        <pc:sldMkLst>
          <pc:docMk/>
          <pc:sldMk cId="0" sldId="264"/>
        </pc:sldMkLst>
        <pc:spChg chg="mod">
          <ac:chgData name="Heijligers, Bram" userId="5cef929d-ecf9-4fca-bf12-bc5ee065fc99" providerId="ADAL" clId="{63C4863A-BF07-4CD2-BD89-9A1DF8B25BE9}" dt="2024-04-26T10:45:12.990" v="97" actId="20577"/>
          <ac:spMkLst>
            <pc:docMk/>
            <pc:sldMk cId="0" sldId="264"/>
            <ac:spMk id="165" creationId="{00000000-0000-0000-0000-000000000000}"/>
          </ac:spMkLst>
        </pc:spChg>
      </pc:sldChg>
      <pc:sldChg chg="modSp mod">
        <pc:chgData name="Heijligers, Bram" userId="5cef929d-ecf9-4fca-bf12-bc5ee065fc99" providerId="ADAL" clId="{63C4863A-BF07-4CD2-BD89-9A1DF8B25BE9}" dt="2024-04-26T10:45:06.639" v="95" actId="20577"/>
        <pc:sldMkLst>
          <pc:docMk/>
          <pc:sldMk cId="0" sldId="268"/>
        </pc:sldMkLst>
        <pc:spChg chg="mod">
          <ac:chgData name="Heijligers, Bram" userId="5cef929d-ecf9-4fca-bf12-bc5ee065fc99" providerId="ADAL" clId="{63C4863A-BF07-4CD2-BD89-9A1DF8B25BE9}" dt="2024-04-26T10:45:06.639" v="95" actId="20577"/>
          <ac:spMkLst>
            <pc:docMk/>
            <pc:sldMk cId="0" sldId="268"/>
            <ac:spMk id="207" creationId="{00000000-0000-0000-0000-000000000000}"/>
          </ac:spMkLst>
        </pc:spChg>
      </pc:sldChg>
      <pc:sldChg chg="modSp mod">
        <pc:chgData name="Heijligers, Bram" userId="5cef929d-ecf9-4fca-bf12-bc5ee065fc99" providerId="ADAL" clId="{63C4863A-BF07-4CD2-BD89-9A1DF8B25BE9}" dt="2024-04-26T10:45:00.006" v="93" actId="20577"/>
        <pc:sldMkLst>
          <pc:docMk/>
          <pc:sldMk cId="0" sldId="270"/>
        </pc:sldMkLst>
        <pc:spChg chg="mod">
          <ac:chgData name="Heijligers, Bram" userId="5cef929d-ecf9-4fca-bf12-bc5ee065fc99" providerId="ADAL" clId="{63C4863A-BF07-4CD2-BD89-9A1DF8B25BE9}" dt="2024-04-26T10:45:00.006" v="93" actId="20577"/>
          <ac:spMkLst>
            <pc:docMk/>
            <pc:sldMk cId="0" sldId="270"/>
            <ac:spMk id="228" creationId="{00000000-0000-0000-0000-000000000000}"/>
          </ac:spMkLst>
        </pc:spChg>
      </pc:sldChg>
      <pc:sldChg chg="modSp mod">
        <pc:chgData name="Heijligers, Bram" userId="5cef929d-ecf9-4fca-bf12-bc5ee065fc99" providerId="ADAL" clId="{63C4863A-BF07-4CD2-BD89-9A1DF8B25BE9}" dt="2024-04-26T10:44:55.989" v="91" actId="20577"/>
        <pc:sldMkLst>
          <pc:docMk/>
          <pc:sldMk cId="0" sldId="271"/>
        </pc:sldMkLst>
        <pc:spChg chg="mod">
          <ac:chgData name="Heijligers, Bram" userId="5cef929d-ecf9-4fca-bf12-bc5ee065fc99" providerId="ADAL" clId="{63C4863A-BF07-4CD2-BD89-9A1DF8B25BE9}" dt="2024-04-26T10:44:55.989" v="91" actId="20577"/>
          <ac:spMkLst>
            <pc:docMk/>
            <pc:sldMk cId="0" sldId="271"/>
            <ac:spMk id="240" creationId="{00000000-0000-0000-0000-000000000000}"/>
          </ac:spMkLst>
        </pc:spChg>
      </pc:sldChg>
      <pc:sldChg chg="modSp mod">
        <pc:chgData name="Heijligers, Bram" userId="5cef929d-ecf9-4fca-bf12-bc5ee065fc99" providerId="ADAL" clId="{63C4863A-BF07-4CD2-BD89-9A1DF8B25BE9}" dt="2024-04-26T11:13:15.374" v="1334" actId="20577"/>
        <pc:sldMkLst>
          <pc:docMk/>
          <pc:sldMk cId="0" sldId="283"/>
        </pc:sldMkLst>
        <pc:spChg chg="mod">
          <ac:chgData name="Heijligers, Bram" userId="5cef929d-ecf9-4fca-bf12-bc5ee065fc99" providerId="ADAL" clId="{63C4863A-BF07-4CD2-BD89-9A1DF8B25BE9}" dt="2024-04-26T10:45:38.526" v="99" actId="20577"/>
          <ac:spMkLst>
            <pc:docMk/>
            <pc:sldMk cId="0" sldId="283"/>
            <ac:spMk id="363" creationId="{00000000-0000-0000-0000-000000000000}"/>
          </ac:spMkLst>
        </pc:spChg>
        <pc:spChg chg="mod">
          <ac:chgData name="Heijligers, Bram" userId="5cef929d-ecf9-4fca-bf12-bc5ee065fc99" providerId="ADAL" clId="{63C4863A-BF07-4CD2-BD89-9A1DF8B25BE9}" dt="2024-04-26T10:46:01.446" v="133" actId="6549"/>
          <ac:spMkLst>
            <pc:docMk/>
            <pc:sldMk cId="0" sldId="283"/>
            <ac:spMk id="364" creationId="{00000000-0000-0000-0000-000000000000}"/>
          </ac:spMkLst>
        </pc:spChg>
        <pc:spChg chg="mod">
          <ac:chgData name="Heijligers, Bram" userId="5cef929d-ecf9-4fca-bf12-bc5ee065fc99" providerId="ADAL" clId="{63C4863A-BF07-4CD2-BD89-9A1DF8B25BE9}" dt="2024-04-26T10:46:42.779" v="176" actId="20577"/>
          <ac:spMkLst>
            <pc:docMk/>
            <pc:sldMk cId="0" sldId="283"/>
            <ac:spMk id="365" creationId="{00000000-0000-0000-0000-000000000000}"/>
          </ac:spMkLst>
        </pc:spChg>
        <pc:spChg chg="mod">
          <ac:chgData name="Heijligers, Bram" userId="5cef929d-ecf9-4fca-bf12-bc5ee065fc99" providerId="ADAL" clId="{63C4863A-BF07-4CD2-BD89-9A1DF8B25BE9}" dt="2024-04-26T11:13:15.374" v="1334" actId="20577"/>
          <ac:spMkLst>
            <pc:docMk/>
            <pc:sldMk cId="0" sldId="283"/>
            <ac:spMk id="366" creationId="{00000000-0000-0000-0000-000000000000}"/>
          </ac:spMkLst>
        </pc:spChg>
      </pc:sldChg>
      <pc:sldChg chg="addSp modSp mod">
        <pc:chgData name="Heijligers, Bram" userId="5cef929d-ecf9-4fca-bf12-bc5ee065fc99" providerId="ADAL" clId="{63C4863A-BF07-4CD2-BD89-9A1DF8B25BE9}" dt="2024-04-26T11:27:36.655" v="1402" actId="14734"/>
        <pc:sldMkLst>
          <pc:docMk/>
          <pc:sldMk cId="0" sldId="286"/>
        </pc:sldMkLst>
        <pc:spChg chg="mod">
          <ac:chgData name="Heijligers, Bram" userId="5cef929d-ecf9-4fca-bf12-bc5ee065fc99" providerId="ADAL" clId="{63C4863A-BF07-4CD2-BD89-9A1DF8B25BE9}" dt="2024-04-26T10:46:48.186" v="178" actId="20577"/>
          <ac:spMkLst>
            <pc:docMk/>
            <pc:sldMk cId="0" sldId="286"/>
            <ac:spMk id="393" creationId="{00000000-0000-0000-0000-000000000000}"/>
          </ac:spMkLst>
        </pc:spChg>
        <pc:spChg chg="mod">
          <ac:chgData name="Heijligers, Bram" userId="5cef929d-ecf9-4fca-bf12-bc5ee065fc99" providerId="ADAL" clId="{63C4863A-BF07-4CD2-BD89-9A1DF8B25BE9}" dt="2024-04-26T10:47:58.527" v="245" actId="20577"/>
          <ac:spMkLst>
            <pc:docMk/>
            <pc:sldMk cId="0" sldId="286"/>
            <ac:spMk id="394" creationId="{00000000-0000-0000-0000-000000000000}"/>
          </ac:spMkLst>
        </pc:spChg>
        <pc:spChg chg="mod">
          <ac:chgData name="Heijligers, Bram" userId="5cef929d-ecf9-4fca-bf12-bc5ee065fc99" providerId="ADAL" clId="{63C4863A-BF07-4CD2-BD89-9A1DF8B25BE9}" dt="2024-04-26T11:09:55.509" v="1254" actId="1076"/>
          <ac:spMkLst>
            <pc:docMk/>
            <pc:sldMk cId="0" sldId="286"/>
            <ac:spMk id="395" creationId="{00000000-0000-0000-0000-000000000000}"/>
          </ac:spMkLst>
        </pc:spChg>
        <pc:spChg chg="mod">
          <ac:chgData name="Heijligers, Bram" userId="5cef929d-ecf9-4fca-bf12-bc5ee065fc99" providerId="ADAL" clId="{63C4863A-BF07-4CD2-BD89-9A1DF8B25BE9}" dt="2024-04-26T10:47:03.349" v="210" actId="20577"/>
          <ac:spMkLst>
            <pc:docMk/>
            <pc:sldMk cId="0" sldId="286"/>
            <ac:spMk id="396" creationId="{00000000-0000-0000-0000-000000000000}"/>
          </ac:spMkLst>
        </pc:spChg>
        <pc:spChg chg="mod">
          <ac:chgData name="Heijligers, Bram" userId="5cef929d-ecf9-4fca-bf12-bc5ee065fc99" providerId="ADAL" clId="{63C4863A-BF07-4CD2-BD89-9A1DF8B25BE9}" dt="2024-04-26T10:47:32" v="240" actId="14100"/>
          <ac:spMkLst>
            <pc:docMk/>
            <pc:sldMk cId="0" sldId="286"/>
            <ac:spMk id="397" creationId="{00000000-0000-0000-0000-000000000000}"/>
          </ac:spMkLst>
        </pc:spChg>
        <pc:spChg chg="mod">
          <ac:chgData name="Heijligers, Bram" userId="5cef929d-ecf9-4fca-bf12-bc5ee065fc99" providerId="ADAL" clId="{63C4863A-BF07-4CD2-BD89-9A1DF8B25BE9}" dt="2024-04-26T10:47:13.454" v="236" actId="20577"/>
          <ac:spMkLst>
            <pc:docMk/>
            <pc:sldMk cId="0" sldId="286"/>
            <ac:spMk id="398" creationId="{00000000-0000-0000-0000-000000000000}"/>
          </ac:spMkLst>
        </pc:spChg>
        <pc:spChg chg="mod">
          <ac:chgData name="Heijligers, Bram" userId="5cef929d-ecf9-4fca-bf12-bc5ee065fc99" providerId="ADAL" clId="{63C4863A-BF07-4CD2-BD89-9A1DF8B25BE9}" dt="2024-04-26T10:46:56.011" v="185" actId="20577"/>
          <ac:spMkLst>
            <pc:docMk/>
            <pc:sldMk cId="0" sldId="286"/>
            <ac:spMk id="399" creationId="{00000000-0000-0000-0000-000000000000}"/>
          </ac:spMkLst>
        </pc:spChg>
        <pc:graphicFrameChg chg="add mod">
          <ac:chgData name="Heijligers, Bram" userId="5cef929d-ecf9-4fca-bf12-bc5ee065fc99" providerId="ADAL" clId="{63C4863A-BF07-4CD2-BD89-9A1DF8B25BE9}" dt="2024-04-26T11:10:34.608" v="1255"/>
          <ac:graphicFrameMkLst>
            <pc:docMk/>
            <pc:sldMk cId="0" sldId="286"/>
            <ac:graphicFrameMk id="2" creationId="{02632996-62E2-4047-31E7-1645D5DB69E6}"/>
          </ac:graphicFrameMkLst>
        </pc:graphicFrameChg>
        <pc:graphicFrameChg chg="add mod modGraphic">
          <ac:chgData name="Heijligers, Bram" userId="5cef929d-ecf9-4fca-bf12-bc5ee065fc99" providerId="ADAL" clId="{63C4863A-BF07-4CD2-BD89-9A1DF8B25BE9}" dt="2024-04-26T11:27:36.655" v="1402" actId="14734"/>
          <ac:graphicFrameMkLst>
            <pc:docMk/>
            <pc:sldMk cId="0" sldId="286"/>
            <ac:graphicFrameMk id="3" creationId="{56BA5354-3A5E-ED5E-DA1B-291354D19517}"/>
          </ac:graphicFrameMkLst>
        </pc:graphicFrameChg>
      </pc:sldChg>
      <pc:sldChg chg="del">
        <pc:chgData name="Heijligers, Bram" userId="5cef929d-ecf9-4fca-bf12-bc5ee065fc99" providerId="ADAL" clId="{63C4863A-BF07-4CD2-BD89-9A1DF8B25BE9}" dt="2024-04-26T10:47:53.682" v="241" actId="47"/>
        <pc:sldMkLst>
          <pc:docMk/>
          <pc:sldMk cId="0" sldId="292"/>
        </pc:sldMkLst>
      </pc:sldChg>
      <pc:sldChg chg="del">
        <pc:chgData name="Heijligers, Bram" userId="5cef929d-ecf9-4fca-bf12-bc5ee065fc99" providerId="ADAL" clId="{63C4863A-BF07-4CD2-BD89-9A1DF8B25BE9}" dt="2024-04-26T10:47:53.682" v="241" actId="47"/>
        <pc:sldMkLst>
          <pc:docMk/>
          <pc:sldMk cId="0" sldId="293"/>
        </pc:sldMkLst>
      </pc:sldChg>
      <pc:sldChg chg="del">
        <pc:chgData name="Heijligers, Bram" userId="5cef929d-ecf9-4fca-bf12-bc5ee065fc99" providerId="ADAL" clId="{63C4863A-BF07-4CD2-BD89-9A1DF8B25BE9}" dt="2024-04-26T10:47:53.682" v="241" actId="47"/>
        <pc:sldMkLst>
          <pc:docMk/>
          <pc:sldMk cId="0" sldId="294"/>
        </pc:sldMkLst>
      </pc:sldChg>
      <pc:sldChg chg="modSp mod">
        <pc:chgData name="Heijligers, Bram" userId="5cef929d-ecf9-4fca-bf12-bc5ee065fc99" providerId="ADAL" clId="{63C4863A-BF07-4CD2-BD89-9A1DF8B25BE9}" dt="2024-04-26T10:49:24.458" v="257" actId="6549"/>
        <pc:sldMkLst>
          <pc:docMk/>
          <pc:sldMk cId="0" sldId="298"/>
        </pc:sldMkLst>
        <pc:spChg chg="mod">
          <ac:chgData name="Heijligers, Bram" userId="5cef929d-ecf9-4fca-bf12-bc5ee065fc99" providerId="ADAL" clId="{63C4863A-BF07-4CD2-BD89-9A1DF8B25BE9}" dt="2024-04-26T10:49:24.458" v="257" actId="6549"/>
          <ac:spMkLst>
            <pc:docMk/>
            <pc:sldMk cId="0" sldId="298"/>
            <ac:spMk id="516" creationId="{00000000-0000-0000-0000-000000000000}"/>
          </ac:spMkLst>
        </pc:spChg>
        <pc:spChg chg="mod">
          <ac:chgData name="Heijligers, Bram" userId="5cef929d-ecf9-4fca-bf12-bc5ee065fc99" providerId="ADAL" clId="{63C4863A-BF07-4CD2-BD89-9A1DF8B25BE9}" dt="2024-04-26T10:48:18.820" v="246" actId="1076"/>
          <ac:spMkLst>
            <pc:docMk/>
            <pc:sldMk cId="0" sldId="298"/>
            <ac:spMk id="518" creationId="{00000000-0000-0000-0000-000000000000}"/>
          </ac:spMkLst>
        </pc:spChg>
      </pc:sldChg>
      <pc:sldChg chg="del">
        <pc:chgData name="Heijligers, Bram" userId="5cef929d-ecf9-4fca-bf12-bc5ee065fc99" providerId="ADAL" clId="{63C4863A-BF07-4CD2-BD89-9A1DF8B25BE9}" dt="2024-04-26T10:47:53.682" v="241" actId="47"/>
        <pc:sldMkLst>
          <pc:docMk/>
          <pc:sldMk cId="4111561620" sldId="299"/>
        </pc:sldMkLst>
      </pc:sldChg>
      <pc:sldChg chg="del">
        <pc:chgData name="Heijligers, Bram" userId="5cef929d-ecf9-4fca-bf12-bc5ee065fc99" providerId="ADAL" clId="{63C4863A-BF07-4CD2-BD89-9A1DF8B25BE9}" dt="2024-04-26T10:47:53.682" v="241" actId="47"/>
        <pc:sldMkLst>
          <pc:docMk/>
          <pc:sldMk cId="3889067802" sldId="300"/>
        </pc:sldMkLst>
      </pc:sldChg>
      <pc:sldChg chg="del">
        <pc:chgData name="Heijligers, Bram" userId="5cef929d-ecf9-4fca-bf12-bc5ee065fc99" providerId="ADAL" clId="{63C4863A-BF07-4CD2-BD89-9A1DF8B25BE9}" dt="2024-04-26T10:47:53.682" v="241" actId="47"/>
        <pc:sldMkLst>
          <pc:docMk/>
          <pc:sldMk cId="838485390" sldId="302"/>
        </pc:sldMkLst>
      </pc:sldChg>
      <pc:sldChg chg="del">
        <pc:chgData name="Heijligers, Bram" userId="5cef929d-ecf9-4fca-bf12-bc5ee065fc99" providerId="ADAL" clId="{63C4863A-BF07-4CD2-BD89-9A1DF8B25BE9}" dt="2024-04-26T10:47:53.682" v="241" actId="47"/>
        <pc:sldMkLst>
          <pc:docMk/>
          <pc:sldMk cId="2864773729" sldId="303"/>
        </pc:sldMkLst>
      </pc:sldChg>
      <pc:sldChg chg="modSp mod">
        <pc:chgData name="Heijligers, Bram" userId="5cef929d-ecf9-4fca-bf12-bc5ee065fc99" providerId="ADAL" clId="{63C4863A-BF07-4CD2-BD89-9A1DF8B25BE9}" dt="2024-04-26T10:44:42.585" v="85" actId="20577"/>
        <pc:sldMkLst>
          <pc:docMk/>
          <pc:sldMk cId="2683140886" sldId="308"/>
        </pc:sldMkLst>
        <pc:spChg chg="mod">
          <ac:chgData name="Heijligers, Bram" userId="5cef929d-ecf9-4fca-bf12-bc5ee065fc99" providerId="ADAL" clId="{63C4863A-BF07-4CD2-BD89-9A1DF8B25BE9}" dt="2024-04-26T10:44:42.585" v="85" actId="20577"/>
          <ac:spMkLst>
            <pc:docMk/>
            <pc:sldMk cId="2683140886" sldId="308"/>
            <ac:spMk id="228" creationId="{00000000-0000-0000-0000-000000000000}"/>
          </ac:spMkLst>
        </pc:spChg>
      </pc:sldChg>
      <pc:sldChg chg="modSp mod">
        <pc:chgData name="Heijligers, Bram" userId="5cef929d-ecf9-4fca-bf12-bc5ee065fc99" providerId="ADAL" clId="{63C4863A-BF07-4CD2-BD89-9A1DF8B25BE9}" dt="2024-04-26T10:44:31.261" v="79" actId="20577"/>
        <pc:sldMkLst>
          <pc:docMk/>
          <pc:sldMk cId="2397875895" sldId="311"/>
        </pc:sldMkLst>
        <pc:spChg chg="mod">
          <ac:chgData name="Heijligers, Bram" userId="5cef929d-ecf9-4fca-bf12-bc5ee065fc99" providerId="ADAL" clId="{63C4863A-BF07-4CD2-BD89-9A1DF8B25BE9}" dt="2024-04-26T10:44:31.261" v="79" actId="20577"/>
          <ac:spMkLst>
            <pc:docMk/>
            <pc:sldMk cId="2397875895" sldId="311"/>
            <ac:spMk id="240" creationId="{00000000-0000-0000-0000-000000000000}"/>
          </ac:spMkLst>
        </pc:spChg>
      </pc:sldChg>
      <pc:sldChg chg="del">
        <pc:chgData name="Heijligers, Bram" userId="5cef929d-ecf9-4fca-bf12-bc5ee065fc99" providerId="ADAL" clId="{63C4863A-BF07-4CD2-BD89-9A1DF8B25BE9}" dt="2024-04-26T10:47:53.682" v="241" actId="47"/>
        <pc:sldMkLst>
          <pc:docMk/>
          <pc:sldMk cId="2263231173" sldId="314"/>
        </pc:sldMkLst>
      </pc:sldChg>
      <pc:sldChg chg="del">
        <pc:chgData name="Heijligers, Bram" userId="5cef929d-ecf9-4fca-bf12-bc5ee065fc99" providerId="ADAL" clId="{63C4863A-BF07-4CD2-BD89-9A1DF8B25BE9}" dt="2024-04-26T10:47:53.682" v="241" actId="47"/>
        <pc:sldMkLst>
          <pc:docMk/>
          <pc:sldMk cId="0" sldId="315"/>
        </pc:sldMkLst>
      </pc:sldChg>
      <pc:sldChg chg="modSp mod">
        <pc:chgData name="Heijligers, Bram" userId="5cef929d-ecf9-4fca-bf12-bc5ee065fc99" providerId="ADAL" clId="{63C4863A-BF07-4CD2-BD89-9A1DF8B25BE9}" dt="2024-04-26T10:44:52.630" v="89" actId="20577"/>
        <pc:sldMkLst>
          <pc:docMk/>
          <pc:sldMk cId="3399973339" sldId="324"/>
        </pc:sldMkLst>
        <pc:spChg chg="mod">
          <ac:chgData name="Heijligers, Bram" userId="5cef929d-ecf9-4fca-bf12-bc5ee065fc99" providerId="ADAL" clId="{63C4863A-BF07-4CD2-BD89-9A1DF8B25BE9}" dt="2024-04-26T10:44:52.630" v="89" actId="20577"/>
          <ac:spMkLst>
            <pc:docMk/>
            <pc:sldMk cId="3399973339" sldId="324"/>
            <ac:spMk id="228" creationId="{00000000-0000-0000-0000-000000000000}"/>
          </ac:spMkLst>
        </pc:spChg>
      </pc:sldChg>
      <pc:sldChg chg="modSp mod">
        <pc:chgData name="Heijligers, Bram" userId="5cef929d-ecf9-4fca-bf12-bc5ee065fc99" providerId="ADAL" clId="{63C4863A-BF07-4CD2-BD89-9A1DF8B25BE9}" dt="2024-04-26T10:44:46.710" v="87" actId="20577"/>
        <pc:sldMkLst>
          <pc:docMk/>
          <pc:sldMk cId="3366952028" sldId="325"/>
        </pc:sldMkLst>
        <pc:spChg chg="mod">
          <ac:chgData name="Heijligers, Bram" userId="5cef929d-ecf9-4fca-bf12-bc5ee065fc99" providerId="ADAL" clId="{63C4863A-BF07-4CD2-BD89-9A1DF8B25BE9}" dt="2024-04-26T10:44:46.710" v="87" actId="20577"/>
          <ac:spMkLst>
            <pc:docMk/>
            <pc:sldMk cId="3366952028" sldId="325"/>
            <ac:spMk id="240" creationId="{00000000-0000-0000-0000-000000000000}"/>
          </ac:spMkLst>
        </pc:spChg>
      </pc:sldChg>
      <pc:sldChg chg="modSp mod">
        <pc:chgData name="Heijligers, Bram" userId="5cef929d-ecf9-4fca-bf12-bc5ee065fc99" providerId="ADAL" clId="{63C4863A-BF07-4CD2-BD89-9A1DF8B25BE9}" dt="2024-04-26T10:44:38.869" v="83" actId="20577"/>
        <pc:sldMkLst>
          <pc:docMk/>
          <pc:sldMk cId="1600689614" sldId="326"/>
        </pc:sldMkLst>
        <pc:spChg chg="mod">
          <ac:chgData name="Heijligers, Bram" userId="5cef929d-ecf9-4fca-bf12-bc5ee065fc99" providerId="ADAL" clId="{63C4863A-BF07-4CD2-BD89-9A1DF8B25BE9}" dt="2024-04-26T10:44:38.869" v="83" actId="20577"/>
          <ac:spMkLst>
            <pc:docMk/>
            <pc:sldMk cId="1600689614" sldId="326"/>
            <ac:spMk id="240" creationId="{00000000-0000-0000-0000-000000000000}"/>
          </ac:spMkLst>
        </pc:spChg>
      </pc:sldChg>
      <pc:sldChg chg="modSp mod">
        <pc:chgData name="Heijligers, Bram" userId="5cef929d-ecf9-4fca-bf12-bc5ee065fc99" providerId="ADAL" clId="{63C4863A-BF07-4CD2-BD89-9A1DF8B25BE9}" dt="2024-04-26T10:44:35.788" v="81" actId="20577"/>
        <pc:sldMkLst>
          <pc:docMk/>
          <pc:sldMk cId="2423163008" sldId="327"/>
        </pc:sldMkLst>
        <pc:spChg chg="mod">
          <ac:chgData name="Heijligers, Bram" userId="5cef929d-ecf9-4fca-bf12-bc5ee065fc99" providerId="ADAL" clId="{63C4863A-BF07-4CD2-BD89-9A1DF8B25BE9}" dt="2024-04-26T10:44:35.788" v="81" actId="20577"/>
          <ac:spMkLst>
            <pc:docMk/>
            <pc:sldMk cId="2423163008" sldId="327"/>
            <ac:spMk id="228" creationId="{00000000-0000-0000-0000-000000000000}"/>
          </ac:spMkLst>
        </pc:spChg>
      </pc:sldChg>
      <pc:sldChg chg="modSp mod">
        <pc:chgData name="Heijligers, Bram" userId="5cef929d-ecf9-4fca-bf12-bc5ee065fc99" providerId="ADAL" clId="{63C4863A-BF07-4CD2-BD89-9A1DF8B25BE9}" dt="2024-04-26T10:44:27.983" v="77" actId="20577"/>
        <pc:sldMkLst>
          <pc:docMk/>
          <pc:sldMk cId="902546621" sldId="328"/>
        </pc:sldMkLst>
        <pc:spChg chg="mod">
          <ac:chgData name="Heijligers, Bram" userId="5cef929d-ecf9-4fca-bf12-bc5ee065fc99" providerId="ADAL" clId="{63C4863A-BF07-4CD2-BD89-9A1DF8B25BE9}" dt="2024-04-26T10:44:27.983" v="77" actId="20577"/>
          <ac:spMkLst>
            <pc:docMk/>
            <pc:sldMk cId="902546621" sldId="328"/>
            <ac:spMk id="228" creationId="{00000000-0000-0000-0000-000000000000}"/>
          </ac:spMkLst>
        </pc:spChg>
      </pc:sldChg>
      <pc:sldChg chg="modSp mod">
        <pc:chgData name="Heijligers, Bram" userId="5cef929d-ecf9-4fca-bf12-bc5ee065fc99" providerId="ADAL" clId="{63C4863A-BF07-4CD2-BD89-9A1DF8B25BE9}" dt="2024-04-26T10:44:23.085" v="75" actId="20577"/>
        <pc:sldMkLst>
          <pc:docMk/>
          <pc:sldMk cId="628294700" sldId="329"/>
        </pc:sldMkLst>
        <pc:spChg chg="mod">
          <ac:chgData name="Heijligers, Bram" userId="5cef929d-ecf9-4fca-bf12-bc5ee065fc99" providerId="ADAL" clId="{63C4863A-BF07-4CD2-BD89-9A1DF8B25BE9}" dt="2024-04-26T10:44:23.085" v="75" actId="20577"/>
          <ac:spMkLst>
            <pc:docMk/>
            <pc:sldMk cId="628294700" sldId="329"/>
            <ac:spMk id="240" creationId="{00000000-0000-0000-0000-000000000000}"/>
          </ac:spMkLst>
        </pc:spChg>
      </pc:sldChg>
      <pc:sldChg chg="modSp mod">
        <pc:chgData name="Heijligers, Bram" userId="5cef929d-ecf9-4fca-bf12-bc5ee065fc99" providerId="ADAL" clId="{63C4863A-BF07-4CD2-BD89-9A1DF8B25BE9}" dt="2024-04-26T10:44:19.737" v="73" actId="20577"/>
        <pc:sldMkLst>
          <pc:docMk/>
          <pc:sldMk cId="4268202112" sldId="331"/>
        </pc:sldMkLst>
        <pc:spChg chg="mod">
          <ac:chgData name="Heijligers, Bram" userId="5cef929d-ecf9-4fca-bf12-bc5ee065fc99" providerId="ADAL" clId="{63C4863A-BF07-4CD2-BD89-9A1DF8B25BE9}" dt="2024-04-26T10:44:19.737" v="73" actId="20577"/>
          <ac:spMkLst>
            <pc:docMk/>
            <pc:sldMk cId="4268202112" sldId="331"/>
            <ac:spMk id="228" creationId="{00000000-0000-0000-0000-000000000000}"/>
          </ac:spMkLst>
        </pc:spChg>
      </pc:sldChg>
      <pc:sldChg chg="modSp mod">
        <pc:chgData name="Heijligers, Bram" userId="5cef929d-ecf9-4fca-bf12-bc5ee065fc99" providerId="ADAL" clId="{63C4863A-BF07-4CD2-BD89-9A1DF8B25BE9}" dt="2024-04-26T10:44:16.251" v="71" actId="20577"/>
        <pc:sldMkLst>
          <pc:docMk/>
          <pc:sldMk cId="3657977742" sldId="332"/>
        </pc:sldMkLst>
        <pc:spChg chg="mod">
          <ac:chgData name="Heijligers, Bram" userId="5cef929d-ecf9-4fca-bf12-bc5ee065fc99" providerId="ADAL" clId="{63C4863A-BF07-4CD2-BD89-9A1DF8B25BE9}" dt="2024-04-26T10:44:16.251" v="71" actId="20577"/>
          <ac:spMkLst>
            <pc:docMk/>
            <pc:sldMk cId="3657977742" sldId="332"/>
            <ac:spMk id="240" creationId="{00000000-0000-0000-0000-000000000000}"/>
          </ac:spMkLst>
        </pc:spChg>
      </pc:sldChg>
      <pc:sldChg chg="modSp mod">
        <pc:chgData name="Heijligers, Bram" userId="5cef929d-ecf9-4fca-bf12-bc5ee065fc99" providerId="ADAL" clId="{63C4863A-BF07-4CD2-BD89-9A1DF8B25BE9}" dt="2024-04-26T11:11:18.110" v="1258" actId="1076"/>
        <pc:sldMkLst>
          <pc:docMk/>
          <pc:sldMk cId="3318464680" sldId="334"/>
        </pc:sldMkLst>
        <pc:spChg chg="mod">
          <ac:chgData name="Heijligers, Bram" userId="5cef929d-ecf9-4fca-bf12-bc5ee065fc99" providerId="ADAL" clId="{63C4863A-BF07-4CD2-BD89-9A1DF8B25BE9}" dt="2024-04-26T11:11:18.110" v="1258" actId="1076"/>
          <ac:spMkLst>
            <pc:docMk/>
            <pc:sldMk cId="3318464680" sldId="334"/>
            <ac:spMk id="477" creationId="{00000000-0000-0000-0000-000000000000}"/>
          </ac:spMkLst>
        </pc:spChg>
      </pc:sldChg>
      <pc:sldChg chg="del">
        <pc:chgData name="Heijligers, Bram" userId="5cef929d-ecf9-4fca-bf12-bc5ee065fc99" providerId="ADAL" clId="{63C4863A-BF07-4CD2-BD89-9A1DF8B25BE9}" dt="2024-04-26T10:47:53.682" v="241" actId="47"/>
        <pc:sldMkLst>
          <pc:docMk/>
          <pc:sldMk cId="4170277402" sldId="336"/>
        </pc:sldMkLst>
      </pc:sldChg>
      <pc:sldChg chg="del">
        <pc:chgData name="Heijligers, Bram" userId="5cef929d-ecf9-4fca-bf12-bc5ee065fc99" providerId="ADAL" clId="{63C4863A-BF07-4CD2-BD89-9A1DF8B25BE9}" dt="2024-04-26T10:47:53.682" v="241" actId="47"/>
        <pc:sldMkLst>
          <pc:docMk/>
          <pc:sldMk cId="1498261298" sldId="337"/>
        </pc:sldMkLst>
      </pc:sldChg>
      <pc:sldChg chg="modSp add mod">
        <pc:chgData name="Heijligers, Bram" userId="5cef929d-ecf9-4fca-bf12-bc5ee065fc99" providerId="ADAL" clId="{63C4863A-BF07-4CD2-BD89-9A1DF8B25BE9}" dt="2024-04-26T10:43:37.024" v="48" actId="20577"/>
        <pc:sldMkLst>
          <pc:docMk/>
          <pc:sldMk cId="3042596394" sldId="338"/>
        </pc:sldMkLst>
        <pc:spChg chg="mod">
          <ac:chgData name="Heijligers, Bram" userId="5cef929d-ecf9-4fca-bf12-bc5ee065fc99" providerId="ADAL" clId="{63C4863A-BF07-4CD2-BD89-9A1DF8B25BE9}" dt="2024-04-26T10:42:21.017" v="20" actId="20577"/>
          <ac:spMkLst>
            <pc:docMk/>
            <pc:sldMk cId="3042596394" sldId="338"/>
            <ac:spMk id="223" creationId="{00000000-0000-0000-0000-000000000000}"/>
          </ac:spMkLst>
        </pc:spChg>
        <pc:spChg chg="mod">
          <ac:chgData name="Heijligers, Bram" userId="5cef929d-ecf9-4fca-bf12-bc5ee065fc99" providerId="ADAL" clId="{63C4863A-BF07-4CD2-BD89-9A1DF8B25BE9}" dt="2024-04-26T10:43:37.024" v="48" actId="20577"/>
          <ac:spMkLst>
            <pc:docMk/>
            <pc:sldMk cId="3042596394" sldId="338"/>
            <ac:spMk id="228" creationId="{00000000-0000-0000-0000-000000000000}"/>
          </ac:spMkLst>
        </pc:spChg>
        <pc:spChg chg="mod">
          <ac:chgData name="Heijligers, Bram" userId="5cef929d-ecf9-4fca-bf12-bc5ee065fc99" providerId="ADAL" clId="{63C4863A-BF07-4CD2-BD89-9A1DF8B25BE9}" dt="2024-04-26T10:42:09.164" v="16" actId="14100"/>
          <ac:spMkLst>
            <pc:docMk/>
            <pc:sldMk cId="3042596394" sldId="338"/>
            <ac:spMk id="229" creationId="{00000000-0000-0000-0000-000000000000}"/>
          </ac:spMkLst>
        </pc:spChg>
      </pc:sldChg>
      <pc:sldChg chg="addSp delSp modSp add mod">
        <pc:chgData name="Heijligers, Bram" userId="5cef929d-ecf9-4fca-bf12-bc5ee065fc99" providerId="ADAL" clId="{63C4863A-BF07-4CD2-BD89-9A1DF8B25BE9}" dt="2024-04-26T10:43:33.207" v="46" actId="20577"/>
        <pc:sldMkLst>
          <pc:docMk/>
          <pc:sldMk cId="2036410224" sldId="339"/>
        </pc:sldMkLst>
        <pc:spChg chg="add del mod">
          <ac:chgData name="Heijligers, Bram" userId="5cef929d-ecf9-4fca-bf12-bc5ee065fc99" providerId="ADAL" clId="{63C4863A-BF07-4CD2-BD89-9A1DF8B25BE9}" dt="2024-04-26T10:43:03.337" v="35" actId="478"/>
          <ac:spMkLst>
            <pc:docMk/>
            <pc:sldMk cId="2036410224" sldId="339"/>
            <ac:spMk id="3" creationId="{0D4F9288-0B6B-F1B9-7726-09EA9AE8076E}"/>
          </ac:spMkLst>
        </pc:spChg>
        <pc:spChg chg="add del mod">
          <ac:chgData name="Heijligers, Bram" userId="5cef929d-ecf9-4fca-bf12-bc5ee065fc99" providerId="ADAL" clId="{63C4863A-BF07-4CD2-BD89-9A1DF8B25BE9}" dt="2024-04-26T10:43:02.950" v="34" actId="478"/>
          <ac:spMkLst>
            <pc:docMk/>
            <pc:sldMk cId="2036410224" sldId="339"/>
            <ac:spMk id="5" creationId="{38A47801-BB80-11BF-B600-7D53DE76F010}"/>
          </ac:spMkLst>
        </pc:spChg>
        <pc:spChg chg="add mod">
          <ac:chgData name="Heijligers, Bram" userId="5cef929d-ecf9-4fca-bf12-bc5ee065fc99" providerId="ADAL" clId="{63C4863A-BF07-4CD2-BD89-9A1DF8B25BE9}" dt="2024-04-26T10:42:46.697" v="28"/>
          <ac:spMkLst>
            <pc:docMk/>
            <pc:sldMk cId="2036410224" sldId="339"/>
            <ac:spMk id="6" creationId="{5307F81C-754F-92C1-6823-7B46C90DA217}"/>
          </ac:spMkLst>
        </pc:spChg>
        <pc:spChg chg="add mod">
          <ac:chgData name="Heijligers, Bram" userId="5cef929d-ecf9-4fca-bf12-bc5ee065fc99" providerId="ADAL" clId="{63C4863A-BF07-4CD2-BD89-9A1DF8B25BE9}" dt="2024-04-26T10:42:51.413" v="29"/>
          <ac:spMkLst>
            <pc:docMk/>
            <pc:sldMk cId="2036410224" sldId="339"/>
            <ac:spMk id="7" creationId="{20EBFC13-7EDB-9CFF-3697-EDACB03604C6}"/>
          </ac:spMkLst>
        </pc:spChg>
        <pc:spChg chg="add mod">
          <ac:chgData name="Heijligers, Bram" userId="5cef929d-ecf9-4fca-bf12-bc5ee065fc99" providerId="ADAL" clId="{63C4863A-BF07-4CD2-BD89-9A1DF8B25BE9}" dt="2024-04-26T10:43:01.651" v="31"/>
          <ac:spMkLst>
            <pc:docMk/>
            <pc:sldMk cId="2036410224" sldId="339"/>
            <ac:spMk id="8" creationId="{DA7EF356-EEBB-DC46-CE2C-324E968BA283}"/>
          </ac:spMkLst>
        </pc:spChg>
        <pc:spChg chg="add del mod">
          <ac:chgData name="Heijligers, Bram" userId="5cef929d-ecf9-4fca-bf12-bc5ee065fc99" providerId="ADAL" clId="{63C4863A-BF07-4CD2-BD89-9A1DF8B25BE9}" dt="2024-04-26T10:43:18.673" v="41" actId="478"/>
          <ac:spMkLst>
            <pc:docMk/>
            <pc:sldMk cId="2036410224" sldId="339"/>
            <ac:spMk id="10" creationId="{D2AC874E-1F04-E065-A811-61631B623344}"/>
          </ac:spMkLst>
        </pc:spChg>
        <pc:spChg chg="add mod">
          <ac:chgData name="Heijligers, Bram" userId="5cef929d-ecf9-4fca-bf12-bc5ee065fc99" providerId="ADAL" clId="{63C4863A-BF07-4CD2-BD89-9A1DF8B25BE9}" dt="2024-04-26T10:43:20.522" v="43"/>
          <ac:spMkLst>
            <pc:docMk/>
            <pc:sldMk cId="2036410224" sldId="339"/>
            <ac:spMk id="11" creationId="{1AAC4EEA-7BE6-2C5C-3399-DE16F87F305C}"/>
          </ac:spMkLst>
        </pc:spChg>
        <pc:spChg chg="add mod">
          <ac:chgData name="Heijligers, Bram" userId="5cef929d-ecf9-4fca-bf12-bc5ee065fc99" providerId="ADAL" clId="{63C4863A-BF07-4CD2-BD89-9A1DF8B25BE9}" dt="2024-04-26T10:43:26.167" v="44"/>
          <ac:spMkLst>
            <pc:docMk/>
            <pc:sldMk cId="2036410224" sldId="339"/>
            <ac:spMk id="12" creationId="{F26C5878-C277-EAF9-CD3C-0B3CB1ABA04E}"/>
          </ac:spMkLst>
        </pc:spChg>
        <pc:spChg chg="add del">
          <ac:chgData name="Heijligers, Bram" userId="5cef929d-ecf9-4fca-bf12-bc5ee065fc99" providerId="ADAL" clId="{63C4863A-BF07-4CD2-BD89-9A1DF8B25BE9}" dt="2024-04-26T10:43:13.184" v="40" actId="478"/>
          <ac:spMkLst>
            <pc:docMk/>
            <pc:sldMk cId="2036410224" sldId="339"/>
            <ac:spMk id="237" creationId="{00000000-0000-0000-0000-000000000000}"/>
          </ac:spMkLst>
        </pc:spChg>
        <pc:spChg chg="mod">
          <ac:chgData name="Heijligers, Bram" userId="5cef929d-ecf9-4fca-bf12-bc5ee065fc99" providerId="ADAL" clId="{63C4863A-BF07-4CD2-BD89-9A1DF8B25BE9}" dt="2024-04-26T10:43:33.207" v="46" actId="20577"/>
          <ac:spMkLst>
            <pc:docMk/>
            <pc:sldMk cId="2036410224" sldId="339"/>
            <ac:spMk id="240" creationId="{00000000-0000-0000-0000-000000000000}"/>
          </ac:spMkLst>
        </pc:spChg>
        <pc:spChg chg="add del mod">
          <ac:chgData name="Heijligers, Bram" userId="5cef929d-ecf9-4fca-bf12-bc5ee065fc99" providerId="ADAL" clId="{63C4863A-BF07-4CD2-BD89-9A1DF8B25BE9}" dt="2024-04-26T10:43:08.583" v="39" actId="14100"/>
          <ac:spMkLst>
            <pc:docMk/>
            <pc:sldMk cId="2036410224" sldId="339"/>
            <ac:spMk id="241" creationId="{00000000-0000-0000-0000-000000000000}"/>
          </ac:spMkLst>
        </pc:spChg>
      </pc:sldChg>
      <pc:sldChg chg="modSp add mod">
        <pc:chgData name="Heijligers, Bram" userId="5cef929d-ecf9-4fca-bf12-bc5ee065fc99" providerId="ADAL" clId="{63C4863A-BF07-4CD2-BD89-9A1DF8B25BE9}" dt="2024-04-26T10:44:12.485" v="69" actId="20577"/>
        <pc:sldMkLst>
          <pc:docMk/>
          <pc:sldMk cId="852165791" sldId="340"/>
        </pc:sldMkLst>
        <pc:spChg chg="mod">
          <ac:chgData name="Heijligers, Bram" userId="5cef929d-ecf9-4fca-bf12-bc5ee065fc99" providerId="ADAL" clId="{63C4863A-BF07-4CD2-BD89-9A1DF8B25BE9}" dt="2024-04-26T10:44:04.396" v="65" actId="20577"/>
          <ac:spMkLst>
            <pc:docMk/>
            <pc:sldMk cId="852165791" sldId="340"/>
            <ac:spMk id="223" creationId="{00000000-0000-0000-0000-000000000000}"/>
          </ac:spMkLst>
        </pc:spChg>
        <pc:spChg chg="mod">
          <ac:chgData name="Heijligers, Bram" userId="5cef929d-ecf9-4fca-bf12-bc5ee065fc99" providerId="ADAL" clId="{63C4863A-BF07-4CD2-BD89-9A1DF8B25BE9}" dt="2024-04-26T10:44:12.485" v="69" actId="20577"/>
          <ac:spMkLst>
            <pc:docMk/>
            <pc:sldMk cId="852165791" sldId="340"/>
            <ac:spMk id="228" creationId="{00000000-0000-0000-0000-000000000000}"/>
          </ac:spMkLst>
        </pc:spChg>
        <pc:spChg chg="mod">
          <ac:chgData name="Heijligers, Bram" userId="5cef929d-ecf9-4fca-bf12-bc5ee065fc99" providerId="ADAL" clId="{63C4863A-BF07-4CD2-BD89-9A1DF8B25BE9}" dt="2024-04-26T10:43:49.314" v="51" actId="20577"/>
          <ac:spMkLst>
            <pc:docMk/>
            <pc:sldMk cId="852165791" sldId="340"/>
            <ac:spMk id="229" creationId="{00000000-0000-0000-0000-000000000000}"/>
          </ac:spMkLst>
        </pc:spChg>
      </pc:sldChg>
      <pc:sldChg chg="modSp add mod">
        <pc:chgData name="Heijligers, Bram" userId="5cef929d-ecf9-4fca-bf12-bc5ee065fc99" providerId="ADAL" clId="{63C4863A-BF07-4CD2-BD89-9A1DF8B25BE9}" dt="2024-04-26T10:44:08.703" v="67" actId="20577"/>
        <pc:sldMkLst>
          <pc:docMk/>
          <pc:sldMk cId="211485217" sldId="341"/>
        </pc:sldMkLst>
        <pc:spChg chg="mod">
          <ac:chgData name="Heijligers, Bram" userId="5cef929d-ecf9-4fca-bf12-bc5ee065fc99" providerId="ADAL" clId="{63C4863A-BF07-4CD2-BD89-9A1DF8B25BE9}" dt="2024-04-26T10:44:00.916" v="62" actId="20577"/>
          <ac:spMkLst>
            <pc:docMk/>
            <pc:sldMk cId="211485217" sldId="341"/>
            <ac:spMk id="237" creationId="{00000000-0000-0000-0000-000000000000}"/>
          </ac:spMkLst>
        </pc:spChg>
        <pc:spChg chg="mod">
          <ac:chgData name="Heijligers, Bram" userId="5cef929d-ecf9-4fca-bf12-bc5ee065fc99" providerId="ADAL" clId="{63C4863A-BF07-4CD2-BD89-9A1DF8B25BE9}" dt="2024-04-26T10:44:08.703" v="67" actId="20577"/>
          <ac:spMkLst>
            <pc:docMk/>
            <pc:sldMk cId="211485217" sldId="341"/>
            <ac:spMk id="240" creationId="{00000000-0000-0000-0000-000000000000}"/>
          </ac:spMkLst>
        </pc:spChg>
        <pc:spChg chg="mod">
          <ac:chgData name="Heijligers, Bram" userId="5cef929d-ecf9-4fca-bf12-bc5ee065fc99" providerId="ADAL" clId="{63C4863A-BF07-4CD2-BD89-9A1DF8B25BE9}" dt="2024-04-26T10:43:58.295" v="60" actId="20577"/>
          <ac:spMkLst>
            <pc:docMk/>
            <pc:sldMk cId="211485217" sldId="341"/>
            <ac:spMk id="241" creationId="{00000000-0000-0000-0000-000000000000}"/>
          </ac:spMkLst>
        </pc:spChg>
      </pc:sldChg>
      <pc:sldMasterChg chg="modSldLayout">
        <pc:chgData name="Heijligers, Bram" userId="5cef929d-ecf9-4fca-bf12-bc5ee065fc99" providerId="ADAL" clId="{63C4863A-BF07-4CD2-BD89-9A1DF8B25BE9}" dt="2024-04-26T11:34:23.050" v="1514" actId="478"/>
        <pc:sldMasterMkLst>
          <pc:docMk/>
          <pc:sldMasterMk cId="0" sldId="2147483658"/>
        </pc:sldMasterMkLst>
        <pc:sldLayoutChg chg="addSp delSp modSp mod">
          <pc:chgData name="Heijligers, Bram" userId="5cef929d-ecf9-4fca-bf12-bc5ee065fc99" providerId="ADAL" clId="{63C4863A-BF07-4CD2-BD89-9A1DF8B25BE9}" dt="2024-04-26T11:34:23.050" v="1514" actId="478"/>
          <pc:sldLayoutMkLst>
            <pc:docMk/>
            <pc:sldMasterMk cId="0" sldId="2147483658"/>
            <pc:sldLayoutMk cId="0" sldId="2147483648"/>
          </pc:sldLayoutMkLst>
          <pc:spChg chg="add del mod">
            <ac:chgData name="Heijligers, Bram" userId="5cef929d-ecf9-4fca-bf12-bc5ee065fc99" providerId="ADAL" clId="{63C4863A-BF07-4CD2-BD89-9A1DF8B25BE9}" dt="2024-04-26T10:53:15.807" v="321" actId="478"/>
            <ac:spMkLst>
              <pc:docMk/>
              <pc:sldMasterMk cId="0" sldId="2147483658"/>
              <pc:sldLayoutMk cId="0" sldId="2147483648"/>
              <ac:spMk id="2" creationId="{5C0000B1-B1DE-B2D6-A5F8-A2D666D4EE80}"/>
            </ac:spMkLst>
          </pc:spChg>
          <pc:spChg chg="add del mod">
            <ac:chgData name="Heijligers, Bram" userId="5cef929d-ecf9-4fca-bf12-bc5ee065fc99" providerId="ADAL" clId="{63C4863A-BF07-4CD2-BD89-9A1DF8B25BE9}" dt="2024-04-26T11:34:23.050" v="1514" actId="478"/>
            <ac:spMkLst>
              <pc:docMk/>
              <pc:sldMasterMk cId="0" sldId="2147483658"/>
              <pc:sldLayoutMk cId="0" sldId="2147483648"/>
              <ac:spMk id="16" creationId="{00000000-0000-0000-0000-000000000000}"/>
            </ac:spMkLst>
          </pc:spChg>
          <pc:graphicFrameChg chg="add del mod modGraphic">
            <ac:chgData name="Heijligers, Bram" userId="5cef929d-ecf9-4fca-bf12-bc5ee065fc99" providerId="ADAL" clId="{63C4863A-BF07-4CD2-BD89-9A1DF8B25BE9}" dt="2024-04-26T11:31:18.328" v="1442" actId="478"/>
            <ac:graphicFrameMkLst>
              <pc:docMk/>
              <pc:sldMasterMk cId="0" sldId="2147483658"/>
              <pc:sldLayoutMk cId="0" sldId="2147483648"/>
              <ac:graphicFrameMk id="3" creationId="{83B7619E-F181-DEB8-D56E-9C13627DE803}"/>
            </ac:graphicFrameMkLst>
          </pc:graphicFrameChg>
          <pc:graphicFrameChg chg="add mod modGraphic">
            <ac:chgData name="Heijligers, Bram" userId="5cef929d-ecf9-4fca-bf12-bc5ee065fc99" providerId="ADAL" clId="{63C4863A-BF07-4CD2-BD89-9A1DF8B25BE9}" dt="2024-04-26T11:34:17.731" v="1513" actId="14734"/>
            <ac:graphicFrameMkLst>
              <pc:docMk/>
              <pc:sldMasterMk cId="0" sldId="2147483658"/>
              <pc:sldLayoutMk cId="0" sldId="2147483648"/>
              <ac:graphicFrameMk id="4" creationId="{9C37A2C8-F053-CFA5-72C7-D1B7AFD043D0}"/>
            </ac:graphicFrameMkLst>
          </pc:graphicFrameChg>
        </pc:sldLayoutChg>
        <pc:sldLayoutChg chg="addSp delSp modSp mod">
          <pc:chgData name="Heijligers, Bram" userId="5cef929d-ecf9-4fca-bf12-bc5ee065fc99" providerId="ADAL" clId="{63C4863A-BF07-4CD2-BD89-9A1DF8B25BE9}" dt="2024-04-26T11:10:54.464" v="1257" actId="478"/>
          <pc:sldLayoutMkLst>
            <pc:docMk/>
            <pc:sldMasterMk cId="0" sldId="2147483658"/>
            <pc:sldLayoutMk cId="0" sldId="2147483652"/>
          </pc:sldLayoutMkLst>
          <pc:spChg chg="add del mod">
            <ac:chgData name="Heijligers, Bram" userId="5cef929d-ecf9-4fca-bf12-bc5ee065fc99" providerId="ADAL" clId="{63C4863A-BF07-4CD2-BD89-9A1DF8B25BE9}" dt="2024-04-26T10:57:34.407" v="417" actId="478"/>
            <ac:spMkLst>
              <pc:docMk/>
              <pc:sldMasterMk cId="0" sldId="2147483658"/>
              <pc:sldLayoutMk cId="0" sldId="2147483652"/>
              <ac:spMk id="38" creationId="{00000000-0000-0000-0000-000000000000}"/>
            </ac:spMkLst>
          </pc:spChg>
          <pc:spChg chg="del mod">
            <ac:chgData name="Heijligers, Bram" userId="5cef929d-ecf9-4fca-bf12-bc5ee065fc99" providerId="ADAL" clId="{63C4863A-BF07-4CD2-BD89-9A1DF8B25BE9}" dt="2024-04-26T10:57:32.751" v="416" actId="478"/>
            <ac:spMkLst>
              <pc:docMk/>
              <pc:sldMasterMk cId="0" sldId="2147483658"/>
              <pc:sldLayoutMk cId="0" sldId="2147483652"/>
              <ac:spMk id="43" creationId="{00000000-0000-0000-0000-000000000000}"/>
            </ac:spMkLst>
          </pc:spChg>
          <pc:spChg chg="del">
            <ac:chgData name="Heijligers, Bram" userId="5cef929d-ecf9-4fca-bf12-bc5ee065fc99" providerId="ADAL" clId="{63C4863A-BF07-4CD2-BD89-9A1DF8B25BE9}" dt="2024-04-26T10:54:22.827" v="403" actId="478"/>
            <ac:spMkLst>
              <pc:docMk/>
              <pc:sldMasterMk cId="0" sldId="2147483658"/>
              <pc:sldLayoutMk cId="0" sldId="2147483652"/>
              <ac:spMk id="44" creationId="{00000000-0000-0000-0000-000000000000}"/>
            </ac:spMkLst>
          </pc:spChg>
          <pc:graphicFrameChg chg="add mod">
            <ac:chgData name="Heijligers, Bram" userId="5cef929d-ecf9-4fca-bf12-bc5ee065fc99" providerId="ADAL" clId="{63C4863A-BF07-4CD2-BD89-9A1DF8B25BE9}" dt="2024-04-26T10:57:27.880" v="415"/>
            <ac:graphicFrameMkLst>
              <pc:docMk/>
              <pc:sldMasterMk cId="0" sldId="2147483658"/>
              <pc:sldLayoutMk cId="0" sldId="2147483652"/>
              <ac:graphicFrameMk id="2" creationId="{32891677-E0B0-783E-168E-E3747F6C8AC3}"/>
            </ac:graphicFrameMkLst>
          </pc:graphicFrameChg>
          <pc:graphicFrameChg chg="add del mod modGraphic">
            <ac:chgData name="Heijligers, Bram" userId="5cef929d-ecf9-4fca-bf12-bc5ee065fc99" providerId="ADAL" clId="{63C4863A-BF07-4CD2-BD89-9A1DF8B25BE9}" dt="2024-04-26T11:10:54.464" v="1257" actId="478"/>
            <ac:graphicFrameMkLst>
              <pc:docMk/>
              <pc:sldMasterMk cId="0" sldId="2147483658"/>
              <pc:sldLayoutMk cId="0" sldId="2147483652"/>
              <ac:graphicFrameMk id="3" creationId="{A5731EC2-4A20-4231-F4C7-09712D9F2D29}"/>
            </ac:graphicFrameMkLst>
          </pc:graphicFrameChg>
        </pc:sldLayoutChg>
      </pc:sldMasterChg>
    </pc:docChg>
  </pc:docChgLst>
  <pc:docChgLst>
    <pc:chgData name="Noyan, Alican" userId="S::noyan.a@buas.nl::f2106684-872a-4b1d-b983-18c991c41330" providerId="AD" clId="Web-{99835DF8-0575-4294-DE28-8B88978475C2}"/>
    <pc:docChg chg="addSld modSld">
      <pc:chgData name="Noyan, Alican" userId="S::noyan.a@buas.nl::f2106684-872a-4b1d-b983-18c991c41330" providerId="AD" clId="Web-{99835DF8-0575-4294-DE28-8B88978475C2}" dt="2024-04-26T12:36:52.869" v="134"/>
      <pc:docMkLst>
        <pc:docMk/>
      </pc:docMkLst>
      <pc:sldChg chg="modSp add replId addCm">
        <pc:chgData name="Noyan, Alican" userId="S::noyan.a@buas.nl::f2106684-872a-4b1d-b983-18c991c41330" providerId="AD" clId="Web-{99835DF8-0575-4294-DE28-8B88978475C2}" dt="2024-04-26T12:35:54.523" v="133"/>
        <pc:sldMkLst>
          <pc:docMk/>
          <pc:sldMk cId="1894235265" sldId="342"/>
        </pc:sldMkLst>
        <pc:graphicFrameChg chg="mod modGraphic">
          <ac:chgData name="Noyan, Alican" userId="S::noyan.a@buas.nl::f2106684-872a-4b1d-b983-18c991c41330" providerId="AD" clId="Web-{99835DF8-0575-4294-DE28-8B88978475C2}" dt="2024-04-26T12:33:23.940" v="129"/>
          <ac:graphicFrameMkLst>
            <pc:docMk/>
            <pc:sldMk cId="1894235265" sldId="342"/>
            <ac:graphicFrameMk id="3" creationId="{56BA5354-3A5E-ED5E-DA1B-291354D19517}"/>
          </ac:graphicFrameMkLst>
        </pc:graphicFrameChg>
      </pc:sldChg>
      <pc:sldChg chg="modSp add replId addCm">
        <pc:chgData name="Noyan, Alican" userId="S::noyan.a@buas.nl::f2106684-872a-4b1d-b983-18c991c41330" providerId="AD" clId="Web-{99835DF8-0575-4294-DE28-8B88978475C2}" dt="2024-04-26T12:36:52.869" v="134"/>
        <pc:sldMkLst>
          <pc:docMk/>
          <pc:sldMk cId="3132603795" sldId="343"/>
        </pc:sldMkLst>
        <pc:graphicFrameChg chg="modGraphic">
          <ac:chgData name="Noyan, Alican" userId="S::noyan.a@buas.nl::f2106684-872a-4b1d-b983-18c991c41330" providerId="AD" clId="Web-{99835DF8-0575-4294-DE28-8B88978475C2}" dt="2024-04-26T12:34:46.896" v="132"/>
          <ac:graphicFrameMkLst>
            <pc:docMk/>
            <pc:sldMk cId="3132603795" sldId="343"/>
            <ac:graphicFrameMk id="3" creationId="{56BA5354-3A5E-ED5E-DA1B-291354D19517}"/>
          </ac:graphicFrameMkLst>
        </pc:graphicFrame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1-10-12T01:22:19.306" idx="1">
    <p:pos x="10" y="10"/>
    <p:text>Start adding content to the ILO slides, atleast ILOs for week 1-5 should be filled up by now. Without content in the ILO slides you run the risk of failing this block. Refer to your Grading rubric for criteria for every ILO and fill in your work progress. You can make use of the Self-Assessment Rubric as well to fill in the ILO criteria you are going for, it will be useful starting point for formative feedback session.
</p:text>
    <p:extLst>
      <p:ext uri="{C676402C-5697-4E1C-873F-D02D1690AC5C}">
        <p15:threadingInfo xmlns:p15="http://schemas.microsoft.com/office/powerpoint/2012/main" timeZoneBias="4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24-04-26T05:36:52.869" idx="2">
    <p:pos x="10" y="10"/>
    <p:text>[@Heijligers, Bram] or even removing the "Missing" column to gain more space? The students normally do not fill in the missing column. Just a suggestion.
</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6b4f495656_0_6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6b4f495656_0_6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75e44ff1a3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75e44ff1a3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6b602ea5a7_1_5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6b602ea5a7_1_5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83444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77827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82411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7772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39993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5870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6b4f495656_0_6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6b4f495656_0_6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93011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52333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6b602ea5a7_1_5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6b602ea5a7_1_5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60816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b602ea5a7_1_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b602ea5a7_1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23156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6b4f495656_0_6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6b4f495656_0_6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MUST BE COMPLETED IN WEEK 8, BUT SHOULD BE UPDATED REGULARLY</a:t>
            </a:r>
            <a:endParaRPr/>
          </a:p>
          <a:p>
            <a:pPr marL="0" lvl="0" indent="0" algn="l" rtl="0">
              <a:spcBef>
                <a:spcPts val="0"/>
              </a:spcBef>
              <a:spcAft>
                <a:spcPts val="0"/>
              </a:spcAft>
              <a:buNone/>
            </a:pPr>
            <a:r>
              <a:rPr lang="en"/>
              <a:t>This is where you link your evidence to each of the Intended Learning Outcomes of this block.</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6b4f495656_0_7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6b4f495656_0_7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6b602ea5a7_1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6b602ea5a7_1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67210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6b602ea5a7_1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6b602ea5a7_1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42062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6b4f495656_0_7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6b4f495656_0_7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920003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6b602ea5a7_1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6b602ea5a7_1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52856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6b4f495656_0_6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6b4f495656_0_6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MUST BE UPDATED EVERY WEEK</a:t>
            </a:r>
            <a:endParaRPr/>
          </a:p>
          <a:p>
            <a:pPr marL="0" lvl="0" indent="0" algn="l" rtl="0">
              <a:spcBef>
                <a:spcPts val="0"/>
              </a:spcBef>
              <a:spcAft>
                <a:spcPts val="0"/>
              </a:spcAft>
              <a:buNone/>
            </a:pPr>
            <a:r>
              <a:rPr lang="en"/>
              <a:t>This is simply a log (journal) of what you do each day, and what you learn from it. It is your responsibility to update this regularly and frequently. Be sure to include working links to any specific evidence you are referencing (and make sure that you share your docs with the teaching team). Note: some of the required information may be captured in production documents such as your work log or peer reviews. </a:t>
            </a:r>
            <a:endParaRPr/>
          </a:p>
          <a:p>
            <a:pPr marL="0" lvl="0" indent="0" algn="l" rtl="0">
              <a:spcBef>
                <a:spcPts val="0"/>
              </a:spcBef>
              <a:spcAft>
                <a:spcPts val="0"/>
              </a:spcAft>
              <a:buNone/>
            </a:pPr>
            <a:r>
              <a:rPr lang="en"/>
              <a:t>In such cases, you simply need to provide links to those artifacts and may include any explanatory comment or reflection you feel is appropriate. </a:t>
            </a:r>
            <a:endParaRPr/>
          </a:p>
          <a:p>
            <a:pPr marL="0" lvl="0" indent="0" algn="l" rtl="0">
              <a:spcBef>
                <a:spcPts val="0"/>
              </a:spcBef>
              <a:spcAft>
                <a:spcPts val="0"/>
              </a:spcAft>
              <a:buNone/>
            </a:pPr>
            <a:r>
              <a:rPr lang="en"/>
              <a:t>(Some reflection is almost always a good idea as it provides the foundation for Section C.)</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6b4f495656_0_7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6b4f495656_0_7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281292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6b602ea5a7_1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6b602ea5a7_1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41968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6b602ea5a7_1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6b602ea5a7_1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61632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6b4f495656_0_7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6b4f495656_0_7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930345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6b602ea5a7_1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6b602ea5a7_1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93279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6b4f495656_0_7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6b4f495656_0_7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776269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6b602ea5a7_1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6b602ea5a7_1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01090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6b602ea5a7_1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6b602ea5a7_1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3561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6b4f495656_0_7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6b4f495656_0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764803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6b602ea5a7_1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3" name="Google Shape;473;g6b602ea5a7_1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02684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6b602ea5a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6b602ea5a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Copy and paste the feedback from the previous block’s assessment into the text box.</a:t>
            </a:r>
            <a:endParaRPr/>
          </a:p>
          <a:p>
            <a:pPr marL="0" lvl="0" indent="0" algn="l" rtl="0">
              <a:spcBef>
                <a:spcPts val="0"/>
              </a:spcBef>
              <a:spcAft>
                <a:spcPts val="0"/>
              </a:spcAft>
              <a:buNone/>
            </a:pPr>
            <a:r>
              <a:rPr lang="en"/>
              <a:t>Copy and paste the bullet points you listed on the “Lessons Learned” page in section C of your last block’s log.</a:t>
            </a:r>
            <a:endParaRPr/>
          </a:p>
          <a:p>
            <a:pPr marL="0" lvl="0" indent="0" algn="l" rtl="0">
              <a:spcBef>
                <a:spcPts val="0"/>
              </a:spcBef>
              <a:spcAft>
                <a:spcPts val="0"/>
              </a:spcAft>
              <a:buNone/>
            </a:pPr>
            <a:r>
              <a:rPr lang="en"/>
              <a:t>Compare the grade you gave yourself with the grade you received, and reevaluate or restate your feeling on your current level of progress.</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6b4f495656_0_7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6b4f495656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MUST BE COMPLETED IN WEEK 8</a:t>
            </a:r>
            <a:endParaRPr/>
          </a:p>
          <a:p>
            <a:pPr marL="0" lvl="0" indent="0" algn="l" rtl="0">
              <a:spcBef>
                <a:spcPts val="0"/>
              </a:spcBef>
              <a:spcAft>
                <a:spcPts val="0"/>
              </a:spcAft>
              <a:buNone/>
            </a:pPr>
            <a:r>
              <a:rPr lang="en"/>
              <a:t>Summative reflection on your progress during the block including a critical assessment of everything you did and learned during the block. This is a comprehensive review of everything recorded in Section B, evaluated against the goals and planning laid out in Section A.</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6b602ea5a7_1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6b602ea5a7_1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6b602ea5a7_1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6b602ea5a7_1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6b602ea5a7_1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6b602ea5a7_1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Copy and paste the feedback from the previous block’s assessment into the text box.</a:t>
            </a:r>
            <a:endParaRPr/>
          </a:p>
          <a:p>
            <a:pPr marL="0" lvl="0" indent="0" algn="l" rtl="0">
              <a:spcBef>
                <a:spcPts val="0"/>
              </a:spcBef>
              <a:spcAft>
                <a:spcPts val="0"/>
              </a:spcAft>
              <a:buNone/>
            </a:pPr>
            <a:r>
              <a:rPr lang="en"/>
              <a:t>Copy and paste the bullet points you listed on the “Lessons Learned” page in section C of your last block’s log.</a:t>
            </a:r>
            <a:endParaRPr/>
          </a:p>
          <a:p>
            <a:pPr marL="0" lvl="0" indent="0" algn="l" rtl="0">
              <a:spcBef>
                <a:spcPts val="0"/>
              </a:spcBef>
              <a:spcAft>
                <a:spcPts val="0"/>
              </a:spcAft>
              <a:buNone/>
            </a:pPr>
            <a:r>
              <a:rPr lang="en"/>
              <a:t>Compare the grade you gave yourself with the grade you received, and reevaluate or restate your feeling on your current level of progress.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6b602ea5a7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6b602ea5a7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Describe your goals for this block using the SMARTER method. Make sure they are clear, relevant, have a measurable outcome, and can be recorded. Consider how well do they align with the role(s) you wish to take, and with the requirements given in the project brief. Think about the objectives you plan to choose, or that are mandated by the project. Are there any competencies that you need to focus on?</a:t>
            </a:r>
            <a:endParaRPr/>
          </a:p>
          <a:p>
            <a:pPr marL="0" lvl="0" indent="0" algn="l" rtl="0">
              <a:spcBef>
                <a:spcPts val="0"/>
              </a:spcBef>
              <a:spcAft>
                <a:spcPts val="0"/>
              </a:spcAft>
              <a:buNone/>
            </a:pPr>
            <a:endParaRPr/>
          </a:p>
          <a:p>
            <a:pPr marL="0" lvl="0" indent="0" algn="l" rtl="0">
              <a:spcBef>
                <a:spcPts val="0"/>
              </a:spcBef>
              <a:spcAft>
                <a:spcPts val="0"/>
              </a:spcAft>
              <a:buNone/>
            </a:pPr>
            <a:r>
              <a:rPr lang="en"/>
              <a:t>For each goal, find concrete examples of tasks you expect to undertake that will demonstrate this within the project for the block. Make sure the plan has an outcome that can be tracked and assessed. Make sure you have a clearly stated target for each goal. If you are unsure of how to demonstrate something, ask for help from your teachers.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6b4f495656_0_6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6b4f495656_0_6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MUST BE UPDATED EVERY WEEK</a:t>
            </a:r>
            <a:endParaRPr/>
          </a:p>
          <a:p>
            <a:pPr marL="0" lvl="0" indent="0" algn="l" rtl="0">
              <a:spcBef>
                <a:spcPts val="0"/>
              </a:spcBef>
              <a:spcAft>
                <a:spcPts val="0"/>
              </a:spcAft>
              <a:buNone/>
            </a:pPr>
            <a:r>
              <a:rPr lang="en"/>
              <a:t>This is simply a log (journal) of what you do each day, and what you learn from it. It is your responsibility to update this regularly and frequently. Be sure to include working links to any specific evidence you are referencing (and make sure that you share your docs with the teaching team). Note: some of the required information may be captured in production documents such as your work log or peer reviews. </a:t>
            </a:r>
            <a:endParaRPr/>
          </a:p>
          <a:p>
            <a:pPr marL="0" lvl="0" indent="0" algn="l" rtl="0">
              <a:spcBef>
                <a:spcPts val="0"/>
              </a:spcBef>
              <a:spcAft>
                <a:spcPts val="0"/>
              </a:spcAft>
              <a:buNone/>
            </a:pPr>
            <a:r>
              <a:rPr lang="en"/>
              <a:t>In such cases, you simply need to provide links to those artifacts and may include any explanatory comment or reflection you feel is appropriate. </a:t>
            </a:r>
            <a:endParaRPr/>
          </a:p>
          <a:p>
            <a:pPr marL="0" lvl="0" indent="0" algn="l" rtl="0">
              <a:spcBef>
                <a:spcPts val="0"/>
              </a:spcBef>
              <a:spcAft>
                <a:spcPts val="0"/>
              </a:spcAft>
              <a:buNone/>
            </a:pPr>
            <a:r>
              <a:rPr lang="en"/>
              <a:t>(Some reflection is almost always a good idea as it provides the foundation for Section C.)</a:t>
            </a:r>
            <a:endParaRPr/>
          </a:p>
        </p:txBody>
      </p:sp>
    </p:spTree>
    <p:extLst>
      <p:ext uri="{BB962C8B-B14F-4D97-AF65-F5344CB8AC3E}">
        <p14:creationId xmlns:p14="http://schemas.microsoft.com/office/powerpoint/2010/main" val="3267376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75e44ff1a3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75e44ff1a3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75e44ff1a3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75e44ff1a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p:cSld name="CUSTOM_1_2">
    <p:bg>
      <p:bgPr>
        <a:solidFill>
          <a:srgbClr val="666666"/>
        </a:solidFill>
        <a:effectLst/>
      </p:bgPr>
    </p:bg>
    <p:spTree>
      <p:nvGrpSpPr>
        <p:cNvPr id="1" name="Shape 17"/>
        <p:cNvGrpSpPr/>
        <p:nvPr/>
      </p:nvGrpSpPr>
      <p:grpSpPr>
        <a:xfrm>
          <a:off x="0" y="0"/>
          <a:ext cx="0" cy="0"/>
          <a:chOff x="0" y="0"/>
          <a:chExt cx="0" cy="0"/>
        </a:xfrm>
      </p:grpSpPr>
      <p:sp>
        <p:nvSpPr>
          <p:cNvPr id="18" name="Google Shape;18;p3"/>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6000"/>
              <a:buFont typeface="Roboto Thin"/>
              <a:buNone/>
              <a:defRPr sz="6000" b="0">
                <a:solidFill>
                  <a:srgbClr val="FFFFFF"/>
                </a:solidFill>
                <a:latin typeface="Roboto Thin"/>
                <a:ea typeface="Roboto Thin"/>
                <a:cs typeface="Roboto Thin"/>
                <a:sym typeface="Roboto Thin"/>
              </a:defRPr>
            </a:lvl1pPr>
            <a:lvl2pPr lvl="1" algn="ctr" rtl="0">
              <a:spcBef>
                <a:spcPts val="0"/>
              </a:spcBef>
              <a:spcAft>
                <a:spcPts val="0"/>
              </a:spcAft>
              <a:buClr>
                <a:srgbClr val="FFFFFF"/>
              </a:buClr>
              <a:buSzPts val="3600"/>
              <a:buNone/>
              <a:defRPr sz="3600">
                <a:solidFill>
                  <a:srgbClr val="FFFFFF"/>
                </a:solidFill>
              </a:defRPr>
            </a:lvl2pPr>
            <a:lvl3pPr lvl="2" algn="ctr" rtl="0">
              <a:spcBef>
                <a:spcPts val="0"/>
              </a:spcBef>
              <a:spcAft>
                <a:spcPts val="0"/>
              </a:spcAft>
              <a:buClr>
                <a:srgbClr val="FFFFFF"/>
              </a:buClr>
              <a:buSzPts val="3600"/>
              <a:buNone/>
              <a:defRPr sz="3600">
                <a:solidFill>
                  <a:srgbClr val="FFFFFF"/>
                </a:solidFill>
              </a:defRPr>
            </a:lvl3pPr>
            <a:lvl4pPr lvl="3" algn="ctr" rtl="0">
              <a:spcBef>
                <a:spcPts val="0"/>
              </a:spcBef>
              <a:spcAft>
                <a:spcPts val="0"/>
              </a:spcAft>
              <a:buClr>
                <a:srgbClr val="FFFFFF"/>
              </a:buClr>
              <a:buSzPts val="3600"/>
              <a:buNone/>
              <a:defRPr sz="3600">
                <a:solidFill>
                  <a:srgbClr val="FFFFFF"/>
                </a:solidFill>
              </a:defRPr>
            </a:lvl4pPr>
            <a:lvl5pPr lvl="4" algn="ctr" rtl="0">
              <a:spcBef>
                <a:spcPts val="0"/>
              </a:spcBef>
              <a:spcAft>
                <a:spcPts val="0"/>
              </a:spcAft>
              <a:buClr>
                <a:srgbClr val="FFFFFF"/>
              </a:buClr>
              <a:buSzPts val="3600"/>
              <a:buNone/>
              <a:defRPr sz="3600">
                <a:solidFill>
                  <a:srgbClr val="FFFFFF"/>
                </a:solidFill>
              </a:defRPr>
            </a:lvl5pPr>
            <a:lvl6pPr lvl="5" algn="ctr" rtl="0">
              <a:spcBef>
                <a:spcPts val="0"/>
              </a:spcBef>
              <a:spcAft>
                <a:spcPts val="0"/>
              </a:spcAft>
              <a:buClr>
                <a:srgbClr val="FFFFFF"/>
              </a:buClr>
              <a:buSzPts val="3600"/>
              <a:buNone/>
              <a:defRPr sz="3600">
                <a:solidFill>
                  <a:srgbClr val="FFFFFF"/>
                </a:solidFill>
              </a:defRPr>
            </a:lvl6pPr>
            <a:lvl7pPr lvl="6" algn="ctr" rtl="0">
              <a:spcBef>
                <a:spcPts val="0"/>
              </a:spcBef>
              <a:spcAft>
                <a:spcPts val="0"/>
              </a:spcAft>
              <a:buClr>
                <a:srgbClr val="FFFFFF"/>
              </a:buClr>
              <a:buSzPts val="3600"/>
              <a:buNone/>
              <a:defRPr sz="3600">
                <a:solidFill>
                  <a:srgbClr val="FFFFFF"/>
                </a:solidFill>
              </a:defRPr>
            </a:lvl7pPr>
            <a:lvl8pPr lvl="7" algn="ctr" rtl="0">
              <a:spcBef>
                <a:spcPts val="0"/>
              </a:spcBef>
              <a:spcAft>
                <a:spcPts val="0"/>
              </a:spcAft>
              <a:buClr>
                <a:srgbClr val="FFFFFF"/>
              </a:buClr>
              <a:buSzPts val="3600"/>
              <a:buNone/>
              <a:defRPr sz="3600">
                <a:solidFill>
                  <a:srgbClr val="FFFFFF"/>
                </a:solidFill>
              </a:defRPr>
            </a:lvl8pPr>
            <a:lvl9pPr lvl="8" algn="ctr" rtl="0">
              <a:spcBef>
                <a:spcPts val="0"/>
              </a:spcBef>
              <a:spcAft>
                <a:spcPts val="0"/>
              </a:spcAft>
              <a:buClr>
                <a:srgbClr val="FFFFFF"/>
              </a:buClr>
              <a:buSzPts val="3600"/>
              <a:buNone/>
              <a:defRPr sz="3600">
                <a:solidFill>
                  <a:srgbClr val="FFFFFF"/>
                </a:solidFill>
              </a:defRPr>
            </a:lvl9pPr>
          </a:lstStyle>
          <a:p>
            <a:endParaRPr/>
          </a:p>
        </p:txBody>
      </p:sp>
      <p:sp>
        <p:nvSpPr>
          <p:cNvPr id="19" name="Google Shape;19;p3"/>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1pPr>
            <a:lvl2pPr lvl="1"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2pPr>
            <a:lvl3pPr lvl="2"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3pPr>
            <a:lvl4pPr lvl="3"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4pPr>
            <a:lvl5pPr lvl="4"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5pPr>
            <a:lvl6pPr lvl="5"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6pPr>
            <a:lvl7pPr lvl="6"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7pPr>
            <a:lvl8pPr lvl="7"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8pPr>
            <a:lvl9pPr lvl="8" algn="ctr" rtl="0">
              <a:lnSpc>
                <a:spcPct val="100000"/>
              </a:lnSpc>
              <a:spcBef>
                <a:spcPts val="0"/>
              </a:spcBef>
              <a:spcAft>
                <a:spcPts val="0"/>
              </a:spcAft>
              <a:buClr>
                <a:srgbClr val="FFFFFF"/>
              </a:buClr>
              <a:buSzPts val="3000"/>
              <a:buFont typeface="Roboto Thin"/>
              <a:buNone/>
              <a:defRPr sz="3000">
                <a:solidFill>
                  <a:srgbClr val="FFFFFF"/>
                </a:solidFill>
                <a:latin typeface="Roboto Thin"/>
                <a:ea typeface="Roboto Thin"/>
                <a:cs typeface="Roboto Thin"/>
                <a:sym typeface="Roboto Thin"/>
              </a:defRPr>
            </a:lvl9pPr>
          </a:lstStyle>
          <a:p>
            <a:endParaRPr/>
          </a:p>
        </p:txBody>
      </p:sp>
      <p:sp>
        <p:nvSpPr>
          <p:cNvPr id="2" name="Rectangle 1">
            <a:extLst>
              <a:ext uri="{FF2B5EF4-FFF2-40B4-BE49-F238E27FC236}">
                <a16:creationId xmlns:a16="http://schemas.microsoft.com/office/drawing/2014/main" id="{ED2E902F-3793-054A-A49F-5F75EC799503}"/>
              </a:ext>
            </a:extLst>
          </p:cNvPr>
          <p:cNvSpPr/>
          <p:nvPr userDrawn="1"/>
        </p:nvSpPr>
        <p:spPr>
          <a:xfrm>
            <a:off x="0" y="4393870"/>
            <a:ext cx="9144000" cy="7496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Google Shape;20;p3"/>
          <p:cNvPicPr preferRelativeResize="0"/>
          <p:nvPr/>
        </p:nvPicPr>
        <p:blipFill>
          <a:blip r:embed="rId2">
            <a:alphaModFix/>
          </a:blip>
          <a:stretch>
            <a:fillRect/>
          </a:stretch>
        </p:blipFill>
        <p:spPr>
          <a:xfrm>
            <a:off x="7214616" y="4434840"/>
            <a:ext cx="1691640" cy="58267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Sub-Header">
  <p:cSld name="CUSTOM_1_2_1">
    <p:bg>
      <p:bgPr>
        <a:solidFill>
          <a:srgbClr val="666666"/>
        </a:solidFill>
        <a:effectLst/>
      </p:bgPr>
    </p:bg>
    <p:spTree>
      <p:nvGrpSpPr>
        <p:cNvPr id="1" name="Shape 21"/>
        <p:cNvGrpSpPr/>
        <p:nvPr/>
      </p:nvGrpSpPr>
      <p:grpSpPr>
        <a:xfrm>
          <a:off x="0" y="0"/>
          <a:ext cx="0" cy="0"/>
          <a:chOff x="0" y="0"/>
          <a:chExt cx="0" cy="0"/>
        </a:xfrm>
      </p:grpSpPr>
      <p:sp>
        <p:nvSpPr>
          <p:cNvPr id="22" name="Google Shape;22;p4"/>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Font typeface="Roboto Thin"/>
              <a:buNone/>
              <a:defRPr sz="6000" b="0">
                <a:latin typeface="Roboto Thin"/>
                <a:ea typeface="Roboto Thin"/>
                <a:cs typeface="Roboto Thin"/>
                <a:sym typeface="Roboto Thin"/>
              </a:defRPr>
            </a:lvl1pPr>
            <a:lvl2pPr lvl="1" algn="ctr" rtl="0">
              <a:spcBef>
                <a:spcPts val="0"/>
              </a:spcBef>
              <a:spcAft>
                <a:spcPts val="0"/>
              </a:spcAft>
              <a:buClr>
                <a:srgbClr val="434343"/>
              </a:buClr>
              <a:buSzPts val="3600"/>
              <a:buNone/>
              <a:defRPr sz="3600">
                <a:solidFill>
                  <a:srgbClr val="434343"/>
                </a:solidFill>
              </a:defRPr>
            </a:lvl2pPr>
            <a:lvl3pPr lvl="2" algn="ctr" rtl="0">
              <a:spcBef>
                <a:spcPts val="0"/>
              </a:spcBef>
              <a:spcAft>
                <a:spcPts val="0"/>
              </a:spcAft>
              <a:buClr>
                <a:srgbClr val="434343"/>
              </a:buClr>
              <a:buSzPts val="3600"/>
              <a:buNone/>
              <a:defRPr sz="3600">
                <a:solidFill>
                  <a:srgbClr val="434343"/>
                </a:solidFill>
              </a:defRPr>
            </a:lvl3pPr>
            <a:lvl4pPr lvl="3" algn="ctr" rtl="0">
              <a:spcBef>
                <a:spcPts val="0"/>
              </a:spcBef>
              <a:spcAft>
                <a:spcPts val="0"/>
              </a:spcAft>
              <a:buClr>
                <a:srgbClr val="434343"/>
              </a:buClr>
              <a:buSzPts val="3600"/>
              <a:buNone/>
              <a:defRPr sz="3600">
                <a:solidFill>
                  <a:srgbClr val="434343"/>
                </a:solidFill>
              </a:defRPr>
            </a:lvl4pPr>
            <a:lvl5pPr lvl="4" algn="ctr" rtl="0">
              <a:spcBef>
                <a:spcPts val="0"/>
              </a:spcBef>
              <a:spcAft>
                <a:spcPts val="0"/>
              </a:spcAft>
              <a:buClr>
                <a:srgbClr val="434343"/>
              </a:buClr>
              <a:buSzPts val="3600"/>
              <a:buNone/>
              <a:defRPr sz="3600">
                <a:solidFill>
                  <a:srgbClr val="434343"/>
                </a:solidFill>
              </a:defRPr>
            </a:lvl5pPr>
            <a:lvl6pPr lvl="5" algn="ctr" rtl="0">
              <a:spcBef>
                <a:spcPts val="0"/>
              </a:spcBef>
              <a:spcAft>
                <a:spcPts val="0"/>
              </a:spcAft>
              <a:buClr>
                <a:srgbClr val="434343"/>
              </a:buClr>
              <a:buSzPts val="3600"/>
              <a:buNone/>
              <a:defRPr sz="3600">
                <a:solidFill>
                  <a:srgbClr val="434343"/>
                </a:solidFill>
              </a:defRPr>
            </a:lvl6pPr>
            <a:lvl7pPr lvl="6" algn="ctr" rtl="0">
              <a:spcBef>
                <a:spcPts val="0"/>
              </a:spcBef>
              <a:spcAft>
                <a:spcPts val="0"/>
              </a:spcAft>
              <a:buClr>
                <a:srgbClr val="434343"/>
              </a:buClr>
              <a:buSzPts val="3600"/>
              <a:buNone/>
              <a:defRPr sz="3600">
                <a:solidFill>
                  <a:srgbClr val="434343"/>
                </a:solidFill>
              </a:defRPr>
            </a:lvl7pPr>
            <a:lvl8pPr lvl="7" algn="ctr" rtl="0">
              <a:spcBef>
                <a:spcPts val="0"/>
              </a:spcBef>
              <a:spcAft>
                <a:spcPts val="0"/>
              </a:spcAft>
              <a:buClr>
                <a:srgbClr val="434343"/>
              </a:buClr>
              <a:buSzPts val="3600"/>
              <a:buNone/>
              <a:defRPr sz="3600">
                <a:solidFill>
                  <a:srgbClr val="434343"/>
                </a:solidFill>
              </a:defRPr>
            </a:lvl8pPr>
            <a:lvl9pPr lvl="8" algn="ctr" rtl="0">
              <a:spcBef>
                <a:spcPts val="0"/>
              </a:spcBef>
              <a:spcAft>
                <a:spcPts val="0"/>
              </a:spcAft>
              <a:buClr>
                <a:srgbClr val="434343"/>
              </a:buClr>
              <a:buSzPts val="3600"/>
              <a:buNone/>
              <a:defRPr sz="3600">
                <a:solidFill>
                  <a:srgbClr val="434343"/>
                </a:solidFill>
              </a:defRPr>
            </a:lvl9pPr>
          </a:lstStyle>
          <a:p>
            <a:endParaRPr/>
          </a:p>
        </p:txBody>
      </p:sp>
      <p:sp>
        <p:nvSpPr>
          <p:cNvPr id="23" name="Google Shape;23;p4"/>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1pPr>
            <a:lvl2pPr lvl="1"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2pPr>
            <a:lvl3pPr lvl="2"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3pPr>
            <a:lvl4pPr lvl="3"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4pPr>
            <a:lvl5pPr lvl="4"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5pPr>
            <a:lvl6pPr lvl="5"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6pPr>
            <a:lvl7pPr lvl="6"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7pPr>
            <a:lvl8pPr lvl="7"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8pPr>
            <a:lvl9pPr lvl="8" algn="ctr" rtl="0">
              <a:lnSpc>
                <a:spcPct val="100000"/>
              </a:lnSpc>
              <a:spcBef>
                <a:spcPts val="0"/>
              </a:spcBef>
              <a:spcAft>
                <a:spcPts val="0"/>
              </a:spcAft>
              <a:buSzPts val="3000"/>
              <a:buFont typeface="Roboto Thin"/>
              <a:buNone/>
              <a:defRPr sz="3000">
                <a:latin typeface="Roboto Thin"/>
                <a:ea typeface="Roboto Thin"/>
                <a:cs typeface="Roboto Thin"/>
                <a:sym typeface="Roboto Thin"/>
              </a:defRPr>
            </a:lvl9pPr>
          </a:lstStyle>
          <a:p>
            <a:endParaRPr/>
          </a:p>
        </p:txBody>
      </p:sp>
      <p:sp>
        <p:nvSpPr>
          <p:cNvPr id="24" name="Google Shape;24;p4"/>
          <p:cNvSpPr txBox="1">
            <a:spLocks noGrp="1"/>
          </p:cNvSpPr>
          <p:nvPr>
            <p:ph type="subTitle" idx="2"/>
          </p:nvPr>
        </p:nvSpPr>
        <p:spPr>
          <a:xfrm>
            <a:off x="3200400" y="3353563"/>
            <a:ext cx="5486400" cy="6858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000"/>
              <a:buFont typeface="Roboto Light"/>
              <a:buNone/>
              <a:defRPr>
                <a:latin typeface="Roboto Light"/>
                <a:ea typeface="Roboto Light"/>
                <a:cs typeface="Roboto Light"/>
                <a:sym typeface="Roboto Light"/>
              </a:defRPr>
            </a:lvl1pPr>
            <a:lvl2pPr lvl="1"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2pPr>
            <a:lvl3pPr lvl="2"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3pPr>
            <a:lvl4pPr lvl="3"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4pPr>
            <a:lvl5pPr lvl="4"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5pPr>
            <a:lvl6pPr lvl="5"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6pPr>
            <a:lvl7pPr lvl="6"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7pPr>
            <a:lvl8pPr lvl="7"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8pPr>
            <a:lvl9pPr lvl="8" algn="r" rtl="0">
              <a:lnSpc>
                <a:spcPct val="100000"/>
              </a:lnSpc>
              <a:spcBef>
                <a:spcPts val="0"/>
              </a:spcBef>
              <a:spcAft>
                <a:spcPts val="0"/>
              </a:spcAft>
              <a:buSzPts val="3000"/>
              <a:buFont typeface="Roboto Thin"/>
              <a:buNone/>
              <a:defRPr sz="3000">
                <a:latin typeface="Roboto Thin"/>
                <a:ea typeface="Roboto Thin"/>
                <a:cs typeface="Roboto Thin"/>
                <a:sym typeface="Roboto Thin"/>
              </a:defRPr>
            </a:lvl9pPr>
          </a:lstStyle>
          <a:p>
            <a:endParaRPr/>
          </a:p>
        </p:txBody>
      </p:sp>
      <p:sp>
        <p:nvSpPr>
          <p:cNvPr id="25" name="Google Shape;25;p4"/>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sz="40000">
              <a:solidFill>
                <a:srgbClr val="B7B7B7"/>
              </a:solidFill>
              <a:latin typeface="Roboto"/>
              <a:ea typeface="Roboto"/>
              <a:cs typeface="Roboto"/>
              <a:sym typeface="Robot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efault">
  <p:cSld name="CUSTOM_2_4">
    <p:spTree>
      <p:nvGrpSpPr>
        <p:cNvPr id="1" name="Shape 26"/>
        <p:cNvGrpSpPr/>
        <p:nvPr/>
      </p:nvGrpSpPr>
      <p:grpSpPr>
        <a:xfrm>
          <a:off x="0" y="0"/>
          <a:ext cx="0" cy="0"/>
          <a:chOff x="0" y="0"/>
          <a:chExt cx="0" cy="0"/>
        </a:xfrm>
      </p:grpSpPr>
      <p:sp>
        <p:nvSpPr>
          <p:cNvPr id="27" name="Google Shape;27;p5"/>
          <p:cNvSpPr/>
          <p:nvPr/>
        </p:nvSpPr>
        <p:spPr>
          <a:xfrm>
            <a:off x="0" y="0"/>
            <a:ext cx="9144000" cy="5760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29" name="Google Shape;29;p5"/>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0" name="Google Shape;30;p5"/>
          <p:cNvSpPr txBox="1">
            <a:spLocks noGrp="1"/>
          </p:cNvSpPr>
          <p:nvPr>
            <p:ph type="subTitle" idx="1"/>
          </p:nvPr>
        </p:nvSpPr>
        <p:spPr>
          <a:xfrm>
            <a:off x="182880" y="667512"/>
            <a:ext cx="5486400" cy="4023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31" name="Google Shape;31;p5"/>
          <p:cNvSpPr txBox="1">
            <a:spLocks noGrp="1"/>
          </p:cNvSpPr>
          <p:nvPr>
            <p:ph type="body" idx="3"/>
          </p:nvPr>
        </p:nvSpPr>
        <p:spPr>
          <a:xfrm>
            <a:off x="182880" y="1069848"/>
            <a:ext cx="5486400" cy="38952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sz="1000"/>
            </a:lvl1pPr>
            <a:lvl2pPr marL="914400" lvl="1" indent="-292100" rtl="0">
              <a:spcBef>
                <a:spcPts val="800"/>
              </a:spcBef>
              <a:spcAft>
                <a:spcPts val="0"/>
              </a:spcAft>
              <a:buSzPts val="1000"/>
              <a:buChar char="○"/>
              <a:defRPr sz="1000"/>
            </a:lvl2pPr>
            <a:lvl3pPr marL="1371600" lvl="2" indent="-292100" rtl="0">
              <a:spcBef>
                <a:spcPts val="800"/>
              </a:spcBef>
              <a:spcAft>
                <a:spcPts val="0"/>
              </a:spcAft>
              <a:buSzPts val="1000"/>
              <a:buChar char="■"/>
              <a:defRPr sz="1000"/>
            </a:lvl3pPr>
            <a:lvl4pPr marL="1828800" lvl="3" indent="-292100" rtl="0">
              <a:spcBef>
                <a:spcPts val="800"/>
              </a:spcBef>
              <a:spcAft>
                <a:spcPts val="0"/>
              </a:spcAft>
              <a:buSzPts val="1000"/>
              <a:buChar char="●"/>
              <a:defRPr sz="1000"/>
            </a:lvl4pPr>
            <a:lvl5pPr marL="2286000" lvl="4" indent="-292100" rtl="0">
              <a:spcBef>
                <a:spcPts val="800"/>
              </a:spcBef>
              <a:spcAft>
                <a:spcPts val="0"/>
              </a:spcAft>
              <a:buSzPts val="1000"/>
              <a:buChar char="○"/>
              <a:defRPr sz="1000"/>
            </a:lvl5pPr>
            <a:lvl6pPr marL="2743200" lvl="5" indent="-292100" rtl="0">
              <a:spcBef>
                <a:spcPts val="800"/>
              </a:spcBef>
              <a:spcAft>
                <a:spcPts val="0"/>
              </a:spcAft>
              <a:buSzPts val="1000"/>
              <a:buChar char="■"/>
              <a:defRPr sz="1000"/>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sz="1000"/>
            </a:lvl8pPr>
            <a:lvl9pPr marL="4114800" lvl="8" indent="-292100" rtl="0">
              <a:spcBef>
                <a:spcPts val="800"/>
              </a:spcBef>
              <a:spcAft>
                <a:spcPts val="800"/>
              </a:spcAft>
              <a:buSzPts val="1000"/>
              <a:buChar char="■"/>
              <a:defRPr sz="1000"/>
            </a:lvl9pPr>
          </a:lstStyle>
          <a:p>
            <a:endParaRPr/>
          </a:p>
        </p:txBody>
      </p:sp>
      <p:sp>
        <p:nvSpPr>
          <p:cNvPr id="32" name="Google Shape;32;p5"/>
          <p:cNvSpPr txBox="1">
            <a:spLocks noGrp="1"/>
          </p:cNvSpPr>
          <p:nvPr>
            <p:ph type="title" idx="4"/>
          </p:nvPr>
        </p:nvSpPr>
        <p:spPr>
          <a:xfrm>
            <a:off x="0" y="0"/>
            <a:ext cx="576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4800">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ILO's" userDrawn="1">
  <p:cSld name="CUSTOM_2_3_1">
    <p:spTree>
      <p:nvGrpSpPr>
        <p:cNvPr id="1" name="Shape 33"/>
        <p:cNvGrpSpPr/>
        <p:nvPr/>
      </p:nvGrpSpPr>
      <p:grpSpPr>
        <a:xfrm>
          <a:off x="0" y="0"/>
          <a:ext cx="0" cy="0"/>
          <a:chOff x="0" y="0"/>
          <a:chExt cx="0" cy="0"/>
        </a:xfrm>
      </p:grpSpPr>
      <p:sp>
        <p:nvSpPr>
          <p:cNvPr id="34" name="Google Shape;34;p6"/>
          <p:cNvSpPr/>
          <p:nvPr/>
        </p:nvSpPr>
        <p:spPr>
          <a:xfrm>
            <a:off x="0" y="571460"/>
            <a:ext cx="9144000" cy="4938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p:nvPr/>
        </p:nvSpPr>
        <p:spPr>
          <a:xfrm>
            <a:off x="0" y="0"/>
            <a:ext cx="9144000" cy="5727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6"/>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7" name="Google Shape;37;p6"/>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39" name="Google Shape;39;p6"/>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900" i="1"/>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0" name="Google Shape;40;p6"/>
          <p:cNvSpPr txBox="1">
            <a:spLocks noGrp="1"/>
          </p:cNvSpPr>
          <p:nvPr>
            <p:ph type="title" idx="4"/>
          </p:nvPr>
        </p:nvSpPr>
        <p:spPr>
          <a:xfrm>
            <a:off x="68250" y="576000"/>
            <a:ext cx="839700" cy="4938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3600">
                <a:solidFill>
                  <a:srgbClr val="FFFFFF"/>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a:endParaRPr/>
          </a:p>
        </p:txBody>
      </p:sp>
      <p:sp>
        <p:nvSpPr>
          <p:cNvPr id="41" name="Google Shape;41;p6"/>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900" i="1">
                <a:solidFill>
                  <a:srgbClr val="FFFFFF"/>
                </a:solidFill>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a:endParaRPr/>
          </a:p>
        </p:txBody>
      </p:sp>
      <p:sp>
        <p:nvSpPr>
          <p:cNvPr id="42" name="Google Shape;42;p6"/>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lvl1pPr lvl="0" rtl="0">
              <a:spcBef>
                <a:spcPts val="0"/>
              </a:spcBef>
              <a:spcAft>
                <a:spcPts val="0"/>
              </a:spcAft>
              <a:buNone/>
              <a:defRPr sz="1200"/>
            </a:lvl1pPr>
            <a:lvl2pPr lvl="1" rtl="0">
              <a:spcBef>
                <a:spcPts val="0"/>
              </a:spcBef>
              <a:spcAft>
                <a:spcPts val="0"/>
              </a:spcAft>
              <a:buNone/>
              <a:defRPr sz="900"/>
            </a:lvl2pPr>
            <a:lvl3pPr lvl="2" rtl="0">
              <a:spcBef>
                <a:spcPts val="0"/>
              </a:spcBef>
              <a:spcAft>
                <a:spcPts val="0"/>
              </a:spcAft>
              <a:buNone/>
              <a:defRPr sz="900"/>
            </a:lvl3pPr>
            <a:lvl4pPr lvl="3" rtl="0">
              <a:spcBef>
                <a:spcPts val="0"/>
              </a:spcBef>
              <a:spcAft>
                <a:spcPts val="0"/>
              </a:spcAft>
              <a:buNone/>
              <a:defRPr sz="900"/>
            </a:lvl4pPr>
            <a:lvl5pPr lvl="4" rtl="0">
              <a:spcBef>
                <a:spcPts val="0"/>
              </a:spcBef>
              <a:spcAft>
                <a:spcPts val="0"/>
              </a:spcAft>
              <a:buNone/>
              <a:defRPr sz="900"/>
            </a:lvl5pPr>
            <a:lvl6pPr lvl="5" rtl="0">
              <a:spcBef>
                <a:spcPts val="0"/>
              </a:spcBef>
              <a:spcAft>
                <a:spcPts val="0"/>
              </a:spcAft>
              <a:buNone/>
              <a:defRPr sz="900"/>
            </a:lvl6pPr>
            <a:lvl7pPr lvl="6" rtl="0">
              <a:spcBef>
                <a:spcPts val="0"/>
              </a:spcBef>
              <a:spcAft>
                <a:spcPts val="0"/>
              </a:spcAft>
              <a:buNone/>
              <a:defRPr sz="900"/>
            </a:lvl7pPr>
            <a:lvl8pPr lvl="7" rtl="0">
              <a:spcBef>
                <a:spcPts val="0"/>
              </a:spcBef>
              <a:spcAft>
                <a:spcPts val="0"/>
              </a:spcAft>
              <a:buNone/>
              <a:defRPr sz="900"/>
            </a:lvl8pPr>
            <a:lvl9pPr lvl="8" rtl="0">
              <a:spcBef>
                <a:spcPts val="0"/>
              </a:spcBef>
              <a:spcAft>
                <a:spcPts val="0"/>
              </a:spcAft>
              <a:buNone/>
              <a:defRPr sz="9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3"/>
        <p:cNvGrpSpPr/>
        <p:nvPr/>
      </p:nvGrpSpPr>
      <p:grpSpPr>
        <a:xfrm>
          <a:off x="0" y="0"/>
          <a:ext cx="0" cy="0"/>
          <a:chOff x="0" y="0"/>
          <a:chExt cx="0" cy="0"/>
        </a:xfrm>
      </p:grpSpPr>
      <p:sp>
        <p:nvSpPr>
          <p:cNvPr id="84" name="Google Shape;84;p11"/>
          <p:cNvSpPr/>
          <p:nvPr/>
        </p:nvSpPr>
        <p:spPr>
          <a:xfrm>
            <a:off x="3108960" y="-1200"/>
            <a:ext cx="6035100" cy="5143500"/>
          </a:xfrm>
          <a:prstGeom prst="rect">
            <a:avLst/>
          </a:pr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sp>
        <p:nvSpPr>
          <p:cNvPr id="85" name="Google Shape;85;p11"/>
          <p:cNvSpPr txBox="1">
            <a:spLocks noGrp="1"/>
          </p:cNvSpPr>
          <p:nvPr>
            <p:ph type="title"/>
          </p:nvPr>
        </p:nvSpPr>
        <p:spPr>
          <a:xfrm>
            <a:off x="265500" y="308799"/>
            <a:ext cx="4045200" cy="155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800"/>
              <a:buNone/>
              <a:defRPr sz="3800"/>
            </a:lvl2pPr>
            <a:lvl3pPr lvl="2" algn="ctr" rtl="0">
              <a:spcBef>
                <a:spcPts val="0"/>
              </a:spcBef>
              <a:spcAft>
                <a:spcPts val="0"/>
              </a:spcAft>
              <a:buSzPts val="3800"/>
              <a:buNone/>
              <a:defRPr sz="3800"/>
            </a:lvl3pPr>
            <a:lvl4pPr lvl="3" algn="ctr" rtl="0">
              <a:spcBef>
                <a:spcPts val="0"/>
              </a:spcBef>
              <a:spcAft>
                <a:spcPts val="0"/>
              </a:spcAft>
              <a:buSzPts val="3800"/>
              <a:buNone/>
              <a:defRPr sz="3800"/>
            </a:lvl4pPr>
            <a:lvl5pPr lvl="4" algn="ctr" rtl="0">
              <a:spcBef>
                <a:spcPts val="0"/>
              </a:spcBef>
              <a:spcAft>
                <a:spcPts val="0"/>
              </a:spcAft>
              <a:buSzPts val="3800"/>
              <a:buNone/>
              <a:defRPr sz="3800"/>
            </a:lvl5pPr>
            <a:lvl6pPr lvl="5" algn="ctr" rtl="0">
              <a:spcBef>
                <a:spcPts val="0"/>
              </a:spcBef>
              <a:spcAft>
                <a:spcPts val="0"/>
              </a:spcAft>
              <a:buSzPts val="3800"/>
              <a:buNone/>
              <a:defRPr sz="3800"/>
            </a:lvl6pPr>
            <a:lvl7pPr lvl="6" algn="ctr" rtl="0">
              <a:spcBef>
                <a:spcPts val="0"/>
              </a:spcBef>
              <a:spcAft>
                <a:spcPts val="0"/>
              </a:spcAft>
              <a:buSzPts val="3800"/>
              <a:buNone/>
              <a:defRPr sz="3800"/>
            </a:lvl7pPr>
            <a:lvl8pPr lvl="7" algn="ctr" rtl="0">
              <a:spcBef>
                <a:spcPts val="0"/>
              </a:spcBef>
              <a:spcAft>
                <a:spcPts val="0"/>
              </a:spcAft>
              <a:buSzPts val="3800"/>
              <a:buNone/>
              <a:defRPr sz="3800"/>
            </a:lvl8pPr>
            <a:lvl9pPr lvl="8" algn="ctr" rtl="0">
              <a:spcBef>
                <a:spcPts val="0"/>
              </a:spcBef>
              <a:spcAft>
                <a:spcPts val="0"/>
              </a:spcAft>
              <a:buSzPts val="3800"/>
              <a:buNone/>
              <a:defRPr sz="3800"/>
            </a:lvl9pPr>
          </a:lstStyle>
          <a:p>
            <a:endParaRPr/>
          </a:p>
        </p:txBody>
      </p:sp>
      <p:sp>
        <p:nvSpPr>
          <p:cNvPr id="86" name="Google Shape;86;p11"/>
          <p:cNvSpPr txBox="1">
            <a:spLocks noGrp="1"/>
          </p:cNvSpPr>
          <p:nvPr>
            <p:ph type="subTitle" idx="1"/>
          </p:nvPr>
        </p:nvSpPr>
        <p:spPr>
          <a:xfrm>
            <a:off x="265500" y="1860700"/>
            <a:ext cx="4045200" cy="3012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0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87" name="Google Shape;87;p1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292100" rtl="0">
              <a:spcBef>
                <a:spcPts val="0"/>
              </a:spcBef>
              <a:spcAft>
                <a:spcPts val="0"/>
              </a:spcAft>
              <a:buClr>
                <a:schemeClr val="lt1"/>
              </a:buClr>
              <a:buSzPts val="1000"/>
              <a:buChar char="●"/>
              <a:defRPr>
                <a:solidFill>
                  <a:schemeClr val="lt1"/>
                </a:solidFill>
              </a:defRPr>
            </a:lvl1pPr>
            <a:lvl2pPr marL="914400" lvl="1" indent="-292100" rtl="0">
              <a:spcBef>
                <a:spcPts val="800"/>
              </a:spcBef>
              <a:spcAft>
                <a:spcPts val="0"/>
              </a:spcAft>
              <a:buClr>
                <a:schemeClr val="lt1"/>
              </a:buClr>
              <a:buSzPts val="1000"/>
              <a:buChar char="○"/>
              <a:defRPr>
                <a:solidFill>
                  <a:schemeClr val="lt1"/>
                </a:solidFill>
              </a:defRPr>
            </a:lvl2pPr>
            <a:lvl3pPr marL="1371600" lvl="2" indent="-292100" rtl="0">
              <a:spcBef>
                <a:spcPts val="800"/>
              </a:spcBef>
              <a:spcAft>
                <a:spcPts val="0"/>
              </a:spcAft>
              <a:buClr>
                <a:schemeClr val="lt1"/>
              </a:buClr>
              <a:buSzPts val="1000"/>
              <a:buChar char="■"/>
              <a:defRPr>
                <a:solidFill>
                  <a:schemeClr val="lt1"/>
                </a:solidFill>
              </a:defRPr>
            </a:lvl3pPr>
            <a:lvl4pPr marL="1828800" lvl="3" indent="-292100" rtl="0">
              <a:spcBef>
                <a:spcPts val="800"/>
              </a:spcBef>
              <a:spcAft>
                <a:spcPts val="0"/>
              </a:spcAft>
              <a:buClr>
                <a:schemeClr val="lt1"/>
              </a:buClr>
              <a:buSzPts val="1000"/>
              <a:buChar char="●"/>
              <a:defRPr>
                <a:solidFill>
                  <a:schemeClr val="lt1"/>
                </a:solidFill>
              </a:defRPr>
            </a:lvl4pPr>
            <a:lvl5pPr marL="2286000" lvl="4" indent="-292100" rtl="0">
              <a:spcBef>
                <a:spcPts val="800"/>
              </a:spcBef>
              <a:spcAft>
                <a:spcPts val="0"/>
              </a:spcAft>
              <a:buClr>
                <a:schemeClr val="lt1"/>
              </a:buClr>
              <a:buSzPts val="1000"/>
              <a:buChar char="○"/>
              <a:defRPr>
                <a:solidFill>
                  <a:schemeClr val="lt1"/>
                </a:solidFill>
              </a:defRPr>
            </a:lvl5pPr>
            <a:lvl6pPr marL="2743200" lvl="5" indent="-292100" rtl="0">
              <a:spcBef>
                <a:spcPts val="800"/>
              </a:spcBef>
              <a:spcAft>
                <a:spcPts val="0"/>
              </a:spcAft>
              <a:buClr>
                <a:schemeClr val="lt1"/>
              </a:buClr>
              <a:buSzPts val="1000"/>
              <a:buChar char="■"/>
              <a:defRPr>
                <a:solidFill>
                  <a:schemeClr val="lt1"/>
                </a:solidFill>
              </a:defRPr>
            </a:lvl6pPr>
            <a:lvl7pPr marL="3200400" lvl="6" indent="-292100" rtl="0">
              <a:spcBef>
                <a:spcPts val="800"/>
              </a:spcBef>
              <a:spcAft>
                <a:spcPts val="0"/>
              </a:spcAft>
              <a:buClr>
                <a:schemeClr val="lt1"/>
              </a:buClr>
              <a:buSzPts val="1000"/>
              <a:buChar char="●"/>
              <a:defRPr>
                <a:solidFill>
                  <a:schemeClr val="lt1"/>
                </a:solidFill>
              </a:defRPr>
            </a:lvl7pPr>
            <a:lvl8pPr marL="3657600" lvl="7" indent="-292100" rtl="0">
              <a:spcBef>
                <a:spcPts val="800"/>
              </a:spcBef>
              <a:spcAft>
                <a:spcPts val="0"/>
              </a:spcAft>
              <a:buClr>
                <a:schemeClr val="lt1"/>
              </a:buClr>
              <a:buSzPts val="1000"/>
              <a:buChar char="○"/>
              <a:defRPr>
                <a:solidFill>
                  <a:schemeClr val="lt1"/>
                </a:solidFill>
              </a:defRPr>
            </a:lvl8pPr>
            <a:lvl9pPr marL="4114800" lvl="8" indent="-292100" rtl="0">
              <a:spcBef>
                <a:spcPts val="800"/>
              </a:spcBef>
              <a:spcAft>
                <a:spcPts val="800"/>
              </a:spcAft>
              <a:buClr>
                <a:schemeClr val="lt1"/>
              </a:buClr>
              <a:buSzPts val="1000"/>
              <a:buChar char="■"/>
              <a:defRPr>
                <a:solidFill>
                  <a:schemeClr val="lt1"/>
                </a:solidFill>
              </a:defRPr>
            </a:lvl9pPr>
          </a:lstStyle>
          <a:p>
            <a:endParaRPr/>
          </a:p>
        </p:txBody>
      </p:sp>
      <p:sp>
        <p:nvSpPr>
          <p:cNvPr id="88" name="Google Shape;88;p11"/>
          <p:cNvSpPr txBox="1">
            <a:spLocks noGrp="1"/>
          </p:cNvSpPr>
          <p:nvPr>
            <p:ph type="sldNum" idx="12"/>
          </p:nvPr>
        </p:nvSpPr>
        <p:spPr>
          <a:xfrm>
            <a:off x="90450" y="4873575"/>
            <a:ext cx="548700" cy="2697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Weeks">
  <p:cSld name="Weeks">
    <p:spTree>
      <p:nvGrpSpPr>
        <p:cNvPr id="1" name="Shape 45"/>
        <p:cNvGrpSpPr/>
        <p:nvPr/>
      </p:nvGrpSpPr>
      <p:grpSpPr>
        <a:xfrm>
          <a:off x="0" y="0"/>
          <a:ext cx="0" cy="0"/>
          <a:chOff x="0" y="0"/>
          <a:chExt cx="0" cy="0"/>
        </a:xfrm>
      </p:grpSpPr>
      <p:sp>
        <p:nvSpPr>
          <p:cNvPr id="46" name="Google Shape;46;p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47" name="Google Shape;47;p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48" name="Google Shape;48;p7"/>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49" name="Google Shape;49;p7"/>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50" name="Google Shape;50;p7"/>
          <p:cNvSpPr/>
          <p:nvPr/>
        </p:nvSpPr>
        <p:spPr>
          <a:xfrm>
            <a:off x="0" y="0"/>
            <a:ext cx="9144000" cy="5760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2" name="Google Shape;52;p7"/>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4800">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53" name="Google Shape;53;p7"/>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extLst>
      <p:ext uri="{BB962C8B-B14F-4D97-AF65-F5344CB8AC3E}">
        <p14:creationId xmlns:p14="http://schemas.microsoft.com/office/powerpoint/2010/main" val="181183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Feedback Slides">
  <p:cSld name="Feedback Slides">
    <p:bg>
      <p:bgPr>
        <a:solidFill>
          <a:srgbClr val="134F5C"/>
        </a:solidFill>
        <a:effectLst/>
      </p:bgPr>
    </p:bg>
    <p:spTree>
      <p:nvGrpSpPr>
        <p:cNvPr id="1" name="Shape 65"/>
        <p:cNvGrpSpPr/>
        <p:nvPr/>
      </p:nvGrpSpPr>
      <p:grpSpPr>
        <a:xfrm>
          <a:off x="0" y="0"/>
          <a:ext cx="0" cy="0"/>
          <a:chOff x="0" y="0"/>
          <a:chExt cx="0" cy="0"/>
        </a:xfrm>
      </p:grpSpPr>
      <p:sp>
        <p:nvSpPr>
          <p:cNvPr id="66" name="Google Shape;66;p9"/>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67" name="Google Shape;67;p9"/>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68" name="Google Shape;68;p9"/>
          <p:cNvSpPr/>
          <p:nvPr/>
        </p:nvSpPr>
        <p:spPr>
          <a:xfrm>
            <a:off x="0" y="0"/>
            <a:ext cx="9144000" cy="5760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9"/>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0" name="Google Shape;70;p9"/>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4800">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71" name="Google Shape;71;p9"/>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extLst>
      <p:ext uri="{BB962C8B-B14F-4D97-AF65-F5344CB8AC3E}">
        <p14:creationId xmlns:p14="http://schemas.microsoft.com/office/powerpoint/2010/main" val="2237386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Week 4 goals">
  <p:cSld name="Week 4 goals">
    <p:spTree>
      <p:nvGrpSpPr>
        <p:cNvPr id="1" name="Shape 54"/>
        <p:cNvGrpSpPr/>
        <p:nvPr/>
      </p:nvGrpSpPr>
      <p:grpSpPr>
        <a:xfrm>
          <a:off x="0" y="0"/>
          <a:ext cx="0" cy="0"/>
          <a:chOff x="0" y="0"/>
          <a:chExt cx="0" cy="0"/>
        </a:xfrm>
      </p:grpSpPr>
      <p:sp>
        <p:nvSpPr>
          <p:cNvPr id="55" name="Google Shape;55;p8"/>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56" name="Google Shape;56;p8"/>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57" name="Google Shape;57;p8"/>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58" name="Google Shape;58;p8"/>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
        <p:nvSpPr>
          <p:cNvPr id="59" name="Google Shape;59;p8"/>
          <p:cNvSpPr/>
          <p:nvPr/>
        </p:nvSpPr>
        <p:spPr>
          <a:xfrm>
            <a:off x="0" y="0"/>
            <a:ext cx="9144000" cy="576000"/>
          </a:xfrm>
          <a:prstGeom prst="rect">
            <a:avLst/>
          </a:prstGeom>
          <a:solidFill>
            <a:srgbClr val="EC78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8"/>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1" name="Google Shape;61;p8"/>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4800">
                <a:solidFill>
                  <a:schemeClr val="lt1"/>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2" name="Google Shape;62;p8"/>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400"/>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3" name="Google Shape;63;p8"/>
          <p:cNvSpPr txBox="1">
            <a:spLocks noGrp="1"/>
          </p:cNvSpPr>
          <p:nvPr>
            <p:ph type="body" idx="7"/>
          </p:nvPr>
        </p:nvSpPr>
        <p:spPr>
          <a:xfrm>
            <a:off x="4663450" y="3172148"/>
            <a:ext cx="4297800" cy="1625700"/>
          </a:xfrm>
          <a:prstGeom prst="rect">
            <a:avLst/>
          </a:prstGeom>
        </p:spPr>
        <p:txBody>
          <a:bodyPr spcFirstLastPara="1" wrap="square" lIns="91425" tIns="91425" rIns="91425" bIns="91425" anchor="t" anchorCtr="0">
            <a:noAutofit/>
          </a:bodyPr>
          <a:lstStyle>
            <a:lvl1pPr marL="457200" lvl="0" indent="-292100" rtl="0">
              <a:spcBef>
                <a:spcPts val="0"/>
              </a:spcBef>
              <a:spcAft>
                <a:spcPts val="0"/>
              </a:spcAft>
              <a:buSzPts val="1000"/>
              <a:buChar char="●"/>
              <a:defRPr/>
            </a:lvl1pPr>
            <a:lvl2pPr marL="914400" lvl="1" indent="-292100" rtl="0">
              <a:spcBef>
                <a:spcPts val="800"/>
              </a:spcBef>
              <a:spcAft>
                <a:spcPts val="0"/>
              </a:spcAft>
              <a:buSzPts val="1000"/>
              <a:buChar char="○"/>
              <a:defRPr/>
            </a:lvl2pPr>
            <a:lvl3pPr marL="1371600" lvl="2" indent="-292100" rtl="0">
              <a:spcBef>
                <a:spcPts val="800"/>
              </a:spcBef>
              <a:spcAft>
                <a:spcPts val="0"/>
              </a:spcAft>
              <a:buSzPts val="1000"/>
              <a:buChar char="■"/>
              <a:defRPr/>
            </a:lvl3pPr>
            <a:lvl4pPr marL="1828800" lvl="3" indent="-292100" rtl="0">
              <a:spcBef>
                <a:spcPts val="800"/>
              </a:spcBef>
              <a:spcAft>
                <a:spcPts val="0"/>
              </a:spcAft>
              <a:buSzPts val="1000"/>
              <a:buChar char="●"/>
              <a:defRPr/>
            </a:lvl4pPr>
            <a:lvl5pPr marL="2286000" lvl="4" indent="-292100" rtl="0">
              <a:spcBef>
                <a:spcPts val="800"/>
              </a:spcBef>
              <a:spcAft>
                <a:spcPts val="0"/>
              </a:spcAft>
              <a:buSzPts val="1000"/>
              <a:buChar char="○"/>
              <a:defRPr/>
            </a:lvl5pPr>
            <a:lvl6pPr marL="2743200" lvl="5" indent="-292100" rtl="0">
              <a:spcBef>
                <a:spcPts val="800"/>
              </a:spcBef>
              <a:spcAft>
                <a:spcPts val="0"/>
              </a:spcAft>
              <a:buSzPts val="1000"/>
              <a:buChar char="■"/>
              <a:defRPr/>
            </a:lvl6pPr>
            <a:lvl7pPr marL="3200400" lvl="6" indent="-292100" rtl="0">
              <a:spcBef>
                <a:spcPts val="800"/>
              </a:spcBef>
              <a:spcAft>
                <a:spcPts val="0"/>
              </a:spcAft>
              <a:buSzPts val="1000"/>
              <a:buChar char="●"/>
              <a:defRPr/>
            </a:lvl7pPr>
            <a:lvl8pPr marL="3657600" lvl="7" indent="-292100" rtl="0">
              <a:spcBef>
                <a:spcPts val="800"/>
              </a:spcBef>
              <a:spcAft>
                <a:spcPts val="0"/>
              </a:spcAft>
              <a:buSzPts val="1000"/>
              <a:buChar char="○"/>
              <a:defRPr/>
            </a:lvl8pPr>
            <a:lvl9pPr marL="4114800" lvl="8" indent="-292100" rtl="0">
              <a:spcBef>
                <a:spcPts val="800"/>
              </a:spcBef>
              <a:spcAft>
                <a:spcPts val="800"/>
              </a:spcAft>
              <a:buSzPts val="1000"/>
              <a:buChar char="■"/>
              <a:defRPr/>
            </a:lvl9pPr>
          </a:lstStyle>
          <a:p>
            <a:endParaRPr/>
          </a:p>
        </p:txBody>
      </p:sp>
      <p:sp>
        <p:nvSpPr>
          <p:cNvPr id="64" name="Google Shape;64;p8"/>
          <p:cNvSpPr txBox="1">
            <a:spLocks noGrp="1"/>
          </p:cNvSpPr>
          <p:nvPr>
            <p:ph type="subTitle" idx="8"/>
          </p:nvPr>
        </p:nvSpPr>
        <p:spPr>
          <a:xfrm>
            <a:off x="4663440" y="2778402"/>
            <a:ext cx="4297800" cy="3939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b="1"/>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800"/>
              </a:spcAft>
              <a:buNone/>
              <a:defRPr/>
            </a:lvl9pPr>
          </a:lstStyle>
          <a:p>
            <a:endParaRPr/>
          </a:p>
        </p:txBody>
      </p:sp>
    </p:spTree>
    <p:extLst>
      <p:ext uri="{BB962C8B-B14F-4D97-AF65-F5344CB8AC3E}">
        <p14:creationId xmlns:p14="http://schemas.microsoft.com/office/powerpoint/2010/main" val="3212919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rgbClr val="66666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64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rgbClr val="FFFFFF"/>
              </a:buClr>
              <a:buSzPts val="2000"/>
              <a:buFont typeface="Roboto Light"/>
              <a:buNone/>
              <a:defRPr sz="2000">
                <a:solidFill>
                  <a:srgbClr val="FFFFFF"/>
                </a:solidFill>
                <a:latin typeface="Roboto Light"/>
                <a:ea typeface="Roboto Light"/>
                <a:cs typeface="Roboto Light"/>
                <a:sym typeface="Roboto Light"/>
              </a:defRPr>
            </a:lvl1pPr>
            <a:lvl2pPr lvl="1">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2pPr>
            <a:lvl3pPr lvl="2">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3pPr>
            <a:lvl4pPr lvl="3">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4pPr>
            <a:lvl5pPr lvl="4">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5pPr>
            <a:lvl6pPr lvl="5">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6pPr>
            <a:lvl7pPr lvl="6">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7pPr>
            <a:lvl8pPr lvl="7">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8pPr>
            <a:lvl9pPr lvl="8">
              <a:spcBef>
                <a:spcPts val="0"/>
              </a:spcBef>
              <a:spcAft>
                <a:spcPts val="0"/>
              </a:spcAft>
              <a:buClr>
                <a:srgbClr val="EC781C"/>
              </a:buClr>
              <a:buSzPts val="2400"/>
              <a:buFont typeface="Alfa Slab One"/>
              <a:buNone/>
              <a:defRPr sz="2400">
                <a:solidFill>
                  <a:srgbClr val="EC781C"/>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636725"/>
            <a:ext cx="8520600" cy="3932100"/>
          </a:xfrm>
          <a:prstGeom prst="rect">
            <a:avLst/>
          </a:prstGeom>
          <a:noFill/>
          <a:ln>
            <a:noFill/>
          </a:ln>
        </p:spPr>
        <p:txBody>
          <a:bodyPr spcFirstLastPara="1" wrap="square" lIns="91425" tIns="91425" rIns="91425" bIns="91425" anchor="t" anchorCtr="0">
            <a:noAutofit/>
          </a:bodyPr>
          <a:lstStyle>
            <a:lvl1pPr marL="457200" lvl="0" indent="-292100">
              <a:lnSpc>
                <a:spcPct val="104000"/>
              </a:lnSpc>
              <a:spcBef>
                <a:spcPts val="0"/>
              </a:spcBef>
              <a:spcAft>
                <a:spcPts val="0"/>
              </a:spcAft>
              <a:buClr>
                <a:srgbClr val="FFFFFF"/>
              </a:buClr>
              <a:buSzPts val="1000"/>
              <a:buFont typeface="Roboto"/>
              <a:buChar char="●"/>
              <a:defRPr sz="1000">
                <a:solidFill>
                  <a:srgbClr val="FFFFFF"/>
                </a:solidFill>
                <a:latin typeface="Roboto"/>
                <a:ea typeface="Roboto"/>
                <a:cs typeface="Roboto"/>
                <a:sym typeface="Roboto"/>
              </a:defRPr>
            </a:lvl1pPr>
            <a:lvl2pPr marL="914400" lvl="1" indent="-292100">
              <a:lnSpc>
                <a:spcPct val="104000"/>
              </a:lnSpc>
              <a:spcBef>
                <a:spcPts val="800"/>
              </a:spcBef>
              <a:spcAft>
                <a:spcPts val="0"/>
              </a:spcAft>
              <a:buClr>
                <a:srgbClr val="FFFFFF"/>
              </a:buClr>
              <a:buSzPts val="1000"/>
              <a:buFont typeface="Roboto"/>
              <a:buChar char="○"/>
              <a:defRPr sz="1000" i="1">
                <a:solidFill>
                  <a:srgbClr val="FFFFFF"/>
                </a:solidFill>
                <a:latin typeface="Roboto"/>
                <a:ea typeface="Roboto"/>
                <a:cs typeface="Roboto"/>
                <a:sym typeface="Roboto"/>
              </a:defRPr>
            </a:lvl2pPr>
            <a:lvl3pPr marL="1371600" lvl="2" indent="-292100">
              <a:lnSpc>
                <a:spcPct val="104000"/>
              </a:lnSpc>
              <a:spcBef>
                <a:spcPts val="800"/>
              </a:spcBef>
              <a:spcAft>
                <a:spcPts val="0"/>
              </a:spcAft>
              <a:buClr>
                <a:srgbClr val="FFFFFF"/>
              </a:buClr>
              <a:buSzPts val="1000"/>
              <a:buFont typeface="Roboto"/>
              <a:buChar char="■"/>
              <a:defRPr sz="1000" u="sng">
                <a:solidFill>
                  <a:srgbClr val="FFFFFF"/>
                </a:solidFill>
                <a:latin typeface="Roboto"/>
                <a:ea typeface="Roboto"/>
                <a:cs typeface="Roboto"/>
                <a:sym typeface="Roboto"/>
              </a:defRPr>
            </a:lvl3pPr>
            <a:lvl4pPr marL="1828800" lvl="3" indent="-292100">
              <a:lnSpc>
                <a:spcPct val="104000"/>
              </a:lnSpc>
              <a:spcBef>
                <a:spcPts val="800"/>
              </a:spcBef>
              <a:spcAft>
                <a:spcPts val="0"/>
              </a:spcAft>
              <a:buClr>
                <a:srgbClr val="FFFFFF"/>
              </a:buClr>
              <a:buSzPts val="1000"/>
              <a:buFont typeface="Roboto"/>
              <a:buChar char="●"/>
              <a:defRPr sz="1000">
                <a:solidFill>
                  <a:srgbClr val="FFFFFF"/>
                </a:solidFill>
                <a:latin typeface="Roboto"/>
                <a:ea typeface="Roboto"/>
                <a:cs typeface="Roboto"/>
                <a:sym typeface="Roboto"/>
              </a:defRPr>
            </a:lvl4pPr>
            <a:lvl5pPr marL="2286000" lvl="4" indent="-292100">
              <a:lnSpc>
                <a:spcPct val="104000"/>
              </a:lnSpc>
              <a:spcBef>
                <a:spcPts val="800"/>
              </a:spcBef>
              <a:spcAft>
                <a:spcPts val="0"/>
              </a:spcAft>
              <a:buClr>
                <a:srgbClr val="FFFFFF"/>
              </a:buClr>
              <a:buSzPts val="1000"/>
              <a:buFont typeface="Roboto"/>
              <a:buChar char="○"/>
              <a:defRPr sz="1000" i="1">
                <a:solidFill>
                  <a:srgbClr val="FFFFFF"/>
                </a:solidFill>
                <a:latin typeface="Roboto"/>
                <a:ea typeface="Roboto"/>
                <a:cs typeface="Roboto"/>
                <a:sym typeface="Roboto"/>
              </a:defRPr>
            </a:lvl5pPr>
            <a:lvl6pPr marL="2743200" lvl="5" indent="-292100">
              <a:lnSpc>
                <a:spcPct val="104000"/>
              </a:lnSpc>
              <a:spcBef>
                <a:spcPts val="800"/>
              </a:spcBef>
              <a:spcAft>
                <a:spcPts val="0"/>
              </a:spcAft>
              <a:buClr>
                <a:srgbClr val="FFFFFF"/>
              </a:buClr>
              <a:buSzPts val="1000"/>
              <a:buFont typeface="Roboto"/>
              <a:buChar char="■"/>
              <a:defRPr sz="1000" u="sng">
                <a:solidFill>
                  <a:srgbClr val="FFFFFF"/>
                </a:solidFill>
                <a:latin typeface="Roboto"/>
                <a:ea typeface="Roboto"/>
                <a:cs typeface="Roboto"/>
                <a:sym typeface="Roboto"/>
              </a:defRPr>
            </a:lvl6pPr>
            <a:lvl7pPr marL="3200400" lvl="6" indent="-292100">
              <a:lnSpc>
                <a:spcPct val="104000"/>
              </a:lnSpc>
              <a:spcBef>
                <a:spcPts val="800"/>
              </a:spcBef>
              <a:spcAft>
                <a:spcPts val="0"/>
              </a:spcAft>
              <a:buClr>
                <a:srgbClr val="FFFFFF"/>
              </a:buClr>
              <a:buSzPts val="1000"/>
              <a:buFont typeface="Roboto"/>
              <a:buChar char="●"/>
              <a:defRPr sz="1000">
                <a:solidFill>
                  <a:srgbClr val="FFFFFF"/>
                </a:solidFill>
                <a:latin typeface="Roboto"/>
                <a:ea typeface="Roboto"/>
                <a:cs typeface="Roboto"/>
                <a:sym typeface="Roboto"/>
              </a:defRPr>
            </a:lvl7pPr>
            <a:lvl8pPr marL="3657600" lvl="7" indent="-292100">
              <a:lnSpc>
                <a:spcPct val="104000"/>
              </a:lnSpc>
              <a:spcBef>
                <a:spcPts val="800"/>
              </a:spcBef>
              <a:spcAft>
                <a:spcPts val="0"/>
              </a:spcAft>
              <a:buClr>
                <a:srgbClr val="FFFFFF"/>
              </a:buClr>
              <a:buSzPts val="1000"/>
              <a:buFont typeface="Roboto"/>
              <a:buChar char="○"/>
              <a:defRPr sz="1000" i="1">
                <a:solidFill>
                  <a:srgbClr val="FFFFFF"/>
                </a:solidFill>
                <a:latin typeface="Roboto"/>
                <a:ea typeface="Roboto"/>
                <a:cs typeface="Roboto"/>
                <a:sym typeface="Roboto"/>
              </a:defRPr>
            </a:lvl8pPr>
            <a:lvl9pPr marL="4114800" lvl="8" indent="-292100">
              <a:lnSpc>
                <a:spcPct val="104000"/>
              </a:lnSpc>
              <a:spcBef>
                <a:spcPts val="800"/>
              </a:spcBef>
              <a:spcAft>
                <a:spcPts val="800"/>
              </a:spcAft>
              <a:buClr>
                <a:srgbClr val="FFFFFF"/>
              </a:buClr>
              <a:buSzPts val="1000"/>
              <a:buFont typeface="Roboto"/>
              <a:buChar char="■"/>
              <a:defRPr sz="1000" u="sng">
                <a:solidFill>
                  <a:srgbClr val="FFFFFF"/>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90450" y="4873575"/>
            <a:ext cx="548700" cy="269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7" r:id="rId5"/>
    <p:sldLayoutId id="2147483659" r:id="rId6"/>
    <p:sldLayoutId id="2147483660" r:id="rId7"/>
    <p:sldLayoutId id="2147483661"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BredaUniversityADSAI/2023-24d-fai2-adsai-group-cv1/blob/main/ATHENA/notebooks/DS_setup_version_control_and_documentation.ipynb" TargetMode="External"/><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hyperlink" Target="https://github.com/BredaUniversityADSAI/2023-24d-fai2-adsai-group-cv1/blob/main/ATHENA/.pre-commit-config.yaml" TargetMode="External"/><Relationship Id="rId5" Type="http://schemas.openxmlformats.org/officeDocument/2006/relationships/hyperlink" Target="https://github.com/BredaUniversityADSAI/2023-24d-fai2-adsai-group-cv1/blob/main/ATHENA/notebooks/DS_U-net_model.ipynb" TargetMode="External"/><Relationship Id="rId4" Type="http://schemas.openxmlformats.org/officeDocument/2006/relationships/hyperlink" Target="https://github.com/BredaUniversityADSAI/2023-24d-fai2-adsai-group-cv1/blob/main/ATHENA/poetry.lock"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BredaUniversityADSAI/2023-24d-fai2-adsai-group-cv1/blob/main/ATHENA/tests/test_model_saving.py" TargetMode="External"/><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hyperlink" Target="https://github.com/BredaUniversityADSAI/2023-24d-fai2-adsai-group-cv1/tree/main/ATHENA/scr/Inference"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BredaUniversityADSAI/2023-24d-fai2-adsai-DominikSzewczyk224180/tree/main/Slef-study" TargetMode="External"/><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hyperlink" Target="https://dev.azure.com/2024-ADSAI-Y2D/CV1%20-%20Dean/_boards/board/t/CV1%20-%20Dean%20Team/Issues" TargetMode="External"/><Relationship Id="rId5" Type="http://schemas.openxmlformats.org/officeDocument/2006/relationships/hyperlink" Target="https://github.com/BredaUniversityADSAI/2023-24d-fai2-adsai-group-cv1/tree/main/ATHENA/environment" TargetMode="External"/><Relationship Id="rId4" Type="http://schemas.openxmlformats.org/officeDocument/2006/relationships/hyperlink" Target="https://github.com/BredaUniversityADSAI/2023-24d-fai2-adsai-group-cv1/tree/main/ATHENA/data"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BredaUniversityADSAI/2023-24d-fai2-adsai-group-cv1/tree/main/ATHENA/environment" TargetMode="External"/><Relationship Id="rId2" Type="http://schemas.openxmlformats.org/officeDocument/2006/relationships/notesSlide" Target="../notesSlides/notesSlide16.xml"/><Relationship Id="rId1" Type="http://schemas.openxmlformats.org/officeDocument/2006/relationships/slideLayout" Target="../slideLayouts/slideLayout8.xml"/><Relationship Id="rId5" Type="http://schemas.openxmlformats.org/officeDocument/2006/relationships/hyperlink" Target="https://github.com/BredaUniversityADSAI/2023-24d-fai2-adsai-group-cv1/blob/main/ATHENA/Training_cost_expectations.md" TargetMode="External"/><Relationship Id="rId4" Type="http://schemas.openxmlformats.org/officeDocument/2006/relationships/hyperlink" Target="https://github.com/BredaUniversityADSAI/2023-24d-fai2-adsai-group-cv1/tree/main/ATHENA/docs"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BredaUniversityADSAI/2023-24d-fai2-adsai-group-cv1/blob/Dokers/app/backend/ATHENA/app.py" TargetMode="External"/><Relationship Id="rId2" Type="http://schemas.openxmlformats.org/officeDocument/2006/relationships/notesSlide" Target="../notesSlides/notesSlide18.xml"/><Relationship Id="rId1" Type="http://schemas.openxmlformats.org/officeDocument/2006/relationships/slideLayout" Target="../slideLayouts/slideLayout8.xml"/><Relationship Id="rId5" Type="http://schemas.openxmlformats.org/officeDocument/2006/relationships/image" Target="../media/image3.png"/><Relationship Id="rId4" Type="http://schemas.openxmlformats.org/officeDocument/2006/relationships/hyperlink" Target="https://github.com/BredaUniversityADSAI/2023-24d-fai2-adsai-DominikSzewczyk224180/blob/main/Cloud/data.ipynb"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BredaUniversityADSAI/2023-24d-fai2-adsai-DominikSzewczyk224180/tree/main/Cloud" TargetMode="External"/><Relationship Id="rId2" Type="http://schemas.openxmlformats.org/officeDocument/2006/relationships/notesSlide" Target="../notesSlides/notesSlide20.xml"/><Relationship Id="rId1" Type="http://schemas.openxmlformats.org/officeDocument/2006/relationships/slideLayout" Target="../slideLayouts/slideLayout8.xml"/><Relationship Id="rId5" Type="http://schemas.openxmlformats.org/officeDocument/2006/relationships/hyperlink" Target="https://urban-adventure-o4eew5n.pages.github.io/" TargetMode="External"/><Relationship Id="rId4" Type="http://schemas.openxmlformats.org/officeDocument/2006/relationships/hyperlink" Target="https://github.com/BredaUniversityADSAI/2023-24d-fai2-adsai-group-cv1/blob/Dokers/app/frontend/Dockerfile"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s://urban-adventure-o4eew5n.pages.github.io/" TargetMode="External"/><Relationship Id="rId2" Type="http://schemas.openxmlformats.org/officeDocument/2006/relationships/notesSlide" Target="../notesSlides/notesSlide22.xml"/><Relationship Id="rId1" Type="http://schemas.openxmlformats.org/officeDocument/2006/relationships/slideLayout" Target="../slideLayouts/slideLayout8.xml"/><Relationship Id="rId5" Type="http://schemas.openxmlformats.org/officeDocument/2006/relationships/hyperlink" Target="https://github.com/BredaUniversityADSAI/2023-24d-fai2-adsai-group-cv1/blob/test/app/backend/ATHENA/scr/pipeline.py" TargetMode="External"/><Relationship Id="rId4" Type="http://schemas.openxmlformats.org/officeDocument/2006/relationships/hyperlink" Target="https://github.com/BredaUniversityADSAI/2023-24d-fai2-adsai-group-cv1/blob/test/Management/MLOps_plan.md"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hyperlink" Target="https://github.com/BredaUniversityADSAI/2023-24d-fai2-adsai-DominikSzewczyk224180/blob/main/Evidence/Plan_last10days.png" TargetMode="External"/><Relationship Id="rId3" Type="http://schemas.openxmlformats.org/officeDocument/2006/relationships/hyperlink" Target="https://github.com/BredaUniversityADSAI/2023-24d-fai2-adsai-group-cv1/blob/development/Management/ProjectBreakdown.md" TargetMode="External"/><Relationship Id="rId7" Type="http://schemas.openxmlformats.org/officeDocument/2006/relationships/hyperlink" Target="https://dev.azure.com/2024-ADSAI-Y2D/CV1%20-%20Dean/_sprints/taskboard/CV1%20-%20Dean%20Team/CV1%20-%20Dean/Sprint%203%20-%20Data%20Pipelines%20and%20Model%20Training%20in%20Cloud%20-%20Dominik" TargetMode="External"/><Relationship Id="rId2" Type="http://schemas.openxmlformats.org/officeDocument/2006/relationships/notesSlide" Target="../notesSlides/notesSlide26.xml"/><Relationship Id="rId1" Type="http://schemas.openxmlformats.org/officeDocument/2006/relationships/slideLayout" Target="../slideLayouts/slideLayout4.xml"/><Relationship Id="rId6" Type="http://schemas.openxmlformats.org/officeDocument/2006/relationships/hyperlink" Target="https://github.com/BredaUniversityADSAI/2023-24d-fai2-adsai-DominikSzewczyk224180/blob/main/Evidence/Sprint3_taskdescripion.png" TargetMode="External"/><Relationship Id="rId11" Type="http://schemas.openxmlformats.org/officeDocument/2006/relationships/comments" Target="../comments/comment2.xml"/><Relationship Id="rId5" Type="http://schemas.openxmlformats.org/officeDocument/2006/relationships/hyperlink" Target="https://github.com/BredaUniversityADSAI/2023-24d-fai2-adsai-DominikSzewczyk224180/blob/main/Evidence/Sprin3_subtasks.png" TargetMode="External"/><Relationship Id="rId10" Type="http://schemas.openxmlformats.org/officeDocument/2006/relationships/hyperlink" Target="https://dev.azure.com/2024-ADSAI-Y2D/CV1%20-%20Dean/_backlogs/backlog/CV1%20-%20Dean%20Team/Epics" TargetMode="External"/><Relationship Id="rId4" Type="http://schemas.openxmlformats.org/officeDocument/2006/relationships/hyperlink" Target="https://github.com/BredaUniversityADSAI/2023-24d-fai2-adsai-DominikSzewczyk224180/blob/main/Evidence/Sprint3_Tasks.png" TargetMode="External"/><Relationship Id="rId9" Type="http://schemas.openxmlformats.org/officeDocument/2006/relationships/hyperlink" Target="https://github.com/BredaUniversityADSAI/2023-24d-fai2-adsai-group-cv1/blob/main/Management/Stand-Ups.md" TargetMode="External"/></Relationships>
</file>

<file path=ppt/slides/_rels/slide27.xml.rels><?xml version="1.0" encoding="UTF-8" standalone="yes"?>
<Relationships xmlns="http://schemas.openxmlformats.org/package/2006/relationships"><Relationship Id="rId8" Type="http://schemas.openxmlformats.org/officeDocument/2006/relationships/hyperlink" Target="https://github.com/BredaUniversityADSAI/2023-24d-fai2-adsai-DominikSzewczyk224180/blob/main/Evidence/Feedback_Teamschat_2.png" TargetMode="External"/><Relationship Id="rId3" Type="http://schemas.openxmlformats.org/officeDocument/2006/relationships/hyperlink" Target="https://github.com/BredaUniversityADSAI/2023-24d-fai2-adsai-DominikSzewczyk224180/blob/main/Evidence/Feedback_learning_log.png" TargetMode="External"/><Relationship Id="rId7" Type="http://schemas.openxmlformats.org/officeDocument/2006/relationships/hyperlink" Target="https://github.com/BredaUniversityADSAI/2023-24d-fai2-adsai-DominikSzewczyk224180/blob/main/Evidence/Reflecion_peer_review.png" TargetMode="External"/><Relationship Id="rId2" Type="http://schemas.openxmlformats.org/officeDocument/2006/relationships/notesSlide" Target="../notesSlides/notesSlide27.xml"/><Relationship Id="rId1" Type="http://schemas.openxmlformats.org/officeDocument/2006/relationships/slideLayout" Target="../slideLayouts/slideLayout4.xml"/><Relationship Id="rId6" Type="http://schemas.openxmlformats.org/officeDocument/2006/relationships/hyperlink" Target="https://github.com/BredaUniversityADSAI/2023-24d-fai2-adsai-DominikSzewczyk224180/blob/main/Evidence/Peer_review.pdf" TargetMode="External"/><Relationship Id="rId5" Type="http://schemas.openxmlformats.org/officeDocument/2006/relationships/hyperlink" Target="https://github.com/BredaUniversityADSAI/2023-24d-fai2-adsai-group-cv1/blob/main/Management/Stand-Ups.md" TargetMode="External"/><Relationship Id="rId4" Type="http://schemas.openxmlformats.org/officeDocument/2006/relationships/hyperlink" Target="https://github.com/BredaUniversityADSAI/2023-24d-fai2-adsai-DominikSzewczyk224180/blob/main/Evidence/Feedback_teams.png" TargetMode="External"/><Relationship Id="rId9" Type="http://schemas.openxmlformats.org/officeDocument/2006/relationships/hyperlink" Target="https://github.com/BredaUniversityADSAI/2023-24d-fai2-adsai-DominikSzewczyk224180/blob/main/Evidence/Improvement%20Points%20peer%20review.png"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BredaUniversityADSAI/2023-24d-fai2-adsai-group-cv1/blob/main/Management/Stand-Ups.md" TargetMode="External"/><Relationship Id="rId2" Type="http://schemas.openxmlformats.org/officeDocument/2006/relationships/notesSlide" Target="../notesSlides/notesSlide29.xml"/><Relationship Id="rId1" Type="http://schemas.openxmlformats.org/officeDocument/2006/relationships/slideLayout" Target="../slideLayouts/slideLayout4.xml"/><Relationship Id="rId5" Type="http://schemas.openxmlformats.org/officeDocument/2006/relationships/hyperlink" Target="https://github.com/BredaUniversityADSAI/2023-24d-fai2-adsai-DominikSzewczyk224180/blob/main/Evidence/Peer_review.pdf" TargetMode="External"/><Relationship Id="rId4" Type="http://schemas.openxmlformats.org/officeDocument/2006/relationships/hyperlink" Target="https://dev.azure.com/2024-ADSAI-Y2D/CV1%20-%20Dean/_boards/board/t/CV1%20-%20Dean%20Team/Issue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hyperlink" Target="https://github.com/BredaUniversityADSAI/2023-24d-fai2-adsai-DominikSzewczyk224180/blob/main/Evidence/Enviroment%20personal.png" TargetMode="External"/><Relationship Id="rId13" Type="http://schemas.openxmlformats.org/officeDocument/2006/relationships/hyperlink" Target="https://urban-adventure-o4eew5n.pages.github.io/" TargetMode="External"/><Relationship Id="rId18" Type="http://schemas.openxmlformats.org/officeDocument/2006/relationships/hyperlink" Target="https://github.com/BredaUniversityADSAI/2023-24d-fai2-adsai-group-cv1/tree/main/.github/workflows" TargetMode="External"/><Relationship Id="rId3" Type="http://schemas.openxmlformats.org/officeDocument/2006/relationships/hyperlink" Target="https://github.com/BredaUniversityADSAI/2023-24d-fai2-adsai-group-cv1/tree/main" TargetMode="External"/><Relationship Id="rId7" Type="http://schemas.openxmlformats.org/officeDocument/2006/relationships/hyperlink" Target="https://github.com/BredaUniversityADSAI/2023-24d-fai2-adsai-DominikSzewczyk224180/blob/main/Evidence/Enviroment%20team.png" TargetMode="External"/><Relationship Id="rId12" Type="http://schemas.openxmlformats.org/officeDocument/2006/relationships/hyperlink" Target="https://github.com/BredaUniversityADSAI/2023-24d-fai2-adsai-DominikSzewczyk224180/blob/main/Evidence/Unit%20test%20runs%20correctly.png" TargetMode="External"/><Relationship Id="rId17" Type="http://schemas.openxmlformats.org/officeDocument/2006/relationships/hyperlink" Target="https://github.com/BredaUniversityADSAI/2023-24d-fai2-adsai-group-cv1/blob/development/ATHENA/.pre-commit-config.yaml" TargetMode="External"/><Relationship Id="rId2" Type="http://schemas.openxmlformats.org/officeDocument/2006/relationships/notesSlide" Target="../notesSlides/notesSlide31.xml"/><Relationship Id="rId16" Type="http://schemas.openxmlformats.org/officeDocument/2006/relationships/hyperlink" Target="https://github.com/BredaUniversityADSAI/2023-24d-fai2-adsai-group-cv1/blob/test/app/backend/ATHENA/scr/model_training.py" TargetMode="External"/><Relationship Id="rId1" Type="http://schemas.openxmlformats.org/officeDocument/2006/relationships/slideLayout" Target="../slideLayouts/slideLayout4.xml"/><Relationship Id="rId6" Type="http://schemas.openxmlformats.org/officeDocument/2006/relationships/hyperlink" Target="https://github.com/BredaUniversityADSAI/2023-24d-fai2-adsai-group-cv1/tree/test/app/backend/ATHENA/scr" TargetMode="External"/><Relationship Id="rId11" Type="http://schemas.openxmlformats.org/officeDocument/2006/relationships/hyperlink" Target="https://github.com/BredaUniversityADSAI/2023-24d-fai2-adsai-group-cv1/blob/test/app/backend/ATHENA/scr/unittests/test_model_saving.py" TargetMode="External"/><Relationship Id="rId5" Type="http://schemas.openxmlformats.org/officeDocument/2006/relationships/hyperlink" Target="https://github.com/BredaUniversityADSAI/2023-24d-fai2-adsai-group-cv1/blob/development/ATHENA/pyproject.toml" TargetMode="External"/><Relationship Id="rId15" Type="http://schemas.openxmlformats.org/officeDocument/2006/relationships/hyperlink" Target="https://github.com/BredaUniversityADSAI/2023-24d-fai2-adsai-DominikSzewczyk224180/blob/main/Evidence/Resource%20management.png" TargetMode="External"/><Relationship Id="rId10" Type="http://schemas.openxmlformats.org/officeDocument/2006/relationships/hyperlink" Target="https://github.com/BredaUniversityADSAI/2023-24d-fai2-adsai-group-cv1/blob/test/app/backend/ATHENA/scr/model_saving.py" TargetMode="External"/><Relationship Id="rId4" Type="http://schemas.openxmlformats.org/officeDocument/2006/relationships/hyperlink" Target="https://github.com/BredaUniversityADSAI/2023-24d-fai2-adsai-group-cv1/blob/test/Management/MLOps_plan.md" TargetMode="External"/><Relationship Id="rId9" Type="http://schemas.openxmlformats.org/officeDocument/2006/relationships/hyperlink" Target="https://github.com/BredaUniversityADSAI/2023-24d-fai2-adsai-group-cv1/blob/development/ATHENA/utils/register_environment.py" TargetMode="External"/><Relationship Id="rId14" Type="http://schemas.openxmlformats.org/officeDocument/2006/relationships/hyperlink" Target="https://github.com/BredaUniversityADSAI/2023-24d-fai2-adsai-DominikSzewczyk224180/blob/main/Evidence/Type%20checking.png" TargetMode="External"/></Relationships>
</file>

<file path=ppt/slides/_rels/slide32.xml.rels><?xml version="1.0" encoding="UTF-8" standalone="yes"?>
<Relationships xmlns="http://schemas.openxmlformats.org/package/2006/relationships"><Relationship Id="rId8" Type="http://schemas.openxmlformats.org/officeDocument/2006/relationships/hyperlink" Target="https://github.com/BredaUniversityADSAI/2023-24d-fai2-adsai-group-cv1/tree/test/app/backend/ATHENA/scr" TargetMode="External"/><Relationship Id="rId3" Type="http://schemas.openxmlformats.org/officeDocument/2006/relationships/hyperlink" Target="https://github.com/BredaUniversityADSAI/2023-24d-fai2-adsai-group-cv1/tree/main" TargetMode="External"/><Relationship Id="rId7" Type="http://schemas.openxmlformats.org/officeDocument/2006/relationships/hyperlink" Target="https://urban-adventure-o4eew5n.pages.github.io/" TargetMode="External"/><Relationship Id="rId2" Type="http://schemas.openxmlformats.org/officeDocument/2006/relationships/notesSlide" Target="../notesSlides/notesSlide32.xml"/><Relationship Id="rId1" Type="http://schemas.openxmlformats.org/officeDocument/2006/relationships/slideLayout" Target="../slideLayouts/slideLayout4.xml"/><Relationship Id="rId6" Type="http://schemas.openxmlformats.org/officeDocument/2006/relationships/hyperlink" Target="https://github.com/BredaUniversityADSAI/2023-24d-fai2-adsai-group-cv1/blob/test/app/backend/ATHENA/scr/model_saving.py" TargetMode="External"/><Relationship Id="rId5" Type="http://schemas.openxmlformats.org/officeDocument/2006/relationships/hyperlink" Target="https://github.com/BredaUniversityADSAI/2023-24d-fai2-adsai-DominikSzewczyk224180/blob/main/Evidence/Documentation%20best%20practices.png" TargetMode="External"/><Relationship Id="rId10" Type="http://schemas.openxmlformats.org/officeDocument/2006/relationships/hyperlink" Target="https://github.com/BredaUniversityADSAI/2023-24d-fai2-adsai-group-cv1/blob/test/app/backend/ATHENA/scr/logger.py" TargetMode="External"/><Relationship Id="rId4" Type="http://schemas.openxmlformats.org/officeDocument/2006/relationships/hyperlink" Target="https://github.com/BredaUniversityADSAI/2023-24d-fai2-adsai-group-cv1/blob/main/README.md" TargetMode="External"/><Relationship Id="rId9" Type="http://schemas.openxmlformats.org/officeDocument/2006/relationships/hyperlink" Target="https://github.com/BredaUniversityADSAI/2023-24d-fai2-adsai-group-cv1/blob/test/app/backend/ATHENA/pipeline.py" TargetMode="Externa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hyperlink" Target="https://ml.azure.com/runs/amiable_pig_lf101klmrm?wsid=/subscriptions/0a94de80-6d3b-49f2-b3e9-ec5818862801/resourceGroups/buas-y2/providers/Microsoft.MachineLearningServices/workspaces/CV1&amp;tid=0a33589b-0036-4fe8-a829-3ed0926af886" TargetMode="External"/><Relationship Id="rId13" Type="http://schemas.openxmlformats.org/officeDocument/2006/relationships/hyperlink" Target="https://github.com/BredaUniversityADSAI/2023-24d-fai2-adsai-DominikSzewczyk224180/blob/main/Evidence/pipeline_daily_run.png" TargetMode="External"/><Relationship Id="rId3" Type="http://schemas.openxmlformats.org/officeDocument/2006/relationships/hyperlink" Target="https://github.com/BredaUniversityADSAI/2023-24d-fai2-adsai-DominikSzewczyk224180/blob/main/Evidence/Data_assets.png" TargetMode="External"/><Relationship Id="rId7" Type="http://schemas.openxmlformats.org/officeDocument/2006/relationships/hyperlink" Target="https://github.com/BredaUniversityADSAI/2023-24d-fai2-adsai-DominikSzewczyk224180/blob/main/Evidence/Pipeline%20in%20the%20cloud.png" TargetMode="External"/><Relationship Id="rId12" Type="http://schemas.openxmlformats.org/officeDocument/2006/relationships/hyperlink" Target="https://github.com/BredaUniversityADSAI/2023-24d-fai2-adsai-group-cv1/blob/test/app/backend/ATHENA/model_training_2.py" TargetMode="External"/><Relationship Id="rId2" Type="http://schemas.openxmlformats.org/officeDocument/2006/relationships/notesSlide" Target="../notesSlides/notesSlide34.xml"/><Relationship Id="rId1" Type="http://schemas.openxmlformats.org/officeDocument/2006/relationships/slideLayout" Target="../slideLayouts/slideLayout4.xml"/><Relationship Id="rId6" Type="http://schemas.openxmlformats.org/officeDocument/2006/relationships/hyperlink" Target="https://github.com/BredaUniversityADSAI/2023-24d-fai2-adsai-group-cv1/blob/features/model_info_API/ATHENA/scr/models/model_training_2.py" TargetMode="External"/><Relationship Id="rId11" Type="http://schemas.openxmlformats.org/officeDocument/2006/relationships/hyperlink" Target="https://github.com/BredaUniversityADSAI/2023-24d-fai2-adsai-DominikSzewczyk224180/blob/main/Evidence/Automated%20metric%20logging%20and%20visualisations.png" TargetMode="External"/><Relationship Id="rId5" Type="http://schemas.openxmlformats.org/officeDocument/2006/relationships/hyperlink" Target="https://github.com/BredaUniversityADSAI/2023-24d-fai2-adsai-group-cv1/blob/features/model_info_API/ATHENA/pipeline.py" TargetMode="External"/><Relationship Id="rId15" Type="http://schemas.openxmlformats.org/officeDocument/2006/relationships/hyperlink" Target="https://github.com/BredaUniversityADSAI/2023-24d-fai2-adsai-group-cv1/blob/test/Management/Training_cost_expectations.md" TargetMode="External"/><Relationship Id="rId10" Type="http://schemas.openxmlformats.org/officeDocument/2006/relationships/hyperlink" Target="https://github.com/BredaUniversityADSAI/2023-24d-fai2-adsai-group-cv1/blob/test/Azure/pipeline%20-%20HP.py" TargetMode="External"/><Relationship Id="rId4" Type="http://schemas.openxmlformats.org/officeDocument/2006/relationships/hyperlink" Target="https://github.com/BredaUniversityADSAI/2023-24d-fai2-adsai-DominikSzewczyk224180/blob/main/Cloud/data.ipynb" TargetMode="External"/><Relationship Id="rId9" Type="http://schemas.openxmlformats.org/officeDocument/2006/relationships/hyperlink" Target="https://ml.azure.com/runs/tender_planet_63g8s9tv71?wsid=/subscriptions/0a94de80-6d3b-49f2-b3e9-ec5818862801/resourceGroups/buas-y2/providers/Microsoft.MachineLearningServices/workspaces/CV1&amp;tid=0a33589b-0036-4fe8-a829-3ed0926af886" TargetMode="External"/><Relationship Id="rId14" Type="http://schemas.openxmlformats.org/officeDocument/2006/relationships/hyperlink" Target="https://github.com/BredaUniversityADSAI/2023-24d-fai2-adsai-group-cv1/blob/test/app/backend/ATHENA/scr/model_architectures.py"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hyperlink" Target="https://github.com/BredaUniversityADSAI/2023-24d-fai2-adsai-DominikSzewczyk224180/blob/main/Evidence/Docker%20container.png" TargetMode="External"/><Relationship Id="rId13" Type="http://schemas.openxmlformats.org/officeDocument/2006/relationships/hyperlink" Target="https://github.com/BredaUniversityADSAI/2023-24d-fai2-adsai-group-cv1/blob/Feedback-loop/app/backend/ATHENA/app.py" TargetMode="External"/><Relationship Id="rId18" Type="http://schemas.openxmlformats.org/officeDocument/2006/relationships/hyperlink" Target="https://github.com/BredaUniversityADSAI/2023-24d-fai2-adsai-DominikSzewczyk224180/blob/main/Evidence/deploy_to_aci.png" TargetMode="External"/><Relationship Id="rId3" Type="http://schemas.openxmlformats.org/officeDocument/2006/relationships/hyperlink" Target="https://github.com/BredaUniversityADSAI/2023-24d-fai2-adsai-group-cv1/blob/test/app/backend/ATHENA/scr/process_data.py" TargetMode="External"/><Relationship Id="rId21" Type="http://schemas.openxmlformats.org/officeDocument/2006/relationships/hyperlink" Target="https://github.com/BredaUniversityADSAI/2023-24d-fai2-adsai-DominikSzewczyk224180/blob/main/Evidence/Containers.png" TargetMode="External"/><Relationship Id="rId7" Type="http://schemas.openxmlformats.org/officeDocument/2006/relationships/hyperlink" Target="https://github.com/BredaUniversityADSAI/2023-24d-fai2-adsai-DominikSzewczyk224180/blob/main/Evidence/API_localy.png" TargetMode="External"/><Relationship Id="rId12" Type="http://schemas.openxmlformats.org/officeDocument/2006/relationships/hyperlink" Target="https://github.com/BredaUniversityADSAI/2023-24d-fai2-adsai-DominikSzewczyk224180/blob/main/Evidence/Interact%20with%20localy%20running%20data%20pipeline.png" TargetMode="External"/><Relationship Id="rId17" Type="http://schemas.openxmlformats.org/officeDocument/2006/relationships/hyperlink" Target="https://github.com/BredaUniversityADSAI/2023-24d-fai2-adsai-group-cv1/blob/test/Azure/deploy_to_aci.py" TargetMode="External"/><Relationship Id="rId2" Type="http://schemas.openxmlformats.org/officeDocument/2006/relationships/notesSlide" Target="../notesSlides/notesSlide36.xml"/><Relationship Id="rId16" Type="http://schemas.openxmlformats.org/officeDocument/2006/relationships/hyperlink" Target="https://github.com/BredaUniversityADSAI/2023-24d-fai2-adsai-group-cv1/blob/test/app/backend/ATHENA/scr/model_architectures.py" TargetMode="External"/><Relationship Id="rId20" Type="http://schemas.openxmlformats.org/officeDocument/2006/relationships/hyperlink" Target="https://github.com/BredaUniversityADSAI/2023-24d-fai2-adsai-group-cv1/blob/test/Management/Training_cost_expectations.md" TargetMode="External"/><Relationship Id="rId1" Type="http://schemas.openxmlformats.org/officeDocument/2006/relationships/slideLayout" Target="../slideLayouts/slideLayout4.xml"/><Relationship Id="rId6" Type="http://schemas.openxmlformats.org/officeDocument/2006/relationships/hyperlink" Target="https://github.com/BredaUniversityADSAI/2023-24d-fai2-adsai-group-cv1/blob/test/app/backend/ATHENA/app.py" TargetMode="External"/><Relationship Id="rId11" Type="http://schemas.openxmlformats.org/officeDocument/2006/relationships/hyperlink" Target="https://hub.docker.com/repository/docker/kian183072/athena-backend/general" TargetMode="External"/><Relationship Id="rId5" Type="http://schemas.openxmlformats.org/officeDocument/2006/relationships/hyperlink" Target="https://github.com/BredaUniversityADSAI/2023-24d-fai2-adsai-group-cv1/blob/test/Management/ProjectBreakdown.md" TargetMode="External"/><Relationship Id="rId15" Type="http://schemas.openxmlformats.org/officeDocument/2006/relationships/hyperlink" Target="https://github.com/BredaUniversityADSAI/2023-24d-fai2-adsai-group-cv1/blob/test/Azure/deployment_endpoints_cloud.py" TargetMode="External"/><Relationship Id="rId10" Type="http://schemas.openxmlformats.org/officeDocument/2006/relationships/hyperlink" Target="https://hub.docker.com/r/dominik224180/athena-frontend" TargetMode="External"/><Relationship Id="rId19" Type="http://schemas.openxmlformats.org/officeDocument/2006/relationships/hyperlink" Target="https://portal.azure.com/#@edubuas.onmicrosoft.com/resource/subscriptions/0a94de80-6d3b-49f2-b3e9-ec5818862801/resourceGroups/buas-y2/providers/Microsoft.ContainerInstance/containerGroups/athena-backend/overview" TargetMode="External"/><Relationship Id="rId4" Type="http://schemas.openxmlformats.org/officeDocument/2006/relationships/hyperlink" Target="https://github.com/BredaUniversityADSAI/2023-24d-fai2-adsai-group-cv1/blob/test/Management/MLOps_plan.md" TargetMode="External"/><Relationship Id="rId9" Type="http://schemas.openxmlformats.org/officeDocument/2006/relationships/hyperlink" Target="https://github.com/BredaUniversityADSAI/2023-24d-fai2-adsai-DominikSzewczyk224180/blob/main/Evidence/Docker_desktop.png" TargetMode="External"/><Relationship Id="rId14" Type="http://schemas.openxmlformats.org/officeDocument/2006/relationships/hyperlink" Target="https://ml.azure.com/endpoints?wsid=/subscriptions/0a94de80-6d3b-49f2-b3e9-ec5818862801/resourceGroups/buas-y2/providers/Microsoft.MachineLearningServices/workspaces/CV1&amp;tid=0a33589b-0036-4fe8-a829-3ed0926af886" TargetMode="External"/><Relationship Id="rId22" Type="http://schemas.openxmlformats.org/officeDocument/2006/relationships/hyperlink" Target="http://194.171.191.226:3983/docs#/" TargetMode="External"/></Relationships>
</file>

<file path=ppt/slides/_rels/slide37.xml.rels><?xml version="1.0" encoding="UTF-8" standalone="yes"?>
<Relationships xmlns="http://schemas.openxmlformats.org/package/2006/relationships"><Relationship Id="rId8" Type="http://schemas.openxmlformats.org/officeDocument/2006/relationships/hyperlink" Target="https://github.com/BredaUniversityADSAI/2023-24d-fai2-adsai-DominikSzewczyk224180/blob/main/Evidence/Automated%20metric%20logging%20and%20visualisations.png" TargetMode="External"/><Relationship Id="rId3" Type="http://schemas.openxmlformats.org/officeDocument/2006/relationships/hyperlink" Target="https://github.com/BredaUniversityADSAI/2023-24d-fai2-adsai-group-cv1/tree/test/.github/workflows" TargetMode="External"/><Relationship Id="rId7" Type="http://schemas.openxmlformats.org/officeDocument/2006/relationships/hyperlink" Target="https://github.com/BredaUniversityADSAI/2023-24d-fai2-adsai-group-cv1/blob/main/.github/workflows/build-frontend.yml" TargetMode="External"/><Relationship Id="rId2" Type="http://schemas.openxmlformats.org/officeDocument/2006/relationships/notesSlide" Target="../notesSlides/notesSlide37.xml"/><Relationship Id="rId1" Type="http://schemas.openxmlformats.org/officeDocument/2006/relationships/slideLayout" Target="../slideLayouts/slideLayout4.xml"/><Relationship Id="rId6" Type="http://schemas.openxmlformats.org/officeDocument/2006/relationships/hyperlink" Target="https://github.com/BredaUniversityADSAI/2023-24d-fai2-adsai-group-cv1/blob/development/ATHENA/.pre-commit-config.yaml" TargetMode="External"/><Relationship Id="rId5" Type="http://schemas.openxmlformats.org/officeDocument/2006/relationships/hyperlink" Target="https://urban-adventure-o4eew5n.pages.github.io/coverage/index.html" TargetMode="External"/><Relationship Id="rId10" Type="http://schemas.openxmlformats.org/officeDocument/2006/relationships/hyperlink" Target="https://github.com/BredaUniversityADSAI/2023-24d-fai2-adsai-group-cv1/branches" TargetMode="External"/><Relationship Id="rId4" Type="http://schemas.openxmlformats.org/officeDocument/2006/relationships/hyperlink" Target="https://github.com/BredaUniversityADSAI/2023-24d-fai2-adsai-group-cv1/blob/test/.github/workflows/CI.yml" TargetMode="External"/><Relationship Id="rId9" Type="http://schemas.openxmlformats.org/officeDocument/2006/relationships/hyperlink" Target="https://github.com/BredaUniversityADSAI/2023-24d-fai2-adsai-group-cv1/blob/test/app/backend/ATHENA/scr/metric.py"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39.xml.rels><?xml version="1.0" encoding="UTF-8" standalone="yes"?>
<Relationships xmlns="http://schemas.openxmlformats.org/package/2006/relationships"><Relationship Id="rId3" Type="http://schemas.openxmlformats.org/officeDocument/2006/relationships/hyperlink" Target="https://github.com/BredaUniversityADSAI/2023-24d-fai2-adsai-group-cv1/tree/test/app/frontend" TargetMode="External"/><Relationship Id="rId7" Type="http://schemas.openxmlformats.org/officeDocument/2006/relationships/image" Target="../media/image7.png"/><Relationship Id="rId2" Type="http://schemas.openxmlformats.org/officeDocument/2006/relationships/notesSlide" Target="../notesSlides/notesSlide39.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DominikSzewczyk224180/Projects-2022-2023"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hyperlink" Target="https://www.linkedin.com/in/dominik-szewczyk/" TargetMode="External"/><Relationship Id="rId4" Type="http://schemas.openxmlformats.org/officeDocument/2006/relationships/hyperlink" Target="https://github.com/DominikSzewczyk224180/Projects-2023-2024"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BredaUniversityADSAI/2023-24d-fai2-adsai-group-cv1" TargetMode="External"/><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3"/>
          <p:cNvSpPr txBox="1">
            <a:spLocks noGrp="1"/>
          </p:cNvSpPr>
          <p:nvPr>
            <p:ph type="title"/>
          </p:nvPr>
        </p:nvSpPr>
        <p:spPr>
          <a:xfrm>
            <a:off x="182880" y="2926080"/>
            <a:ext cx="2743200" cy="155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How To Use</a:t>
            </a:r>
            <a:endParaRPr/>
          </a:p>
          <a:p>
            <a:pPr marL="0" lvl="0" indent="0" algn="ctr" rtl="0">
              <a:spcBef>
                <a:spcPts val="0"/>
              </a:spcBef>
              <a:spcAft>
                <a:spcPts val="0"/>
              </a:spcAft>
              <a:buNone/>
            </a:pPr>
            <a:r>
              <a:rPr lang="en"/>
              <a:t>This Template</a:t>
            </a:r>
            <a:endParaRPr/>
          </a:p>
        </p:txBody>
      </p:sp>
      <p:sp>
        <p:nvSpPr>
          <p:cNvPr id="102" name="Google Shape;102;p13"/>
          <p:cNvSpPr txBox="1">
            <a:spLocks noGrp="1"/>
          </p:cNvSpPr>
          <p:nvPr>
            <p:ph type="body" idx="2"/>
          </p:nvPr>
        </p:nvSpPr>
        <p:spPr>
          <a:xfrm>
            <a:off x="3383280" y="274320"/>
            <a:ext cx="5486400" cy="459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As a student at Breda University of Applied Sciences studying to become a professional, you are required to provide evidence that demonstrates your professional learning and growth during the block. This template is intended to provide you with a well-structured and </a:t>
            </a:r>
            <a:r>
              <a:rPr lang="en" err="1"/>
              <a:t>organised</a:t>
            </a:r>
            <a:r>
              <a:rPr lang="en"/>
              <a:t> format for doing this effectively. Keep in mind that certain competencies may require you to update your evidence every week, and others may have only be relevant during a particular week or two.</a:t>
            </a:r>
            <a:endParaRPr/>
          </a:p>
          <a:p>
            <a:pPr marL="0" lvl="0" indent="0" algn="l" rtl="0">
              <a:spcBef>
                <a:spcPts val="800"/>
              </a:spcBef>
              <a:spcAft>
                <a:spcPts val="0"/>
              </a:spcAft>
              <a:buNone/>
            </a:pPr>
            <a:endParaRPr/>
          </a:p>
          <a:p>
            <a:pPr marL="0" lvl="0" indent="0" algn="l" rtl="0">
              <a:spcBef>
                <a:spcPts val="800"/>
              </a:spcBef>
              <a:spcAft>
                <a:spcPts val="0"/>
              </a:spcAft>
              <a:buNone/>
            </a:pPr>
            <a:r>
              <a:rPr lang="en"/>
              <a:t>With the evidence you present here teachers should get a clear and comprehensive overview of your progress, how you’ve engaged with feedback, as well as your general attitude and performance as a student and as an aspiring professional developer.</a:t>
            </a:r>
            <a:endParaRPr/>
          </a:p>
          <a:p>
            <a:pPr marL="0" lvl="0" indent="0" algn="l" rtl="0">
              <a:spcBef>
                <a:spcPts val="800"/>
              </a:spcBef>
              <a:spcAft>
                <a:spcPts val="0"/>
              </a:spcAft>
              <a:buNone/>
            </a:pPr>
            <a:endParaRPr/>
          </a:p>
          <a:p>
            <a:pPr marL="0" lvl="0" indent="0" algn="l" rtl="0">
              <a:spcBef>
                <a:spcPts val="800"/>
              </a:spcBef>
              <a:spcAft>
                <a:spcPts val="0"/>
              </a:spcAft>
              <a:buNone/>
            </a:pPr>
            <a:r>
              <a:rPr lang="en"/>
              <a:t>Note that number and size of text boxes and how they are organized on each slide may be modified as needed. It is up to you to decide what layout is most effective for the content you are providing. You may also add slides if needed, but try to be as economical as possible, i.e. quality over quantity. Focus on the things that are the most significant and meaningful.</a:t>
            </a:r>
            <a:endParaRPr/>
          </a:p>
          <a:p>
            <a:pPr marL="0" lvl="0" indent="0" algn="l" rtl="0">
              <a:spcBef>
                <a:spcPts val="800"/>
              </a:spcBef>
              <a:spcAft>
                <a:spcPts val="0"/>
              </a:spcAft>
              <a:buNone/>
            </a:pPr>
            <a:endParaRPr/>
          </a:p>
          <a:p>
            <a:pPr marL="0" lvl="0" indent="0" algn="l" rtl="0">
              <a:spcBef>
                <a:spcPts val="800"/>
              </a:spcBef>
              <a:spcAft>
                <a:spcPts val="800"/>
              </a:spcAft>
              <a:buNone/>
            </a:pPr>
            <a:r>
              <a:rPr lang="en"/>
              <a:t>You are also free to stylise this template to improve the graphic design and visual appeal, but please remember its purpose: to provide evidence of your progress towards becoming a professional developer. Changes should only enhance and extend the information, and may never subtract. I.e. do not delete anything or change the order of things. If in doubt, seek approval from your teachers!</a:t>
            </a:r>
            <a:endParaRPr/>
          </a:p>
        </p:txBody>
      </p:sp>
      <p:pic>
        <p:nvPicPr>
          <p:cNvPr id="1026" name="Picture 2" descr="Artificial intelligence brain">
            <a:extLst>
              <a:ext uri="{FF2B5EF4-FFF2-40B4-BE49-F238E27FC236}">
                <a16:creationId xmlns:a16="http://schemas.microsoft.com/office/drawing/2014/main" id="{31E76062-B307-B28D-6D09-6AB7455F1C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74" y="453863"/>
            <a:ext cx="3102126" cy="161521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4"/>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 </a:t>
            </a:r>
            <a:r>
              <a:rPr lang="en-NL"/>
              <a:t>2</a:t>
            </a:r>
            <a:r>
              <a:rPr lang="en"/>
              <a:t> - Log</a:t>
            </a:r>
            <a:endParaRPr/>
          </a:p>
        </p:txBody>
      </p:sp>
      <p:sp>
        <p:nvSpPr>
          <p:cNvPr id="203" name="Google Shape;203;p24"/>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04" name="Google Shape;204;p24"/>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05" name="Google Shape;205;p24"/>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dirty="0"/>
              <a:t>What goal(s) did you set for this week?</a:t>
            </a:r>
            <a:endParaRPr lang="pl-PL" dirty="0"/>
          </a:p>
          <a:p>
            <a:pPr marL="640080" lvl="1" indent="-154940">
              <a:spcBef>
                <a:spcPts val="0"/>
              </a:spcBef>
              <a:buChar char="●"/>
            </a:pPr>
            <a:r>
              <a:rPr lang="en-US" dirty="0"/>
              <a:t>Set-up version control and documentation</a:t>
            </a:r>
            <a:r>
              <a:rPr lang="pl-PL" dirty="0"/>
              <a:t>.</a:t>
            </a:r>
          </a:p>
          <a:p>
            <a:pPr marL="640080" lvl="1" indent="-154940">
              <a:spcBef>
                <a:spcPts val="0"/>
              </a:spcBef>
              <a:buChar char="●"/>
            </a:pPr>
            <a:r>
              <a:rPr lang="pl-PL" dirty="0"/>
              <a:t>Test model architectures.</a:t>
            </a:r>
          </a:p>
          <a:p>
            <a:pPr marL="640080" lvl="1" indent="-154940">
              <a:spcBef>
                <a:spcPts val="0"/>
              </a:spcBef>
              <a:buChar char="●"/>
            </a:pPr>
            <a:r>
              <a:rPr lang="en-US" dirty="0"/>
              <a:t>Participate in team building exercises</a:t>
            </a:r>
            <a:endParaRPr lang="pl-PL" dirty="0"/>
          </a:p>
          <a:p>
            <a:pPr marL="640080" lvl="1" indent="-154940">
              <a:spcBef>
                <a:spcPts val="0"/>
              </a:spcBef>
              <a:buChar char="●"/>
            </a:pPr>
            <a:r>
              <a:rPr lang="pl-PL" dirty="0"/>
              <a:t>Set- up poetry</a:t>
            </a:r>
          </a:p>
          <a:p>
            <a:pPr marL="640080" lvl="1" indent="-154940">
              <a:spcBef>
                <a:spcPts val="0"/>
              </a:spcBef>
              <a:buChar char="●"/>
            </a:pPr>
            <a:r>
              <a:rPr lang="pl-PL" dirty="0"/>
              <a:t>Set up </a:t>
            </a:r>
            <a:r>
              <a:rPr lang="pl-PL" dirty="0" err="1"/>
              <a:t>Continuous</a:t>
            </a:r>
            <a:r>
              <a:rPr lang="pl-PL" dirty="0"/>
              <a:t> Integration Tools.</a:t>
            </a:r>
            <a:endParaRPr lang="en-US" dirty="0"/>
          </a:p>
          <a:p>
            <a:pPr marL="182880" lvl="0" indent="-154940" algn="l" rtl="0">
              <a:spcBef>
                <a:spcPts val="0"/>
              </a:spcBef>
              <a:spcAft>
                <a:spcPts val="0"/>
              </a:spcAft>
              <a:buSzPts val="1000"/>
              <a:buChar char="●"/>
            </a:pPr>
            <a:r>
              <a:rPr lang="en-US" dirty="0"/>
              <a:t>What have you actually been able to do? </a:t>
            </a:r>
            <a:endParaRPr lang="pl-PL" dirty="0"/>
          </a:p>
          <a:p>
            <a:pPr marL="640080" lvl="1" indent="-154940">
              <a:spcBef>
                <a:spcPts val="0"/>
              </a:spcBef>
              <a:buFont typeface="Roboto"/>
              <a:buChar char="●"/>
            </a:pPr>
            <a:r>
              <a:rPr lang="pl-PL" dirty="0"/>
              <a:t>I s</a:t>
            </a:r>
            <a:r>
              <a:rPr lang="en-US" dirty="0"/>
              <a:t>et-up version control and documentation</a:t>
            </a:r>
            <a:r>
              <a:rPr lang="pl-PL" dirty="0"/>
              <a:t>.</a:t>
            </a:r>
          </a:p>
          <a:p>
            <a:pPr marL="640080" lvl="1" indent="-154940">
              <a:spcBef>
                <a:spcPts val="0"/>
              </a:spcBef>
              <a:buChar char="●"/>
            </a:pPr>
            <a:r>
              <a:rPr lang="pl-PL" dirty="0"/>
              <a:t>Poetry is set up</a:t>
            </a:r>
          </a:p>
          <a:p>
            <a:pPr marL="640080" lvl="1" indent="-154940">
              <a:spcBef>
                <a:spcPts val="0"/>
              </a:spcBef>
              <a:buChar char="●"/>
            </a:pPr>
            <a:r>
              <a:rPr lang="pl-PL" dirty="0"/>
              <a:t>I test U-net model and transformer model. </a:t>
            </a:r>
          </a:p>
          <a:p>
            <a:pPr marL="640080" lvl="1" indent="-154940">
              <a:spcBef>
                <a:spcPts val="0"/>
              </a:spcBef>
              <a:buFont typeface="Roboto"/>
              <a:buChar char="●"/>
            </a:pPr>
            <a:r>
              <a:rPr lang="pl-PL" dirty="0"/>
              <a:t>I set up </a:t>
            </a:r>
            <a:r>
              <a:rPr lang="pl-PL" dirty="0" err="1"/>
              <a:t>Continuous</a:t>
            </a:r>
            <a:r>
              <a:rPr lang="pl-PL" dirty="0"/>
              <a:t> Integration Tools.</a:t>
            </a:r>
            <a:endParaRPr lang="en-US" dirty="0"/>
          </a:p>
          <a:p>
            <a:pPr marL="182880" lvl="0" indent="-154940" algn="l" rtl="0">
              <a:spcBef>
                <a:spcPts val="0"/>
              </a:spcBef>
              <a:spcAft>
                <a:spcPts val="0"/>
              </a:spcAft>
              <a:buSzPts val="1000"/>
              <a:buChar char="●"/>
            </a:pPr>
            <a:r>
              <a:rPr lang="en" dirty="0"/>
              <a:t>Showcase the evidence of your progress (production artifacts, short descriptions-links-pictures animated gifs, etc.)</a:t>
            </a:r>
            <a:endParaRPr lang="pl-PL" dirty="0"/>
          </a:p>
          <a:p>
            <a:pPr marL="640080" lvl="1" indent="-154940">
              <a:spcBef>
                <a:spcPts val="0"/>
              </a:spcBef>
              <a:buFont typeface="Roboto"/>
              <a:buChar char="●"/>
            </a:pPr>
            <a:r>
              <a:rPr lang="pl-PL" dirty="0"/>
              <a:t>s</a:t>
            </a:r>
            <a:r>
              <a:rPr lang="en-US" dirty="0"/>
              <a:t>et-up version control and </a:t>
            </a:r>
            <a:r>
              <a:rPr lang="en-US" dirty="0" err="1"/>
              <a:t>documentatio</a:t>
            </a:r>
            <a:r>
              <a:rPr lang="pl-PL" dirty="0"/>
              <a:t>n: </a:t>
            </a:r>
            <a:r>
              <a:rPr lang="pl-PL" sz="700" dirty="0">
                <a:hlinkClick r:id="rId3"/>
              </a:rPr>
              <a:t>https://github.com/BredaUniversityADSAI/2023-24d-fai2-adsai-group-cv1/blob/main/ATHENA/notebooks/DS_setup_version_control_and_documentation.ipynb</a:t>
            </a:r>
            <a:r>
              <a:rPr lang="pl-PL" sz="700" dirty="0"/>
              <a:t> </a:t>
            </a:r>
          </a:p>
          <a:p>
            <a:pPr marL="640080" lvl="1" indent="-154940">
              <a:spcBef>
                <a:spcPts val="0"/>
              </a:spcBef>
              <a:buFont typeface="Roboto"/>
              <a:buChar char="●"/>
            </a:pPr>
            <a:r>
              <a:rPr lang="pl-PL" dirty="0"/>
              <a:t>Poetry: </a:t>
            </a:r>
            <a:r>
              <a:rPr lang="pl-PL" dirty="0">
                <a:hlinkClick r:id="rId4"/>
              </a:rPr>
              <a:t>https://github.com/BredaUniversityADSAI/2023-24d-fai2-adsai-group-cv1/blob/main/ATHENA/poetry.lock</a:t>
            </a:r>
            <a:r>
              <a:rPr lang="pl-PL" dirty="0"/>
              <a:t> </a:t>
            </a:r>
          </a:p>
          <a:p>
            <a:pPr marL="640080" lvl="1" indent="-154940">
              <a:spcBef>
                <a:spcPts val="0"/>
              </a:spcBef>
              <a:buFont typeface="Roboto"/>
              <a:buChar char="●"/>
            </a:pPr>
            <a:r>
              <a:rPr lang="pl-PL" dirty="0"/>
              <a:t>U-net Model: </a:t>
            </a:r>
            <a:r>
              <a:rPr lang="pl-PL" sz="800" dirty="0">
                <a:hlinkClick r:id="rId5"/>
              </a:rPr>
              <a:t>https://github.com/BredaUniversityADSAI/2023-24d-fai2-adsai-group-cv1/blob/main/ATHENA/notebooks/DS_U-net_model.ipynb</a:t>
            </a:r>
            <a:r>
              <a:rPr lang="pl-PL" sz="800" dirty="0"/>
              <a:t> </a:t>
            </a:r>
          </a:p>
          <a:p>
            <a:pPr marL="640080" lvl="1" indent="-154940">
              <a:spcBef>
                <a:spcPts val="0"/>
              </a:spcBef>
              <a:buFont typeface="Roboto"/>
              <a:buChar char="●"/>
            </a:pPr>
            <a:r>
              <a:rPr lang="pl-PL" dirty="0" err="1"/>
              <a:t>Continuous</a:t>
            </a:r>
            <a:r>
              <a:rPr lang="pl-PL" dirty="0"/>
              <a:t> Integration Tools: </a:t>
            </a:r>
            <a:r>
              <a:rPr lang="pl-PL" dirty="0">
                <a:hlinkClick r:id="rId6"/>
              </a:rPr>
              <a:t>https://github.com/BredaUniversityADSAI/2023-24d-fai2-adsai-group-cv1/blob/main/ATHENA/.pre-commit-config.yaml</a:t>
            </a:r>
            <a:r>
              <a:rPr lang="pl-PL" dirty="0"/>
              <a:t> </a:t>
            </a:r>
          </a:p>
          <a:p>
            <a:pPr marL="640080" lvl="1" indent="-154940">
              <a:spcBef>
                <a:spcPts val="0"/>
              </a:spcBef>
              <a:buChar char="●"/>
            </a:pPr>
            <a:endParaRPr lang="pl-PL" dirty="0"/>
          </a:p>
        </p:txBody>
      </p:sp>
      <p:sp>
        <p:nvSpPr>
          <p:cNvPr id="206" name="Google Shape;206;p24"/>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dirty="0"/>
              <a:t>How did the week go?</a:t>
            </a:r>
            <a:endParaRPr lang="pl-PL" dirty="0"/>
          </a:p>
          <a:p>
            <a:pPr marL="640080" lvl="1" indent="-154940">
              <a:spcBef>
                <a:spcPts val="0"/>
              </a:spcBef>
              <a:buChar char="●"/>
            </a:pPr>
            <a:r>
              <a:rPr lang="en-US" dirty="0"/>
              <a:t>Week started with sprint review sprint retrospective and sprint planning, then we worked on a poetry and even though it caused many errors we finally set it up. Lecture on Wednesday with CEO of </a:t>
            </a:r>
            <a:r>
              <a:rPr lang="en-US" dirty="0" err="1"/>
              <a:t>Neurodrive</a:t>
            </a:r>
            <a:r>
              <a:rPr lang="en-US" dirty="0"/>
              <a:t> was awesome. At the end of the week, I tested different model architectures. </a:t>
            </a:r>
            <a:r>
              <a:rPr lang="en" dirty="0"/>
              <a:t> </a:t>
            </a:r>
            <a:endParaRPr dirty="0"/>
          </a:p>
          <a:p>
            <a:pPr marL="182880" lvl="0" indent="-154940" algn="l" rtl="0">
              <a:spcBef>
                <a:spcPts val="0"/>
              </a:spcBef>
              <a:spcAft>
                <a:spcPts val="0"/>
              </a:spcAft>
              <a:buSzPts val="1000"/>
              <a:buChar char="●"/>
            </a:pPr>
            <a:r>
              <a:rPr lang="en" dirty="0"/>
              <a:t>What went well? </a:t>
            </a:r>
            <a:endParaRPr lang="pl-PL" dirty="0"/>
          </a:p>
          <a:p>
            <a:pPr marL="640080" lvl="1" indent="-154940">
              <a:spcBef>
                <a:spcPts val="0"/>
              </a:spcBef>
              <a:buChar char="●"/>
            </a:pPr>
            <a:r>
              <a:rPr lang="en-US" dirty="0"/>
              <a:t>Team building exercises (spring festival) went really well we got to know each other and had some fun.</a:t>
            </a:r>
            <a:endParaRPr dirty="0"/>
          </a:p>
          <a:p>
            <a:pPr marL="182880" lvl="0" indent="-154940" algn="l" rtl="0">
              <a:spcBef>
                <a:spcPts val="0"/>
              </a:spcBef>
              <a:spcAft>
                <a:spcPts val="0"/>
              </a:spcAft>
              <a:buSzPts val="1000"/>
              <a:buChar char="●"/>
            </a:pPr>
            <a:r>
              <a:rPr lang="en" dirty="0"/>
              <a:t>What didn’t go so well? </a:t>
            </a:r>
            <a:endParaRPr lang="pl-PL" dirty="0"/>
          </a:p>
          <a:p>
            <a:pPr marL="640080" lvl="1" indent="-154940">
              <a:spcBef>
                <a:spcPts val="0"/>
              </a:spcBef>
              <a:buChar char="●"/>
            </a:pPr>
            <a:r>
              <a:rPr lang="en-US" dirty="0"/>
              <a:t>Poetry caused more errors than we expected but in the end it works</a:t>
            </a:r>
            <a:endParaRPr dirty="0"/>
          </a:p>
          <a:p>
            <a:pPr marL="182880" lvl="0" indent="-154940" algn="l" rtl="0">
              <a:spcBef>
                <a:spcPts val="0"/>
              </a:spcBef>
              <a:spcAft>
                <a:spcPts val="0"/>
              </a:spcAft>
              <a:buSzPts val="1000"/>
              <a:buChar char="●"/>
            </a:pPr>
            <a:r>
              <a:rPr lang="en" dirty="0"/>
              <a:t>What did you learn? </a:t>
            </a:r>
            <a:endParaRPr lang="pl-PL" dirty="0"/>
          </a:p>
          <a:p>
            <a:pPr marL="640080" lvl="1" indent="-154940">
              <a:spcBef>
                <a:spcPts val="0"/>
              </a:spcBef>
              <a:buFont typeface="Roboto"/>
              <a:buChar char="●"/>
            </a:pPr>
            <a:r>
              <a:rPr lang="pl-PL" dirty="0"/>
              <a:t>I learned how to s</a:t>
            </a:r>
            <a:r>
              <a:rPr lang="en-US" dirty="0"/>
              <a:t>et-up version control and documentation</a:t>
            </a:r>
            <a:r>
              <a:rPr lang="pl-PL" dirty="0"/>
              <a:t>.</a:t>
            </a:r>
            <a:endParaRPr dirty="0"/>
          </a:p>
          <a:p>
            <a:pPr marL="182880" lvl="0" indent="-154940" algn="l" rtl="0">
              <a:spcBef>
                <a:spcPts val="0"/>
              </a:spcBef>
              <a:spcAft>
                <a:spcPts val="0"/>
              </a:spcAft>
              <a:buSzPts val="1000"/>
              <a:buChar char="●"/>
            </a:pPr>
            <a:r>
              <a:rPr lang="en" dirty="0"/>
              <a:t>What could be added as an Action point looking forward to next week?</a:t>
            </a:r>
            <a:endParaRPr lang="pl-PL" dirty="0"/>
          </a:p>
          <a:p>
            <a:pPr marL="640080" lvl="1" indent="-154940">
              <a:spcBef>
                <a:spcPts val="0"/>
              </a:spcBef>
              <a:buChar char="●"/>
            </a:pPr>
            <a:r>
              <a:rPr lang="pl-PL" dirty="0"/>
              <a:t>Next week i will work on inference pipeline.</a:t>
            </a:r>
            <a:endParaRPr dirty="0"/>
          </a:p>
        </p:txBody>
      </p:sp>
      <p:sp>
        <p:nvSpPr>
          <p:cNvPr id="207" name="Google Shape;207;p24"/>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a:t>
            </a:r>
            <a:r>
              <a:rPr lang="en-NL"/>
              <a:t>2</a:t>
            </a:r>
            <a:endParaRPr/>
          </a:p>
        </p:txBody>
      </p:sp>
      <p:sp>
        <p:nvSpPr>
          <p:cNvPr id="208" name="Google Shape;208;p24"/>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2</a:t>
            </a:r>
            <a:endParaRPr/>
          </a:p>
        </p:txBody>
      </p:sp>
      <p:sp>
        <p:nvSpPr>
          <p:cNvPr id="209" name="Google Shape;209;p24"/>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5"/>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 </a:t>
            </a:r>
            <a:r>
              <a:rPr lang="en-NL"/>
              <a:t>2</a:t>
            </a:r>
            <a:r>
              <a:rPr lang="en"/>
              <a:t> - Feedback</a:t>
            </a:r>
            <a:endParaRPr/>
          </a:p>
        </p:txBody>
      </p:sp>
      <p:sp>
        <p:nvSpPr>
          <p:cNvPr id="215" name="Google Shape;215;p25"/>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16" name="Google Shape;216;p25"/>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17" name="Google Shape;217;p25"/>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2/2</a:t>
            </a:r>
            <a:endParaRPr/>
          </a:p>
        </p:txBody>
      </p:sp>
      <p:sp>
        <p:nvSpPr>
          <p:cNvPr id="218" name="Google Shape;218;p25"/>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 </a:t>
            </a:r>
            <a:r>
              <a:rPr lang="en-NL"/>
              <a:t>3</a:t>
            </a:r>
            <a:r>
              <a:rPr lang="en"/>
              <a:t> - Log</a:t>
            </a:r>
            <a:endParaRPr/>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dirty="0"/>
              <a:t>What goal(s) did you set for this week?</a:t>
            </a:r>
            <a:endParaRPr lang="pl-PL" dirty="0"/>
          </a:p>
          <a:p>
            <a:pPr marL="640080" lvl="1" indent="-154940">
              <a:spcBef>
                <a:spcPts val="0"/>
              </a:spcBef>
              <a:buChar char="●"/>
            </a:pPr>
            <a:r>
              <a:rPr lang="en-US" dirty="0"/>
              <a:t>Unit test model saving function.</a:t>
            </a:r>
            <a:endParaRPr lang="pl-PL" dirty="0"/>
          </a:p>
          <a:p>
            <a:pPr marL="640080" lvl="1" indent="-154940">
              <a:spcBef>
                <a:spcPts val="0"/>
              </a:spcBef>
              <a:buChar char="●"/>
            </a:pPr>
            <a:r>
              <a:rPr lang="pl-PL" dirty="0"/>
              <a:t>Create inference pipeline:</a:t>
            </a:r>
          </a:p>
          <a:p>
            <a:pPr marL="1097280" lvl="2" indent="-154940">
              <a:spcBef>
                <a:spcPts val="0"/>
              </a:spcBef>
              <a:buChar char="●"/>
            </a:pPr>
            <a:r>
              <a:rPr lang="pl-PL" dirty="0"/>
              <a:t>Inference.py</a:t>
            </a:r>
          </a:p>
          <a:p>
            <a:pPr marL="1097280" lvl="2" indent="-154940">
              <a:spcBef>
                <a:spcPts val="0"/>
              </a:spcBef>
              <a:buChar char="●"/>
            </a:pPr>
            <a:r>
              <a:rPr lang="pl-PL" dirty="0"/>
              <a:t>visualization.py</a:t>
            </a:r>
          </a:p>
          <a:p>
            <a:pPr marL="1097280" lvl="2" indent="-154940">
              <a:spcBef>
                <a:spcPts val="0"/>
              </a:spcBef>
              <a:buChar char="●"/>
            </a:pPr>
            <a:r>
              <a:rPr lang="en-US" dirty="0"/>
              <a:t>processing.py</a:t>
            </a:r>
            <a:endParaRPr lang="pl-PL" dirty="0"/>
          </a:p>
          <a:p>
            <a:pPr marL="1097280" lvl="2" indent="-154940">
              <a:spcBef>
                <a:spcPts val="0"/>
              </a:spcBef>
              <a:buChar char="●"/>
            </a:pPr>
            <a:r>
              <a:rPr lang="en-US" dirty="0"/>
              <a:t>landmark_detecion.py</a:t>
            </a:r>
          </a:p>
          <a:p>
            <a:pPr marL="182880" lvl="0" indent="-154940" algn="l" rtl="0">
              <a:spcBef>
                <a:spcPts val="0"/>
              </a:spcBef>
              <a:spcAft>
                <a:spcPts val="0"/>
              </a:spcAft>
              <a:buSzPts val="1000"/>
              <a:buChar char="●"/>
            </a:pPr>
            <a:r>
              <a:rPr lang="en-US" dirty="0"/>
              <a:t>What have you actually been able to do? </a:t>
            </a:r>
            <a:endParaRPr lang="pl-PL" dirty="0"/>
          </a:p>
          <a:p>
            <a:pPr marL="640080" lvl="1" indent="-154940">
              <a:spcBef>
                <a:spcPts val="0"/>
              </a:spcBef>
              <a:buChar char="●"/>
            </a:pPr>
            <a:r>
              <a:rPr lang="en-US" dirty="0"/>
              <a:t>I </a:t>
            </a:r>
            <a:r>
              <a:rPr lang="pl-PL" dirty="0"/>
              <a:t>wrote</a:t>
            </a:r>
            <a:r>
              <a:rPr lang="en-US" dirty="0"/>
              <a:t> a complex unit test</a:t>
            </a:r>
            <a:r>
              <a:rPr lang="pl-PL" dirty="0"/>
              <a:t>.</a:t>
            </a:r>
          </a:p>
          <a:p>
            <a:pPr marL="640080" lvl="1" indent="-154940">
              <a:spcBef>
                <a:spcPts val="0"/>
              </a:spcBef>
              <a:buChar char="●"/>
            </a:pPr>
            <a:r>
              <a:rPr lang="pl-PL" dirty="0"/>
              <a:t>I finished Inference pipeline.</a:t>
            </a:r>
            <a:endParaRPr lang="en-US" dirty="0"/>
          </a:p>
          <a:p>
            <a:pPr marL="182880" lvl="0" indent="-154940" algn="l" rtl="0">
              <a:spcBef>
                <a:spcPts val="0"/>
              </a:spcBef>
              <a:spcAft>
                <a:spcPts val="0"/>
              </a:spcAft>
              <a:buSzPts val="1000"/>
              <a:buChar char="●"/>
            </a:pPr>
            <a:r>
              <a:rPr lang="en" dirty="0"/>
              <a:t>Showcase the evidence of your progress (production artifacts, short descriptions-links-pictures animated gifs, etc.)</a:t>
            </a:r>
            <a:endParaRPr lang="pl-PL" dirty="0"/>
          </a:p>
          <a:p>
            <a:pPr marL="640080" lvl="1" indent="-154940">
              <a:spcBef>
                <a:spcPts val="0"/>
              </a:spcBef>
              <a:buChar char="●"/>
            </a:pPr>
            <a:r>
              <a:rPr lang="pl-PL" dirty="0"/>
              <a:t>Unit test: </a:t>
            </a:r>
            <a:r>
              <a:rPr lang="pl-PL" dirty="0">
                <a:hlinkClick r:id="rId3"/>
              </a:rPr>
              <a:t>https://github.com/BredaUniversityADSAI/2023-24d-fai2-adsai-group-cv1/blob/main/ATHENA/tests/test_model_saving.py</a:t>
            </a:r>
            <a:r>
              <a:rPr lang="pl-PL" dirty="0"/>
              <a:t> </a:t>
            </a:r>
          </a:p>
          <a:p>
            <a:pPr marL="640080" lvl="1" indent="-154940">
              <a:spcBef>
                <a:spcPts val="0"/>
              </a:spcBef>
              <a:buChar char="●"/>
            </a:pPr>
            <a:r>
              <a:rPr lang="pl-PL" dirty="0"/>
              <a:t>Inference pipeline: </a:t>
            </a:r>
            <a:r>
              <a:rPr lang="pl-PL" dirty="0">
                <a:hlinkClick r:id="rId4"/>
              </a:rPr>
              <a:t>https://github.com/BredaUniversityADSAI/2023-24d-fai2-adsai-group-cv1/tree/main/ATHENA/scr/Inference</a:t>
            </a:r>
            <a:r>
              <a:rPr lang="pl-PL" dirty="0"/>
              <a:t> </a:t>
            </a:r>
            <a:endParaRPr dirty="0"/>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dirty="0"/>
              <a:t>How did the week go? </a:t>
            </a:r>
            <a:endParaRPr lang="pl-PL" dirty="0"/>
          </a:p>
          <a:p>
            <a:pPr marL="640080" lvl="1" indent="-154940">
              <a:spcBef>
                <a:spcPts val="0"/>
              </a:spcBef>
              <a:buChar char="●"/>
            </a:pPr>
            <a:r>
              <a:rPr lang="en-US" dirty="0"/>
              <a:t>This week was a bit more difficult from the beginning because two members of our team went to Austria. However, we managed, I performed the </a:t>
            </a:r>
            <a:r>
              <a:rPr lang="en-US" dirty="0" err="1"/>
              <a:t>unint</a:t>
            </a:r>
            <a:r>
              <a:rPr lang="en-US" dirty="0"/>
              <a:t> test and completed the important task of creating an inference pipeline.</a:t>
            </a:r>
            <a:endParaRPr dirty="0"/>
          </a:p>
          <a:p>
            <a:pPr marL="182880" lvl="0" indent="-154940" algn="l" rtl="0">
              <a:spcBef>
                <a:spcPts val="0"/>
              </a:spcBef>
              <a:spcAft>
                <a:spcPts val="0"/>
              </a:spcAft>
              <a:buSzPts val="1000"/>
              <a:buChar char="●"/>
            </a:pPr>
            <a:r>
              <a:rPr lang="en" dirty="0"/>
              <a:t>What went well? </a:t>
            </a:r>
            <a:endParaRPr lang="pl-PL" dirty="0"/>
          </a:p>
          <a:p>
            <a:pPr marL="640080" lvl="1" indent="-154940">
              <a:spcBef>
                <a:spcPts val="0"/>
              </a:spcBef>
              <a:buChar char="●"/>
            </a:pPr>
            <a:r>
              <a:rPr lang="en-US" dirty="0"/>
              <a:t>After a short review, I managed to write a complex unit test that checks my code</a:t>
            </a:r>
            <a:r>
              <a:rPr lang="pl-PL" dirty="0"/>
              <a:t>.</a:t>
            </a:r>
            <a:endParaRPr dirty="0"/>
          </a:p>
          <a:p>
            <a:pPr marL="182880" lvl="0" indent="-154940" algn="l" rtl="0">
              <a:spcBef>
                <a:spcPts val="0"/>
              </a:spcBef>
              <a:spcAft>
                <a:spcPts val="0"/>
              </a:spcAft>
              <a:buSzPts val="1000"/>
              <a:buChar char="●"/>
            </a:pPr>
            <a:r>
              <a:rPr lang="en" dirty="0"/>
              <a:t>What didn’t go so well? </a:t>
            </a:r>
            <a:endParaRPr lang="pl-PL" dirty="0"/>
          </a:p>
          <a:p>
            <a:pPr marL="640080" lvl="1" indent="-154940">
              <a:spcBef>
                <a:spcPts val="0"/>
              </a:spcBef>
              <a:buChar char="●"/>
            </a:pPr>
            <a:r>
              <a:rPr lang="en-US" dirty="0"/>
              <a:t>I had to use predictions from block B because our team model was not working correctly.</a:t>
            </a:r>
            <a:endParaRPr dirty="0"/>
          </a:p>
          <a:p>
            <a:pPr marL="182880" lvl="0" indent="-154940" algn="l" rtl="0">
              <a:spcBef>
                <a:spcPts val="0"/>
              </a:spcBef>
              <a:spcAft>
                <a:spcPts val="0"/>
              </a:spcAft>
              <a:buSzPts val="1000"/>
              <a:buChar char="●"/>
            </a:pPr>
            <a:r>
              <a:rPr lang="en" dirty="0"/>
              <a:t>What did you learn? </a:t>
            </a:r>
            <a:endParaRPr lang="pl-PL" dirty="0"/>
          </a:p>
          <a:p>
            <a:pPr marL="640080" lvl="1" indent="-154940">
              <a:spcBef>
                <a:spcPts val="0"/>
              </a:spcBef>
              <a:buChar char="●"/>
            </a:pPr>
            <a:r>
              <a:rPr lang="en-US" dirty="0"/>
              <a:t>I learned to do a better unit test</a:t>
            </a:r>
            <a:endParaRPr dirty="0"/>
          </a:p>
          <a:p>
            <a:pPr marL="182880" lvl="0" indent="-154940" algn="l" rtl="0">
              <a:spcBef>
                <a:spcPts val="0"/>
              </a:spcBef>
              <a:spcAft>
                <a:spcPts val="0"/>
              </a:spcAft>
              <a:buSzPts val="1000"/>
              <a:buChar char="●"/>
            </a:pPr>
            <a:r>
              <a:rPr lang="en" dirty="0"/>
              <a:t>What could be added as an Action point looking forward to next week?</a:t>
            </a:r>
            <a:endParaRPr lang="pl-PL" dirty="0"/>
          </a:p>
          <a:p>
            <a:pPr marL="640080" lvl="1" indent="-154940">
              <a:spcBef>
                <a:spcPts val="0"/>
              </a:spcBef>
              <a:buChar char="●"/>
            </a:pPr>
            <a:r>
              <a:rPr lang="en-US"/>
              <a:t>Apply our team model in the inference pipeline</a:t>
            </a:r>
            <a:endParaRPr dirty="0"/>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a:t>
            </a:r>
            <a:r>
              <a:rPr lang="en-NL"/>
              <a:t>2</a:t>
            </a:r>
            <a:endParaRPr/>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3</a:t>
            </a:r>
            <a:endParaRPr/>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 </a:t>
            </a:r>
            <a:r>
              <a:rPr lang="en-NL"/>
              <a:t>3</a:t>
            </a:r>
            <a:r>
              <a:rPr lang="en"/>
              <a:t> - Feedback</a:t>
            </a:r>
            <a:endParaRPr/>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a:t>
            </a:r>
            <a:r>
              <a:rPr lang="en-NL"/>
              <a:t>2</a:t>
            </a:r>
            <a:endParaRPr/>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3</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 </a:t>
            </a:r>
            <a:r>
              <a:rPr lang="en-NL"/>
              <a:t>4</a:t>
            </a:r>
            <a:r>
              <a:rPr lang="en"/>
              <a:t> - Log</a:t>
            </a:r>
            <a:endParaRPr/>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750" y="1018770"/>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dirty="0"/>
              <a:t>What goal(s) did you set for this week?</a:t>
            </a:r>
            <a:endParaRPr lang="pl-PL" dirty="0"/>
          </a:p>
          <a:p>
            <a:pPr marL="640080" lvl="1" indent="-154940">
              <a:spcBef>
                <a:spcPts val="0"/>
              </a:spcBef>
              <a:buChar char="●"/>
            </a:pPr>
            <a:r>
              <a:rPr lang="en-US" dirty="0"/>
              <a:t>Organize work as a scrum master</a:t>
            </a:r>
            <a:r>
              <a:rPr lang="pl-PL" dirty="0"/>
              <a:t>.</a:t>
            </a:r>
          </a:p>
          <a:p>
            <a:pPr marL="640080" lvl="1" indent="-154940">
              <a:spcBef>
                <a:spcPts val="0"/>
              </a:spcBef>
              <a:buChar char="●"/>
            </a:pPr>
            <a:r>
              <a:rPr lang="en-US" dirty="0"/>
              <a:t>Finalize all tasks from previous sprint</a:t>
            </a:r>
            <a:r>
              <a:rPr lang="pl-PL" dirty="0"/>
              <a:t>.</a:t>
            </a:r>
          </a:p>
          <a:p>
            <a:pPr marL="640080" lvl="1" indent="-154940">
              <a:spcBef>
                <a:spcPts val="0"/>
              </a:spcBef>
              <a:buChar char="●"/>
            </a:pPr>
            <a:r>
              <a:rPr lang="pl-PL" dirty="0"/>
              <a:t>Plan and start working on taks from this sprint.</a:t>
            </a:r>
          </a:p>
          <a:p>
            <a:pPr marL="640080" lvl="1" indent="-154940">
              <a:spcBef>
                <a:spcPts val="0"/>
              </a:spcBef>
              <a:buChar char="●"/>
            </a:pPr>
            <a:r>
              <a:rPr lang="pl-PL" dirty="0"/>
              <a:t>Deliver production ready code.</a:t>
            </a:r>
          </a:p>
          <a:p>
            <a:pPr marL="640080" lvl="1" indent="-154940">
              <a:spcBef>
                <a:spcPts val="0"/>
              </a:spcBef>
              <a:buChar char="●"/>
            </a:pPr>
            <a:r>
              <a:rPr lang="en-US" dirty="0"/>
              <a:t>Complete self study about Azure ML</a:t>
            </a:r>
            <a:r>
              <a:rPr lang="pl-PL" dirty="0"/>
              <a:t>.</a:t>
            </a:r>
            <a:endParaRPr dirty="0"/>
          </a:p>
          <a:p>
            <a:pPr marL="182880" lvl="0" indent="-154940" algn="l" rtl="0">
              <a:spcBef>
                <a:spcPts val="0"/>
              </a:spcBef>
              <a:spcAft>
                <a:spcPts val="0"/>
              </a:spcAft>
              <a:buSzPts val="1000"/>
              <a:buChar char="●"/>
            </a:pPr>
            <a:r>
              <a:rPr lang="en" dirty="0"/>
              <a:t>What have you actually been able to do? </a:t>
            </a:r>
            <a:endParaRPr lang="pl-PL" dirty="0"/>
          </a:p>
          <a:p>
            <a:pPr marL="640080" lvl="1" indent="-154940">
              <a:spcBef>
                <a:spcPts val="0"/>
              </a:spcBef>
              <a:buChar char="●"/>
            </a:pPr>
            <a:r>
              <a:rPr lang="en-US" dirty="0"/>
              <a:t>I organized and planned work as a scrum master</a:t>
            </a:r>
            <a:r>
              <a:rPr lang="pl-PL" dirty="0"/>
              <a:t>.</a:t>
            </a:r>
          </a:p>
          <a:p>
            <a:pPr marL="640080" lvl="1" indent="-154940">
              <a:spcBef>
                <a:spcPts val="0"/>
              </a:spcBef>
              <a:buChar char="●"/>
            </a:pPr>
            <a:r>
              <a:rPr lang="en-US" dirty="0"/>
              <a:t>Tasks from the previous sprint are ready.</a:t>
            </a:r>
            <a:endParaRPr lang="pl-PL" dirty="0"/>
          </a:p>
          <a:p>
            <a:pPr marL="640080" lvl="1" indent="-154940">
              <a:spcBef>
                <a:spcPts val="0"/>
              </a:spcBef>
              <a:buChar char="●"/>
            </a:pPr>
            <a:r>
              <a:rPr lang="en-US" dirty="0"/>
              <a:t>Created and registered environment</a:t>
            </a:r>
            <a:r>
              <a:rPr lang="pl-PL" dirty="0"/>
              <a:t>.</a:t>
            </a:r>
          </a:p>
          <a:p>
            <a:pPr marL="640080" lvl="1" indent="-154940">
              <a:spcBef>
                <a:spcPts val="0"/>
              </a:spcBef>
              <a:buChar char="●"/>
            </a:pPr>
            <a:r>
              <a:rPr lang="pl-PL" dirty="0"/>
              <a:t>Unit test done and Sphinx documetation.</a:t>
            </a:r>
          </a:p>
          <a:p>
            <a:pPr marL="640080" lvl="1" indent="-154940">
              <a:spcBef>
                <a:spcPts val="0"/>
              </a:spcBef>
              <a:buChar char="●"/>
            </a:pPr>
            <a:r>
              <a:rPr lang="pl-PL" dirty="0"/>
              <a:t>Self study compleated.</a:t>
            </a:r>
          </a:p>
          <a:p>
            <a:pPr marL="182880" lvl="0" indent="-154940" algn="l" rtl="0">
              <a:spcBef>
                <a:spcPts val="0"/>
              </a:spcBef>
              <a:spcAft>
                <a:spcPts val="0"/>
              </a:spcAft>
              <a:buSzPts val="1000"/>
              <a:buChar char="●"/>
            </a:pPr>
            <a:r>
              <a:rPr lang="en-US" dirty="0"/>
              <a:t>Showcase the evidence of your progress (production artifacts, short descriptions-links-pictures animated gifs, etc.)</a:t>
            </a:r>
            <a:endParaRPr lang="pl-PL" dirty="0"/>
          </a:p>
          <a:p>
            <a:pPr marL="640080" lvl="1" indent="-154940">
              <a:spcBef>
                <a:spcPts val="0"/>
              </a:spcBef>
              <a:buChar char="●"/>
            </a:pPr>
            <a:r>
              <a:rPr lang="pl-PL" dirty="0"/>
              <a:t>Self study </a:t>
            </a:r>
            <a:r>
              <a:rPr lang="pl-PL" dirty="0" err="1"/>
              <a:t>crtificates</a:t>
            </a:r>
            <a:r>
              <a:rPr lang="pl-PL" dirty="0"/>
              <a:t>: </a:t>
            </a:r>
            <a:r>
              <a:rPr lang="pl-PL" dirty="0">
                <a:hlinkClick r:id="rId3"/>
              </a:rPr>
              <a:t>https://github.com/BredaUniversityADSAI/2023-24d-fai2-adsai-DominikSzewczyk224180/tree/main/Slef-study</a:t>
            </a:r>
            <a:r>
              <a:rPr lang="pl-PL" dirty="0"/>
              <a:t> </a:t>
            </a:r>
          </a:p>
          <a:p>
            <a:pPr marL="640080" lvl="1" indent="-154940">
              <a:spcBef>
                <a:spcPts val="0"/>
              </a:spcBef>
              <a:buChar char="●"/>
            </a:pPr>
            <a:r>
              <a:rPr lang="pl-PL" dirty="0"/>
              <a:t>Sphinx </a:t>
            </a:r>
            <a:r>
              <a:rPr lang="pl-PL" dirty="0" err="1"/>
              <a:t>documentation</a:t>
            </a:r>
            <a:r>
              <a:rPr lang="pl-PL" dirty="0"/>
              <a:t>: </a:t>
            </a:r>
            <a:r>
              <a:rPr lang="pl-PL" dirty="0">
                <a:hlinkClick r:id="rId4"/>
              </a:rPr>
              <a:t>https://github.com/BredaUniversityADSAI/2023-24d-fai2-adsai-group-cv1/tree/main/ATHENA/data</a:t>
            </a:r>
            <a:r>
              <a:rPr lang="pl-PL" dirty="0"/>
              <a:t> </a:t>
            </a:r>
          </a:p>
          <a:p>
            <a:pPr marL="640080" lvl="1" indent="-154940">
              <a:spcBef>
                <a:spcPts val="0"/>
              </a:spcBef>
              <a:buChar char="●"/>
            </a:pPr>
            <a:r>
              <a:rPr lang="pl-PL" dirty="0"/>
              <a:t>Azure Enviroment: </a:t>
            </a:r>
            <a:r>
              <a:rPr lang="pl-PL" dirty="0">
                <a:hlinkClick r:id="rId5"/>
              </a:rPr>
              <a:t>https://github.com/BredaUniversityADSAI/2023-24d-fai2-adsai-group-cv1/tree/main/ATHENA/environment</a:t>
            </a:r>
            <a:r>
              <a:rPr lang="pl-PL" dirty="0"/>
              <a:t> </a:t>
            </a:r>
          </a:p>
          <a:p>
            <a:pPr marL="640080" lvl="1" indent="-154940">
              <a:spcBef>
                <a:spcPts val="0"/>
              </a:spcBef>
              <a:buChar char="●"/>
            </a:pPr>
            <a:r>
              <a:rPr lang="pl-PL" dirty="0"/>
              <a:t>Azure board: </a:t>
            </a:r>
            <a:r>
              <a:rPr lang="pl-PL" dirty="0">
                <a:hlinkClick r:id="rId6"/>
              </a:rPr>
              <a:t>https://dev.azure.com/2024-ADSAI-Y2D/CV1%20-%20Dean/_boards/board/t/CV1%20-%20Dean%20Team/Issues</a:t>
            </a:r>
            <a:r>
              <a:rPr lang="pl-PL" dirty="0"/>
              <a:t> </a:t>
            </a:r>
            <a:endParaRPr lang="en-US" dirty="0"/>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dirty="0"/>
              <a:t>How did the week go? </a:t>
            </a:r>
            <a:endParaRPr lang="pl-PL" dirty="0"/>
          </a:p>
          <a:p>
            <a:pPr marL="640080" lvl="1" indent="-154940">
              <a:spcBef>
                <a:spcPts val="0"/>
              </a:spcBef>
              <a:buChar char="●"/>
            </a:pPr>
            <a:r>
              <a:rPr lang="en-US" dirty="0"/>
              <a:t>This week I worked more than usual, taking the role of scrum master, planning and organizing work, ensuring that the project is going well. I </a:t>
            </a:r>
            <a:r>
              <a:rPr lang="pl-PL" dirty="0"/>
              <a:t>did sphinx </a:t>
            </a:r>
            <a:r>
              <a:rPr lang="en-US" dirty="0"/>
              <a:t>documentation and at the end of the week after self-study modules i created and registered an </a:t>
            </a:r>
            <a:r>
              <a:rPr lang="en-US" dirty="0" err="1"/>
              <a:t>environmen</a:t>
            </a:r>
            <a:r>
              <a:rPr lang="pl-PL" dirty="0"/>
              <a:t>t.</a:t>
            </a:r>
            <a:endParaRPr dirty="0"/>
          </a:p>
          <a:p>
            <a:pPr marL="182880" lvl="0" indent="-154940" algn="l" rtl="0">
              <a:spcBef>
                <a:spcPts val="0"/>
              </a:spcBef>
              <a:spcAft>
                <a:spcPts val="0"/>
              </a:spcAft>
              <a:buSzPts val="1000"/>
              <a:buChar char="●"/>
            </a:pPr>
            <a:r>
              <a:rPr lang="en" dirty="0"/>
              <a:t>What went well? </a:t>
            </a:r>
            <a:endParaRPr lang="pl-PL" dirty="0"/>
          </a:p>
          <a:p>
            <a:pPr marL="640080" lvl="1" indent="-154940">
              <a:spcBef>
                <a:spcPts val="0"/>
              </a:spcBef>
              <a:buChar char="●"/>
            </a:pPr>
            <a:r>
              <a:rPr lang="en-US" dirty="0"/>
              <a:t>I did a great job as a Scrum Master, maintaining order on the Azure board and organizing tasks for the team. I regularly monitored progress, provided feedback, and offered help and support.</a:t>
            </a:r>
            <a:endParaRPr dirty="0"/>
          </a:p>
          <a:p>
            <a:pPr marL="182880" lvl="0" indent="-154940" algn="l" rtl="0">
              <a:spcBef>
                <a:spcPts val="0"/>
              </a:spcBef>
              <a:spcAft>
                <a:spcPts val="0"/>
              </a:spcAft>
              <a:buSzPts val="1000"/>
              <a:buChar char="●"/>
            </a:pPr>
            <a:r>
              <a:rPr lang="en" dirty="0"/>
              <a:t>What didn’t go so well? </a:t>
            </a:r>
            <a:endParaRPr lang="pl-PL" dirty="0"/>
          </a:p>
          <a:p>
            <a:pPr marL="640080" lvl="1" indent="-154940">
              <a:spcBef>
                <a:spcPts val="0"/>
              </a:spcBef>
              <a:buChar char="●"/>
            </a:pPr>
            <a:r>
              <a:rPr lang="en-US" dirty="0"/>
              <a:t>I had problems with poetry again, luckily I managed to fix them</a:t>
            </a:r>
            <a:r>
              <a:rPr lang="pl-PL" dirty="0"/>
              <a:t>. </a:t>
            </a:r>
            <a:endParaRPr dirty="0"/>
          </a:p>
          <a:p>
            <a:pPr marL="182880" lvl="0" indent="-154940" algn="l" rtl="0">
              <a:spcBef>
                <a:spcPts val="0"/>
              </a:spcBef>
              <a:spcAft>
                <a:spcPts val="0"/>
              </a:spcAft>
              <a:buSzPts val="1000"/>
              <a:buChar char="●"/>
            </a:pPr>
            <a:r>
              <a:rPr lang="en" dirty="0"/>
              <a:t>What did you learn? </a:t>
            </a:r>
            <a:endParaRPr lang="pl-PL" dirty="0"/>
          </a:p>
          <a:p>
            <a:pPr marL="640080" lvl="1" indent="-154940">
              <a:spcBef>
                <a:spcPts val="0"/>
              </a:spcBef>
              <a:buChar char="●"/>
            </a:pPr>
            <a:r>
              <a:rPr lang="en-US" dirty="0"/>
              <a:t>I understand the functionality of the Azure ML site, and </a:t>
            </a:r>
            <a:r>
              <a:rPr lang="pl-PL" dirty="0"/>
              <a:t>i learned how to use it.</a:t>
            </a:r>
            <a:endParaRPr lang="en-US" dirty="0"/>
          </a:p>
          <a:p>
            <a:pPr marL="182880" lvl="0" indent="-154940" algn="l" rtl="0">
              <a:spcBef>
                <a:spcPts val="0"/>
              </a:spcBef>
              <a:spcAft>
                <a:spcPts val="0"/>
              </a:spcAft>
              <a:buSzPts val="1000"/>
              <a:buChar char="●"/>
            </a:pPr>
            <a:r>
              <a:rPr lang="en-US" dirty="0"/>
              <a:t>What could be added as an Action point looking forward to next week?</a:t>
            </a:r>
          </a:p>
          <a:p>
            <a:pPr marL="640080" lvl="1" indent="-154940">
              <a:spcBef>
                <a:spcPts val="0"/>
              </a:spcBef>
              <a:buChar char="●"/>
            </a:pPr>
            <a:r>
              <a:rPr lang="pl-PL" dirty="0"/>
              <a:t>Build </a:t>
            </a:r>
            <a:r>
              <a:rPr lang="en-US" dirty="0"/>
              <a:t>environment</a:t>
            </a:r>
            <a:r>
              <a:rPr lang="pl-PL" dirty="0"/>
              <a:t> in the Cloud </a:t>
            </a:r>
            <a:endParaRPr dirty="0"/>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a:t>
            </a:r>
            <a:r>
              <a:rPr lang="en-NL"/>
              <a:t>2</a:t>
            </a:r>
            <a:endParaRPr/>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a:t>4</a:t>
            </a:r>
            <a:endParaRPr/>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9973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 </a:t>
            </a:r>
            <a:r>
              <a:rPr lang="en-NL"/>
              <a:t>4</a:t>
            </a:r>
            <a:r>
              <a:rPr lang="en"/>
              <a:t> - Feedback</a:t>
            </a:r>
            <a:endParaRPr/>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4" y="1152697"/>
            <a:ext cx="5201925"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pl-PL" b="1" dirty="0"/>
              <a:t>Reflecion on peer review:</a:t>
            </a:r>
          </a:p>
          <a:p>
            <a:pPr marL="640080" lvl="1" indent="-154940">
              <a:spcBef>
                <a:spcPts val="0"/>
              </a:spcBef>
              <a:buChar char="●"/>
            </a:pPr>
            <a:r>
              <a:rPr lang="en-US" dirty="0"/>
              <a:t>The feedback highlighted my strong participation and support within the team, especially noting my effective role as a SCRUM master. I was praised for my initiative and quality of work, as well as my communication skills and regular feedback. Moving forward, I will focus on maintaining these strengths and further enhancing my professional behavior and team support.</a:t>
            </a:r>
            <a:endParaRPr lang="pl-PL" dirty="0"/>
          </a:p>
          <a:p>
            <a:pPr marL="640080" lvl="1" indent="-154940">
              <a:spcBef>
                <a:spcPts val="0"/>
              </a:spcBef>
              <a:buChar char="●"/>
            </a:pPr>
            <a:endParaRPr lang="pl-PL" dirty="0"/>
          </a:p>
          <a:p>
            <a:r>
              <a:rPr lang="en-US" b="1" dirty="0"/>
              <a:t>Improvement Points</a:t>
            </a:r>
            <a:r>
              <a:rPr lang="pl-PL" b="1" dirty="0"/>
              <a:t> after peer review</a:t>
            </a:r>
            <a:endParaRPr lang="en-US" b="1" dirty="0"/>
          </a:p>
          <a:p>
            <a:pPr lvl="1">
              <a:buFont typeface="+mj-lt"/>
              <a:buAutoNum type="arabicPeriod"/>
            </a:pPr>
            <a:r>
              <a:rPr lang="en-US" b="1" dirty="0"/>
              <a:t>Maintain Active Participation:</a:t>
            </a:r>
            <a:r>
              <a:rPr lang="en-US" dirty="0"/>
              <a:t> Continue to be present and engaged in all team activities.</a:t>
            </a:r>
          </a:p>
          <a:p>
            <a:pPr lvl="1">
              <a:buFont typeface="+mj-lt"/>
              <a:buAutoNum type="arabicPeriod"/>
            </a:pPr>
            <a:r>
              <a:rPr lang="en-US" b="1" dirty="0"/>
              <a:t>Enhance Task Quality:</a:t>
            </a:r>
            <a:r>
              <a:rPr lang="en-US" dirty="0"/>
              <a:t> Try to complete tasks not only well but with excellent quality and attention to detail.</a:t>
            </a:r>
          </a:p>
          <a:p>
            <a:pPr lvl="1">
              <a:buFont typeface="+mj-lt"/>
              <a:buAutoNum type="arabicPeriod"/>
            </a:pPr>
            <a:r>
              <a:rPr lang="en-US" b="1" dirty="0"/>
              <a:t>Increase Peer Support:</a:t>
            </a:r>
            <a:r>
              <a:rPr lang="en-US" dirty="0"/>
              <a:t> Look for additional opportunities to help teammates, especially those facing challenges.</a:t>
            </a:r>
          </a:p>
          <a:p>
            <a:pPr lvl="1">
              <a:buFont typeface="+mj-lt"/>
              <a:buAutoNum type="arabicPeriod"/>
            </a:pPr>
            <a:r>
              <a:rPr lang="en-US" b="1" dirty="0"/>
              <a:t>Systematic Feedback:</a:t>
            </a:r>
            <a:r>
              <a:rPr lang="en-US" dirty="0"/>
              <a:t> Provide and seek feedback more consistently and constructively.</a:t>
            </a:r>
          </a:p>
          <a:p>
            <a:pPr lvl="1">
              <a:buFont typeface="+mj-lt"/>
              <a:buAutoNum type="arabicPeriod"/>
            </a:pPr>
            <a:r>
              <a:rPr lang="en-US" b="1" dirty="0"/>
              <a:t>Improve Communication:</a:t>
            </a:r>
            <a:r>
              <a:rPr lang="en-US" dirty="0"/>
              <a:t> Ensure all team communications are clear, concise, and effective, facilitating better understanding and collaboration.</a:t>
            </a:r>
          </a:p>
          <a:p>
            <a:pPr marL="182880" indent="-154940"/>
            <a:endParaRPr lang="pl-PL" dirty="0"/>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a:t>
            </a:r>
            <a:r>
              <a:rPr lang="en-NL"/>
              <a:t>2</a:t>
            </a:r>
            <a:endParaRPr/>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a:t>4</a:t>
            </a:r>
            <a:endParaRPr/>
          </a:p>
        </p:txBody>
      </p:sp>
    </p:spTree>
    <p:extLst>
      <p:ext uri="{BB962C8B-B14F-4D97-AF65-F5344CB8AC3E}">
        <p14:creationId xmlns:p14="http://schemas.microsoft.com/office/powerpoint/2010/main" val="3366952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 </a:t>
            </a:r>
            <a:r>
              <a:rPr lang="en-NL"/>
              <a:t>5</a:t>
            </a:r>
            <a:r>
              <a:rPr lang="en"/>
              <a:t> - Log</a:t>
            </a:r>
            <a:endParaRPr/>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dirty="0"/>
              <a:t>What goal(s) did you set for this week?</a:t>
            </a:r>
            <a:endParaRPr lang="pl-PL" dirty="0"/>
          </a:p>
          <a:p>
            <a:pPr marL="640080" lvl="1" indent="-154940">
              <a:spcBef>
                <a:spcPts val="0"/>
              </a:spcBef>
              <a:buChar char="●"/>
            </a:pPr>
            <a:r>
              <a:rPr lang="en-US" dirty="0"/>
              <a:t>Build environment in the Cloud</a:t>
            </a:r>
            <a:r>
              <a:rPr lang="pl-PL" dirty="0"/>
              <a:t>.</a:t>
            </a:r>
          </a:p>
          <a:p>
            <a:pPr marL="640080" lvl="1" indent="-154940">
              <a:spcBef>
                <a:spcPts val="0"/>
              </a:spcBef>
              <a:buChar char="●"/>
            </a:pPr>
            <a:r>
              <a:rPr lang="pl-PL" dirty="0"/>
              <a:t>Set up sphinx docuetation website</a:t>
            </a:r>
          </a:p>
          <a:p>
            <a:pPr marL="640080" lvl="1" indent="-154940">
              <a:spcBef>
                <a:spcPts val="0"/>
              </a:spcBef>
              <a:buChar char="●"/>
            </a:pPr>
            <a:r>
              <a:rPr lang="pl-PL" dirty="0"/>
              <a:t>Compleat task „Tracking costs expectations”</a:t>
            </a:r>
            <a:endParaRPr lang="en-US" dirty="0"/>
          </a:p>
          <a:p>
            <a:pPr marL="182880" lvl="0" indent="-154940" algn="l" rtl="0">
              <a:spcBef>
                <a:spcPts val="0"/>
              </a:spcBef>
              <a:spcAft>
                <a:spcPts val="0"/>
              </a:spcAft>
              <a:buSzPts val="1000"/>
              <a:buChar char="●"/>
            </a:pPr>
            <a:r>
              <a:rPr lang="en" dirty="0"/>
              <a:t>What have you actually been able to do? </a:t>
            </a:r>
            <a:endParaRPr lang="pl-PL" dirty="0"/>
          </a:p>
          <a:p>
            <a:pPr marL="640080" lvl="1" indent="-154940">
              <a:spcBef>
                <a:spcPts val="0"/>
              </a:spcBef>
              <a:buChar char="●"/>
            </a:pPr>
            <a:r>
              <a:rPr lang="en-US" dirty="0"/>
              <a:t>I built and tested environment </a:t>
            </a:r>
            <a:endParaRPr lang="pl-PL" dirty="0"/>
          </a:p>
          <a:p>
            <a:pPr marL="640080" lvl="1" indent="-154940">
              <a:spcBef>
                <a:spcPts val="0"/>
              </a:spcBef>
              <a:buChar char="●"/>
            </a:pPr>
            <a:r>
              <a:rPr lang="pl-PL" dirty="0"/>
              <a:t>I set up sphinx website and published it to git hub pages</a:t>
            </a:r>
          </a:p>
          <a:p>
            <a:pPr marL="640080" lvl="1" indent="-154940">
              <a:spcBef>
                <a:spcPts val="0"/>
              </a:spcBef>
              <a:buChar char="●"/>
            </a:pPr>
            <a:r>
              <a:rPr lang="en-US" dirty="0"/>
              <a:t>I described expected training costs for your project.</a:t>
            </a:r>
            <a:endParaRPr lang="pl-PL" dirty="0"/>
          </a:p>
          <a:p>
            <a:pPr marL="640080" lvl="1" indent="-154940">
              <a:spcBef>
                <a:spcPts val="0"/>
              </a:spcBef>
              <a:buChar char="●"/>
            </a:pPr>
            <a:r>
              <a:rPr lang="en-US" dirty="0"/>
              <a:t>I made sure some functions are production ready.</a:t>
            </a:r>
            <a:endParaRPr lang="pl-PL" dirty="0"/>
          </a:p>
          <a:p>
            <a:pPr marL="182880" lvl="0" indent="-154940" algn="l" rtl="0">
              <a:spcBef>
                <a:spcPts val="0"/>
              </a:spcBef>
              <a:spcAft>
                <a:spcPts val="0"/>
              </a:spcAft>
              <a:buSzPts val="1000"/>
              <a:buChar char="●"/>
            </a:pPr>
            <a:endParaRPr lang="pl-PL" dirty="0"/>
          </a:p>
          <a:p>
            <a:pPr marL="182880" lvl="0" indent="-154940" algn="l" rtl="0">
              <a:spcBef>
                <a:spcPts val="0"/>
              </a:spcBef>
              <a:spcAft>
                <a:spcPts val="0"/>
              </a:spcAft>
              <a:buSzPts val="1000"/>
              <a:buChar char="●"/>
            </a:pPr>
            <a:r>
              <a:rPr lang="en-US" dirty="0"/>
              <a:t>Showcase the evidence of your progress (production artifacts, short descriptions-links-pictures </a:t>
            </a:r>
            <a:r>
              <a:rPr lang="en" dirty="0"/>
              <a:t>animated gifs, etc.)</a:t>
            </a:r>
            <a:endParaRPr lang="pl-PL" dirty="0"/>
          </a:p>
          <a:p>
            <a:pPr marL="182880" lvl="0" indent="-154940" algn="l" rtl="0">
              <a:spcBef>
                <a:spcPts val="0"/>
              </a:spcBef>
              <a:spcAft>
                <a:spcPts val="0"/>
              </a:spcAft>
              <a:buSzPts val="1000"/>
              <a:buChar char="●"/>
            </a:pPr>
            <a:endParaRPr lang="pl-PL" dirty="0"/>
          </a:p>
          <a:p>
            <a:pPr marL="640080" lvl="1" indent="-154940">
              <a:spcBef>
                <a:spcPts val="0"/>
              </a:spcBef>
              <a:buChar char="●"/>
            </a:pPr>
            <a:r>
              <a:rPr lang="pl-PL" dirty="0"/>
              <a:t>E</a:t>
            </a:r>
            <a:r>
              <a:rPr lang="en-US" dirty="0"/>
              <a:t>nvironment</a:t>
            </a:r>
            <a:r>
              <a:rPr lang="pl-PL" dirty="0"/>
              <a:t>: </a:t>
            </a:r>
            <a:r>
              <a:rPr lang="pl-PL" dirty="0">
                <a:hlinkClick r:id="rId3"/>
              </a:rPr>
              <a:t>https://github.com/BredaUniversityADSAI/2023-24d-fai2-adsai-group-cv1/tree/main/ATHENA/environment</a:t>
            </a:r>
            <a:r>
              <a:rPr lang="pl-PL" dirty="0"/>
              <a:t>  </a:t>
            </a:r>
          </a:p>
          <a:p>
            <a:pPr marL="640080" lvl="1" indent="-154940">
              <a:spcBef>
                <a:spcPts val="0"/>
              </a:spcBef>
              <a:buChar char="●"/>
            </a:pPr>
            <a:r>
              <a:rPr lang="pl-PL" dirty="0"/>
              <a:t>Sphinx: </a:t>
            </a:r>
            <a:r>
              <a:rPr lang="pl-PL" dirty="0">
                <a:hlinkClick r:id="rId4"/>
              </a:rPr>
              <a:t>https://github.com/BredaUniversityADSAI/2023-24d-fai2-adsai-group-cv1/tree/main/ATHENA/docs</a:t>
            </a:r>
            <a:r>
              <a:rPr lang="pl-PL" dirty="0"/>
              <a:t>  </a:t>
            </a:r>
          </a:p>
          <a:p>
            <a:pPr marL="640080" lvl="1" indent="-154940">
              <a:spcBef>
                <a:spcPts val="0"/>
              </a:spcBef>
              <a:buChar char="●"/>
            </a:pPr>
            <a:r>
              <a:rPr lang="pl-PL" dirty="0"/>
              <a:t>Training costs expectations: </a:t>
            </a:r>
            <a:r>
              <a:rPr lang="pl-PL" dirty="0">
                <a:hlinkClick r:id="rId5"/>
              </a:rPr>
              <a:t>https://github.com/BredaUniversityADSAI/2023-24d-fai2-adsai-group-cv1/blob/main/ATHENA/Training_cost_expectations.md</a:t>
            </a:r>
            <a:r>
              <a:rPr lang="pl-PL" dirty="0"/>
              <a:t> </a:t>
            </a:r>
          </a:p>
          <a:p>
            <a:pPr marL="485140" lvl="1" indent="0">
              <a:spcBef>
                <a:spcPts val="0"/>
              </a:spcBef>
              <a:buNone/>
            </a:pPr>
            <a:endParaRPr lang="en-US" dirty="0"/>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dirty="0"/>
              <a:t>How did the week go? </a:t>
            </a:r>
            <a:endParaRPr lang="pl-PL" dirty="0"/>
          </a:p>
          <a:p>
            <a:pPr marL="640080" lvl="1" indent="-154940">
              <a:spcBef>
                <a:spcPts val="0"/>
              </a:spcBef>
              <a:buChar char="●"/>
            </a:pPr>
            <a:r>
              <a:rPr lang="en-US" dirty="0"/>
              <a:t>Second week as a scrum master. I am proud of myself i was responsible for my team and made sure that we finished all tasks from this sprint and we are ready to present it on Monday. I built environment on Azure ml and tested it, also I set up the sphinx website structured it, and published it on git hub. What is more, i wrote a tracking cost expectations document and performed some unit tests. </a:t>
            </a:r>
            <a:endParaRPr lang="pl-PL" dirty="0"/>
          </a:p>
          <a:p>
            <a:pPr marL="182880" lvl="0" indent="-154940" algn="l" rtl="0">
              <a:spcBef>
                <a:spcPts val="0"/>
              </a:spcBef>
              <a:spcAft>
                <a:spcPts val="0"/>
              </a:spcAft>
              <a:buSzPts val="1000"/>
              <a:buChar char="●"/>
            </a:pPr>
            <a:r>
              <a:rPr lang="pl-PL" dirty="0"/>
              <a:t>What went well? </a:t>
            </a:r>
          </a:p>
          <a:p>
            <a:pPr marL="640080" lvl="1" indent="-154940">
              <a:spcBef>
                <a:spcPts val="0"/>
              </a:spcBef>
              <a:buChar char="●"/>
            </a:pPr>
            <a:r>
              <a:rPr lang="en-US" dirty="0"/>
              <a:t>I organized our team work really well, we not only finished tasks from previous sprint and this sprint but also we started tasks from the next sprint. Everything was well planned and organized by me and i am proud of that. </a:t>
            </a:r>
            <a:endParaRPr lang="pl-PL" dirty="0"/>
          </a:p>
          <a:p>
            <a:pPr marL="182880" lvl="0" indent="-154940" algn="l" rtl="0">
              <a:spcBef>
                <a:spcPts val="0"/>
              </a:spcBef>
              <a:spcAft>
                <a:spcPts val="0"/>
              </a:spcAft>
              <a:buSzPts val="1000"/>
              <a:buChar char="●"/>
            </a:pPr>
            <a:r>
              <a:rPr lang="en" dirty="0"/>
              <a:t>What didn’t go so well? </a:t>
            </a:r>
            <a:endParaRPr lang="pl-PL" dirty="0"/>
          </a:p>
          <a:p>
            <a:pPr marL="640080" lvl="1" indent="-154940">
              <a:spcBef>
                <a:spcPts val="0"/>
              </a:spcBef>
              <a:buChar char="●"/>
            </a:pPr>
            <a:r>
              <a:rPr lang="en-US" dirty="0"/>
              <a:t>Github did</a:t>
            </a:r>
            <a:r>
              <a:rPr lang="pl-PL" dirty="0"/>
              <a:t>n’t </a:t>
            </a:r>
            <a:r>
              <a:rPr lang="en-US" dirty="0"/>
              <a:t>accept some sphinx themes and because of that i had to adjust whole site.</a:t>
            </a:r>
            <a:endParaRPr dirty="0"/>
          </a:p>
          <a:p>
            <a:pPr marL="182880" lvl="0" indent="-154940" algn="l" rtl="0">
              <a:spcBef>
                <a:spcPts val="0"/>
              </a:spcBef>
              <a:spcAft>
                <a:spcPts val="0"/>
              </a:spcAft>
              <a:buSzPts val="1000"/>
              <a:buChar char="●"/>
            </a:pPr>
            <a:r>
              <a:rPr lang="en" dirty="0"/>
              <a:t>What did you learn? </a:t>
            </a:r>
            <a:endParaRPr lang="pl-PL" dirty="0"/>
          </a:p>
          <a:p>
            <a:pPr marL="640080" lvl="1" indent="-154940">
              <a:spcBef>
                <a:spcPts val="0"/>
              </a:spcBef>
              <a:buChar char="●"/>
            </a:pPr>
            <a:r>
              <a:rPr lang="pl-PL" dirty="0"/>
              <a:t>I learned how to build enviroment on azure Ml and how to publish page on git hub.</a:t>
            </a:r>
            <a:endParaRPr dirty="0"/>
          </a:p>
          <a:p>
            <a:pPr marL="182880" lvl="0" indent="-154940" algn="l" rtl="0">
              <a:spcBef>
                <a:spcPts val="0"/>
              </a:spcBef>
              <a:spcAft>
                <a:spcPts val="0"/>
              </a:spcAft>
              <a:buSzPts val="1000"/>
              <a:buChar char="●"/>
            </a:pPr>
            <a:r>
              <a:rPr lang="en" dirty="0"/>
              <a:t>What could be added as an Action point looking forward to next week?</a:t>
            </a:r>
            <a:endParaRPr lang="pl-PL" dirty="0"/>
          </a:p>
          <a:p>
            <a:pPr marL="640080" lvl="1" indent="-154940">
              <a:spcBef>
                <a:spcPts val="0"/>
              </a:spcBef>
              <a:buChar char="●"/>
            </a:pPr>
            <a:r>
              <a:rPr lang="pl-PL" dirty="0"/>
              <a:t>Start working on API</a:t>
            </a:r>
            <a:endParaRPr dirty="0"/>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a:t>
            </a:r>
            <a:r>
              <a:rPr lang="en-NL"/>
              <a:t>2</a:t>
            </a:r>
            <a:endParaRPr/>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a:t>5</a:t>
            </a:r>
            <a:endParaRPr/>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31408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 </a:t>
            </a:r>
            <a:r>
              <a:rPr lang="en-NL"/>
              <a:t>5</a:t>
            </a:r>
            <a:r>
              <a:rPr lang="en"/>
              <a:t> - Feedback</a:t>
            </a:r>
            <a:endParaRPr/>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4" y="1152697"/>
            <a:ext cx="4740107" cy="3812400"/>
          </a:xfrm>
          <a:prstGeom prst="rect">
            <a:avLst/>
          </a:prstGeom>
        </p:spPr>
        <p:txBody>
          <a:bodyPr spcFirstLastPara="1" wrap="square" lIns="91425" tIns="91425" rIns="91425" bIns="91425" anchor="t" anchorCtr="0">
            <a:noAutofit/>
          </a:bodyPr>
          <a:lstStyle/>
          <a:p>
            <a:r>
              <a:rPr lang="pl-PL" b="1" dirty="0"/>
              <a:t>S</a:t>
            </a:r>
            <a:r>
              <a:rPr lang="en-US" b="1" dirty="0"/>
              <a:t>phinx Page Update:</a:t>
            </a:r>
            <a:endParaRPr lang="pl-PL" b="1" dirty="0"/>
          </a:p>
          <a:p>
            <a:pPr lvl="1">
              <a:buFont typeface="Arial" panose="020B0604020202020204" pitchFamily="34" charset="0"/>
              <a:buChar char="•"/>
            </a:pPr>
            <a:r>
              <a:rPr lang="en-US" b="1" dirty="0"/>
              <a:t>Feedback:</a:t>
            </a:r>
            <a:r>
              <a:rPr lang="en-US" dirty="0"/>
              <a:t> Add descriptions to the Sphinx main page.</a:t>
            </a:r>
          </a:p>
          <a:p>
            <a:pPr lvl="1">
              <a:buFont typeface="Arial" panose="020B0604020202020204" pitchFamily="34" charset="0"/>
              <a:buChar char="•"/>
            </a:pPr>
            <a:r>
              <a:rPr lang="en-US" b="1" dirty="0"/>
              <a:t>Conclusion:</a:t>
            </a:r>
            <a:r>
              <a:rPr lang="en-US" dirty="0"/>
              <a:t> The Sphinx page is correct but needs descriptions on the main page.</a:t>
            </a:r>
          </a:p>
          <a:p>
            <a:pPr lvl="1">
              <a:buFont typeface="Arial" panose="020B0604020202020204" pitchFamily="34" charset="0"/>
              <a:buChar char="•"/>
            </a:pPr>
            <a:r>
              <a:rPr lang="en-US" b="1" dirty="0"/>
              <a:t>Action Point:</a:t>
            </a:r>
            <a:r>
              <a:rPr lang="en-US" dirty="0"/>
              <a:t> Added descriptions from the README file to the Sphinx main page.</a:t>
            </a:r>
            <a:endParaRPr lang="pl-PL" dirty="0"/>
          </a:p>
          <a:p>
            <a:pPr lvl="1">
              <a:buFont typeface="Arial" panose="020B0604020202020204" pitchFamily="34" charset="0"/>
              <a:buChar char="•"/>
            </a:pPr>
            <a:endParaRPr lang="en-US" dirty="0"/>
          </a:p>
          <a:p>
            <a:r>
              <a:rPr lang="en-US" b="1" dirty="0"/>
              <a:t>Training Costs Analysis:</a:t>
            </a:r>
            <a:endParaRPr lang="en-US" dirty="0"/>
          </a:p>
          <a:p>
            <a:pPr lvl="1">
              <a:buFont typeface="Arial" panose="020B0604020202020204" pitchFamily="34" charset="0"/>
              <a:buChar char="•"/>
            </a:pPr>
            <a:r>
              <a:rPr lang="en-US" b="1" dirty="0"/>
              <a:t>Feedback:</a:t>
            </a:r>
            <a:r>
              <a:rPr lang="en-US" dirty="0"/>
              <a:t> Add more options to the training costs analysis.</a:t>
            </a:r>
          </a:p>
          <a:p>
            <a:pPr lvl="1">
              <a:buFont typeface="Arial" panose="020B0604020202020204" pitchFamily="34" charset="0"/>
              <a:buChar char="•"/>
            </a:pPr>
            <a:r>
              <a:rPr lang="en-US" b="1" dirty="0"/>
              <a:t>Conclusion:</a:t>
            </a:r>
            <a:r>
              <a:rPr lang="en-US" dirty="0"/>
              <a:t> The analysis is well done but needs additional options.</a:t>
            </a:r>
          </a:p>
          <a:p>
            <a:pPr lvl="1">
              <a:buFont typeface="Arial" panose="020B0604020202020204" pitchFamily="34" charset="0"/>
              <a:buChar char="•"/>
            </a:pPr>
            <a:r>
              <a:rPr lang="en-US" b="1" dirty="0"/>
              <a:t>Action Point:</a:t>
            </a:r>
            <a:r>
              <a:rPr lang="en-US" dirty="0"/>
              <a:t> Added a table with more options for the training costs analysis.</a:t>
            </a: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a:t>
            </a:r>
            <a:r>
              <a:rPr lang="en-NL"/>
              <a:t>2</a:t>
            </a:r>
            <a:endParaRPr/>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a:t>5</a:t>
            </a:r>
            <a:endParaRPr/>
          </a:p>
        </p:txBody>
      </p:sp>
      <p:sp>
        <p:nvSpPr>
          <p:cNvPr id="4" name="TextBox 3">
            <a:extLst>
              <a:ext uri="{FF2B5EF4-FFF2-40B4-BE49-F238E27FC236}">
                <a16:creationId xmlns:a16="http://schemas.microsoft.com/office/drawing/2014/main" id="{6027A83E-2E59-6A40-4ED5-8AE66313608A}"/>
              </a:ext>
            </a:extLst>
          </p:cNvPr>
          <p:cNvSpPr txBox="1"/>
          <p:nvPr/>
        </p:nvSpPr>
        <p:spPr>
          <a:xfrm>
            <a:off x="2200108" y="3935385"/>
            <a:ext cx="1069564" cy="261610"/>
          </a:xfrm>
          <a:prstGeom prst="rect">
            <a:avLst/>
          </a:prstGeom>
          <a:noFill/>
        </p:spPr>
        <p:txBody>
          <a:bodyPr wrap="square">
            <a:spAutoFit/>
          </a:bodyPr>
          <a:lstStyle/>
          <a:p>
            <a:r>
              <a:rPr lang="pl-PL" sz="1100" b="1" i="1" dirty="0">
                <a:solidFill>
                  <a:srgbClr val="FFFFFF"/>
                </a:solidFill>
                <a:latin typeface="Roboto"/>
                <a:ea typeface="Roboto"/>
                <a:cs typeface="Roboto"/>
                <a:sym typeface="Roboto"/>
              </a:rPr>
              <a:t>DONE</a:t>
            </a:r>
            <a:endParaRPr lang="en-US" sz="1100" b="1" i="1" dirty="0">
              <a:solidFill>
                <a:srgbClr val="FFFFFF"/>
              </a:solidFill>
              <a:latin typeface="Roboto"/>
              <a:ea typeface="Roboto"/>
              <a:cs typeface="Roboto"/>
              <a:sym typeface="Roboto"/>
            </a:endParaRPr>
          </a:p>
        </p:txBody>
      </p:sp>
      <p:sp>
        <p:nvSpPr>
          <p:cNvPr id="5" name="TextBox 4">
            <a:extLst>
              <a:ext uri="{FF2B5EF4-FFF2-40B4-BE49-F238E27FC236}">
                <a16:creationId xmlns:a16="http://schemas.microsoft.com/office/drawing/2014/main" id="{5C3B20C5-B394-8953-849B-D04FB4356F1D}"/>
              </a:ext>
            </a:extLst>
          </p:cNvPr>
          <p:cNvSpPr txBox="1"/>
          <p:nvPr/>
        </p:nvSpPr>
        <p:spPr>
          <a:xfrm>
            <a:off x="2289690" y="2431208"/>
            <a:ext cx="1069564" cy="261610"/>
          </a:xfrm>
          <a:prstGeom prst="rect">
            <a:avLst/>
          </a:prstGeom>
          <a:noFill/>
        </p:spPr>
        <p:txBody>
          <a:bodyPr wrap="square">
            <a:spAutoFit/>
          </a:bodyPr>
          <a:lstStyle/>
          <a:p>
            <a:r>
              <a:rPr lang="pl-PL" sz="1100" b="1" i="1" dirty="0">
                <a:solidFill>
                  <a:srgbClr val="FFFFFF"/>
                </a:solidFill>
                <a:latin typeface="Roboto"/>
                <a:ea typeface="Roboto"/>
                <a:cs typeface="Roboto"/>
                <a:sym typeface="Roboto"/>
              </a:rPr>
              <a:t>DONE</a:t>
            </a:r>
            <a:endParaRPr lang="en-US" sz="1000" b="1" i="1" dirty="0">
              <a:solidFill>
                <a:srgbClr val="FFFFFF"/>
              </a:solidFill>
              <a:latin typeface="Roboto"/>
              <a:ea typeface="Roboto"/>
              <a:cs typeface="Roboto"/>
              <a:sym typeface="Roboto"/>
            </a:endParaRPr>
          </a:p>
        </p:txBody>
      </p:sp>
    </p:spTree>
    <p:extLst>
      <p:ext uri="{BB962C8B-B14F-4D97-AF65-F5344CB8AC3E}">
        <p14:creationId xmlns:p14="http://schemas.microsoft.com/office/powerpoint/2010/main" val="16006896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 </a:t>
            </a:r>
            <a:r>
              <a:rPr lang="en-NL"/>
              <a:t>6</a:t>
            </a:r>
            <a:r>
              <a:rPr lang="en"/>
              <a:t> - Log</a:t>
            </a:r>
            <a:endParaRPr/>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dirty="0"/>
              <a:t>What goal(s) did you set for this week?</a:t>
            </a:r>
            <a:endParaRPr lang="pl-PL" dirty="0"/>
          </a:p>
          <a:p>
            <a:pPr marL="640080" lvl="1" indent="-154940">
              <a:spcBef>
                <a:spcPts val="0"/>
              </a:spcBef>
              <a:buChar char="●"/>
            </a:pPr>
            <a:r>
              <a:rPr lang="pl-PL" dirty="0"/>
              <a:t>Self-study API</a:t>
            </a:r>
          </a:p>
          <a:p>
            <a:pPr marL="640080" lvl="1" indent="-154940">
              <a:spcBef>
                <a:spcPts val="0"/>
              </a:spcBef>
              <a:buChar char="●"/>
            </a:pPr>
            <a:r>
              <a:rPr lang="pl-PL" dirty="0"/>
              <a:t>Creat data assets</a:t>
            </a:r>
          </a:p>
          <a:p>
            <a:pPr marL="640080" lvl="1" indent="-154940">
              <a:spcBef>
                <a:spcPts val="0"/>
              </a:spcBef>
              <a:buChar char="●"/>
            </a:pPr>
            <a:r>
              <a:rPr lang="pl-PL" dirty="0"/>
              <a:t>Build API </a:t>
            </a:r>
            <a:endParaRPr dirty="0"/>
          </a:p>
          <a:p>
            <a:pPr marL="182880" lvl="0" indent="-154940" algn="l" rtl="0">
              <a:spcBef>
                <a:spcPts val="0"/>
              </a:spcBef>
              <a:spcAft>
                <a:spcPts val="0"/>
              </a:spcAft>
              <a:buSzPts val="1000"/>
              <a:buChar char="●"/>
            </a:pPr>
            <a:r>
              <a:rPr lang="en" dirty="0"/>
              <a:t>What have you actually been able to do? </a:t>
            </a:r>
            <a:endParaRPr lang="pl-PL" dirty="0"/>
          </a:p>
          <a:p>
            <a:pPr marL="640080" lvl="1" indent="-154940">
              <a:spcBef>
                <a:spcPts val="0"/>
              </a:spcBef>
              <a:buChar char="●"/>
            </a:pPr>
            <a:r>
              <a:rPr lang="pl-PL" dirty="0"/>
              <a:t>I compleated self study materials about API and Cl/CD</a:t>
            </a:r>
          </a:p>
          <a:p>
            <a:pPr marL="640080" lvl="1" indent="-154940">
              <a:spcBef>
                <a:spcPts val="0"/>
              </a:spcBef>
              <a:buChar char="●"/>
            </a:pPr>
            <a:r>
              <a:rPr lang="pl-PL" dirty="0"/>
              <a:t>Data assets created and visible on ML azure</a:t>
            </a:r>
          </a:p>
          <a:p>
            <a:pPr marL="640080" lvl="1" indent="-154940">
              <a:spcBef>
                <a:spcPts val="0"/>
              </a:spcBef>
              <a:buChar char="●"/>
            </a:pPr>
            <a:r>
              <a:rPr lang="pl-PL" dirty="0"/>
              <a:t>API built for feedback loop page</a:t>
            </a:r>
            <a:endParaRPr dirty="0"/>
          </a:p>
          <a:p>
            <a:pPr marL="182880" lvl="0" indent="-154940" algn="l" rtl="0">
              <a:spcBef>
                <a:spcPts val="0"/>
              </a:spcBef>
              <a:spcAft>
                <a:spcPts val="0"/>
              </a:spcAft>
              <a:buSzPts val="1000"/>
              <a:buChar char="●"/>
            </a:pPr>
            <a:r>
              <a:rPr lang="en" dirty="0"/>
              <a:t>Showcase the evidence of your progress (production artifacts, short descriptions-links-pictures animated gifs, etc.)</a:t>
            </a:r>
            <a:endParaRPr lang="pl-PL" dirty="0"/>
          </a:p>
          <a:p>
            <a:pPr marL="640080" lvl="1" indent="-154940">
              <a:spcBef>
                <a:spcPts val="0"/>
              </a:spcBef>
              <a:buChar char="●"/>
            </a:pPr>
            <a:r>
              <a:rPr lang="pl-PL" dirty="0"/>
              <a:t>API: </a:t>
            </a:r>
            <a:r>
              <a:rPr lang="pl-PL" dirty="0">
                <a:hlinkClick r:id="rId3"/>
              </a:rPr>
              <a:t>https://github.com/BredaUniversityADSAI/2023-24d-fai2-adsai-group-cv1/blob/Dokers/app/backend/ATHENA/app.py</a:t>
            </a:r>
            <a:endParaRPr lang="pl-PL" dirty="0"/>
          </a:p>
          <a:p>
            <a:pPr marL="640080" lvl="1" indent="-154940">
              <a:spcBef>
                <a:spcPts val="0"/>
              </a:spcBef>
              <a:buChar char="●"/>
            </a:pPr>
            <a:r>
              <a:rPr lang="pl-PL" dirty="0"/>
              <a:t>Data assets: </a:t>
            </a:r>
            <a:r>
              <a:rPr lang="pl-PL" dirty="0">
                <a:hlinkClick r:id="rId4"/>
              </a:rPr>
              <a:t>https://github.com/BredaUniversityADSAI/2023-24d-fai2-adsai-DominikSzewczyk224180/blob/main/Cloud/data.ipynb</a:t>
            </a:r>
            <a:r>
              <a:rPr lang="pl-PL" dirty="0"/>
              <a:t> </a:t>
            </a:r>
            <a:endParaRPr dirty="0"/>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dirty="0"/>
              <a:t>How did the week go? </a:t>
            </a:r>
            <a:endParaRPr lang="pl-PL" dirty="0"/>
          </a:p>
          <a:p>
            <a:pPr marL="640080" lvl="1" indent="-154940">
              <a:spcBef>
                <a:spcPts val="0"/>
              </a:spcBef>
              <a:buChar char="●"/>
            </a:pPr>
            <a:r>
              <a:rPr lang="en-US" dirty="0"/>
              <a:t>The new sprint starts that is why I began with self-study materials, then I spent some time on individual work which is necessary to meet </a:t>
            </a:r>
            <a:r>
              <a:rPr lang="en-US" dirty="0" err="1"/>
              <a:t>ilos</a:t>
            </a:r>
            <a:r>
              <a:rPr lang="en-US" dirty="0"/>
              <a:t>, and that's why I created data assets, the second half of the week i focus on API and this allowed me to set it up for feedback loop page.</a:t>
            </a:r>
            <a:endParaRPr dirty="0"/>
          </a:p>
          <a:p>
            <a:pPr marL="182880" lvl="0" indent="-154940" algn="l" rtl="0">
              <a:spcBef>
                <a:spcPts val="0"/>
              </a:spcBef>
              <a:spcAft>
                <a:spcPts val="0"/>
              </a:spcAft>
              <a:buSzPts val="1000"/>
              <a:buChar char="●"/>
            </a:pPr>
            <a:r>
              <a:rPr lang="en" dirty="0"/>
              <a:t>What went well? </a:t>
            </a:r>
            <a:endParaRPr lang="pl-PL" dirty="0"/>
          </a:p>
          <a:p>
            <a:pPr marL="640080" lvl="1" indent="-154940">
              <a:spcBef>
                <a:spcPts val="0"/>
              </a:spcBef>
              <a:buChar char="●"/>
            </a:pPr>
            <a:r>
              <a:rPr lang="en-US" dirty="0"/>
              <a:t>Creating API went well and I got positive feedback on that.</a:t>
            </a:r>
            <a:endParaRPr dirty="0"/>
          </a:p>
          <a:p>
            <a:pPr marL="182880" lvl="0" indent="-154940" algn="l" rtl="0">
              <a:spcBef>
                <a:spcPts val="0"/>
              </a:spcBef>
              <a:spcAft>
                <a:spcPts val="0"/>
              </a:spcAft>
              <a:buSzPts val="1000"/>
              <a:buChar char="●"/>
            </a:pPr>
            <a:r>
              <a:rPr lang="en" dirty="0"/>
              <a:t>What didn’t go so well? </a:t>
            </a:r>
            <a:endParaRPr lang="pl-PL" dirty="0"/>
          </a:p>
          <a:p>
            <a:pPr marL="640080" lvl="1" indent="-154940">
              <a:spcBef>
                <a:spcPts val="0"/>
              </a:spcBef>
              <a:buChar char="●"/>
            </a:pPr>
            <a:r>
              <a:rPr lang="en-US" dirty="0"/>
              <a:t>I tried to run a job in the cloud but because of some errors, i couldn't do that.</a:t>
            </a:r>
          </a:p>
          <a:p>
            <a:pPr marL="182880" lvl="0" indent="-154940" algn="l" rtl="0">
              <a:spcBef>
                <a:spcPts val="0"/>
              </a:spcBef>
              <a:spcAft>
                <a:spcPts val="0"/>
              </a:spcAft>
              <a:buSzPts val="1000"/>
              <a:buChar char="●"/>
            </a:pPr>
            <a:r>
              <a:rPr lang="en-US" dirty="0"/>
              <a:t>What did you learn? </a:t>
            </a:r>
            <a:endParaRPr lang="pl-PL" dirty="0"/>
          </a:p>
          <a:p>
            <a:pPr marL="640080" lvl="1" indent="-154940">
              <a:spcBef>
                <a:spcPts val="0"/>
              </a:spcBef>
              <a:buChar char="●"/>
            </a:pPr>
            <a:r>
              <a:rPr lang="pl-PL" dirty="0"/>
              <a:t>I learned what API is and how to use it.</a:t>
            </a:r>
            <a:endParaRPr lang="en-US" dirty="0"/>
          </a:p>
          <a:p>
            <a:pPr marL="182880" lvl="0" indent="-154940" algn="l" rtl="0">
              <a:spcBef>
                <a:spcPts val="0"/>
              </a:spcBef>
              <a:spcAft>
                <a:spcPts val="0"/>
              </a:spcAft>
              <a:buSzPts val="1000"/>
              <a:buChar char="●"/>
            </a:pPr>
            <a:r>
              <a:rPr lang="en" dirty="0"/>
              <a:t>What could be added as an Action point looking forward to next week?</a:t>
            </a:r>
            <a:endParaRPr lang="pl-PL" dirty="0"/>
          </a:p>
          <a:p>
            <a:pPr marL="640080" lvl="1" indent="-154940">
              <a:spcBef>
                <a:spcPts val="0"/>
              </a:spcBef>
              <a:buChar char="●"/>
            </a:pPr>
            <a:r>
              <a:rPr lang="pl-PL" dirty="0"/>
              <a:t>Next week i want to run a job in the clound and then focus on the Dockers.</a:t>
            </a:r>
            <a:endParaRPr dirty="0"/>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a:t>
            </a:r>
            <a:r>
              <a:rPr lang="en-NL"/>
              <a:t>2</a:t>
            </a:r>
            <a:endParaRPr/>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a:t>6</a:t>
            </a:r>
            <a:endParaRPr/>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28AD7557-00C7-FB45-2022-ECED497323BD}"/>
              </a:ext>
            </a:extLst>
          </p:cNvPr>
          <p:cNvPicPr>
            <a:picLocks noChangeAspect="1"/>
          </p:cNvPicPr>
          <p:nvPr/>
        </p:nvPicPr>
        <p:blipFill>
          <a:blip r:embed="rId5"/>
          <a:stretch>
            <a:fillRect/>
          </a:stretch>
        </p:blipFill>
        <p:spPr>
          <a:xfrm>
            <a:off x="0" y="4086909"/>
            <a:ext cx="6299202" cy="595277"/>
          </a:xfrm>
          <a:prstGeom prst="rect">
            <a:avLst/>
          </a:prstGeom>
        </p:spPr>
      </p:pic>
    </p:spTree>
    <p:extLst>
      <p:ext uri="{BB962C8B-B14F-4D97-AF65-F5344CB8AC3E}">
        <p14:creationId xmlns:p14="http://schemas.microsoft.com/office/powerpoint/2010/main" val="24231630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 </a:t>
            </a:r>
            <a:r>
              <a:rPr lang="en-NL"/>
              <a:t>6</a:t>
            </a:r>
            <a:r>
              <a:rPr lang="en"/>
              <a:t> - Feedback</a:t>
            </a:r>
            <a:endParaRPr/>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lvl="0" indent="0" algn="l" rtl="0">
              <a:spcBef>
                <a:spcPts val="800"/>
              </a:spcBef>
              <a:spcAft>
                <a:spcPts val="800"/>
              </a:spcAft>
              <a:buNone/>
            </a:pPr>
            <a:r>
              <a:rPr lang="en"/>
              <a:t>Response</a:t>
            </a:r>
            <a:endParaRPr/>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a:t>
            </a:r>
            <a:r>
              <a:rPr lang="en-NL"/>
              <a:t>2</a:t>
            </a:r>
            <a:endParaRPr/>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a:t>6</a:t>
            </a:r>
            <a:endParaRPr/>
          </a:p>
        </p:txBody>
      </p:sp>
    </p:spTree>
    <p:extLst>
      <p:ext uri="{BB962C8B-B14F-4D97-AF65-F5344CB8AC3E}">
        <p14:creationId xmlns:p14="http://schemas.microsoft.com/office/powerpoint/2010/main" val="2397875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4"/>
          <p:cNvSpPr txBox="1">
            <a:spLocks noGrp="1"/>
          </p:cNvSpPr>
          <p:nvPr>
            <p:ph type="title"/>
          </p:nvPr>
        </p:nvSpPr>
        <p:spPr>
          <a:xfrm>
            <a:off x="274320" y="308799"/>
            <a:ext cx="2560200" cy="155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Learning Log</a:t>
            </a:r>
            <a:endParaRPr/>
          </a:p>
          <a:p>
            <a:pPr marL="0" lvl="0" indent="0" algn="ctr" rtl="0">
              <a:spcBef>
                <a:spcPts val="0"/>
              </a:spcBef>
              <a:spcAft>
                <a:spcPts val="0"/>
              </a:spcAft>
              <a:buNone/>
            </a:pPr>
            <a:r>
              <a:rPr lang="en"/>
              <a:t>Structure</a:t>
            </a:r>
            <a:endParaRPr/>
          </a:p>
        </p:txBody>
      </p:sp>
      <p:sp>
        <p:nvSpPr>
          <p:cNvPr id="109" name="Google Shape;109;p14"/>
          <p:cNvSpPr txBox="1">
            <a:spLocks noGrp="1"/>
          </p:cNvSpPr>
          <p:nvPr>
            <p:ph type="subTitle" idx="1"/>
          </p:nvPr>
        </p:nvSpPr>
        <p:spPr>
          <a:xfrm>
            <a:off x="274320" y="1860700"/>
            <a:ext cx="2560200" cy="3012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t>Section A</a:t>
            </a:r>
            <a:endParaRPr sz="1400"/>
          </a:p>
          <a:p>
            <a:pPr marL="182880" lvl="0" indent="-180340" algn="l" rtl="0">
              <a:spcBef>
                <a:spcPts val="0"/>
              </a:spcBef>
              <a:spcAft>
                <a:spcPts val="0"/>
              </a:spcAft>
              <a:buSzPts val="1400"/>
              <a:buChar char="●"/>
            </a:pPr>
            <a:r>
              <a:rPr lang="en" sz="1400"/>
              <a:t>Starting this block</a:t>
            </a:r>
            <a:endParaRPr sz="1400"/>
          </a:p>
          <a:p>
            <a:pPr marL="182880" lvl="0" indent="-180340" algn="l" rtl="0">
              <a:spcBef>
                <a:spcPts val="0"/>
              </a:spcBef>
              <a:spcAft>
                <a:spcPts val="0"/>
              </a:spcAft>
              <a:buSzPts val="1400"/>
              <a:buChar char="●"/>
            </a:pPr>
            <a:r>
              <a:rPr lang="en" sz="1400"/>
              <a:t>Goals</a:t>
            </a:r>
            <a:endParaRPr sz="1400"/>
          </a:p>
          <a:p>
            <a:pPr marL="0" lvl="0" indent="0" algn="l" rtl="0">
              <a:spcBef>
                <a:spcPts val="0"/>
              </a:spcBef>
              <a:spcAft>
                <a:spcPts val="0"/>
              </a:spcAft>
              <a:buNone/>
            </a:pPr>
            <a:endParaRPr sz="1400"/>
          </a:p>
          <a:p>
            <a:pPr marL="0" lvl="0" indent="0" algn="l" rtl="0">
              <a:spcBef>
                <a:spcPts val="0"/>
              </a:spcBef>
              <a:spcAft>
                <a:spcPts val="0"/>
              </a:spcAft>
              <a:buNone/>
            </a:pPr>
            <a:r>
              <a:rPr lang="en" sz="1400"/>
              <a:t>Section B </a:t>
            </a:r>
            <a:endParaRPr sz="1400"/>
          </a:p>
          <a:p>
            <a:pPr marL="182880" lvl="0" indent="-180340" algn="l" rtl="0">
              <a:spcBef>
                <a:spcPts val="0"/>
              </a:spcBef>
              <a:spcAft>
                <a:spcPts val="0"/>
              </a:spcAft>
              <a:buSzPts val="1400"/>
              <a:buChar char="●"/>
            </a:pPr>
            <a:r>
              <a:rPr lang="en" sz="1400"/>
              <a:t>ILO section</a:t>
            </a:r>
            <a:endParaRPr sz="1400"/>
          </a:p>
          <a:p>
            <a:pPr marL="182880" lvl="0" indent="-180340" algn="l" rtl="0">
              <a:spcBef>
                <a:spcPts val="0"/>
              </a:spcBef>
              <a:spcAft>
                <a:spcPts val="0"/>
              </a:spcAft>
              <a:buSzPts val="1400"/>
              <a:buChar char="●"/>
            </a:pPr>
            <a:r>
              <a:rPr lang="en" sz="1400"/>
              <a:t>Week log section</a:t>
            </a:r>
            <a:endParaRPr sz="1400"/>
          </a:p>
          <a:p>
            <a:pPr marL="0" lvl="0" indent="0" algn="l" rtl="0">
              <a:spcBef>
                <a:spcPts val="0"/>
              </a:spcBef>
              <a:spcAft>
                <a:spcPts val="0"/>
              </a:spcAft>
              <a:buNone/>
            </a:pPr>
            <a:endParaRPr sz="1400"/>
          </a:p>
          <a:p>
            <a:pPr marL="0" lvl="0" indent="0" algn="l" rtl="0">
              <a:spcBef>
                <a:spcPts val="0"/>
              </a:spcBef>
              <a:spcAft>
                <a:spcPts val="0"/>
              </a:spcAft>
              <a:buNone/>
            </a:pPr>
            <a:r>
              <a:rPr lang="en" sz="1400"/>
              <a:t>Section C</a:t>
            </a:r>
            <a:endParaRPr sz="1400"/>
          </a:p>
          <a:p>
            <a:pPr marL="182880" lvl="0" indent="-180340" algn="l" rtl="0">
              <a:spcBef>
                <a:spcPts val="0"/>
              </a:spcBef>
              <a:spcAft>
                <a:spcPts val="0"/>
              </a:spcAft>
              <a:buSzPts val="1400"/>
              <a:buChar char="●"/>
            </a:pPr>
            <a:r>
              <a:rPr lang="en" sz="1400"/>
              <a:t>Block reflection</a:t>
            </a:r>
            <a:endParaRPr sz="1400"/>
          </a:p>
        </p:txBody>
      </p:sp>
      <p:sp>
        <p:nvSpPr>
          <p:cNvPr id="110" name="Google Shape;110;p14"/>
          <p:cNvSpPr txBox="1">
            <a:spLocks noGrp="1"/>
          </p:cNvSpPr>
          <p:nvPr>
            <p:ph type="body" idx="2"/>
          </p:nvPr>
        </p:nvSpPr>
        <p:spPr>
          <a:xfrm>
            <a:off x="3383280" y="274320"/>
            <a:ext cx="5486400" cy="4599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b="1" u="sng"/>
              <a:t>Section A - My Plan		</a:t>
            </a:r>
            <a:r>
              <a:rPr lang="en" i="1"/>
              <a:t>Must be completed in </a:t>
            </a:r>
            <a:r>
              <a:rPr lang="en" i="1" u="sng"/>
              <a:t>week 1</a:t>
            </a:r>
            <a:endParaRPr i="1" u="sng"/>
          </a:p>
          <a:p>
            <a:pPr marL="0" lvl="0" indent="0" algn="l" rtl="0">
              <a:spcBef>
                <a:spcPts val="800"/>
              </a:spcBef>
              <a:spcAft>
                <a:spcPts val="0"/>
              </a:spcAft>
              <a:buNone/>
            </a:pPr>
            <a:r>
              <a:rPr lang="en"/>
              <a:t>Your plan describes your goals for the block. Starting with where you are right now, where do you want to be at the end of the block? I.e. what role(s) will you take responsibility for, and how will you demonstrate progress relevant to the ILOs for this block? What tasks and deliverables are best aligned with your role and the project brief?</a:t>
            </a:r>
            <a:endParaRPr/>
          </a:p>
          <a:p>
            <a:pPr marL="0" lvl="0" indent="0" algn="l" rtl="0">
              <a:spcBef>
                <a:spcPts val="800"/>
              </a:spcBef>
              <a:spcAft>
                <a:spcPts val="0"/>
              </a:spcAft>
              <a:buNone/>
            </a:pPr>
            <a:r>
              <a:rPr lang="en" sz="1200" b="1" u="sng"/>
              <a:t>Section B - ILO’s		</a:t>
            </a:r>
            <a:r>
              <a:rPr lang="en" i="1"/>
              <a:t>Must be completed in </a:t>
            </a:r>
            <a:r>
              <a:rPr lang="en" i="1" u="sng"/>
              <a:t>week 8</a:t>
            </a:r>
            <a:r>
              <a:rPr lang="en" i="1"/>
              <a:t>, but should be updated </a:t>
            </a:r>
            <a:r>
              <a:rPr lang="en" i="1" u="sng"/>
              <a:t>regularly</a:t>
            </a:r>
            <a:endParaRPr i="1" u="sng"/>
          </a:p>
          <a:p>
            <a:pPr marL="0" lvl="0" indent="0" algn="l" rtl="0">
              <a:spcBef>
                <a:spcPts val="800"/>
              </a:spcBef>
              <a:spcAft>
                <a:spcPts val="0"/>
              </a:spcAft>
              <a:buNone/>
            </a:pPr>
            <a:r>
              <a:rPr lang="en"/>
              <a:t>This is where you link your evidence to each of the Intended Learning Outcomes of this block.</a:t>
            </a:r>
            <a:endParaRPr/>
          </a:p>
          <a:p>
            <a:pPr marL="0" lvl="0" indent="0" algn="l" rtl="0">
              <a:spcBef>
                <a:spcPts val="800"/>
              </a:spcBef>
              <a:spcAft>
                <a:spcPts val="0"/>
              </a:spcAft>
              <a:buNone/>
            </a:pPr>
            <a:r>
              <a:rPr lang="en" sz="1200" b="1" u="sng"/>
              <a:t>Section C - Weekly Log	</a:t>
            </a:r>
            <a:r>
              <a:rPr lang="en" i="1"/>
              <a:t>Must be updated </a:t>
            </a:r>
            <a:r>
              <a:rPr lang="en" i="1" u="sng"/>
              <a:t>every week</a:t>
            </a:r>
            <a:endParaRPr i="1" u="sng"/>
          </a:p>
          <a:p>
            <a:pPr marL="0" lvl="0" indent="0" algn="l" rtl="0">
              <a:spcBef>
                <a:spcPts val="800"/>
              </a:spcBef>
              <a:spcAft>
                <a:spcPts val="0"/>
              </a:spcAft>
              <a:buNone/>
            </a:pPr>
            <a:r>
              <a:rPr lang="en"/>
              <a:t>This is simply a log (journal) of what you do each day, and what you learn from it. It is your responsibility to update this regularly and frequently. Be sure to include working links to any specific evidence you are referencing (and make sure that you share your docs with the teaching team). Note: some of the required information may be captured in production documents such as your work log or peer reviews. </a:t>
            </a:r>
            <a:endParaRPr/>
          </a:p>
          <a:p>
            <a:pPr marL="0" lvl="0" indent="0" algn="l" rtl="0">
              <a:spcBef>
                <a:spcPts val="800"/>
              </a:spcBef>
              <a:spcAft>
                <a:spcPts val="0"/>
              </a:spcAft>
              <a:buNone/>
            </a:pPr>
            <a:r>
              <a:rPr lang="en"/>
              <a:t>In such cases, you simply need to provide links to those artifacts and may include any explanatory comment or reflection you feel is appropriate. </a:t>
            </a:r>
            <a:endParaRPr/>
          </a:p>
          <a:p>
            <a:pPr marL="0" lvl="0" indent="0" algn="l" rtl="0">
              <a:spcBef>
                <a:spcPts val="800"/>
              </a:spcBef>
              <a:spcAft>
                <a:spcPts val="0"/>
              </a:spcAft>
              <a:buNone/>
            </a:pPr>
            <a:r>
              <a:rPr lang="en"/>
              <a:t>(Some reflection is almost always a good idea as it provides the foundation for Section C.)</a:t>
            </a:r>
            <a:endParaRPr/>
          </a:p>
          <a:p>
            <a:pPr marL="0" lvl="0" indent="0" algn="l" rtl="0">
              <a:spcBef>
                <a:spcPts val="800"/>
              </a:spcBef>
              <a:spcAft>
                <a:spcPts val="0"/>
              </a:spcAft>
              <a:buNone/>
            </a:pPr>
            <a:r>
              <a:rPr lang="en" sz="1200" b="1" u="sng"/>
              <a:t>Section D - Reflection	</a:t>
            </a:r>
            <a:r>
              <a:rPr lang="en" i="1"/>
              <a:t>Must be completed in </a:t>
            </a:r>
            <a:r>
              <a:rPr lang="en" i="1" u="sng"/>
              <a:t>week 8</a:t>
            </a:r>
            <a:endParaRPr i="1" u="sng"/>
          </a:p>
          <a:p>
            <a:pPr marL="0" lvl="0" indent="0" algn="l" rtl="0">
              <a:spcBef>
                <a:spcPts val="800"/>
              </a:spcBef>
              <a:spcAft>
                <a:spcPts val="800"/>
              </a:spcAft>
              <a:buNone/>
            </a:pPr>
            <a:r>
              <a:rPr lang="en"/>
              <a:t>Summative reflection on your progress during the block including a critical assessment of everything you did and learned during the block. This is a comprehensive review of everything recorded in Section B, evaluated against the goals and planning laid out in Section 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 </a:t>
            </a:r>
            <a:r>
              <a:rPr lang="en-NL"/>
              <a:t>7</a:t>
            </a:r>
            <a:r>
              <a:rPr lang="en"/>
              <a:t> - Log</a:t>
            </a:r>
            <a:endParaRPr/>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dirty="0"/>
              <a:t>What goal(s) did you set for this week?</a:t>
            </a:r>
            <a:endParaRPr lang="pl-PL" dirty="0"/>
          </a:p>
          <a:p>
            <a:pPr marL="640080" lvl="1" indent="-154940">
              <a:spcBef>
                <a:spcPts val="0"/>
              </a:spcBef>
              <a:buChar char="●"/>
            </a:pPr>
            <a:r>
              <a:rPr lang="pl-PL" dirty="0"/>
              <a:t>Run the job in the Cloud</a:t>
            </a:r>
          </a:p>
          <a:p>
            <a:pPr marL="640080" lvl="1" indent="-154940">
              <a:spcBef>
                <a:spcPts val="0"/>
              </a:spcBef>
              <a:buChar char="●"/>
            </a:pPr>
            <a:r>
              <a:rPr lang="pl-PL" dirty="0"/>
              <a:t>Run the pipeline in the Cloud</a:t>
            </a:r>
          </a:p>
          <a:p>
            <a:pPr marL="640080" lvl="1" indent="-154940">
              <a:spcBef>
                <a:spcPts val="0"/>
              </a:spcBef>
              <a:buChar char="●"/>
            </a:pPr>
            <a:r>
              <a:rPr lang="pl-PL" dirty="0"/>
              <a:t>Learn about dockers</a:t>
            </a:r>
          </a:p>
          <a:p>
            <a:pPr marL="640080" lvl="1" indent="-154940">
              <a:spcBef>
                <a:spcPts val="0"/>
              </a:spcBef>
              <a:buChar char="●"/>
            </a:pPr>
            <a:r>
              <a:rPr lang="pl-PL" dirty="0"/>
              <a:t>Create a Docker container. </a:t>
            </a:r>
          </a:p>
          <a:p>
            <a:pPr marL="640080" lvl="1" indent="-154940">
              <a:spcBef>
                <a:spcPts val="0"/>
              </a:spcBef>
              <a:buChar char="●"/>
            </a:pPr>
            <a:r>
              <a:rPr lang="pl-PL" dirty="0"/>
              <a:t>Update sphinx documetation.</a:t>
            </a:r>
            <a:endParaRPr dirty="0"/>
          </a:p>
          <a:p>
            <a:pPr marL="182880" lvl="0" indent="-154940" algn="l" rtl="0">
              <a:spcBef>
                <a:spcPts val="0"/>
              </a:spcBef>
              <a:spcAft>
                <a:spcPts val="0"/>
              </a:spcAft>
              <a:buSzPts val="1000"/>
              <a:buChar char="●"/>
            </a:pPr>
            <a:r>
              <a:rPr lang="en" dirty="0"/>
              <a:t>What have you actually been able to do? </a:t>
            </a:r>
            <a:endParaRPr lang="pl-PL" dirty="0"/>
          </a:p>
          <a:p>
            <a:pPr marL="640080" lvl="1" indent="-154940">
              <a:spcBef>
                <a:spcPts val="0"/>
              </a:spcBef>
              <a:buChar char="●"/>
            </a:pPr>
            <a:r>
              <a:rPr lang="pl-PL" dirty="0"/>
              <a:t>I run a job on azure ml</a:t>
            </a:r>
          </a:p>
          <a:p>
            <a:pPr marL="640080" lvl="1" indent="-154940">
              <a:spcBef>
                <a:spcPts val="0"/>
              </a:spcBef>
              <a:buChar char="●"/>
            </a:pPr>
            <a:r>
              <a:rPr lang="pl-PL" dirty="0"/>
              <a:t>I compleated self study and course about dockers</a:t>
            </a:r>
          </a:p>
          <a:p>
            <a:pPr marL="640080" lvl="1" indent="-154940">
              <a:spcBef>
                <a:spcPts val="0"/>
              </a:spcBef>
              <a:buChar char="●"/>
            </a:pPr>
            <a:r>
              <a:rPr lang="pl-PL" dirty="0"/>
              <a:t>I created a docker conteiner for frontend</a:t>
            </a:r>
          </a:p>
          <a:p>
            <a:pPr marL="640080" lvl="1" indent="-154940">
              <a:spcBef>
                <a:spcPts val="0"/>
              </a:spcBef>
              <a:buChar char="●"/>
            </a:pPr>
            <a:r>
              <a:rPr lang="pl-PL" dirty="0"/>
              <a:t>I automated building frontend conteiner </a:t>
            </a:r>
          </a:p>
          <a:p>
            <a:pPr marL="640080" lvl="1" indent="-154940">
              <a:spcBef>
                <a:spcPts val="0"/>
              </a:spcBef>
              <a:buChar char="●"/>
            </a:pPr>
            <a:r>
              <a:rPr lang="pl-PL" dirty="0"/>
              <a:t>Sphinx documetation </a:t>
            </a:r>
            <a:r>
              <a:rPr lang="pl-PL" dirty="0" err="1"/>
              <a:t>updated</a:t>
            </a:r>
            <a:r>
              <a:rPr lang="pl-PL" dirty="0"/>
              <a:t>.</a:t>
            </a:r>
            <a:endParaRPr lang="en-US" dirty="0"/>
          </a:p>
          <a:p>
            <a:pPr marL="182880" lvl="0" indent="-154940" algn="l" rtl="0">
              <a:spcBef>
                <a:spcPts val="0"/>
              </a:spcBef>
              <a:spcAft>
                <a:spcPts val="0"/>
              </a:spcAft>
              <a:buSzPts val="1000"/>
              <a:buChar char="●"/>
            </a:pPr>
            <a:r>
              <a:rPr lang="en-US" dirty="0"/>
              <a:t>Showcase the evidence of your progress (production artifacts, short descriptions-links-pictures animated gifs, etc.)</a:t>
            </a:r>
            <a:endParaRPr lang="pl-PL" dirty="0"/>
          </a:p>
          <a:p>
            <a:pPr marL="640080" lvl="1" indent="-154940">
              <a:spcBef>
                <a:spcPts val="0"/>
              </a:spcBef>
              <a:buChar char="●"/>
            </a:pPr>
            <a:r>
              <a:rPr lang="pl-PL" dirty="0"/>
              <a:t>Cloud: </a:t>
            </a:r>
            <a:r>
              <a:rPr lang="pl-PL" dirty="0">
                <a:hlinkClick r:id="rId3"/>
              </a:rPr>
              <a:t>https://github.com/BredaUniversityADSAI/2023-24d-fai2-adsai-DominikSzewczyk224180/tree/main/Cloud</a:t>
            </a:r>
            <a:r>
              <a:rPr lang="pl-PL" dirty="0"/>
              <a:t> </a:t>
            </a:r>
          </a:p>
          <a:p>
            <a:pPr marL="640080" lvl="1" indent="-154940">
              <a:spcBef>
                <a:spcPts val="0"/>
              </a:spcBef>
              <a:buChar char="●"/>
            </a:pPr>
            <a:r>
              <a:rPr lang="pl-PL" dirty="0"/>
              <a:t>Docker: </a:t>
            </a:r>
            <a:r>
              <a:rPr lang="pl-PL" dirty="0">
                <a:hlinkClick r:id="rId4"/>
              </a:rPr>
              <a:t>https://github.com/BredaUniversityADSAI/2023-24d-fai2-adsai-group-cv1/blob/Dokers/app/frontend/Dockerfile</a:t>
            </a:r>
            <a:endParaRPr lang="pl-PL" dirty="0"/>
          </a:p>
          <a:p>
            <a:pPr marL="640080" lvl="1" indent="-154940">
              <a:spcBef>
                <a:spcPts val="0"/>
              </a:spcBef>
              <a:buChar char="●"/>
            </a:pPr>
            <a:r>
              <a:rPr lang="pl-PL" dirty="0"/>
              <a:t>Sphinx: </a:t>
            </a:r>
            <a:r>
              <a:rPr lang="pl-PL" dirty="0">
                <a:hlinkClick r:id="rId5"/>
              </a:rPr>
              <a:t>https://urban-adventure-o4eew5n.pages.github.io/</a:t>
            </a:r>
            <a:r>
              <a:rPr lang="pl-PL" dirty="0"/>
              <a:t> </a:t>
            </a:r>
            <a:endParaRPr lang="en-US" dirty="0"/>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dirty="0"/>
              <a:t>How did the week go? </a:t>
            </a:r>
            <a:endParaRPr lang="pl-PL" dirty="0"/>
          </a:p>
          <a:p>
            <a:pPr marL="640080" lvl="1" indent="-154940">
              <a:spcBef>
                <a:spcPts val="0"/>
              </a:spcBef>
              <a:buChar char="●"/>
            </a:pPr>
            <a:r>
              <a:rPr lang="en-US" dirty="0"/>
              <a:t>First, i really wanted to run job and pipeline on the cloud but even if I attended a review session and discussed my error it was still not solved. However, i was also working with dockers and this was way more saucersful i completed a self-study i built a docker for frontend and finally i automated this process.</a:t>
            </a:r>
            <a:endParaRPr dirty="0"/>
          </a:p>
          <a:p>
            <a:pPr marL="182880" lvl="0" indent="-154940" algn="l" rtl="0">
              <a:spcBef>
                <a:spcPts val="0"/>
              </a:spcBef>
              <a:spcAft>
                <a:spcPts val="0"/>
              </a:spcAft>
              <a:buSzPts val="1000"/>
              <a:buChar char="●"/>
            </a:pPr>
            <a:r>
              <a:rPr lang="en" dirty="0"/>
              <a:t>What went well? </a:t>
            </a:r>
            <a:endParaRPr lang="pl-PL" dirty="0"/>
          </a:p>
          <a:p>
            <a:pPr marL="640080" lvl="1" indent="-154940">
              <a:spcBef>
                <a:spcPts val="0"/>
              </a:spcBef>
              <a:buChar char="●"/>
            </a:pPr>
            <a:r>
              <a:rPr lang="en-US" dirty="0"/>
              <a:t>Working with Divers went really well even if it was hard at the beginning.</a:t>
            </a:r>
            <a:endParaRPr dirty="0"/>
          </a:p>
          <a:p>
            <a:pPr marL="182880" lvl="0" indent="-154940" algn="l" rtl="0">
              <a:spcBef>
                <a:spcPts val="0"/>
              </a:spcBef>
              <a:spcAft>
                <a:spcPts val="0"/>
              </a:spcAft>
              <a:buSzPts val="1000"/>
              <a:buChar char="●"/>
            </a:pPr>
            <a:r>
              <a:rPr lang="en" dirty="0"/>
              <a:t>What didn’t go so well? </a:t>
            </a:r>
            <a:endParaRPr lang="pl-PL" dirty="0"/>
          </a:p>
          <a:p>
            <a:pPr marL="640080" lvl="1" indent="-154940">
              <a:spcBef>
                <a:spcPts val="0"/>
              </a:spcBef>
              <a:buChar char="●"/>
            </a:pPr>
            <a:r>
              <a:rPr lang="en-US" dirty="0"/>
              <a:t>Running a pipeline in the cloud causes more problems than expected.</a:t>
            </a:r>
            <a:endParaRPr dirty="0"/>
          </a:p>
          <a:p>
            <a:pPr marL="182880" lvl="0" indent="-154940" algn="l" rtl="0">
              <a:spcBef>
                <a:spcPts val="0"/>
              </a:spcBef>
              <a:spcAft>
                <a:spcPts val="0"/>
              </a:spcAft>
              <a:buSzPts val="1000"/>
              <a:buChar char="●"/>
            </a:pPr>
            <a:r>
              <a:rPr lang="en" dirty="0"/>
              <a:t>What did you learn? </a:t>
            </a:r>
            <a:endParaRPr lang="pl-PL" dirty="0"/>
          </a:p>
          <a:p>
            <a:pPr marL="640080" lvl="1" indent="-154940">
              <a:spcBef>
                <a:spcPts val="0"/>
              </a:spcBef>
              <a:buChar char="●"/>
            </a:pPr>
            <a:r>
              <a:rPr lang="en-US" dirty="0"/>
              <a:t>I learned how to build docker image and docker container</a:t>
            </a:r>
            <a:endParaRPr lang="pl-PL" dirty="0"/>
          </a:p>
          <a:p>
            <a:pPr marL="182880" lvl="0" indent="-154940" algn="l" rtl="0">
              <a:spcBef>
                <a:spcPts val="0"/>
              </a:spcBef>
              <a:spcAft>
                <a:spcPts val="0"/>
              </a:spcAft>
              <a:buSzPts val="1000"/>
              <a:buChar char="●"/>
            </a:pPr>
            <a:r>
              <a:rPr lang="en" dirty="0"/>
              <a:t>What could be added as an Action point looking forward to next week?</a:t>
            </a:r>
            <a:endParaRPr lang="pl-PL" dirty="0"/>
          </a:p>
          <a:p>
            <a:pPr marL="640080" lvl="1" indent="-154940">
              <a:spcBef>
                <a:spcPts val="0"/>
              </a:spcBef>
              <a:buChar char="●"/>
            </a:pPr>
            <a:r>
              <a:rPr lang="en-US" dirty="0"/>
              <a:t>I have to finally run pipeline in the cloud</a:t>
            </a:r>
            <a:r>
              <a:rPr lang="pl-PL" dirty="0"/>
              <a:t>.</a:t>
            </a:r>
            <a:endParaRPr dirty="0"/>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a:t>
            </a:r>
            <a:r>
              <a:rPr lang="en-NL"/>
              <a:t>2</a:t>
            </a:r>
            <a:endParaRPr/>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a:t>7</a:t>
            </a:r>
            <a:endParaRPr/>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25466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 </a:t>
            </a:r>
            <a:r>
              <a:rPr lang="en-NL"/>
              <a:t>7</a:t>
            </a:r>
            <a:r>
              <a:rPr lang="en"/>
              <a:t> - Feedback</a:t>
            </a:r>
            <a:endParaRPr/>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US" dirty="0"/>
              <a:t>You are always done on time, I </a:t>
            </a:r>
            <a:r>
              <a:rPr lang="en-US" dirty="0" err="1"/>
              <a:t>dont</a:t>
            </a:r>
            <a:r>
              <a:rPr lang="en-US" dirty="0"/>
              <a:t> know how you do it </a:t>
            </a:r>
            <a:endParaRPr lang="pl-PL" dirty="0"/>
          </a:p>
          <a:p>
            <a:pPr marL="182880" lvl="0" indent="-154940" algn="l" rtl="0">
              <a:spcBef>
                <a:spcPts val="0"/>
              </a:spcBef>
              <a:spcAft>
                <a:spcPts val="0"/>
              </a:spcAft>
              <a:buSzPts val="1000"/>
              <a:buChar char="●"/>
            </a:pPr>
            <a:r>
              <a:rPr lang="en-US" dirty="0"/>
              <a:t>He always completes his tasks on time efficiently</a:t>
            </a:r>
            <a:endParaRPr dirty="0"/>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a:t>
            </a:r>
            <a:r>
              <a:rPr lang="en-NL"/>
              <a:t>2</a:t>
            </a:r>
            <a:endParaRPr/>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a:t>7</a:t>
            </a:r>
            <a:endParaRPr/>
          </a:p>
        </p:txBody>
      </p:sp>
    </p:spTree>
    <p:extLst>
      <p:ext uri="{BB962C8B-B14F-4D97-AF65-F5344CB8AC3E}">
        <p14:creationId xmlns:p14="http://schemas.microsoft.com/office/powerpoint/2010/main" val="6282947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 </a:t>
            </a:r>
            <a:r>
              <a:rPr lang="en-NL"/>
              <a:t>8</a:t>
            </a:r>
            <a:r>
              <a:rPr lang="en"/>
              <a:t> - Log</a:t>
            </a:r>
            <a:endParaRPr/>
          </a:p>
        </p:txBody>
      </p:sp>
      <p:sp>
        <p:nvSpPr>
          <p:cNvPr id="224" name="Google Shape;224;p26"/>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dirty="0"/>
              <a:t>Reflection</a:t>
            </a:r>
            <a:endParaRPr dirty="0"/>
          </a:p>
        </p:txBody>
      </p:sp>
      <p:sp>
        <p:nvSpPr>
          <p:cNvPr id="225" name="Google Shape;225;p26"/>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226" name="Google Shape;226;p26"/>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dirty="0"/>
              <a:t>What goal(s) did you set for this week?</a:t>
            </a:r>
            <a:endParaRPr lang="pl-PL" dirty="0"/>
          </a:p>
          <a:p>
            <a:pPr marL="640080" lvl="1" indent="-154940">
              <a:spcBef>
                <a:spcPts val="0"/>
              </a:spcBef>
              <a:buChar char="●"/>
            </a:pPr>
            <a:r>
              <a:rPr lang="pl-PL" dirty="0"/>
              <a:t>Adjust Sphinx documetation</a:t>
            </a:r>
          </a:p>
          <a:p>
            <a:pPr marL="640080" lvl="1" indent="-154940">
              <a:spcBef>
                <a:spcPts val="0"/>
              </a:spcBef>
              <a:buChar char="●"/>
            </a:pPr>
            <a:r>
              <a:rPr lang="pl-PL" dirty="0"/>
              <a:t>Imorove Training costs expectations</a:t>
            </a:r>
          </a:p>
          <a:p>
            <a:pPr marL="640080" lvl="1" indent="-154940">
              <a:spcBef>
                <a:spcPts val="0"/>
              </a:spcBef>
              <a:buChar char="●"/>
            </a:pPr>
            <a:r>
              <a:rPr lang="pl-PL" dirty="0"/>
              <a:t>Describe MLOps plan</a:t>
            </a:r>
          </a:p>
          <a:p>
            <a:pPr marL="640080" lvl="1" indent="-154940">
              <a:spcBef>
                <a:spcPts val="0"/>
              </a:spcBef>
              <a:buChar char="●"/>
            </a:pPr>
            <a:r>
              <a:rPr lang="pl-PL" dirty="0"/>
              <a:t>Evidence all work i did.</a:t>
            </a:r>
            <a:endParaRPr dirty="0"/>
          </a:p>
          <a:p>
            <a:pPr marL="182880" lvl="0" indent="-154940" algn="l" rtl="0">
              <a:spcBef>
                <a:spcPts val="0"/>
              </a:spcBef>
              <a:spcAft>
                <a:spcPts val="0"/>
              </a:spcAft>
              <a:buSzPts val="1000"/>
              <a:buChar char="●"/>
            </a:pPr>
            <a:r>
              <a:rPr lang="en" dirty="0"/>
              <a:t>What have you actually been able to do? </a:t>
            </a:r>
            <a:endParaRPr lang="pl-PL" dirty="0"/>
          </a:p>
          <a:p>
            <a:pPr marL="640080" lvl="1" indent="-154940">
              <a:spcBef>
                <a:spcPts val="0"/>
              </a:spcBef>
              <a:buChar char="●"/>
            </a:pPr>
            <a:r>
              <a:rPr lang="pl-PL" dirty="0"/>
              <a:t>My pipeline is runing on the Cloud.</a:t>
            </a:r>
          </a:p>
          <a:p>
            <a:pPr marL="640080" lvl="1" indent="-154940">
              <a:spcBef>
                <a:spcPts val="0"/>
              </a:spcBef>
              <a:buChar char="●"/>
            </a:pPr>
            <a:r>
              <a:rPr lang="pl-PL" dirty="0"/>
              <a:t>Sphinx documetation compleated.</a:t>
            </a:r>
          </a:p>
          <a:p>
            <a:pPr marL="640080" lvl="1" indent="-154940">
              <a:spcBef>
                <a:spcPts val="0"/>
              </a:spcBef>
              <a:buFont typeface="Roboto"/>
              <a:buChar char="●"/>
            </a:pPr>
            <a:r>
              <a:rPr lang="pl-PL" dirty="0"/>
              <a:t>MLOps plan done </a:t>
            </a:r>
          </a:p>
          <a:p>
            <a:pPr marL="640080" lvl="1" indent="-154940">
              <a:spcBef>
                <a:spcPts val="0"/>
              </a:spcBef>
              <a:buFont typeface="Roboto"/>
              <a:buChar char="●"/>
            </a:pPr>
            <a:r>
              <a:rPr lang="pl-PL" dirty="0"/>
              <a:t>Evidences done</a:t>
            </a:r>
          </a:p>
          <a:p>
            <a:pPr marL="640080" lvl="1" indent="-154940">
              <a:spcBef>
                <a:spcPts val="0"/>
              </a:spcBef>
              <a:buFont typeface="Roboto"/>
              <a:buChar char="●"/>
            </a:pPr>
            <a:r>
              <a:rPr lang="pl-PL" dirty="0"/>
              <a:t>Unit test </a:t>
            </a:r>
            <a:endParaRPr dirty="0"/>
          </a:p>
          <a:p>
            <a:pPr marL="182880" lvl="0" indent="-154940" algn="l" rtl="0">
              <a:spcBef>
                <a:spcPts val="0"/>
              </a:spcBef>
              <a:spcAft>
                <a:spcPts val="0"/>
              </a:spcAft>
              <a:buSzPts val="1000"/>
              <a:buChar char="●"/>
            </a:pPr>
            <a:r>
              <a:rPr lang="en" dirty="0"/>
              <a:t>Showcase the evidence of your progress (production artifacts, short descriptions-links-pictures animated gifs, etc.)</a:t>
            </a:r>
            <a:endParaRPr lang="pl-PL" dirty="0"/>
          </a:p>
          <a:p>
            <a:pPr marL="640080" lvl="1" indent="-154940">
              <a:spcBef>
                <a:spcPts val="0"/>
              </a:spcBef>
              <a:buChar char="●"/>
            </a:pPr>
            <a:r>
              <a:rPr lang="pl-PL" dirty="0"/>
              <a:t>Sphinx: </a:t>
            </a:r>
            <a:r>
              <a:rPr lang="pl-PL" dirty="0">
                <a:hlinkClick r:id="rId3"/>
              </a:rPr>
              <a:t>https://urban-adventure-o4eew5n.pages.github.io/</a:t>
            </a:r>
            <a:r>
              <a:rPr lang="pl-PL" dirty="0"/>
              <a:t> </a:t>
            </a:r>
          </a:p>
          <a:p>
            <a:pPr marL="640080" lvl="1" indent="-154940">
              <a:spcBef>
                <a:spcPts val="0"/>
              </a:spcBef>
              <a:buChar char="●"/>
            </a:pPr>
            <a:r>
              <a:rPr lang="pl-PL" dirty="0"/>
              <a:t>MLOps plan: </a:t>
            </a:r>
            <a:r>
              <a:rPr lang="pl-PL" dirty="0">
                <a:hlinkClick r:id="rId4"/>
              </a:rPr>
              <a:t>https://github.com/BredaUniversityADSAI/2023-24d-fai2-adsai-group-cv1/blob/test/Management/MLOps_plan.md</a:t>
            </a:r>
            <a:r>
              <a:rPr lang="pl-PL" dirty="0"/>
              <a:t> </a:t>
            </a:r>
          </a:p>
          <a:p>
            <a:pPr marL="640080" lvl="1" indent="-154940">
              <a:spcBef>
                <a:spcPts val="0"/>
              </a:spcBef>
              <a:buChar char="●"/>
            </a:pPr>
            <a:r>
              <a:rPr lang="pl-PL" dirty="0"/>
              <a:t>Pipeline: </a:t>
            </a:r>
            <a:r>
              <a:rPr lang="pl-PL" dirty="0">
                <a:hlinkClick r:id="rId5"/>
              </a:rPr>
              <a:t>https://github.com/BredaUniversityADSAI/2023-24d-fai2-adsai-group-cv1/blob/test/app/backend/ATHENA/scr/pipeline.py</a:t>
            </a:r>
            <a:r>
              <a:rPr lang="pl-PL" dirty="0"/>
              <a:t> </a:t>
            </a:r>
            <a:endParaRPr dirty="0"/>
          </a:p>
        </p:txBody>
      </p:sp>
      <p:sp>
        <p:nvSpPr>
          <p:cNvPr id="227" name="Google Shape;227;p26"/>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dirty="0"/>
              <a:t>How did the week go?</a:t>
            </a:r>
            <a:endParaRPr lang="pl-PL" dirty="0"/>
          </a:p>
          <a:p>
            <a:pPr marL="640080" lvl="1" indent="-154940">
              <a:spcBef>
                <a:spcPts val="0"/>
              </a:spcBef>
              <a:buChar char="●"/>
            </a:pPr>
            <a:r>
              <a:rPr lang="en-US" dirty="0"/>
              <a:t>It was the last week of the block, I was working even more than usual, finalizing all my tasks, mostly those which were important for </a:t>
            </a:r>
            <a:r>
              <a:rPr lang="en-US" dirty="0" err="1"/>
              <a:t>ilos</a:t>
            </a:r>
            <a:r>
              <a:rPr lang="en-US" dirty="0"/>
              <a:t> and evidencing but during the whole week, i was also helping other teammates do their jobs to make sure that everything is done before Friday. </a:t>
            </a:r>
            <a:endParaRPr lang="pl-PL" dirty="0"/>
          </a:p>
          <a:p>
            <a:pPr marL="182880" lvl="0" indent="-154940" algn="l" rtl="0">
              <a:spcBef>
                <a:spcPts val="0"/>
              </a:spcBef>
              <a:spcAft>
                <a:spcPts val="0"/>
              </a:spcAft>
              <a:buSzPts val="1000"/>
              <a:buChar char="●"/>
            </a:pPr>
            <a:r>
              <a:rPr lang="en-US" dirty="0"/>
              <a:t>What went well? </a:t>
            </a:r>
            <a:endParaRPr lang="pl-PL" dirty="0"/>
          </a:p>
          <a:p>
            <a:pPr marL="640080" lvl="1" indent="-154940">
              <a:spcBef>
                <a:spcPts val="0"/>
              </a:spcBef>
              <a:buChar char="●"/>
            </a:pPr>
            <a:r>
              <a:rPr lang="en-US" dirty="0"/>
              <a:t>Finally, after many tries, i ran the pipeline in the cloud, it was very important for me and my team to evidence </a:t>
            </a:r>
            <a:r>
              <a:rPr lang="en-US" dirty="0" err="1"/>
              <a:t>ilo</a:t>
            </a:r>
            <a:r>
              <a:rPr lang="en-US" dirty="0"/>
              <a:t> 4.1.</a:t>
            </a:r>
            <a:endParaRPr lang="pl-PL" dirty="0"/>
          </a:p>
          <a:p>
            <a:pPr marL="182880" lvl="0" indent="-154940" algn="l" rtl="0">
              <a:spcBef>
                <a:spcPts val="0"/>
              </a:spcBef>
              <a:spcAft>
                <a:spcPts val="0"/>
              </a:spcAft>
              <a:buSzPts val="1000"/>
              <a:buChar char="●"/>
            </a:pPr>
            <a:r>
              <a:rPr lang="en-US" dirty="0"/>
              <a:t>What didn’t go so well? </a:t>
            </a:r>
            <a:endParaRPr lang="pl-PL" dirty="0"/>
          </a:p>
          <a:p>
            <a:pPr marL="640080" lvl="1" indent="-154940">
              <a:spcBef>
                <a:spcPts val="0"/>
              </a:spcBef>
              <a:buChar char="●"/>
            </a:pPr>
            <a:r>
              <a:rPr lang="en-US" dirty="0"/>
              <a:t>The requirements for </a:t>
            </a:r>
            <a:r>
              <a:rPr lang="en-US" dirty="0" err="1"/>
              <a:t>ilo</a:t>
            </a:r>
            <a:r>
              <a:rPr lang="en-US" dirty="0"/>
              <a:t> 5.2 are not met</a:t>
            </a:r>
            <a:r>
              <a:rPr lang="pl-PL" dirty="0"/>
              <a:t>.</a:t>
            </a:r>
          </a:p>
          <a:p>
            <a:pPr marL="182880" lvl="0" indent="-154940" algn="l" rtl="0">
              <a:spcBef>
                <a:spcPts val="0"/>
              </a:spcBef>
              <a:spcAft>
                <a:spcPts val="0"/>
              </a:spcAft>
              <a:buSzPts val="1000"/>
              <a:buChar char="●"/>
            </a:pPr>
            <a:r>
              <a:rPr lang="en-US" dirty="0"/>
              <a:t>What did you learn? </a:t>
            </a:r>
            <a:endParaRPr lang="pl-PL" dirty="0"/>
          </a:p>
          <a:p>
            <a:pPr marL="640080" lvl="1" indent="-154940">
              <a:spcBef>
                <a:spcPts val="0"/>
              </a:spcBef>
              <a:buChar char="●"/>
            </a:pPr>
            <a:r>
              <a:rPr lang="en-US" dirty="0"/>
              <a:t>i learned how to work with a team during the last week before deadline, cooperating to finalizing everything was valuable experience</a:t>
            </a:r>
          </a:p>
          <a:p>
            <a:pPr marL="182880" lvl="0" indent="-154940" algn="l" rtl="0">
              <a:spcBef>
                <a:spcPts val="0"/>
              </a:spcBef>
              <a:spcAft>
                <a:spcPts val="0"/>
              </a:spcAft>
              <a:buSzPts val="1000"/>
              <a:buChar char="●"/>
            </a:pPr>
            <a:r>
              <a:rPr lang="en" dirty="0"/>
              <a:t>What could be added as an Action point looking forward to next week?</a:t>
            </a:r>
            <a:endParaRPr lang="pl-PL" dirty="0"/>
          </a:p>
          <a:p>
            <a:pPr marL="640080" lvl="1" indent="-154940">
              <a:spcBef>
                <a:spcPts val="0"/>
              </a:spcBef>
              <a:buChar char="●"/>
            </a:pPr>
            <a:r>
              <a:rPr lang="en-US" dirty="0"/>
              <a:t>Next week I will finally rest after these intense 8 weeks</a:t>
            </a:r>
            <a:r>
              <a:rPr lang="pl-PL" dirty="0"/>
              <a:t>.</a:t>
            </a:r>
            <a:endParaRPr dirty="0"/>
          </a:p>
        </p:txBody>
      </p:sp>
      <p:sp>
        <p:nvSpPr>
          <p:cNvPr id="228" name="Google Shape;228;p26"/>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a:t>
            </a:r>
            <a:r>
              <a:rPr lang="en-NL"/>
              <a:t>2</a:t>
            </a:r>
            <a:endParaRPr/>
          </a:p>
        </p:txBody>
      </p:sp>
      <p:sp>
        <p:nvSpPr>
          <p:cNvPr id="229" name="Google Shape;229;p26"/>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a:t>8</a:t>
            </a:r>
            <a:endParaRPr/>
          </a:p>
        </p:txBody>
      </p:sp>
      <p:sp>
        <p:nvSpPr>
          <p:cNvPr id="230" name="Google Shape;230;p26"/>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82021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 </a:t>
            </a:r>
            <a:r>
              <a:rPr lang="en-NL"/>
              <a:t>8</a:t>
            </a:r>
            <a:r>
              <a:rPr lang="en"/>
              <a:t> - Feedback</a:t>
            </a:r>
            <a:endParaRPr/>
          </a:p>
        </p:txBody>
      </p:sp>
      <p:sp>
        <p:nvSpPr>
          <p:cNvPr id="238" name="Google Shape;238;p27"/>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239" name="Google Shape;239;p27"/>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US" dirty="0"/>
              <a:t>You have been there every day, on time, involved and with camera.</a:t>
            </a:r>
            <a:endParaRPr lang="pl-PL" dirty="0"/>
          </a:p>
          <a:p>
            <a:pPr marL="182880" lvl="0" indent="-154940" algn="l" rtl="0">
              <a:spcBef>
                <a:spcPts val="0"/>
              </a:spcBef>
              <a:spcAft>
                <a:spcPts val="0"/>
              </a:spcAft>
              <a:buSzPts val="1000"/>
              <a:buChar char="●"/>
            </a:pPr>
            <a:r>
              <a:rPr lang="en-US" dirty="0"/>
              <a:t>Always active during the meetings and if there are issues, he always tries to address them </a:t>
            </a:r>
            <a:r>
              <a:rPr lang="en" dirty="0"/>
              <a:t>Response</a:t>
            </a:r>
            <a:endParaRPr dirty="0"/>
          </a:p>
        </p:txBody>
      </p:sp>
      <p:sp>
        <p:nvSpPr>
          <p:cNvPr id="240" name="Google Shape;240;p27"/>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a:t>
            </a:r>
            <a:r>
              <a:rPr lang="en-NL"/>
              <a:t>2</a:t>
            </a:r>
            <a:endParaRPr/>
          </a:p>
        </p:txBody>
      </p:sp>
      <p:sp>
        <p:nvSpPr>
          <p:cNvPr id="241" name="Google Shape;241;p27"/>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a:t>8</a:t>
            </a:r>
            <a:endParaRPr/>
          </a:p>
        </p:txBody>
      </p:sp>
    </p:spTree>
    <p:extLst>
      <p:ext uri="{BB962C8B-B14F-4D97-AF65-F5344CB8AC3E}">
        <p14:creationId xmlns:p14="http://schemas.microsoft.com/office/powerpoint/2010/main" val="36579777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38"/>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t>Section </a:t>
            </a:r>
            <a:r>
              <a:rPr lang="en-NL" sz="6000"/>
              <a:t>C</a:t>
            </a:r>
            <a:endParaRPr sz="6000"/>
          </a:p>
        </p:txBody>
      </p:sp>
      <p:sp>
        <p:nvSpPr>
          <p:cNvPr id="357" name="Google Shape;357;p38"/>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Progress</a:t>
            </a:r>
            <a:endParaRPr/>
          </a:p>
          <a:p>
            <a:pPr marL="0" lvl="0" indent="0" algn="ctr" rtl="0">
              <a:spcBef>
                <a:spcPts val="0"/>
              </a:spcBef>
              <a:spcAft>
                <a:spcPts val="0"/>
              </a:spcAft>
              <a:buNone/>
            </a:pPr>
            <a:r>
              <a:rPr lang="en"/>
              <a:t>Intended Learning Outcomes</a:t>
            </a:r>
            <a:endParaRPr sz="3000"/>
          </a:p>
        </p:txBody>
      </p:sp>
      <p:sp>
        <p:nvSpPr>
          <p:cNvPr id="358" name="Google Shape;358;p38"/>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NL" sz="40000">
                <a:solidFill>
                  <a:srgbClr val="999999"/>
                </a:solidFill>
                <a:latin typeface="Roboto"/>
                <a:ea typeface="Roboto"/>
                <a:cs typeface="Roboto"/>
                <a:sym typeface="Roboto"/>
              </a:rPr>
              <a:t>C</a:t>
            </a:r>
            <a:endParaRPr sz="40000">
              <a:solidFill>
                <a:srgbClr val="999999"/>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ILO </a:t>
            </a:r>
            <a:r>
              <a:rPr lang="pl-PL" dirty="0"/>
              <a:t>1</a:t>
            </a:r>
            <a:endParaRPr dirty="0"/>
          </a:p>
        </p:txBody>
      </p:sp>
      <p:sp>
        <p:nvSpPr>
          <p:cNvPr id="364" name="Google Shape;364;p3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134620" indent="-134620"/>
            <a:r>
              <a:rPr lang="en-US" sz="3200" dirty="0"/>
              <a:t>Project Planning</a:t>
            </a:r>
          </a:p>
          <a:p>
            <a:pPr marL="134620" indent="-134620"/>
            <a:r>
              <a:rPr lang="en-US" sz="3200" dirty="0"/>
              <a:t>Feedback</a:t>
            </a:r>
          </a:p>
        </p:txBody>
      </p:sp>
      <p:sp>
        <p:nvSpPr>
          <p:cNvPr id="365" name="Google Shape;365;p39"/>
          <p:cNvSpPr txBox="1">
            <a:spLocks noGrp="1"/>
          </p:cNvSpPr>
          <p:nvPr>
            <p:ph type="subTitle" idx="2"/>
          </p:nvPr>
        </p:nvSpPr>
        <p:spPr>
          <a:xfrm>
            <a:off x="3603812" y="3353563"/>
            <a:ext cx="5082988" cy="685800"/>
          </a:xfrm>
          <a:prstGeom prst="rect">
            <a:avLst/>
          </a:prstGeom>
        </p:spPr>
        <p:txBody>
          <a:bodyPr spcFirstLastPara="1" wrap="square" lIns="91425" tIns="91425" rIns="91425" bIns="91425" anchor="ctr" anchorCtr="0">
            <a:noAutofit/>
          </a:bodyPr>
          <a:lstStyle/>
          <a:p>
            <a:pPr marL="0" indent="0"/>
            <a:r>
              <a:rPr lang="en-US" dirty="0"/>
              <a:t>Demonstrates professional behavior with accountability and integrity in the application of industry best</a:t>
            </a:r>
            <a:r>
              <a:rPr lang="pl-PL" dirty="0"/>
              <a:t> </a:t>
            </a:r>
            <a:r>
              <a:rPr lang="en-US" dirty="0"/>
              <a:t>practices for planning, execution and tracking work.</a:t>
            </a:r>
            <a:endParaRPr lang="en" dirty="0"/>
          </a:p>
        </p:txBody>
      </p:sp>
      <p:sp>
        <p:nvSpPr>
          <p:cNvPr id="366" name="Google Shape;366;p39"/>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pl-PL" sz="40000" dirty="0">
                <a:solidFill>
                  <a:srgbClr val="999999"/>
                </a:solidFill>
                <a:latin typeface="Roboto"/>
                <a:ea typeface="Roboto"/>
                <a:cs typeface="Roboto"/>
                <a:sym typeface="Roboto"/>
              </a:rPr>
              <a:t>1</a:t>
            </a:r>
            <a:endParaRPr sz="40000" dirty="0">
              <a:solidFill>
                <a:srgbClr val="999999"/>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42"/>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ILO </a:t>
            </a:r>
            <a:r>
              <a:rPr lang="pl-PL" dirty="0"/>
              <a:t>1</a:t>
            </a:r>
            <a:endParaRPr dirty="0"/>
          </a:p>
        </p:txBody>
      </p:sp>
      <p:sp>
        <p:nvSpPr>
          <p:cNvPr id="394" name="Google Shape;394;p42"/>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NL" dirty="0"/>
              <a:t>1</a:t>
            </a:r>
            <a:r>
              <a:rPr lang="en" dirty="0"/>
              <a:t>/</a:t>
            </a:r>
            <a:r>
              <a:rPr lang="pl-PL" dirty="0"/>
              <a:t>2</a:t>
            </a:r>
            <a:endParaRPr dirty="0"/>
          </a:p>
        </p:txBody>
      </p:sp>
      <p:sp>
        <p:nvSpPr>
          <p:cNvPr id="395" name="Google Shape;395;p42"/>
          <p:cNvSpPr txBox="1">
            <a:spLocks noGrp="1"/>
          </p:cNvSpPr>
          <p:nvPr>
            <p:ph type="body" idx="4294967295"/>
          </p:nvPr>
        </p:nvSpPr>
        <p:spPr>
          <a:xfrm>
            <a:off x="2674350" y="3037484"/>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a:solidFill>
                <a:schemeClr val="lt1"/>
              </a:solidFill>
            </a:endParaRPr>
          </a:p>
          <a:p>
            <a:pPr marL="0" lvl="0" indent="0" algn="l" rtl="0">
              <a:lnSpc>
                <a:spcPct val="115000"/>
              </a:lnSpc>
              <a:spcBef>
                <a:spcPts val="0"/>
              </a:spcBef>
              <a:spcAft>
                <a:spcPts val="0"/>
              </a:spcAft>
              <a:buNone/>
            </a:pPr>
            <a:endParaRPr sz="700" i="1">
              <a:solidFill>
                <a:schemeClr val="lt1"/>
              </a:solidFill>
              <a:latin typeface="Helvetica Neue"/>
              <a:ea typeface="Helvetica Neue"/>
              <a:cs typeface="Helvetica Neue"/>
              <a:sym typeface="Helvetica Neue"/>
            </a:endParaRPr>
          </a:p>
        </p:txBody>
      </p:sp>
      <p:sp>
        <p:nvSpPr>
          <p:cNvPr id="396" name="Google Shape;396;p42"/>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r>
              <a:rPr lang="en-US" sz="1000" i="0" dirty="0"/>
              <a:t>Demonstrates professional behavior with accountability and integrity in the application of industry best practices for planning, execution and tracking work.</a:t>
            </a:r>
            <a:endParaRPr lang="en-GB" dirty="0"/>
          </a:p>
        </p:txBody>
      </p:sp>
      <p:sp>
        <p:nvSpPr>
          <p:cNvPr id="397" name="Google Shape;397;p42"/>
          <p:cNvSpPr txBox="1">
            <a:spLocks noGrp="1"/>
          </p:cNvSpPr>
          <p:nvPr>
            <p:ph type="title" idx="4"/>
          </p:nvPr>
        </p:nvSpPr>
        <p:spPr>
          <a:xfrm>
            <a:off x="0" y="576000"/>
            <a:ext cx="90795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pl-PL" dirty="0"/>
              <a:t>1</a:t>
            </a:r>
            <a:r>
              <a:rPr lang="en" dirty="0"/>
              <a:t>.</a:t>
            </a:r>
            <a:r>
              <a:rPr lang="pl-PL" dirty="0"/>
              <a:t>1</a:t>
            </a:r>
            <a:endParaRPr dirty="0"/>
          </a:p>
        </p:txBody>
      </p:sp>
      <p:sp>
        <p:nvSpPr>
          <p:cNvPr id="398" name="Google Shape;398;p42"/>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pPr>
            <a:r>
              <a:rPr lang="en-US" i="0" dirty="0"/>
              <a:t>Creates and updates plans to work effectively based on agreed upon priorities with consideration of dependencies and risk, using sound estimates to achieve short and long-term objectives.</a:t>
            </a:r>
          </a:p>
        </p:txBody>
      </p:sp>
      <p:sp>
        <p:nvSpPr>
          <p:cNvPr id="399" name="Google Shape;399;p42"/>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900" i="0" dirty="0"/>
              <a:t>Professional </a:t>
            </a:r>
            <a:r>
              <a:rPr lang="en-US" sz="900" i="0" dirty="0" err="1"/>
              <a:t>Behaviour</a:t>
            </a:r>
            <a:endParaRPr sz="900" dirty="0"/>
          </a:p>
        </p:txBody>
      </p:sp>
      <p:graphicFrame>
        <p:nvGraphicFramePr>
          <p:cNvPr id="3" name="Table 4">
            <a:extLst>
              <a:ext uri="{FF2B5EF4-FFF2-40B4-BE49-F238E27FC236}">
                <a16:creationId xmlns:a16="http://schemas.microsoft.com/office/drawing/2014/main" id="{56BA5354-3A5E-ED5E-DA1B-291354D19517}"/>
              </a:ext>
            </a:extLst>
          </p:cNvPr>
          <p:cNvGraphicFramePr>
            <a:graphicFrameLocks noGrp="1"/>
          </p:cNvGraphicFramePr>
          <p:nvPr>
            <p:extLst>
              <p:ext uri="{D42A27DB-BD31-4B8C-83A1-F6EECF244321}">
                <p14:modId xmlns:p14="http://schemas.microsoft.com/office/powerpoint/2010/main" val="3623925607"/>
              </p:ext>
            </p:extLst>
          </p:nvPr>
        </p:nvGraphicFramePr>
        <p:xfrm>
          <a:off x="2296" y="1069800"/>
          <a:ext cx="9141704" cy="3786971"/>
        </p:xfrm>
        <a:graphic>
          <a:graphicData uri="http://schemas.openxmlformats.org/drawingml/2006/table">
            <a:tbl>
              <a:tblPr firstRow="1" bandRow="1">
                <a:tableStyleId>{764D4AE7-FFBC-431D-9275-528F30A785D3}</a:tableStyleId>
              </a:tblPr>
              <a:tblGrid>
                <a:gridCol w="1828341">
                  <a:extLst>
                    <a:ext uri="{9D8B030D-6E8A-4147-A177-3AD203B41FA5}">
                      <a16:colId xmlns:a16="http://schemas.microsoft.com/office/drawing/2014/main" val="3534130133"/>
                    </a:ext>
                  </a:extLst>
                </a:gridCol>
                <a:gridCol w="1734078">
                  <a:extLst>
                    <a:ext uri="{9D8B030D-6E8A-4147-A177-3AD203B41FA5}">
                      <a16:colId xmlns:a16="http://schemas.microsoft.com/office/drawing/2014/main" val="3367927302"/>
                    </a:ext>
                  </a:extLst>
                </a:gridCol>
                <a:gridCol w="1904640">
                  <a:extLst>
                    <a:ext uri="{9D8B030D-6E8A-4147-A177-3AD203B41FA5}">
                      <a16:colId xmlns:a16="http://schemas.microsoft.com/office/drawing/2014/main" val="3466084504"/>
                    </a:ext>
                  </a:extLst>
                </a:gridCol>
                <a:gridCol w="1846304">
                  <a:extLst>
                    <a:ext uri="{9D8B030D-6E8A-4147-A177-3AD203B41FA5}">
                      <a16:colId xmlns:a16="http://schemas.microsoft.com/office/drawing/2014/main" val="2514858810"/>
                    </a:ext>
                  </a:extLst>
                </a:gridCol>
                <a:gridCol w="1828341">
                  <a:extLst>
                    <a:ext uri="{9D8B030D-6E8A-4147-A177-3AD203B41FA5}">
                      <a16:colId xmlns:a16="http://schemas.microsoft.com/office/drawing/2014/main" val="4047295137"/>
                    </a:ext>
                  </a:extLst>
                </a:gridCol>
              </a:tblGrid>
              <a:tr h="357971">
                <a:tc>
                  <a:txBody>
                    <a:bodyPr/>
                    <a:lstStyle/>
                    <a:p>
                      <a:pPr algn="ctr"/>
                      <a:endParaRPr lang="en-GB" sz="800" b="1" dirty="0">
                        <a:latin typeface="Calibri" panose="020F0502020204030204" pitchFamily="34" charset="0"/>
                        <a:ea typeface="Calibri" panose="020F0502020204030204" pitchFamily="34" charset="0"/>
                        <a:cs typeface="Calibri" panose="020F0502020204030204" pitchFamily="34" charset="0"/>
                      </a:endParaRPr>
                    </a:p>
                    <a:p>
                      <a:pPr algn="ctr"/>
                      <a:r>
                        <a:rPr lang="en-GB" sz="800" b="1" dirty="0">
                          <a:latin typeface="Calibri" panose="020F0502020204030204" pitchFamily="34" charset="0"/>
                          <a:ea typeface="Calibri" panose="020F0502020204030204" pitchFamily="34" charset="0"/>
                          <a:cs typeface="Calibri" panose="020F0502020204030204" pitchFamily="34" charset="0"/>
                        </a:rPr>
                        <a:t>Poor</a:t>
                      </a:r>
                      <a:endParaRPr lang="en-NL" sz="800" b="1" dirty="0">
                        <a:latin typeface="Calibri" panose="020F0502020204030204" pitchFamily="34" charset="0"/>
                        <a:ea typeface="Calibri" panose="020F0502020204030204" pitchFamily="34" charset="0"/>
                        <a:cs typeface="Calibri" panose="020F0502020204030204" pitchFamily="34" charset="0"/>
                      </a:endParaRPr>
                    </a:p>
                  </a:txBody>
                  <a:tcPr>
                    <a:solidFill>
                      <a:schemeClr val="accent4">
                        <a:lumMod val="40000"/>
                        <a:lumOff val="60000"/>
                      </a:schemeClr>
                    </a:solidFill>
                  </a:tcPr>
                </a:tc>
                <a:tc>
                  <a:txBody>
                    <a:bodyPr/>
                    <a:lstStyle/>
                    <a:p>
                      <a:pPr algn="ctr"/>
                      <a:endParaRPr lang="en-GB" sz="800" b="1">
                        <a:latin typeface="Calibri" panose="020F0502020204030204" pitchFamily="34" charset="0"/>
                        <a:ea typeface="Calibri" panose="020F0502020204030204" pitchFamily="34" charset="0"/>
                        <a:cs typeface="Calibri" panose="020F0502020204030204" pitchFamily="34" charset="0"/>
                      </a:endParaRPr>
                    </a:p>
                    <a:p>
                      <a:pPr algn="ctr"/>
                      <a:r>
                        <a:rPr lang="en-GB" sz="800" b="1">
                          <a:latin typeface="Calibri"/>
                          <a:ea typeface="Calibri"/>
                          <a:cs typeface="Calibri"/>
                        </a:rPr>
                        <a:t>Insufficient</a:t>
                      </a:r>
                      <a:endParaRPr lang="en-NL" sz="800" b="1">
                        <a:latin typeface="Calibri"/>
                        <a:ea typeface="Calibri"/>
                        <a:cs typeface="Calibri"/>
                      </a:endParaRPr>
                    </a:p>
                  </a:txBody>
                  <a:tcPr>
                    <a:solidFill>
                      <a:schemeClr val="accent6">
                        <a:lumMod val="40000"/>
                        <a:lumOff val="60000"/>
                      </a:schemeClr>
                    </a:solidFill>
                  </a:tcPr>
                </a:tc>
                <a:tc>
                  <a:txBody>
                    <a:bodyPr/>
                    <a:lstStyle/>
                    <a:p>
                      <a:pPr algn="ctr"/>
                      <a:endParaRPr lang="en-GB" sz="800" b="1">
                        <a:latin typeface="Calibri" panose="020F0502020204030204" pitchFamily="34" charset="0"/>
                        <a:ea typeface="Calibri" panose="020F0502020204030204" pitchFamily="34" charset="0"/>
                        <a:cs typeface="Calibri" panose="020F0502020204030204" pitchFamily="34" charset="0"/>
                      </a:endParaRPr>
                    </a:p>
                    <a:p>
                      <a:pPr algn="ctr"/>
                      <a:r>
                        <a:rPr lang="en-GB" sz="800" b="1">
                          <a:latin typeface="Calibri" panose="020F0502020204030204" pitchFamily="34" charset="0"/>
                          <a:ea typeface="Calibri" panose="020F0502020204030204" pitchFamily="34" charset="0"/>
                          <a:cs typeface="Calibri" panose="020F0502020204030204" pitchFamily="34" charset="0"/>
                        </a:rPr>
                        <a:t>Sufficient</a:t>
                      </a:r>
                      <a:endParaRPr lang="en-NL" sz="800" b="1">
                        <a:latin typeface="Calibri" panose="020F0502020204030204" pitchFamily="34" charset="0"/>
                        <a:ea typeface="Calibri" panose="020F0502020204030204" pitchFamily="34" charset="0"/>
                        <a:cs typeface="Calibri" panose="020F0502020204030204" pitchFamily="34" charset="0"/>
                      </a:endParaRPr>
                    </a:p>
                  </a:txBody>
                  <a:tcPr>
                    <a:solidFill>
                      <a:srgbClr val="00FFCC"/>
                    </a:solidFill>
                  </a:tcPr>
                </a:tc>
                <a:tc>
                  <a:txBody>
                    <a:bodyPr/>
                    <a:lstStyle/>
                    <a:p>
                      <a:pPr algn="ctr"/>
                      <a:endParaRPr lang="en-GB" sz="800" b="1">
                        <a:latin typeface="Calibri" panose="020F0502020204030204" pitchFamily="34" charset="0"/>
                        <a:ea typeface="Calibri" panose="020F0502020204030204" pitchFamily="34" charset="0"/>
                        <a:cs typeface="Calibri" panose="020F0502020204030204" pitchFamily="34" charset="0"/>
                      </a:endParaRPr>
                    </a:p>
                    <a:p>
                      <a:pPr algn="ctr"/>
                      <a:r>
                        <a:rPr lang="en-GB" sz="800" b="1">
                          <a:latin typeface="Calibri" panose="020F0502020204030204" pitchFamily="34" charset="0"/>
                          <a:ea typeface="Calibri" panose="020F0502020204030204" pitchFamily="34" charset="0"/>
                          <a:cs typeface="Calibri" panose="020F0502020204030204" pitchFamily="34" charset="0"/>
                        </a:rPr>
                        <a:t>Good</a:t>
                      </a:r>
                      <a:endParaRPr lang="en-NL" sz="800" b="1">
                        <a:latin typeface="Calibri" panose="020F0502020204030204" pitchFamily="34" charset="0"/>
                        <a:ea typeface="Calibri" panose="020F0502020204030204" pitchFamily="34" charset="0"/>
                        <a:cs typeface="Calibri" panose="020F0502020204030204" pitchFamily="34" charset="0"/>
                      </a:endParaRPr>
                    </a:p>
                  </a:txBody>
                  <a:tcPr>
                    <a:solidFill>
                      <a:schemeClr val="accent2">
                        <a:lumMod val="20000"/>
                        <a:lumOff val="80000"/>
                      </a:schemeClr>
                    </a:solidFill>
                  </a:tcPr>
                </a:tc>
                <a:tc>
                  <a:txBody>
                    <a:bodyPr/>
                    <a:lstStyle/>
                    <a:p>
                      <a:pPr algn="ctr"/>
                      <a:endParaRPr lang="en-GB" sz="800" b="1">
                        <a:latin typeface="Calibri" panose="020F0502020204030204" pitchFamily="34" charset="0"/>
                        <a:ea typeface="Calibri" panose="020F0502020204030204" pitchFamily="34" charset="0"/>
                        <a:cs typeface="Calibri" panose="020F0502020204030204" pitchFamily="34" charset="0"/>
                      </a:endParaRPr>
                    </a:p>
                    <a:p>
                      <a:pPr algn="ctr"/>
                      <a:r>
                        <a:rPr lang="en-GB" sz="800" b="1">
                          <a:latin typeface="Calibri" panose="020F0502020204030204" pitchFamily="34" charset="0"/>
                          <a:ea typeface="Calibri" panose="020F0502020204030204" pitchFamily="34" charset="0"/>
                          <a:cs typeface="Calibri" panose="020F0502020204030204" pitchFamily="34" charset="0"/>
                        </a:rPr>
                        <a:t>Excellent</a:t>
                      </a:r>
                      <a:endParaRPr lang="en-NL" sz="800" b="1">
                        <a:latin typeface="Calibri" panose="020F0502020204030204" pitchFamily="34" charset="0"/>
                        <a:ea typeface="Calibri" panose="020F0502020204030204" pitchFamily="34" charset="0"/>
                        <a:cs typeface="Calibri" panose="020F0502020204030204" pitchFamily="34" charset="0"/>
                      </a:endParaRPr>
                    </a:p>
                  </a:txBody>
                  <a:tcPr>
                    <a:solidFill>
                      <a:schemeClr val="tx1">
                        <a:lumMod val="20000"/>
                        <a:lumOff val="80000"/>
                      </a:schemeClr>
                    </a:solidFill>
                  </a:tcPr>
                </a:tc>
                <a:extLst>
                  <a:ext uri="{0D108BD9-81ED-4DB2-BD59-A6C34878D82A}">
                    <a16:rowId xmlns:a16="http://schemas.microsoft.com/office/drawing/2014/main" val="1929066760"/>
                  </a:ext>
                </a:extLst>
              </a:tr>
              <a:tr h="534348">
                <a:tc>
                  <a:txBody>
                    <a:bodyPr/>
                    <a:lstStyle/>
                    <a:p>
                      <a:r>
                        <a:rPr lang="en-US" sz="700" dirty="0">
                          <a:latin typeface="Calibri" panose="020F0502020204030204" pitchFamily="34" charset="0"/>
                          <a:ea typeface="Calibri" panose="020F0502020204030204" pitchFamily="34" charset="0"/>
                          <a:cs typeface="Calibri" panose="020F0502020204030204" pitchFamily="34" charset="0"/>
                        </a:rPr>
                        <a:t>Demonstrates the ability to create a high level plan breaking the project into phases. </a:t>
                      </a:r>
                    </a:p>
                  </a:txBody>
                  <a:tcPr>
                    <a:solidFill>
                      <a:schemeClr val="accent4">
                        <a:lumMod val="40000"/>
                        <a:lumOff val="60000"/>
                      </a:schemeClr>
                    </a:solidFill>
                  </a:tcPr>
                </a:tc>
                <a:tc>
                  <a:txBody>
                    <a:bodyPr/>
                    <a:lstStyle/>
                    <a:p>
                      <a:r>
                        <a:rPr lang="en-US" sz="700" dirty="0">
                          <a:latin typeface="Calibri" panose="020F0502020204030204" pitchFamily="34" charset="0"/>
                          <a:ea typeface="Calibri" panose="020F0502020204030204" pitchFamily="34" charset="0"/>
                          <a:cs typeface="Calibri" panose="020F0502020204030204" pitchFamily="34" charset="0"/>
                        </a:rPr>
                        <a:t>Meeting all criteria in poor. Demonstrates the ability to create a clear tasks.</a:t>
                      </a:r>
                    </a:p>
                  </a:txBody>
                  <a:tcPr>
                    <a:solidFill>
                      <a:schemeClr val="accent6">
                        <a:lumMod val="40000"/>
                        <a:lumOff val="60000"/>
                      </a:schemeClr>
                    </a:solidFill>
                  </a:tcPr>
                </a:tc>
                <a:tc>
                  <a:txBody>
                    <a:bodyPr/>
                    <a:lstStyle/>
                    <a:p>
                      <a:r>
                        <a:rPr lang="en-US" sz="700" dirty="0">
                          <a:latin typeface="Calibri" panose="020F0502020204030204" pitchFamily="34" charset="0"/>
                          <a:ea typeface="Calibri" panose="020F0502020204030204" pitchFamily="34" charset="0"/>
                          <a:cs typeface="Calibri" panose="020F0502020204030204" pitchFamily="34" charset="0"/>
                        </a:rPr>
                        <a:t>Meeting all criteria in insufficient. Project and task planning clearly broken into days/weeks/phases within the project or block. Tasks marked from must do through to desirable. All project tasks have time estimates.</a:t>
                      </a:r>
                      <a:endParaRPr lang="en-NL" sz="700" dirty="0">
                        <a:latin typeface="Calibri" panose="020F0502020204030204" pitchFamily="34" charset="0"/>
                        <a:ea typeface="Calibri" panose="020F0502020204030204" pitchFamily="34" charset="0"/>
                        <a:cs typeface="Calibri" panose="020F0502020204030204" pitchFamily="34" charset="0"/>
                      </a:endParaRPr>
                    </a:p>
                  </a:txBody>
                  <a:tcPr>
                    <a:solidFill>
                      <a:srgbClr val="00FFCC"/>
                    </a:solidFill>
                  </a:tcPr>
                </a:tc>
                <a:tc>
                  <a:txBody>
                    <a:bodyPr/>
                    <a:lstStyle/>
                    <a:p>
                      <a:r>
                        <a:rPr lang="en-US" sz="700" dirty="0">
                          <a:latin typeface="Calibri" panose="020F0502020204030204" pitchFamily="34" charset="0"/>
                          <a:ea typeface="Calibri" panose="020F0502020204030204" pitchFamily="34" charset="0"/>
                          <a:cs typeface="Calibri" panose="020F0502020204030204" pitchFamily="34" charset="0"/>
                        </a:rPr>
                        <a:t>Meeting all criteria in sufficient. Planning is feasible. Risks have been identified. Participates in all class </a:t>
                      </a:r>
                      <a:r>
                        <a:rPr lang="en-US" sz="700" dirty="0" err="1">
                          <a:latin typeface="Calibri" panose="020F0502020204030204" pitchFamily="34" charset="0"/>
                          <a:ea typeface="Calibri" panose="020F0502020204030204" pitchFamily="34" charset="0"/>
                          <a:cs typeface="Calibri" panose="020F0502020204030204" pitchFamily="34" charset="0"/>
                        </a:rPr>
                        <a:t>acitivities</a:t>
                      </a:r>
                      <a:r>
                        <a:rPr lang="en-US" sz="700" dirty="0">
                          <a:latin typeface="Calibri" panose="020F0502020204030204" pitchFamily="34" charset="0"/>
                          <a:ea typeface="Calibri" panose="020F0502020204030204" pitchFamily="34" charset="0"/>
                          <a:cs typeface="Calibri" panose="020F0502020204030204" pitchFamily="34" charset="0"/>
                        </a:rPr>
                        <a:t> and team meetings (including stand-ups). Healthy backlog (or thorough task coverage of possible project directions) maintained.</a:t>
                      </a:r>
                    </a:p>
                  </a:txBody>
                  <a:tcPr>
                    <a:solidFill>
                      <a:schemeClr val="accent2">
                        <a:lumMod val="20000"/>
                        <a:lumOff val="80000"/>
                      </a:schemeClr>
                    </a:solidFill>
                  </a:tcPr>
                </a:tc>
                <a:tc>
                  <a:txBody>
                    <a:bodyPr/>
                    <a:lstStyle/>
                    <a:p>
                      <a:r>
                        <a:rPr lang="en-US" sz="700" dirty="0">
                          <a:latin typeface="Calibri" panose="020F0502020204030204" pitchFamily="34" charset="0"/>
                          <a:ea typeface="Calibri" panose="020F0502020204030204" pitchFamily="34" charset="0"/>
                          <a:cs typeface="Calibri" panose="020F0502020204030204" pitchFamily="34" charset="0"/>
                        </a:rPr>
                        <a:t>Meeting all criteria in good. Planning is revisited and adjusted if required during the project. Risks identified have associated risk </a:t>
                      </a:r>
                      <a:r>
                        <a:rPr lang="en-US" sz="700" dirty="0" err="1">
                          <a:latin typeface="Calibri" panose="020F0502020204030204" pitchFamily="34" charset="0"/>
                          <a:ea typeface="Calibri" panose="020F0502020204030204" pitchFamily="34" charset="0"/>
                          <a:cs typeface="Calibri" panose="020F0502020204030204" pitchFamily="34" charset="0"/>
                        </a:rPr>
                        <a:t>minimisation</a:t>
                      </a:r>
                      <a:r>
                        <a:rPr lang="en-US" sz="700" dirty="0">
                          <a:latin typeface="Calibri" panose="020F0502020204030204" pitchFamily="34" charset="0"/>
                          <a:ea typeface="Calibri" panose="020F0502020204030204" pitchFamily="34" charset="0"/>
                          <a:cs typeface="Calibri" panose="020F0502020204030204" pitchFamily="34" charset="0"/>
                        </a:rPr>
                        <a:t> or elimination plans that were put into action where possible. Planning also factors in self-development time and how that is spent.</a:t>
                      </a:r>
                    </a:p>
                  </a:txBody>
                  <a:tcPr>
                    <a:solidFill>
                      <a:schemeClr val="tx1">
                        <a:lumMod val="20000"/>
                        <a:lumOff val="80000"/>
                      </a:schemeClr>
                    </a:solidFill>
                  </a:tcPr>
                </a:tc>
                <a:extLst>
                  <a:ext uri="{0D108BD9-81ED-4DB2-BD59-A6C34878D82A}">
                    <a16:rowId xmlns:a16="http://schemas.microsoft.com/office/drawing/2014/main" val="173029964"/>
                  </a:ext>
                </a:extLst>
              </a:tr>
              <a:tr h="944095">
                <a:tc>
                  <a:txBody>
                    <a:bodyPr/>
                    <a:lstStyle/>
                    <a:p>
                      <a:r>
                        <a:rPr lang="en-US" sz="700" dirty="0">
                          <a:latin typeface="Calibri" panose="020F0502020204030204" pitchFamily="34" charset="0"/>
                          <a:ea typeface="Calibri" panose="020F0502020204030204" pitchFamily="34" charset="0"/>
                          <a:cs typeface="Calibri" panose="020F0502020204030204" pitchFamily="34" charset="0"/>
                        </a:rPr>
                        <a:t>In the first week we created a high level plan breaking the project into phases. Selecting tasks for each sprint and prioritizing them.</a:t>
                      </a:r>
                      <a:br>
                        <a:rPr lang="pl-PL" sz="700" dirty="0">
                          <a:latin typeface="Calibri" panose="020F0502020204030204" pitchFamily="34" charset="0"/>
                          <a:ea typeface="Calibri" panose="020F0502020204030204" pitchFamily="34" charset="0"/>
                          <a:cs typeface="Calibri" panose="020F0502020204030204" pitchFamily="34" charset="0"/>
                        </a:rPr>
                      </a:br>
                      <a:endParaRPr lang="en-GB" sz="700" dirty="0">
                        <a:latin typeface="Calibri" panose="020F0502020204030204" pitchFamily="34" charset="0"/>
                        <a:ea typeface="Calibri" panose="020F0502020204030204" pitchFamily="34" charset="0"/>
                        <a:cs typeface="Calibri" panose="020F0502020204030204" pitchFamily="34" charset="0"/>
                      </a:endParaRPr>
                    </a:p>
                    <a:p>
                      <a:endParaRPr lang="en-NL" sz="700" dirty="0">
                        <a:latin typeface="Calibri" panose="020F0502020204030204" pitchFamily="34" charset="0"/>
                        <a:ea typeface="Calibri" panose="020F0502020204030204" pitchFamily="34" charset="0"/>
                        <a:cs typeface="Calibri" panose="020F0502020204030204" pitchFamily="34" charset="0"/>
                      </a:endParaRPr>
                    </a:p>
                  </a:txBody>
                  <a:tcPr>
                    <a:solidFill>
                      <a:schemeClr val="accent4">
                        <a:lumMod val="40000"/>
                        <a:lumOff val="60000"/>
                      </a:schemeClr>
                    </a:solidFill>
                  </a:tcPr>
                </a:tc>
                <a:tc>
                  <a:txBody>
                    <a:bodyPr/>
                    <a:lstStyle/>
                    <a:p>
                      <a:r>
                        <a:rPr lang="en-US" sz="700" dirty="0">
                          <a:latin typeface="Calibri" panose="020F0502020204030204" pitchFamily="34" charset="0"/>
                          <a:ea typeface="Calibri" panose="020F0502020204030204" pitchFamily="34" charset="0"/>
                          <a:cs typeface="Calibri" panose="020F0502020204030204" pitchFamily="34" charset="0"/>
                        </a:rPr>
                        <a:t>During the whole project, I created clear tasks for me and my teammates. Mostly when I was a scrum master. I created clear tasks and added descriptions to them with estimated effort, and priority.</a:t>
                      </a:r>
                      <a:endParaRPr lang="en-NL" sz="700" dirty="0">
                        <a:latin typeface="Calibri" panose="020F0502020204030204" pitchFamily="34" charset="0"/>
                        <a:ea typeface="Calibri" panose="020F0502020204030204" pitchFamily="34" charset="0"/>
                        <a:cs typeface="Calibri" panose="020F0502020204030204" pitchFamily="34" charset="0"/>
                      </a:endParaRPr>
                    </a:p>
                  </a:txBody>
                  <a:tcPr>
                    <a:solidFill>
                      <a:schemeClr val="accent6">
                        <a:lumMod val="40000"/>
                        <a:lumOff val="60000"/>
                      </a:schemeClr>
                    </a:solidFill>
                  </a:tcPr>
                </a:tc>
                <a:tc>
                  <a:txBody>
                    <a:bodyPr/>
                    <a:lstStyle/>
                    <a:p>
                      <a:r>
                        <a:rPr lang="en-US" sz="700" dirty="0">
                          <a:latin typeface="Calibri" panose="020F0502020204030204" pitchFamily="34" charset="0"/>
                          <a:ea typeface="Calibri" panose="020F0502020204030204" pitchFamily="34" charset="0"/>
                          <a:cs typeface="Calibri" panose="020F0502020204030204" pitchFamily="34" charset="0"/>
                        </a:rPr>
                        <a:t>Project and tasks are broken into days/weeks/phases within project and block.</a:t>
                      </a:r>
                      <a:br>
                        <a:rPr lang="en-US" sz="700" dirty="0">
                          <a:latin typeface="Calibri" panose="020F0502020204030204" pitchFamily="34" charset="0"/>
                          <a:ea typeface="Calibri" panose="020F0502020204030204" pitchFamily="34" charset="0"/>
                          <a:cs typeface="Calibri" panose="020F0502020204030204" pitchFamily="34" charset="0"/>
                        </a:rPr>
                      </a:br>
                      <a:r>
                        <a:rPr lang="en-US" sz="700" dirty="0">
                          <a:latin typeface="Calibri" panose="020F0502020204030204" pitchFamily="34" charset="0"/>
                          <a:ea typeface="Calibri" panose="020F0502020204030204" pitchFamily="34" charset="0"/>
                          <a:cs typeface="Calibri" panose="020F0502020204030204" pitchFamily="34" charset="0"/>
                        </a:rPr>
                        <a:t>All tasks have priority points and estimated effort points. When I was a scrum master, I planned each day for each team member setting the deadlines for tasks, following progress, and adjusting tasks when it was needed. What is more, we created a plan for each day for the last 10 days before the deadline.</a:t>
                      </a:r>
                      <a:endParaRPr lang="en-NL" sz="700" dirty="0">
                        <a:latin typeface="Calibri" panose="020F0502020204030204" pitchFamily="34" charset="0"/>
                        <a:ea typeface="Calibri" panose="020F0502020204030204" pitchFamily="34" charset="0"/>
                        <a:cs typeface="Calibri" panose="020F0502020204030204" pitchFamily="34" charset="0"/>
                      </a:endParaRPr>
                    </a:p>
                  </a:txBody>
                  <a:tcPr>
                    <a:solidFill>
                      <a:srgbClr val="00FFCC"/>
                    </a:solidFill>
                  </a:tcPr>
                </a:tc>
                <a:tc>
                  <a:txBody>
                    <a:bodyPr/>
                    <a:lstStyle/>
                    <a:p>
                      <a:r>
                        <a:rPr lang="en-US" sz="700" dirty="0">
                          <a:latin typeface="Calibri" panose="020F0502020204030204" pitchFamily="34" charset="0"/>
                          <a:ea typeface="Calibri" panose="020F0502020204030204" pitchFamily="34" charset="0"/>
                          <a:cs typeface="Calibri" panose="020F0502020204030204" pitchFamily="34" charset="0"/>
                        </a:rPr>
                        <a:t>Planning its clearly visible on Azure and git hub.</a:t>
                      </a:r>
                      <a:r>
                        <a:rPr lang="pl-PL" sz="700" dirty="0">
                          <a:latin typeface="Calibri" panose="020F0502020204030204" pitchFamily="34" charset="0"/>
                          <a:ea typeface="Calibri" panose="020F0502020204030204" pitchFamily="34" charset="0"/>
                          <a:cs typeface="Calibri" panose="020F0502020204030204" pitchFamily="34" charset="0"/>
                        </a:rPr>
                        <a:t> </a:t>
                      </a:r>
                      <a:r>
                        <a:rPr lang="en-US" sz="700" dirty="0">
                          <a:latin typeface="Calibri" panose="020F0502020204030204" pitchFamily="34" charset="0"/>
                          <a:ea typeface="Calibri" panose="020F0502020204030204" pitchFamily="34" charset="0"/>
                          <a:cs typeface="Calibri" panose="020F0502020204030204" pitchFamily="34" charset="0"/>
                        </a:rPr>
                        <a:t>When I was a scrum master I identified the risk that the inference pipeline is not gonna be ready on time and that's why I decided to put one more person to help with this </a:t>
                      </a:r>
                      <a:r>
                        <a:rPr lang="en-US" sz="700" dirty="0" err="1">
                          <a:latin typeface="Calibri" panose="020F0502020204030204" pitchFamily="34" charset="0"/>
                          <a:ea typeface="Calibri" panose="020F0502020204030204" pitchFamily="34" charset="0"/>
                          <a:cs typeface="Calibri" panose="020F0502020204030204" pitchFamily="34" charset="0"/>
                        </a:rPr>
                        <a:t>task.I</a:t>
                      </a:r>
                      <a:r>
                        <a:rPr lang="en-US" sz="700" dirty="0">
                          <a:latin typeface="Calibri" panose="020F0502020204030204" pitchFamily="34" charset="0"/>
                          <a:ea typeface="Calibri" panose="020F0502020204030204" pitchFamily="34" charset="0"/>
                          <a:cs typeface="Calibri" panose="020F0502020204030204" pitchFamily="34" charset="0"/>
                        </a:rPr>
                        <a:t> participate in all class activities and all class meetings its evidenced in stand-ups.md. Backlog contains multiple tasks with priorities and depending to how we are doing we can do proper tasks.</a:t>
                      </a:r>
                      <a:endParaRPr lang="en-NL" sz="700" dirty="0">
                        <a:latin typeface="Calibri" panose="020F0502020204030204" pitchFamily="34" charset="0"/>
                        <a:ea typeface="Calibri" panose="020F0502020204030204" pitchFamily="34" charset="0"/>
                        <a:cs typeface="Calibri" panose="020F0502020204030204" pitchFamily="34" charset="0"/>
                      </a:endParaRPr>
                    </a:p>
                  </a:txBody>
                  <a:tcPr>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700" dirty="0">
                          <a:latin typeface="Calibri" panose="020F0502020204030204" pitchFamily="34" charset="0"/>
                          <a:ea typeface="Calibri" panose="020F0502020204030204" pitchFamily="34" charset="0"/>
                          <a:cs typeface="Calibri" panose="020F0502020204030204" pitchFamily="34" charset="0"/>
                        </a:rPr>
                        <a:t>On the second spirit we had some delay that's why I adjusted tasks for sprint 3 to first focus on finalizing tasks from sprint 2. </a:t>
                      </a:r>
                      <a:br>
                        <a:rPr lang="en-US" sz="700" dirty="0">
                          <a:latin typeface="Calibri" panose="020F0502020204030204" pitchFamily="34" charset="0"/>
                          <a:ea typeface="Calibri" panose="020F0502020204030204" pitchFamily="34" charset="0"/>
                          <a:cs typeface="Calibri" panose="020F0502020204030204" pitchFamily="34" charset="0"/>
                        </a:rPr>
                      </a:br>
                      <a:r>
                        <a:rPr lang="en-US" sz="700" dirty="0">
                          <a:latin typeface="Calibri" panose="020F0502020204030204" pitchFamily="34" charset="0"/>
                          <a:ea typeface="Calibri" panose="020F0502020204030204" pitchFamily="34" charset="0"/>
                          <a:cs typeface="Calibri" panose="020F0502020204030204" pitchFamily="34" charset="0"/>
                        </a:rPr>
                        <a:t>When I was a scrum master I identified the risk that the inference pipeline is not gonna be ready on time and that's why to minimize the risk I decided to put one more person to help with this task.</a:t>
                      </a:r>
                      <a:r>
                        <a:rPr lang="pl-PL" sz="700" dirty="0">
                          <a:latin typeface="Calibri" panose="020F0502020204030204" pitchFamily="34" charset="0"/>
                          <a:ea typeface="Calibri" panose="020F0502020204030204" pitchFamily="34" charset="0"/>
                          <a:cs typeface="Calibri" panose="020F0502020204030204" pitchFamily="34" charset="0"/>
                        </a:rPr>
                        <a:t> </a:t>
                      </a:r>
                      <a:r>
                        <a:rPr lang="en-US" sz="700" dirty="0">
                          <a:latin typeface="Calibri" panose="020F0502020204030204" pitchFamily="34" charset="0"/>
                          <a:ea typeface="Calibri" panose="020F0502020204030204" pitchFamily="34" charset="0"/>
                          <a:cs typeface="Calibri" panose="020F0502020204030204" pitchFamily="34" charset="0"/>
                        </a:rPr>
                        <a:t>I planed self-deployment in my work log, including self-study but also my smarter goal</a:t>
                      </a:r>
                      <a:r>
                        <a:rPr lang="pl-PL" sz="700" dirty="0">
                          <a:latin typeface="Calibri" panose="020F0502020204030204" pitchFamily="34" charset="0"/>
                          <a:ea typeface="Calibri" panose="020F0502020204030204" pitchFamily="34" charset="0"/>
                          <a:cs typeface="Calibri" panose="020F0502020204030204" pitchFamily="34" charset="0"/>
                        </a:rPr>
                        <a:t>.</a:t>
                      </a:r>
                      <a:endParaRPr lang="en-NL" sz="700" dirty="0">
                        <a:latin typeface="Calibri" panose="020F0502020204030204" pitchFamily="34" charset="0"/>
                        <a:ea typeface="Calibri" panose="020F0502020204030204" pitchFamily="34" charset="0"/>
                        <a:cs typeface="Calibri" panose="020F0502020204030204" pitchFamily="34" charset="0"/>
                      </a:endParaRPr>
                    </a:p>
                  </a:txBody>
                  <a:tcPr>
                    <a:solidFill>
                      <a:schemeClr val="tx1">
                        <a:lumMod val="20000"/>
                        <a:lumOff val="80000"/>
                      </a:schemeClr>
                    </a:solidFill>
                  </a:tcPr>
                </a:tc>
                <a:extLst>
                  <a:ext uri="{0D108BD9-81ED-4DB2-BD59-A6C34878D82A}">
                    <a16:rowId xmlns:a16="http://schemas.microsoft.com/office/drawing/2014/main" val="3577151072"/>
                  </a:ext>
                </a:extLst>
              </a:tr>
              <a:tr h="1318845">
                <a:tc>
                  <a:txBody>
                    <a:bodyPr/>
                    <a:lstStyle/>
                    <a:p>
                      <a:pPr lvl="0">
                        <a:buNone/>
                      </a:pPr>
                      <a:r>
                        <a:rPr lang="pl-PL" sz="700" dirty="0" err="1">
                          <a:latin typeface="Calibri"/>
                          <a:ea typeface="Calibri"/>
                          <a:cs typeface="Calibri"/>
                        </a:rPr>
                        <a:t>Plan:</a:t>
                      </a:r>
                      <a:r>
                        <a:rPr lang="pl-PL" sz="700" dirty="0" err="1">
                          <a:latin typeface="Calibri"/>
                          <a:ea typeface="Calibri"/>
                          <a:cs typeface="Calibri"/>
                          <a:hlinkClick r:id="rId3"/>
                        </a:rPr>
                        <a:t>https</a:t>
                      </a:r>
                      <a:r>
                        <a:rPr lang="pl-PL" sz="700" dirty="0">
                          <a:latin typeface="Calibri"/>
                          <a:ea typeface="Calibri"/>
                          <a:cs typeface="Calibri"/>
                          <a:hlinkClick r:id="rId3"/>
                        </a:rPr>
                        <a:t>://github.com/BredaUniversityADSAI/2023-24d-fai2-adsai-group-cv1/blob/development/Management/ProjectBreakdown.md</a:t>
                      </a:r>
                      <a:r>
                        <a:rPr lang="pl-PL" sz="700" dirty="0">
                          <a:latin typeface="Calibri"/>
                          <a:ea typeface="Calibri"/>
                          <a:cs typeface="Calibri"/>
                        </a:rPr>
                        <a:t> </a:t>
                      </a:r>
                      <a:endParaRPr lang="en-US" sz="700" dirty="0">
                        <a:latin typeface="Calibri"/>
                        <a:ea typeface="Calibri"/>
                        <a:cs typeface="Calibri"/>
                      </a:endParaRPr>
                    </a:p>
                  </a:txBody>
                  <a:tcPr>
                    <a:solidFill>
                      <a:schemeClr val="accent4">
                        <a:lumMod val="40000"/>
                        <a:lumOff val="60000"/>
                      </a:schemeClr>
                    </a:solidFill>
                  </a:tcPr>
                </a:tc>
                <a:tc>
                  <a:txBody>
                    <a:bodyPr/>
                    <a:lstStyle/>
                    <a:p>
                      <a:pPr lvl="0" algn="l">
                        <a:lnSpc>
                          <a:spcPct val="100000"/>
                        </a:lnSpc>
                        <a:spcBef>
                          <a:spcPts val="0"/>
                        </a:spcBef>
                        <a:spcAft>
                          <a:spcPts val="0"/>
                        </a:spcAft>
                        <a:buNone/>
                      </a:pPr>
                      <a:r>
                        <a:rPr lang="pl-PL" sz="700" b="0" i="0" u="none" strike="noStrike" cap="none" noProof="0" dirty="0">
                          <a:solidFill>
                            <a:srgbClr val="000000"/>
                          </a:solidFill>
                          <a:latin typeface="Calibri"/>
                          <a:ea typeface="Calibri"/>
                          <a:cs typeface="Calibri"/>
                          <a:sym typeface="Arial"/>
                        </a:rPr>
                        <a:t>Tasks: </a:t>
                      </a:r>
                      <a:r>
                        <a:rPr lang="pl-PL" sz="400" b="0" i="0" u="none" strike="noStrike" cap="none" noProof="0" dirty="0">
                          <a:solidFill>
                            <a:srgbClr val="000000"/>
                          </a:solidFill>
                          <a:latin typeface="Calibri"/>
                          <a:ea typeface="Calibri"/>
                          <a:cs typeface="Calibri"/>
                          <a:sym typeface="Arial"/>
                          <a:hlinkClick r:id="rId4"/>
                        </a:rPr>
                        <a:t>https://github.com/BredaUniversityADSAI/2023-24d-fai2-adsai-DominikSzewczyk224180/blob/main/Evidence/Sprint3_Tasks.png</a:t>
                      </a:r>
                      <a:r>
                        <a:rPr lang="pl-PL" sz="400" b="0" i="0" u="none" strike="noStrike" cap="none" noProof="0" dirty="0">
                          <a:solidFill>
                            <a:srgbClr val="000000"/>
                          </a:solidFill>
                          <a:latin typeface="Calibri"/>
                          <a:ea typeface="Calibri"/>
                          <a:cs typeface="Calibri"/>
                          <a:sym typeface="Arial"/>
                        </a:rPr>
                        <a:t> </a:t>
                      </a:r>
                    </a:p>
                    <a:p>
                      <a:pPr lvl="0" algn="l">
                        <a:lnSpc>
                          <a:spcPct val="100000"/>
                        </a:lnSpc>
                        <a:spcBef>
                          <a:spcPts val="0"/>
                        </a:spcBef>
                        <a:spcAft>
                          <a:spcPts val="0"/>
                        </a:spcAft>
                        <a:buNone/>
                      </a:pPr>
                      <a:r>
                        <a:rPr lang="pl-PL" sz="700" b="0" i="0" u="none" strike="noStrike" cap="none" noProof="0" dirty="0">
                          <a:solidFill>
                            <a:srgbClr val="000000"/>
                          </a:solidFill>
                          <a:latin typeface="Calibri"/>
                          <a:ea typeface="Calibri"/>
                          <a:cs typeface="Calibri"/>
                          <a:sym typeface="Arial"/>
                        </a:rPr>
                        <a:t>Subtasks: </a:t>
                      </a:r>
                      <a:r>
                        <a:rPr lang="pl-PL" sz="400" b="0" i="0" u="none" strike="noStrike" cap="none" noProof="0" dirty="0">
                          <a:solidFill>
                            <a:srgbClr val="000000"/>
                          </a:solidFill>
                          <a:latin typeface="Calibri"/>
                          <a:ea typeface="Calibri"/>
                          <a:cs typeface="Calibri"/>
                          <a:sym typeface="Arial"/>
                          <a:hlinkClick r:id="rId5"/>
                        </a:rPr>
                        <a:t>https://github.com/BredaUniversityADSAI/2023-24d-fai2-adsai-DominikSzewczyk224180/blob/main/Evidence/Sprin3_subtasks.png</a:t>
                      </a:r>
                      <a:r>
                        <a:rPr lang="pl-PL" sz="400" b="0" i="0" u="none" strike="noStrike" cap="none" noProof="0" dirty="0">
                          <a:solidFill>
                            <a:srgbClr val="000000"/>
                          </a:solidFill>
                          <a:latin typeface="Calibri"/>
                          <a:ea typeface="Calibri"/>
                          <a:cs typeface="Calibri"/>
                          <a:sym typeface="Arial"/>
                        </a:rPr>
                        <a:t> </a:t>
                      </a:r>
                    </a:p>
                    <a:p>
                      <a:pPr lvl="0" algn="l">
                        <a:lnSpc>
                          <a:spcPct val="100000"/>
                        </a:lnSpc>
                        <a:spcBef>
                          <a:spcPts val="0"/>
                        </a:spcBef>
                        <a:spcAft>
                          <a:spcPts val="0"/>
                        </a:spcAft>
                        <a:buNone/>
                      </a:pPr>
                      <a:r>
                        <a:rPr lang="pl-PL" sz="700" b="0" i="0" u="none" strike="noStrike" cap="none" noProof="0" dirty="0">
                          <a:solidFill>
                            <a:srgbClr val="000000"/>
                          </a:solidFill>
                          <a:latin typeface="Calibri"/>
                          <a:ea typeface="Calibri"/>
                          <a:cs typeface="Calibri"/>
                          <a:sym typeface="Arial"/>
                        </a:rPr>
                        <a:t>Task Descriptions: </a:t>
                      </a:r>
                      <a:r>
                        <a:rPr lang="pl-PL" sz="500" b="0" i="0" u="none" strike="noStrike" cap="none" noProof="0" dirty="0">
                          <a:solidFill>
                            <a:srgbClr val="000000"/>
                          </a:solidFill>
                          <a:latin typeface="Calibri"/>
                          <a:ea typeface="Calibri"/>
                          <a:cs typeface="Calibri"/>
                          <a:sym typeface="Arial"/>
                          <a:hlinkClick r:id="rId6"/>
                        </a:rPr>
                        <a:t>https://github.com/BredaUniversityADSAI/2023-24d-fai2-adsai-DominikSzewczyk224180/blob/main/Evidence/Sprint3_taskdescripion.png</a:t>
                      </a:r>
                      <a:r>
                        <a:rPr lang="pl-PL" sz="500" b="0" i="0" u="none" strike="noStrike" cap="none" noProof="0" dirty="0">
                          <a:solidFill>
                            <a:srgbClr val="000000"/>
                          </a:solidFill>
                          <a:latin typeface="Calibri"/>
                          <a:ea typeface="Calibri"/>
                          <a:cs typeface="Calibri"/>
                          <a:sym typeface="Arial"/>
                        </a:rPr>
                        <a:t> </a:t>
                      </a:r>
                    </a:p>
                    <a:p>
                      <a:pPr lvl="0" algn="l">
                        <a:lnSpc>
                          <a:spcPct val="100000"/>
                        </a:lnSpc>
                        <a:spcBef>
                          <a:spcPts val="0"/>
                        </a:spcBef>
                        <a:spcAft>
                          <a:spcPts val="0"/>
                        </a:spcAft>
                        <a:buNone/>
                      </a:pPr>
                      <a:r>
                        <a:rPr lang="pl-PL" sz="700" b="0" i="0" u="none" strike="noStrike" cap="none" noProof="0" dirty="0">
                          <a:solidFill>
                            <a:srgbClr val="000000"/>
                          </a:solidFill>
                          <a:latin typeface="Calibri"/>
                          <a:ea typeface="Calibri"/>
                          <a:cs typeface="Calibri"/>
                          <a:sym typeface="Arial"/>
                        </a:rPr>
                        <a:t>Azure Board Sprint 3 (I was a scrum master): </a:t>
                      </a:r>
                      <a:r>
                        <a:rPr lang="pl-PL" sz="400" b="0" i="0" u="none" strike="noStrike" cap="none" noProof="0" dirty="0">
                          <a:solidFill>
                            <a:srgbClr val="000000"/>
                          </a:solidFill>
                          <a:latin typeface="Calibri"/>
                          <a:ea typeface="Calibri"/>
                          <a:cs typeface="Calibri"/>
                          <a:sym typeface="Arial"/>
                          <a:hlinkClick r:id="rId7"/>
                        </a:rPr>
                        <a:t>https://dev.azure.com/2024-ADSAI-Y2D/CV1%20-%20Dean/_sprints/taskboard/CV1%20-%20Dean%20Team/CV1%20-%20Dean/Sprint%203%20-%20Data%20Pipelines%20and%20Model%20Training%20in%20Cloud%20-%20Dominik</a:t>
                      </a:r>
                      <a:r>
                        <a:rPr lang="pl-PL" sz="400" b="0" i="0" u="none" strike="noStrike" cap="none" noProof="0" dirty="0">
                          <a:solidFill>
                            <a:srgbClr val="000000"/>
                          </a:solidFill>
                          <a:latin typeface="Calibri"/>
                          <a:ea typeface="Calibri"/>
                          <a:cs typeface="Calibri"/>
                          <a:sym typeface="Arial"/>
                        </a:rPr>
                        <a:t>  </a:t>
                      </a:r>
                      <a:endParaRPr lang="en-US" sz="700" b="0" i="0" u="none" strike="noStrike" cap="none" dirty="0">
                        <a:solidFill>
                          <a:srgbClr val="000000"/>
                        </a:solidFill>
                        <a:latin typeface="Calibri"/>
                        <a:ea typeface="Calibri"/>
                        <a:cs typeface="Calibri"/>
                        <a:sym typeface="Arial"/>
                      </a:endParaRPr>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pl-PL" sz="700" b="0" i="0" u="none" strike="noStrike" cap="none" noProof="0" dirty="0">
                          <a:solidFill>
                            <a:srgbClr val="000000"/>
                          </a:solidFill>
                          <a:latin typeface="Calibri"/>
                          <a:ea typeface="Calibri"/>
                          <a:cs typeface="Calibri"/>
                          <a:sym typeface="Arial"/>
                        </a:rPr>
                        <a:t>Task Descriptions(priority and </a:t>
                      </a:r>
                      <a:r>
                        <a:rPr lang="pl-PL" sz="700" b="0" i="0" u="none" strike="noStrike" cap="none" noProof="0" dirty="0" err="1">
                          <a:solidFill>
                            <a:srgbClr val="000000"/>
                          </a:solidFill>
                          <a:latin typeface="Calibri"/>
                          <a:ea typeface="Calibri"/>
                          <a:cs typeface="Calibri"/>
                          <a:sym typeface="Arial"/>
                        </a:rPr>
                        <a:t>effort</a:t>
                      </a:r>
                      <a:r>
                        <a:rPr lang="pl-PL" sz="700" b="0" i="0" u="none" strike="noStrike" cap="none" noProof="0" dirty="0">
                          <a:solidFill>
                            <a:srgbClr val="000000"/>
                          </a:solidFill>
                          <a:latin typeface="Calibri"/>
                          <a:ea typeface="Calibri"/>
                          <a:cs typeface="Calibri"/>
                          <a:sym typeface="Arial"/>
                        </a:rPr>
                        <a:t>): </a:t>
                      </a:r>
                      <a:r>
                        <a:rPr lang="pl-PL" sz="400" b="0" i="0" u="none" strike="noStrike" cap="none" noProof="0" dirty="0">
                          <a:solidFill>
                            <a:srgbClr val="000000"/>
                          </a:solidFill>
                          <a:latin typeface="Calibri"/>
                          <a:ea typeface="Calibri"/>
                          <a:cs typeface="Calibri"/>
                          <a:sym typeface="Arial"/>
                          <a:hlinkClick r:id="rId6"/>
                        </a:rPr>
                        <a:t>https://github.com/BredaUniversityADSAI/2023-24d-fai2-adsai-DominikSzewczyk224180/blob/main/Evidence/Sprint3_taskdescripion.png</a:t>
                      </a:r>
                      <a:r>
                        <a:rPr lang="pl-PL" sz="400" b="0" i="0" u="none" strike="noStrike" cap="none" noProof="0" dirty="0">
                          <a:solidFill>
                            <a:srgbClr val="000000"/>
                          </a:solidFill>
                          <a:latin typeface="Calibri"/>
                          <a:ea typeface="Calibri"/>
                          <a:cs typeface="Calibri"/>
                          <a:sym typeface="Arial"/>
                        </a:rPr>
                        <a:t> </a:t>
                      </a:r>
                    </a:p>
                    <a:p>
                      <a:pPr lvl="0" algn="l">
                        <a:lnSpc>
                          <a:spcPct val="100000"/>
                        </a:lnSpc>
                        <a:spcBef>
                          <a:spcPts val="0"/>
                        </a:spcBef>
                        <a:spcAft>
                          <a:spcPts val="0"/>
                        </a:spcAft>
                        <a:buNone/>
                      </a:pPr>
                      <a:r>
                        <a:rPr lang="pl-PL" sz="800" b="0" i="0" u="none" strike="noStrike" cap="none" noProof="0" dirty="0">
                          <a:solidFill>
                            <a:srgbClr val="000000"/>
                          </a:solidFill>
                          <a:latin typeface="Calibri"/>
                          <a:ea typeface="Calibri"/>
                          <a:cs typeface="Calibri"/>
                          <a:sym typeface="Arial"/>
                        </a:rPr>
                        <a:t>Tasks: </a:t>
                      </a:r>
                      <a:r>
                        <a:rPr lang="pl-PL" sz="400" b="0" i="0" u="none" strike="noStrike" cap="none" noProof="0" dirty="0">
                          <a:solidFill>
                            <a:srgbClr val="000000"/>
                          </a:solidFill>
                          <a:latin typeface="Calibri"/>
                          <a:ea typeface="Calibri"/>
                          <a:cs typeface="Calibri"/>
                          <a:sym typeface="Arial"/>
                          <a:hlinkClick r:id="rId4"/>
                        </a:rPr>
                        <a:t>https://github.com/BredaUniversityADSAI/2023-24d-fai2-adsai-DominikSzewczyk224180/blob/main/Evidence/Sprint3_Tasks.png</a:t>
                      </a:r>
                      <a:r>
                        <a:rPr lang="pl-PL" sz="400" b="0" i="0" u="none" strike="noStrike" cap="none" noProof="0" dirty="0">
                          <a:solidFill>
                            <a:srgbClr val="000000"/>
                          </a:solidFill>
                          <a:latin typeface="Calibri"/>
                          <a:ea typeface="Calibri"/>
                          <a:cs typeface="Calibri"/>
                          <a:sym typeface="Arial"/>
                        </a:rPr>
                        <a:t> </a:t>
                      </a:r>
                      <a:endParaRPr lang="pl-PL" sz="500" b="0" i="0" u="none" strike="noStrike" cap="none" noProof="0" dirty="0">
                        <a:solidFill>
                          <a:srgbClr val="000000"/>
                        </a:solidFill>
                        <a:latin typeface="Calibri"/>
                        <a:ea typeface="Calibri"/>
                        <a:cs typeface="Calibri"/>
                        <a:sym typeface="Arial"/>
                      </a:endParaRPr>
                    </a:p>
                    <a:p>
                      <a:pPr lvl="0" algn="l">
                        <a:lnSpc>
                          <a:spcPct val="100000"/>
                        </a:lnSpc>
                        <a:spcBef>
                          <a:spcPts val="0"/>
                        </a:spcBef>
                        <a:spcAft>
                          <a:spcPts val="0"/>
                        </a:spcAft>
                        <a:buNone/>
                      </a:pPr>
                      <a:r>
                        <a:rPr lang="pl-PL" sz="800" b="0" i="0" u="none" strike="noStrike" cap="none" noProof="0" dirty="0">
                          <a:solidFill>
                            <a:srgbClr val="000000"/>
                          </a:solidFill>
                          <a:latin typeface="Calibri"/>
                          <a:ea typeface="Calibri"/>
                          <a:cs typeface="Calibri"/>
                          <a:sym typeface="Arial"/>
                        </a:rPr>
                        <a:t>Subtasks: </a:t>
                      </a:r>
                      <a:r>
                        <a:rPr lang="pl-PL" sz="400" b="0" i="0" u="none" strike="noStrike" cap="none" noProof="0" dirty="0">
                          <a:solidFill>
                            <a:srgbClr val="000000"/>
                          </a:solidFill>
                          <a:latin typeface="Calibri"/>
                          <a:ea typeface="Calibri"/>
                          <a:cs typeface="Calibri"/>
                          <a:sym typeface="Arial"/>
                          <a:hlinkClick r:id="rId5"/>
                        </a:rPr>
                        <a:t>https://github.com/BredaUniversityADSAI/2023-24d-fai2-adsai-DominikSzewczyk224180/blob/main/Evidence/Sprin3_subtasks.png</a:t>
                      </a:r>
                      <a:r>
                        <a:rPr lang="pl-PL" sz="400" b="0" i="0" u="none" strike="noStrike" cap="none" noProof="0" dirty="0">
                          <a:solidFill>
                            <a:srgbClr val="000000"/>
                          </a:solidFill>
                          <a:latin typeface="Calibri"/>
                          <a:ea typeface="Calibri"/>
                          <a:cs typeface="Calibri"/>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pl-PL" sz="700" b="0" i="0" u="none" strike="noStrike" cap="none" noProof="0" dirty="0">
                          <a:solidFill>
                            <a:srgbClr val="000000"/>
                          </a:solidFill>
                          <a:latin typeface="Calibri"/>
                          <a:ea typeface="Calibri"/>
                          <a:cs typeface="Calibri"/>
                          <a:sym typeface="Arial"/>
                        </a:rPr>
                        <a:t>Azure Board Sprint 3 (I was a scrum master): </a:t>
                      </a:r>
                      <a:r>
                        <a:rPr lang="pl-PL" sz="400" b="0" i="0" u="none" strike="noStrike" cap="none" noProof="0" dirty="0">
                          <a:solidFill>
                            <a:srgbClr val="000000"/>
                          </a:solidFill>
                          <a:latin typeface="Calibri"/>
                          <a:ea typeface="Calibri"/>
                          <a:cs typeface="Calibri"/>
                          <a:sym typeface="Arial"/>
                          <a:hlinkClick r:id="rId7"/>
                        </a:rPr>
                        <a:t>https://dev.azure.com/2024-ADSAI-Y2D/CV1%20-%20Dean/_sprints/taskboard/CV1%20-%20Dean%20Team/CV1%20-%20Dean/Sprint%203%20-%20Data%20Pipelines%20and%20Model%20Training%20in%20Cloud%20-%20Dominik</a:t>
                      </a:r>
                      <a:r>
                        <a:rPr lang="pl-PL" sz="400" b="0" i="0" u="none" strike="noStrike" cap="none" noProof="0" dirty="0">
                          <a:solidFill>
                            <a:srgbClr val="000000"/>
                          </a:solidFill>
                          <a:latin typeface="Calibri"/>
                          <a:ea typeface="Calibri"/>
                          <a:cs typeface="Calibri"/>
                          <a:sym typeface="Arial"/>
                        </a:rPr>
                        <a:t>  </a:t>
                      </a:r>
                      <a:endParaRPr lang="en-US" sz="400" b="0" i="0" u="none" strike="noStrike" cap="none" dirty="0">
                        <a:solidFill>
                          <a:srgbClr val="000000"/>
                        </a:solidFill>
                        <a:latin typeface="Calibri"/>
                        <a:ea typeface="Calibri"/>
                        <a:cs typeface="Calibri"/>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pl-PL" sz="700" b="0" i="0" u="none" strike="noStrike" cap="none" dirty="0" err="1">
                          <a:solidFill>
                            <a:srgbClr val="000000"/>
                          </a:solidFill>
                          <a:latin typeface="Calibri"/>
                          <a:ea typeface="Calibri"/>
                          <a:cs typeface="Calibri"/>
                          <a:sym typeface="Arial"/>
                        </a:rPr>
                        <a:t>Plan:</a:t>
                      </a:r>
                      <a:r>
                        <a:rPr lang="pl-PL" sz="400" dirty="0" err="1">
                          <a:latin typeface="Calibri"/>
                          <a:ea typeface="Calibri"/>
                          <a:cs typeface="Calibri"/>
                          <a:hlinkClick r:id="rId3"/>
                        </a:rPr>
                        <a:t>https</a:t>
                      </a:r>
                      <a:r>
                        <a:rPr lang="pl-PL" sz="400" dirty="0">
                          <a:latin typeface="Calibri"/>
                          <a:ea typeface="Calibri"/>
                          <a:cs typeface="Calibri"/>
                          <a:hlinkClick r:id="rId3"/>
                        </a:rPr>
                        <a:t>://github.com/BredaUniversityADSAI/2023-24d-fai2-adsai-group-cv1/blob/development/Management/ProjectBreakdown.md</a:t>
                      </a:r>
                      <a:r>
                        <a:rPr lang="pl-PL" sz="400" dirty="0">
                          <a:latin typeface="Calibri"/>
                          <a:ea typeface="Calibri"/>
                          <a:cs typeface="Calibri"/>
                        </a:rPr>
                        <a:t> </a:t>
                      </a:r>
                      <a:endParaRPr lang="en-US" sz="400" dirty="0">
                        <a:latin typeface="Calibri"/>
                        <a:ea typeface="Calibri"/>
                        <a:cs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pl-PL" sz="700" b="0" i="0" u="none" strike="noStrike" cap="none" dirty="0">
                          <a:solidFill>
                            <a:srgbClr val="000000"/>
                          </a:solidFill>
                          <a:latin typeface="Calibri"/>
                          <a:ea typeface="Calibri"/>
                          <a:cs typeface="Calibri"/>
                          <a:sym typeface="Arial"/>
                        </a:rPr>
                        <a:t>Plan </a:t>
                      </a:r>
                      <a:r>
                        <a:rPr lang="pl-PL" sz="700" b="0" i="0" u="none" strike="noStrike" cap="none" dirty="0" err="1">
                          <a:solidFill>
                            <a:srgbClr val="000000"/>
                          </a:solidFill>
                          <a:latin typeface="Calibri"/>
                          <a:ea typeface="Calibri"/>
                          <a:cs typeface="Calibri"/>
                          <a:sym typeface="Arial"/>
                        </a:rPr>
                        <a:t>last</a:t>
                      </a:r>
                      <a:r>
                        <a:rPr lang="pl-PL" sz="700" b="0" i="0" u="none" strike="noStrike" cap="none" dirty="0">
                          <a:solidFill>
                            <a:srgbClr val="000000"/>
                          </a:solidFill>
                          <a:latin typeface="Calibri"/>
                          <a:ea typeface="Calibri"/>
                          <a:cs typeface="Calibri"/>
                          <a:sym typeface="Arial"/>
                        </a:rPr>
                        <a:t> 10 </a:t>
                      </a:r>
                      <a:r>
                        <a:rPr lang="pl-PL" sz="700" b="0" i="0" u="none" strike="noStrike" cap="none" dirty="0" err="1">
                          <a:solidFill>
                            <a:srgbClr val="000000"/>
                          </a:solidFill>
                          <a:latin typeface="Calibri"/>
                          <a:ea typeface="Calibri"/>
                          <a:cs typeface="Calibri"/>
                          <a:sym typeface="Arial"/>
                        </a:rPr>
                        <a:t>days</a:t>
                      </a:r>
                      <a:r>
                        <a:rPr lang="pl-PL" sz="700" b="0" i="0" u="none" strike="noStrike" cap="none" dirty="0">
                          <a:solidFill>
                            <a:srgbClr val="000000"/>
                          </a:solidFill>
                          <a:latin typeface="Calibri"/>
                          <a:ea typeface="Calibri"/>
                          <a:cs typeface="Calibri"/>
                          <a:sym typeface="Arial"/>
                        </a:rPr>
                        <a:t>: </a:t>
                      </a:r>
                      <a:r>
                        <a:rPr lang="pl-PL" sz="400" b="0" i="0" u="none" strike="noStrike" cap="none" dirty="0">
                          <a:solidFill>
                            <a:srgbClr val="000000"/>
                          </a:solidFill>
                          <a:latin typeface="Calibri"/>
                          <a:ea typeface="Calibri"/>
                          <a:cs typeface="Calibri"/>
                          <a:sym typeface="Arial"/>
                          <a:hlinkClick r:id="rId8"/>
                        </a:rPr>
                        <a:t>https://github.com/BredaUniversityADSAI/2023-24d-fai2-adsai-DominikSzewczyk224180/blob/main/Evidence/Plan_last10days.png</a:t>
                      </a:r>
                      <a:r>
                        <a:rPr lang="pl-PL" sz="400" b="0" i="0" u="none" strike="noStrike" cap="none" dirty="0">
                          <a:solidFill>
                            <a:srgbClr val="000000"/>
                          </a:solidFill>
                          <a:latin typeface="Calibri"/>
                          <a:ea typeface="Calibri"/>
                          <a:cs typeface="Calibri"/>
                          <a:sym typeface="Arial"/>
                        </a:rPr>
                        <a:t>   </a:t>
                      </a:r>
                      <a:endParaRPr lang="en-US" sz="700" b="0" i="0" u="none" strike="noStrike" cap="none" dirty="0">
                        <a:solidFill>
                          <a:srgbClr val="000000"/>
                        </a:solidFill>
                        <a:latin typeface="Calibri"/>
                        <a:ea typeface="Calibri"/>
                        <a:cs typeface="Calibri"/>
                        <a:sym typeface="Arial"/>
                      </a:endParaRPr>
                    </a:p>
                  </a:txBody>
                  <a:tcPr>
                    <a:solidFill>
                      <a:srgbClr val="00FFCC"/>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pl-PL" sz="800" b="0" i="0" u="none" strike="noStrike" cap="none" noProof="0" dirty="0">
                          <a:solidFill>
                            <a:srgbClr val="000000"/>
                          </a:solidFill>
                          <a:latin typeface="Calibri"/>
                          <a:ea typeface="Calibri"/>
                          <a:cs typeface="Calibri"/>
                          <a:sym typeface="Arial"/>
                        </a:rPr>
                        <a:t>Azure Board Sprint 3 (I was a scrum master): </a:t>
                      </a:r>
                      <a:r>
                        <a:rPr lang="pl-PL" sz="500" b="0" i="0" u="none" strike="noStrike" cap="none" noProof="0" dirty="0">
                          <a:solidFill>
                            <a:srgbClr val="000000"/>
                          </a:solidFill>
                          <a:latin typeface="Calibri"/>
                          <a:ea typeface="Calibri"/>
                          <a:cs typeface="Calibri"/>
                          <a:sym typeface="Arial"/>
                          <a:hlinkClick r:id="rId7"/>
                        </a:rPr>
                        <a:t>https://dev.azure.com/2024-ADSAI-Y2D/CV1%20-%20Dean/_sprints/taskboard/CV1%20-%20Dean%20Team/CV1%20-%20Dean/Sprint%203%20-%20Data%20Pipelines%20and%20Model%20Training%20in%20Cloud%20-%20Dominik</a:t>
                      </a:r>
                      <a:r>
                        <a:rPr lang="pl-PL" sz="500" b="0" i="0" u="none" strike="noStrike" cap="none" noProof="0" dirty="0">
                          <a:solidFill>
                            <a:srgbClr val="000000"/>
                          </a:solidFill>
                          <a:latin typeface="Calibri"/>
                          <a:ea typeface="Calibri"/>
                          <a:cs typeface="Calibri"/>
                          <a:sym typeface="Arial"/>
                        </a:rPr>
                        <a:t>  </a:t>
                      </a:r>
                      <a:endParaRPr lang="en-US" sz="900" b="0" i="0" u="none" strike="noStrike" cap="none" dirty="0">
                        <a:solidFill>
                          <a:srgbClr val="000000"/>
                        </a:solidFill>
                        <a:latin typeface="Calibri"/>
                        <a:ea typeface="Calibri"/>
                        <a:cs typeface="Calibri"/>
                        <a:sym typeface="Arial"/>
                      </a:endParaRPr>
                    </a:p>
                    <a:p>
                      <a:pPr lvl="0">
                        <a:buNone/>
                      </a:pPr>
                      <a:r>
                        <a:rPr lang="pl-PL" sz="700" dirty="0">
                          <a:latin typeface="Calibri" panose="020F0502020204030204" pitchFamily="34" charset="0"/>
                          <a:ea typeface="Calibri" panose="020F0502020204030204" pitchFamily="34" charset="0"/>
                          <a:cs typeface="Calibri" panose="020F0502020204030204" pitchFamily="34" charset="0"/>
                        </a:rPr>
                        <a:t>S</a:t>
                      </a:r>
                      <a:r>
                        <a:rPr lang="en-US" sz="700" dirty="0">
                          <a:latin typeface="Calibri" panose="020F0502020204030204" pitchFamily="34" charset="0"/>
                          <a:ea typeface="Calibri" panose="020F0502020204030204" pitchFamily="34" charset="0"/>
                          <a:cs typeface="Calibri" panose="020F0502020204030204" pitchFamily="34" charset="0"/>
                        </a:rPr>
                        <a:t>tand-ups.md</a:t>
                      </a:r>
                      <a:r>
                        <a:rPr lang="pl-PL" sz="700" dirty="0">
                          <a:latin typeface="Calibri" panose="020F0502020204030204" pitchFamily="34" charset="0"/>
                          <a:ea typeface="Calibri" panose="020F0502020204030204" pitchFamily="34" charset="0"/>
                          <a:cs typeface="Calibri" panose="020F0502020204030204" pitchFamily="34" charset="0"/>
                        </a:rPr>
                        <a:t>: </a:t>
                      </a:r>
                      <a:r>
                        <a:rPr lang="pl-PL" sz="500" dirty="0">
                          <a:latin typeface="Calibri" panose="020F0502020204030204" pitchFamily="34" charset="0"/>
                          <a:ea typeface="Calibri" panose="020F0502020204030204" pitchFamily="34" charset="0"/>
                          <a:cs typeface="Calibri" panose="020F0502020204030204" pitchFamily="34" charset="0"/>
                          <a:hlinkClick r:id="rId9"/>
                        </a:rPr>
                        <a:t>https://github.com/BredaUniversityADSAI/2023-24d-fai2-adsai-group-cv1/blob/main/Management/Stand-Ups.md</a:t>
                      </a:r>
                      <a:r>
                        <a:rPr lang="pl-PL" sz="500" dirty="0">
                          <a:latin typeface="Calibri" panose="020F0502020204030204" pitchFamily="34" charset="0"/>
                          <a:ea typeface="Calibri" panose="020F0502020204030204" pitchFamily="34" charset="0"/>
                          <a:cs typeface="Calibri" panose="020F0502020204030204" pitchFamily="34" charset="0"/>
                        </a:rPr>
                        <a:t> </a:t>
                      </a:r>
                      <a:endParaRPr lang="pl-PL" sz="700" dirty="0">
                        <a:latin typeface="Calibri" panose="020F0502020204030204" pitchFamily="34" charset="0"/>
                        <a:ea typeface="Calibri" panose="020F0502020204030204" pitchFamily="34" charset="0"/>
                        <a:cs typeface="Calibri" panose="020F0502020204030204" pitchFamily="34" charset="0"/>
                      </a:endParaRPr>
                    </a:p>
                    <a:p>
                      <a:pPr lvl="0">
                        <a:buNone/>
                      </a:pPr>
                      <a:r>
                        <a:rPr lang="en-US" sz="700" dirty="0">
                          <a:latin typeface="Calibri" panose="020F0502020204030204" pitchFamily="34" charset="0"/>
                          <a:ea typeface="Calibri" panose="020F0502020204030204" pitchFamily="34" charset="0"/>
                          <a:cs typeface="Calibri" panose="020F0502020204030204" pitchFamily="34" charset="0"/>
                        </a:rPr>
                        <a:t>Backlog</a:t>
                      </a:r>
                      <a:r>
                        <a:rPr lang="pl-PL" sz="700" dirty="0">
                          <a:latin typeface="Calibri" panose="020F0502020204030204" pitchFamily="34" charset="0"/>
                          <a:ea typeface="Calibri" panose="020F0502020204030204" pitchFamily="34" charset="0"/>
                          <a:cs typeface="Calibri" panose="020F0502020204030204" pitchFamily="34" charset="0"/>
                        </a:rPr>
                        <a:t>: </a:t>
                      </a:r>
                      <a:r>
                        <a:rPr lang="pl-PL" sz="700" dirty="0">
                          <a:latin typeface="Calibri" panose="020F0502020204030204" pitchFamily="34" charset="0"/>
                          <a:ea typeface="Calibri" panose="020F0502020204030204" pitchFamily="34" charset="0"/>
                          <a:cs typeface="Calibri" panose="020F0502020204030204" pitchFamily="34" charset="0"/>
                          <a:hlinkClick r:id="rId10"/>
                        </a:rPr>
                        <a:t>https://dev.azure.com/2024-ADSAI-Y2D/CV1%20-%20Dean/_backlogs/backlog/CV1%20-%20Dean%20Team/Epics</a:t>
                      </a:r>
                      <a:r>
                        <a:rPr lang="pl-PL" sz="700" dirty="0">
                          <a:latin typeface="Calibri" panose="020F0502020204030204" pitchFamily="34" charset="0"/>
                          <a:ea typeface="Calibri" panose="020F0502020204030204" pitchFamily="34" charset="0"/>
                          <a:cs typeface="Calibri" panose="020F0502020204030204" pitchFamily="34" charset="0"/>
                        </a:rPr>
                        <a:t> </a:t>
                      </a:r>
                      <a:endParaRPr lang="en-US" sz="700" dirty="0">
                        <a:latin typeface="Calibri"/>
                        <a:ea typeface="Calibri"/>
                        <a:cs typeface="Calibri"/>
                      </a:endParaRPr>
                    </a:p>
                  </a:txBody>
                  <a:tcPr>
                    <a:solidFill>
                      <a:schemeClr val="accent2">
                        <a:lumMod val="20000"/>
                        <a:lumOff val="80000"/>
                      </a:schemeClr>
                    </a:solidFill>
                  </a:tcPr>
                </a:tc>
                <a:tc>
                  <a:txBody>
                    <a:bodyPr/>
                    <a:lstStyle/>
                    <a:p>
                      <a:pPr lvl="0" algn="l">
                        <a:lnSpc>
                          <a:spcPct val="100000"/>
                        </a:lnSpc>
                        <a:spcBef>
                          <a:spcPts val="0"/>
                        </a:spcBef>
                        <a:spcAft>
                          <a:spcPts val="0"/>
                        </a:spcAft>
                        <a:buNone/>
                      </a:pPr>
                      <a:r>
                        <a:rPr lang="pl-PL" sz="700" b="0" i="0" u="none" strike="noStrike" cap="none" noProof="0" dirty="0">
                          <a:solidFill>
                            <a:srgbClr val="000000"/>
                          </a:solidFill>
                          <a:latin typeface="Calibri"/>
                          <a:ea typeface="Calibri"/>
                          <a:cs typeface="Calibri"/>
                          <a:sym typeface="Arial"/>
                        </a:rPr>
                        <a:t>Tasks sprint 3: </a:t>
                      </a:r>
                      <a:r>
                        <a:rPr lang="pl-PL" sz="500" b="0" i="0" u="none" strike="noStrike" cap="none" noProof="0" dirty="0">
                          <a:solidFill>
                            <a:srgbClr val="000000"/>
                          </a:solidFill>
                          <a:latin typeface="Calibri"/>
                          <a:ea typeface="Calibri"/>
                          <a:cs typeface="Calibri"/>
                          <a:sym typeface="Arial"/>
                          <a:hlinkClick r:id="rId4"/>
                        </a:rPr>
                        <a:t>https://github.com/BredaUniversityADSAI/2023-24d-fai2-adsai-DominikSzewczyk224180/blob/main/Evidence/Sprint3_Tasks.png</a:t>
                      </a:r>
                      <a:r>
                        <a:rPr lang="pl-PL" sz="500" b="0" i="0" u="none" strike="noStrike" cap="none" noProof="0" dirty="0">
                          <a:solidFill>
                            <a:srgbClr val="000000"/>
                          </a:solidFill>
                          <a:latin typeface="Calibri"/>
                          <a:ea typeface="Calibri"/>
                          <a:cs typeface="Calibri"/>
                          <a:sym typeface="Arial"/>
                        </a:rPr>
                        <a:t>  </a:t>
                      </a:r>
                      <a:endParaRPr lang="pl-PL" sz="700" b="0" i="0" u="none" strike="noStrike" cap="none" noProof="0" dirty="0">
                        <a:solidFill>
                          <a:srgbClr val="000000"/>
                        </a:solidFill>
                        <a:latin typeface="Calibri"/>
                        <a:ea typeface="Calibri"/>
                        <a:cs typeface="Calibri"/>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pl-PL" sz="700" dirty="0">
                          <a:latin typeface="Calibri" panose="020F0502020204030204" pitchFamily="34" charset="0"/>
                          <a:ea typeface="Calibri" panose="020F0502020204030204" pitchFamily="34" charset="0"/>
                          <a:cs typeface="Calibri" panose="020F0502020204030204" pitchFamily="34" charset="0"/>
                        </a:rPr>
                        <a:t>S</a:t>
                      </a:r>
                      <a:r>
                        <a:rPr lang="en-US" sz="700" dirty="0">
                          <a:latin typeface="Calibri" panose="020F0502020204030204" pitchFamily="34" charset="0"/>
                          <a:ea typeface="Calibri" panose="020F0502020204030204" pitchFamily="34" charset="0"/>
                          <a:cs typeface="Calibri" panose="020F0502020204030204" pitchFamily="34" charset="0"/>
                        </a:rPr>
                        <a:t>tand-ups.md</a:t>
                      </a:r>
                      <a:r>
                        <a:rPr lang="pl-PL" sz="700" dirty="0">
                          <a:latin typeface="Calibri" panose="020F0502020204030204" pitchFamily="34" charset="0"/>
                          <a:ea typeface="Calibri" panose="020F0502020204030204" pitchFamily="34" charset="0"/>
                          <a:cs typeface="Calibri" panose="020F0502020204030204" pitchFamily="34" charset="0"/>
                        </a:rPr>
                        <a:t> </a:t>
                      </a:r>
                      <a:r>
                        <a:rPr lang="en-US" sz="700" dirty="0">
                          <a:latin typeface="Calibri" panose="020F0502020204030204" pitchFamily="34" charset="0"/>
                          <a:ea typeface="Calibri" panose="020F0502020204030204" pitchFamily="34" charset="0"/>
                          <a:cs typeface="Calibri" panose="020F0502020204030204" pitchFamily="34" charset="0"/>
                        </a:rPr>
                        <a:t>(identifying a risk and adjusting assignment to tasks to minimize the risk</a:t>
                      </a:r>
                      <a:r>
                        <a:rPr lang="pl-PL" sz="700" dirty="0">
                          <a:latin typeface="Calibri" panose="020F0502020204030204" pitchFamily="34" charset="0"/>
                          <a:ea typeface="Calibri" panose="020F0502020204030204" pitchFamily="34" charset="0"/>
                          <a:cs typeface="Calibri" panose="020F0502020204030204" pitchFamily="34" charset="0"/>
                        </a:rPr>
                        <a:t>): </a:t>
                      </a:r>
                      <a:r>
                        <a:rPr lang="pl-PL" sz="600" dirty="0">
                          <a:latin typeface="Calibri" panose="020F0502020204030204" pitchFamily="34" charset="0"/>
                          <a:ea typeface="Calibri" panose="020F0502020204030204" pitchFamily="34" charset="0"/>
                          <a:cs typeface="Calibri" panose="020F0502020204030204" pitchFamily="34" charset="0"/>
                          <a:hlinkClick r:id="rId9"/>
                        </a:rPr>
                        <a:t>https://github.com/BredaUniversityADSAI/2023-24d-fai2-adsai-group-cv1/blob/main/Management/Stand-Ups.md</a:t>
                      </a:r>
                      <a:r>
                        <a:rPr lang="pl-PL" sz="600" dirty="0">
                          <a:latin typeface="Calibri" panose="020F0502020204030204" pitchFamily="34" charset="0"/>
                          <a:ea typeface="Calibri" panose="020F0502020204030204" pitchFamily="34" charset="0"/>
                          <a:cs typeface="Calibri" panose="020F0502020204030204" pitchFamily="34" charset="0"/>
                        </a:rPr>
                        <a:t> </a:t>
                      </a:r>
                      <a:endParaRPr lang="pl-PL" sz="800" dirty="0">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pl-PL" sz="700" dirty="0">
                        <a:latin typeface="Calibri" panose="020F0502020204030204" pitchFamily="34" charset="0"/>
                        <a:ea typeface="Calibri" panose="020F0502020204030204" pitchFamily="34" charset="0"/>
                        <a:cs typeface="Calibri" panose="020F0502020204030204" pitchFamily="34" charset="0"/>
                      </a:endParaRPr>
                    </a:p>
                    <a:p>
                      <a:pPr lvl="0" algn="l">
                        <a:lnSpc>
                          <a:spcPct val="100000"/>
                        </a:lnSpc>
                        <a:spcBef>
                          <a:spcPts val="0"/>
                        </a:spcBef>
                        <a:spcAft>
                          <a:spcPts val="0"/>
                        </a:spcAft>
                        <a:buNone/>
                      </a:pPr>
                      <a:r>
                        <a:rPr lang="pl-PL" sz="700" b="0" i="0" u="none" strike="noStrike" cap="none" noProof="0" dirty="0">
                          <a:solidFill>
                            <a:srgbClr val="000000"/>
                          </a:solidFill>
                          <a:latin typeface="Calibri"/>
                          <a:ea typeface="Calibri"/>
                          <a:cs typeface="Calibri"/>
                          <a:sym typeface="Arial"/>
                        </a:rPr>
                        <a:t> </a:t>
                      </a:r>
                    </a:p>
                  </a:txBody>
                  <a:tcPr>
                    <a:solidFill>
                      <a:schemeClr val="tx1">
                        <a:lumMod val="20000"/>
                        <a:lumOff val="80000"/>
                      </a:schemeClr>
                    </a:solidFill>
                  </a:tcPr>
                </a:tc>
                <a:extLst>
                  <a:ext uri="{0D108BD9-81ED-4DB2-BD59-A6C34878D82A}">
                    <a16:rowId xmlns:a16="http://schemas.microsoft.com/office/drawing/2014/main" val="740005107"/>
                  </a:ext>
                </a:extLst>
              </a:tr>
            </a:tbl>
          </a:graphicData>
        </a:graphic>
      </p:graphicFrame>
    </p:spTree>
    <p:extLst>
      <p:ext uri="{BB962C8B-B14F-4D97-AF65-F5344CB8AC3E}">
        <p14:creationId xmlns:p14="http://schemas.microsoft.com/office/powerpoint/2010/main" val="31326037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42"/>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ILO </a:t>
            </a:r>
            <a:r>
              <a:rPr lang="pl-PL" dirty="0"/>
              <a:t>1</a:t>
            </a:r>
            <a:endParaRPr dirty="0"/>
          </a:p>
        </p:txBody>
      </p:sp>
      <p:sp>
        <p:nvSpPr>
          <p:cNvPr id="394" name="Google Shape;394;p42"/>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pl-PL" dirty="0"/>
              <a:t>2</a:t>
            </a:r>
            <a:r>
              <a:rPr lang="en" dirty="0"/>
              <a:t>/</a:t>
            </a:r>
            <a:r>
              <a:rPr lang="pl-PL" dirty="0"/>
              <a:t>2</a:t>
            </a:r>
            <a:endParaRPr dirty="0"/>
          </a:p>
        </p:txBody>
      </p:sp>
      <p:sp>
        <p:nvSpPr>
          <p:cNvPr id="395" name="Google Shape;395;p42"/>
          <p:cNvSpPr txBox="1">
            <a:spLocks noGrp="1"/>
          </p:cNvSpPr>
          <p:nvPr>
            <p:ph type="body" idx="4294967295"/>
          </p:nvPr>
        </p:nvSpPr>
        <p:spPr>
          <a:xfrm>
            <a:off x="2674350" y="3037484"/>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a:solidFill>
                <a:schemeClr val="lt1"/>
              </a:solidFill>
            </a:endParaRPr>
          </a:p>
          <a:p>
            <a:pPr marL="0" lvl="0" indent="0" algn="l" rtl="0">
              <a:lnSpc>
                <a:spcPct val="115000"/>
              </a:lnSpc>
              <a:spcBef>
                <a:spcPts val="0"/>
              </a:spcBef>
              <a:spcAft>
                <a:spcPts val="0"/>
              </a:spcAft>
              <a:buNone/>
            </a:pPr>
            <a:endParaRPr sz="700" i="1">
              <a:solidFill>
                <a:schemeClr val="lt1"/>
              </a:solidFill>
              <a:latin typeface="Helvetica Neue"/>
              <a:ea typeface="Helvetica Neue"/>
              <a:cs typeface="Helvetica Neue"/>
              <a:sym typeface="Helvetica Neue"/>
            </a:endParaRPr>
          </a:p>
        </p:txBody>
      </p:sp>
      <p:sp>
        <p:nvSpPr>
          <p:cNvPr id="396" name="Google Shape;396;p42"/>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r>
              <a:rPr lang="en-US" sz="1000" i="0" dirty="0"/>
              <a:t>Demonstrates professional behavior with accountability and integrity in the application of industry best practices for planning, execution and tracking work.</a:t>
            </a:r>
            <a:endParaRPr lang="en-GB" dirty="0"/>
          </a:p>
        </p:txBody>
      </p:sp>
      <p:sp>
        <p:nvSpPr>
          <p:cNvPr id="397" name="Google Shape;397;p42"/>
          <p:cNvSpPr txBox="1">
            <a:spLocks noGrp="1"/>
          </p:cNvSpPr>
          <p:nvPr>
            <p:ph type="title" idx="4"/>
          </p:nvPr>
        </p:nvSpPr>
        <p:spPr>
          <a:xfrm>
            <a:off x="0" y="576000"/>
            <a:ext cx="90795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pl-PL" dirty="0"/>
              <a:t>1</a:t>
            </a:r>
            <a:r>
              <a:rPr lang="en" dirty="0"/>
              <a:t>.</a:t>
            </a:r>
            <a:r>
              <a:rPr lang="pl-PL" dirty="0"/>
              <a:t>2</a:t>
            </a:r>
            <a:endParaRPr dirty="0"/>
          </a:p>
        </p:txBody>
      </p:sp>
      <p:sp>
        <p:nvSpPr>
          <p:cNvPr id="398" name="Google Shape;398;p42"/>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pPr>
            <a:r>
              <a:rPr lang="en-US" i="0" dirty="0"/>
              <a:t>Regularly and objectively reviews progress on project and team goals and processes, reflecting on the strengths and weaknesses through project and peer reviews.	</a:t>
            </a:r>
          </a:p>
        </p:txBody>
      </p:sp>
      <p:sp>
        <p:nvSpPr>
          <p:cNvPr id="399" name="Google Shape;399;p42"/>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900" i="0" dirty="0"/>
              <a:t>Professional </a:t>
            </a:r>
            <a:r>
              <a:rPr lang="en-US" sz="900" i="0" dirty="0" err="1"/>
              <a:t>Behaviour</a:t>
            </a:r>
            <a:endParaRPr sz="900" dirty="0"/>
          </a:p>
        </p:txBody>
      </p:sp>
      <p:graphicFrame>
        <p:nvGraphicFramePr>
          <p:cNvPr id="3" name="Table 4">
            <a:extLst>
              <a:ext uri="{FF2B5EF4-FFF2-40B4-BE49-F238E27FC236}">
                <a16:creationId xmlns:a16="http://schemas.microsoft.com/office/drawing/2014/main" id="{56BA5354-3A5E-ED5E-DA1B-291354D19517}"/>
              </a:ext>
            </a:extLst>
          </p:cNvPr>
          <p:cNvGraphicFramePr>
            <a:graphicFrameLocks noGrp="1"/>
          </p:cNvGraphicFramePr>
          <p:nvPr>
            <p:extLst>
              <p:ext uri="{D42A27DB-BD31-4B8C-83A1-F6EECF244321}">
                <p14:modId xmlns:p14="http://schemas.microsoft.com/office/powerpoint/2010/main" val="2502461889"/>
              </p:ext>
            </p:extLst>
          </p:nvPr>
        </p:nvGraphicFramePr>
        <p:xfrm>
          <a:off x="7436" y="1078853"/>
          <a:ext cx="9141704" cy="3697732"/>
        </p:xfrm>
        <a:graphic>
          <a:graphicData uri="http://schemas.openxmlformats.org/drawingml/2006/table">
            <a:tbl>
              <a:tblPr firstRow="1" bandRow="1">
                <a:tableStyleId>{764D4AE7-FFBC-431D-9275-528F30A785D3}</a:tableStyleId>
              </a:tblPr>
              <a:tblGrid>
                <a:gridCol w="1828341">
                  <a:extLst>
                    <a:ext uri="{9D8B030D-6E8A-4147-A177-3AD203B41FA5}">
                      <a16:colId xmlns:a16="http://schemas.microsoft.com/office/drawing/2014/main" val="3534130133"/>
                    </a:ext>
                  </a:extLst>
                </a:gridCol>
                <a:gridCol w="1831059">
                  <a:extLst>
                    <a:ext uri="{9D8B030D-6E8A-4147-A177-3AD203B41FA5}">
                      <a16:colId xmlns:a16="http://schemas.microsoft.com/office/drawing/2014/main" val="3367927302"/>
                    </a:ext>
                  </a:extLst>
                </a:gridCol>
                <a:gridCol w="1807659">
                  <a:extLst>
                    <a:ext uri="{9D8B030D-6E8A-4147-A177-3AD203B41FA5}">
                      <a16:colId xmlns:a16="http://schemas.microsoft.com/office/drawing/2014/main" val="3466084504"/>
                    </a:ext>
                  </a:extLst>
                </a:gridCol>
                <a:gridCol w="1846304">
                  <a:extLst>
                    <a:ext uri="{9D8B030D-6E8A-4147-A177-3AD203B41FA5}">
                      <a16:colId xmlns:a16="http://schemas.microsoft.com/office/drawing/2014/main" val="2514858810"/>
                    </a:ext>
                  </a:extLst>
                </a:gridCol>
                <a:gridCol w="1828341">
                  <a:extLst>
                    <a:ext uri="{9D8B030D-6E8A-4147-A177-3AD203B41FA5}">
                      <a16:colId xmlns:a16="http://schemas.microsoft.com/office/drawing/2014/main" val="4047295137"/>
                    </a:ext>
                  </a:extLst>
                </a:gridCol>
              </a:tblGrid>
              <a:tr h="350755">
                <a:tc>
                  <a:txBody>
                    <a:bodyPr/>
                    <a:lstStyle/>
                    <a:p>
                      <a:pPr algn="ctr"/>
                      <a:endParaRPr lang="en-GB" sz="800" b="1">
                        <a:latin typeface="Calibri" panose="020F0502020204030204" pitchFamily="34" charset="0"/>
                        <a:ea typeface="Calibri" panose="020F0502020204030204" pitchFamily="34" charset="0"/>
                        <a:cs typeface="Calibri" panose="020F0502020204030204" pitchFamily="34" charset="0"/>
                      </a:endParaRPr>
                    </a:p>
                    <a:p>
                      <a:pPr algn="ctr"/>
                      <a:r>
                        <a:rPr lang="en-GB" sz="800" b="1">
                          <a:latin typeface="Calibri" panose="020F0502020204030204" pitchFamily="34" charset="0"/>
                          <a:ea typeface="Calibri" panose="020F0502020204030204" pitchFamily="34" charset="0"/>
                          <a:cs typeface="Calibri" panose="020F0502020204030204" pitchFamily="34" charset="0"/>
                        </a:rPr>
                        <a:t>Poor</a:t>
                      </a:r>
                      <a:endParaRPr lang="en-NL" sz="800" b="1">
                        <a:latin typeface="Calibri" panose="020F0502020204030204" pitchFamily="34" charset="0"/>
                        <a:ea typeface="Calibri" panose="020F0502020204030204" pitchFamily="34" charset="0"/>
                        <a:cs typeface="Calibri" panose="020F0502020204030204" pitchFamily="34" charset="0"/>
                      </a:endParaRPr>
                    </a:p>
                  </a:txBody>
                  <a:tcPr>
                    <a:solidFill>
                      <a:schemeClr val="accent4">
                        <a:lumMod val="40000"/>
                        <a:lumOff val="60000"/>
                      </a:schemeClr>
                    </a:solidFill>
                  </a:tcPr>
                </a:tc>
                <a:tc>
                  <a:txBody>
                    <a:bodyPr/>
                    <a:lstStyle/>
                    <a:p>
                      <a:pPr algn="ctr"/>
                      <a:endParaRPr lang="en-GB" sz="800" b="1">
                        <a:latin typeface="Calibri" panose="020F0502020204030204" pitchFamily="34" charset="0"/>
                        <a:ea typeface="Calibri" panose="020F0502020204030204" pitchFamily="34" charset="0"/>
                        <a:cs typeface="Calibri" panose="020F0502020204030204" pitchFamily="34" charset="0"/>
                      </a:endParaRPr>
                    </a:p>
                    <a:p>
                      <a:pPr algn="ctr"/>
                      <a:r>
                        <a:rPr lang="en-GB" sz="800" b="1">
                          <a:latin typeface="Calibri"/>
                          <a:ea typeface="Calibri"/>
                          <a:cs typeface="Calibri"/>
                        </a:rPr>
                        <a:t>Insufficient</a:t>
                      </a:r>
                      <a:endParaRPr lang="en-NL" sz="800" b="1">
                        <a:latin typeface="Calibri"/>
                        <a:ea typeface="Calibri"/>
                        <a:cs typeface="Calibri"/>
                      </a:endParaRPr>
                    </a:p>
                  </a:txBody>
                  <a:tcPr>
                    <a:solidFill>
                      <a:schemeClr val="accent6">
                        <a:lumMod val="40000"/>
                        <a:lumOff val="60000"/>
                      </a:schemeClr>
                    </a:solidFill>
                  </a:tcPr>
                </a:tc>
                <a:tc>
                  <a:txBody>
                    <a:bodyPr/>
                    <a:lstStyle/>
                    <a:p>
                      <a:pPr algn="ctr"/>
                      <a:endParaRPr lang="en-GB" sz="800" b="1">
                        <a:latin typeface="Calibri" panose="020F0502020204030204" pitchFamily="34" charset="0"/>
                        <a:ea typeface="Calibri" panose="020F0502020204030204" pitchFamily="34" charset="0"/>
                        <a:cs typeface="Calibri" panose="020F0502020204030204" pitchFamily="34" charset="0"/>
                      </a:endParaRPr>
                    </a:p>
                    <a:p>
                      <a:pPr algn="ctr"/>
                      <a:r>
                        <a:rPr lang="en-GB" sz="800" b="1">
                          <a:latin typeface="Calibri" panose="020F0502020204030204" pitchFamily="34" charset="0"/>
                          <a:ea typeface="Calibri" panose="020F0502020204030204" pitchFamily="34" charset="0"/>
                          <a:cs typeface="Calibri" panose="020F0502020204030204" pitchFamily="34" charset="0"/>
                        </a:rPr>
                        <a:t>Sufficient</a:t>
                      </a:r>
                      <a:endParaRPr lang="en-NL" sz="800" b="1">
                        <a:latin typeface="Calibri" panose="020F0502020204030204" pitchFamily="34" charset="0"/>
                        <a:ea typeface="Calibri" panose="020F0502020204030204" pitchFamily="34" charset="0"/>
                        <a:cs typeface="Calibri" panose="020F0502020204030204" pitchFamily="34" charset="0"/>
                      </a:endParaRPr>
                    </a:p>
                  </a:txBody>
                  <a:tcPr>
                    <a:solidFill>
                      <a:srgbClr val="00FFCC"/>
                    </a:solidFill>
                  </a:tcPr>
                </a:tc>
                <a:tc>
                  <a:txBody>
                    <a:bodyPr/>
                    <a:lstStyle/>
                    <a:p>
                      <a:pPr algn="ctr"/>
                      <a:endParaRPr lang="en-GB" sz="800" b="1">
                        <a:latin typeface="Calibri" panose="020F0502020204030204" pitchFamily="34" charset="0"/>
                        <a:ea typeface="Calibri" panose="020F0502020204030204" pitchFamily="34" charset="0"/>
                        <a:cs typeface="Calibri" panose="020F0502020204030204" pitchFamily="34" charset="0"/>
                      </a:endParaRPr>
                    </a:p>
                    <a:p>
                      <a:pPr algn="ctr"/>
                      <a:r>
                        <a:rPr lang="en-GB" sz="800" b="1">
                          <a:latin typeface="Calibri" panose="020F0502020204030204" pitchFamily="34" charset="0"/>
                          <a:ea typeface="Calibri" panose="020F0502020204030204" pitchFamily="34" charset="0"/>
                          <a:cs typeface="Calibri" panose="020F0502020204030204" pitchFamily="34" charset="0"/>
                        </a:rPr>
                        <a:t>Good</a:t>
                      </a:r>
                      <a:endParaRPr lang="en-NL" sz="800" b="1">
                        <a:latin typeface="Calibri" panose="020F0502020204030204" pitchFamily="34" charset="0"/>
                        <a:ea typeface="Calibri" panose="020F0502020204030204" pitchFamily="34" charset="0"/>
                        <a:cs typeface="Calibri" panose="020F0502020204030204" pitchFamily="34" charset="0"/>
                      </a:endParaRPr>
                    </a:p>
                  </a:txBody>
                  <a:tcPr>
                    <a:solidFill>
                      <a:schemeClr val="accent2">
                        <a:lumMod val="20000"/>
                        <a:lumOff val="80000"/>
                      </a:schemeClr>
                    </a:solidFill>
                  </a:tcPr>
                </a:tc>
                <a:tc>
                  <a:txBody>
                    <a:bodyPr/>
                    <a:lstStyle/>
                    <a:p>
                      <a:pPr algn="ctr"/>
                      <a:endParaRPr lang="en-GB" sz="800" b="1">
                        <a:latin typeface="Calibri" panose="020F0502020204030204" pitchFamily="34" charset="0"/>
                        <a:ea typeface="Calibri" panose="020F0502020204030204" pitchFamily="34" charset="0"/>
                        <a:cs typeface="Calibri" panose="020F0502020204030204" pitchFamily="34" charset="0"/>
                      </a:endParaRPr>
                    </a:p>
                    <a:p>
                      <a:pPr algn="ctr"/>
                      <a:r>
                        <a:rPr lang="en-GB" sz="800" b="1">
                          <a:latin typeface="Calibri" panose="020F0502020204030204" pitchFamily="34" charset="0"/>
                          <a:ea typeface="Calibri" panose="020F0502020204030204" pitchFamily="34" charset="0"/>
                          <a:cs typeface="Calibri" panose="020F0502020204030204" pitchFamily="34" charset="0"/>
                        </a:rPr>
                        <a:t>Excellent</a:t>
                      </a:r>
                      <a:endParaRPr lang="en-NL" sz="800" b="1">
                        <a:latin typeface="Calibri" panose="020F0502020204030204" pitchFamily="34" charset="0"/>
                        <a:ea typeface="Calibri" panose="020F0502020204030204" pitchFamily="34" charset="0"/>
                        <a:cs typeface="Calibri" panose="020F0502020204030204" pitchFamily="34" charset="0"/>
                      </a:endParaRPr>
                    </a:p>
                  </a:txBody>
                  <a:tcPr>
                    <a:solidFill>
                      <a:schemeClr val="tx1">
                        <a:lumMod val="20000"/>
                        <a:lumOff val="80000"/>
                      </a:schemeClr>
                    </a:solidFill>
                  </a:tcPr>
                </a:tc>
                <a:extLst>
                  <a:ext uri="{0D108BD9-81ED-4DB2-BD59-A6C34878D82A}">
                    <a16:rowId xmlns:a16="http://schemas.microsoft.com/office/drawing/2014/main" val="1929066760"/>
                  </a:ext>
                </a:extLst>
              </a:tr>
              <a:tr h="669625">
                <a:tc>
                  <a:txBody>
                    <a:bodyPr/>
                    <a:lstStyle/>
                    <a:p>
                      <a:r>
                        <a:rPr lang="en-US" sz="700" dirty="0">
                          <a:latin typeface="Calibri" panose="020F0502020204030204" pitchFamily="34" charset="0"/>
                          <a:ea typeface="Calibri" panose="020F0502020204030204" pitchFamily="34" charset="0"/>
                          <a:cs typeface="Calibri" panose="020F0502020204030204" pitchFamily="34" charset="0"/>
                        </a:rPr>
                        <a:t>Basic feedback recorded.</a:t>
                      </a:r>
                    </a:p>
                  </a:txBody>
                  <a:tcPr>
                    <a:solidFill>
                      <a:schemeClr val="accent4">
                        <a:lumMod val="40000"/>
                        <a:lumOff val="60000"/>
                      </a:schemeClr>
                    </a:solidFill>
                  </a:tcPr>
                </a:tc>
                <a:tc>
                  <a:txBody>
                    <a:bodyPr/>
                    <a:lstStyle/>
                    <a:p>
                      <a:r>
                        <a:rPr lang="en-US" sz="700" dirty="0">
                          <a:latin typeface="Calibri" panose="020F0502020204030204" pitchFamily="34" charset="0"/>
                          <a:ea typeface="Calibri" panose="020F0502020204030204" pitchFamily="34" charset="0"/>
                          <a:cs typeface="Calibri" panose="020F0502020204030204" pitchFamily="34" charset="0"/>
                        </a:rPr>
                        <a:t>Meeting all criteria in poor. Feedback recorded from multiple sources.</a:t>
                      </a:r>
                    </a:p>
                  </a:txBody>
                  <a:tcPr>
                    <a:solidFill>
                      <a:schemeClr val="accent6">
                        <a:lumMod val="40000"/>
                        <a:lumOff val="60000"/>
                      </a:schemeClr>
                    </a:solidFill>
                  </a:tcPr>
                </a:tc>
                <a:tc>
                  <a:txBody>
                    <a:bodyPr/>
                    <a:lstStyle/>
                    <a:p>
                      <a:r>
                        <a:rPr lang="en-US" sz="700" dirty="0">
                          <a:latin typeface="Calibri" panose="020F0502020204030204" pitchFamily="34" charset="0"/>
                          <a:ea typeface="Calibri" panose="020F0502020204030204" pitchFamily="34" charset="0"/>
                          <a:cs typeface="Calibri" panose="020F0502020204030204" pitchFamily="34" charset="0"/>
                        </a:rPr>
                        <a:t>Meeting all criteria in insufficient. Feedback has action points. Feedback has reflections where applicable. Peer reviews are complete. Reflection on peer review done. Clear feedback is given to other students during the block and in the peer reviews.</a:t>
                      </a:r>
                    </a:p>
                  </a:txBody>
                  <a:tcPr>
                    <a:solidFill>
                      <a:srgbClr val="00FFCC"/>
                    </a:solidFill>
                  </a:tcPr>
                </a:tc>
                <a:tc>
                  <a:txBody>
                    <a:bodyPr/>
                    <a:lstStyle/>
                    <a:p>
                      <a:r>
                        <a:rPr lang="en-US" sz="700" dirty="0">
                          <a:latin typeface="Calibri" panose="020F0502020204030204" pitchFamily="34" charset="0"/>
                          <a:ea typeface="Calibri" panose="020F0502020204030204" pitchFamily="34" charset="0"/>
                          <a:cs typeface="Calibri" panose="020F0502020204030204" pitchFamily="34" charset="0"/>
                        </a:rPr>
                        <a:t>Meeting all criteria in sufficient.  Clear action is taken where possible on feedback received. Peer review results include detailing improvement points.</a:t>
                      </a:r>
                    </a:p>
                  </a:txBody>
                  <a:tcPr>
                    <a:solidFill>
                      <a:schemeClr val="accent2">
                        <a:lumMod val="20000"/>
                        <a:lumOff val="80000"/>
                      </a:schemeClr>
                    </a:solidFill>
                  </a:tcPr>
                </a:tc>
                <a:tc>
                  <a:txBody>
                    <a:bodyPr/>
                    <a:lstStyle/>
                    <a:p>
                      <a:r>
                        <a:rPr lang="en-US" sz="700" dirty="0">
                          <a:latin typeface="Calibri" panose="020F0502020204030204" pitchFamily="34" charset="0"/>
                          <a:ea typeface="Calibri" panose="020F0502020204030204" pitchFamily="34" charset="0"/>
                          <a:cs typeface="Calibri" panose="020F0502020204030204" pitchFamily="34" charset="0"/>
                        </a:rPr>
                        <a:t>Meeting all criteria in good. The feedback, reflection, action points created make sense for the project and professional development. The reflections and action points also make sense and align with SMARTER goals created as well as any project planning.</a:t>
                      </a:r>
                    </a:p>
                  </a:txBody>
                  <a:tcPr>
                    <a:solidFill>
                      <a:schemeClr val="tx1">
                        <a:lumMod val="20000"/>
                        <a:lumOff val="80000"/>
                      </a:schemeClr>
                    </a:solidFill>
                  </a:tcPr>
                </a:tc>
                <a:extLst>
                  <a:ext uri="{0D108BD9-81ED-4DB2-BD59-A6C34878D82A}">
                    <a16:rowId xmlns:a16="http://schemas.microsoft.com/office/drawing/2014/main" val="173029964"/>
                  </a:ext>
                </a:extLst>
              </a:tr>
              <a:tr h="817137">
                <a:tc>
                  <a:txBody>
                    <a:bodyPr/>
                    <a:lstStyle/>
                    <a:p>
                      <a:r>
                        <a:rPr lang="en-US" sz="700" dirty="0">
                          <a:latin typeface="Calibri" panose="020F0502020204030204" pitchFamily="34" charset="0"/>
                          <a:ea typeface="Calibri" panose="020F0502020204030204" pitchFamily="34" charset="0"/>
                          <a:cs typeface="Calibri" panose="020F0502020204030204" pitchFamily="34" charset="0"/>
                        </a:rPr>
                        <a:t>Apart from feedback, I received daily from team members during meetings. I record feedback in my learning log, teams chat, standup descriptions, and peer review.</a:t>
                      </a:r>
                      <a:endParaRPr lang="en-GB" sz="700" dirty="0">
                        <a:latin typeface="Calibri" panose="020F0502020204030204" pitchFamily="34" charset="0"/>
                        <a:ea typeface="Calibri" panose="020F0502020204030204" pitchFamily="34" charset="0"/>
                        <a:cs typeface="Calibri" panose="020F0502020204030204" pitchFamily="34" charset="0"/>
                      </a:endParaRPr>
                    </a:p>
                    <a:p>
                      <a:endParaRPr lang="en-NL" sz="700" dirty="0">
                        <a:latin typeface="Calibri" panose="020F0502020204030204" pitchFamily="34" charset="0"/>
                        <a:ea typeface="Calibri" panose="020F0502020204030204" pitchFamily="34" charset="0"/>
                        <a:cs typeface="Calibri" panose="020F0502020204030204" pitchFamily="34" charset="0"/>
                      </a:endParaRPr>
                    </a:p>
                  </a:txBody>
                  <a:tcPr>
                    <a:solidFill>
                      <a:schemeClr val="accent4">
                        <a:lumMod val="40000"/>
                        <a:lumOff val="60000"/>
                      </a:schemeClr>
                    </a:solidFill>
                  </a:tcPr>
                </a:tc>
                <a:tc>
                  <a:txBody>
                    <a:bodyPr/>
                    <a:lstStyle/>
                    <a:p>
                      <a:r>
                        <a:rPr lang="en-US" sz="700" dirty="0">
                          <a:latin typeface="Calibri"/>
                          <a:ea typeface="Calibri"/>
                          <a:cs typeface="Calibri"/>
                        </a:rPr>
                        <a:t>Apart from feedback, I received daily from team members during meetings. I record feedback in my learning log, teams chat, standup descriptions, and peer review.</a:t>
                      </a:r>
                      <a:endParaRPr lang="en-NL" sz="700" dirty="0">
                        <a:latin typeface="Calibri" panose="020F0502020204030204" pitchFamily="34" charset="0"/>
                        <a:ea typeface="Calibri" panose="020F0502020204030204" pitchFamily="34" charset="0"/>
                        <a:cs typeface="Calibri" panose="020F0502020204030204" pitchFamily="34" charset="0"/>
                      </a:endParaRPr>
                    </a:p>
                  </a:txBody>
                  <a:tcPr>
                    <a:solidFill>
                      <a:schemeClr val="accent6">
                        <a:lumMod val="40000"/>
                        <a:lumOff val="60000"/>
                      </a:schemeClr>
                    </a:solidFill>
                  </a:tcPr>
                </a:tc>
                <a:tc>
                  <a:txBody>
                    <a:bodyPr/>
                    <a:lstStyle/>
                    <a:p>
                      <a:r>
                        <a:rPr lang="en-US" sz="700" dirty="0">
                          <a:latin typeface="Calibri" panose="020F0502020204030204" pitchFamily="34" charset="0"/>
                          <a:ea typeface="Calibri" panose="020F0502020204030204" pitchFamily="34" charset="0"/>
                          <a:cs typeface="Calibri" panose="020F0502020204030204" pitchFamily="34" charset="0"/>
                        </a:rPr>
                        <a:t>I created action points where it was needed, the same with reflections. I completed all peer reviews. I reflect on my peer review. I gave clear feedback to my peers during stand-ups, in group chat, during sprint review sessions, and in peer reviews.</a:t>
                      </a:r>
                      <a:endParaRPr lang="en-NL" sz="700" dirty="0">
                        <a:latin typeface="Calibri" panose="020F0502020204030204" pitchFamily="34" charset="0"/>
                        <a:ea typeface="Calibri" panose="020F0502020204030204" pitchFamily="34" charset="0"/>
                        <a:cs typeface="Calibri" panose="020F0502020204030204" pitchFamily="34" charset="0"/>
                      </a:endParaRPr>
                    </a:p>
                  </a:txBody>
                  <a:tcPr>
                    <a:solidFill>
                      <a:srgbClr val="00FFCC"/>
                    </a:solidFill>
                  </a:tcPr>
                </a:tc>
                <a:tc>
                  <a:txBody>
                    <a:bodyPr/>
                    <a:lstStyle/>
                    <a:p>
                      <a:r>
                        <a:rPr lang="pl-PL" sz="700" dirty="0">
                          <a:latin typeface="Calibri" panose="020F0502020204030204" pitchFamily="34" charset="0"/>
                          <a:ea typeface="Calibri" panose="020F0502020204030204" pitchFamily="34" charset="0"/>
                          <a:cs typeface="Calibri" panose="020F0502020204030204" pitchFamily="34" charset="0"/>
                        </a:rPr>
                        <a:t>I took acion after feedback (for exaple i added descripion to the sphinx documetation after feedback i got on sphinx page). I wrote the Reflecion on my peer review and clear imporovments poins.</a:t>
                      </a:r>
                      <a:endParaRPr lang="en-NL" sz="700" dirty="0">
                        <a:latin typeface="Calibri" panose="020F0502020204030204" pitchFamily="34" charset="0"/>
                        <a:ea typeface="Calibri" panose="020F0502020204030204" pitchFamily="34" charset="0"/>
                        <a:cs typeface="Calibri" panose="020F0502020204030204" pitchFamily="34" charset="0"/>
                      </a:endParaRPr>
                    </a:p>
                  </a:txBody>
                  <a:tcPr>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700"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Feedback, reflection, and action points are connected to the project and my personal development. They help me create a great project, which I can describe in my CV. This is important for my SMARTER goal of creating a strong CV.</a:t>
                      </a:r>
                      <a:endParaRPr lang="en-NL" sz="700"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endParaRPr>
                    </a:p>
                  </a:txBody>
                  <a:tcPr>
                    <a:solidFill>
                      <a:schemeClr val="tx1">
                        <a:lumMod val="20000"/>
                        <a:lumOff val="80000"/>
                      </a:schemeClr>
                    </a:solidFill>
                  </a:tcPr>
                </a:tc>
                <a:extLst>
                  <a:ext uri="{0D108BD9-81ED-4DB2-BD59-A6C34878D82A}">
                    <a16:rowId xmlns:a16="http://schemas.microsoft.com/office/drawing/2014/main" val="3577151072"/>
                  </a:ext>
                </a:extLst>
              </a:tr>
              <a:tr h="1126667">
                <a:tc>
                  <a:txBody>
                    <a:bodyPr/>
                    <a:lstStyle/>
                    <a:p>
                      <a:pPr lvl="0">
                        <a:buNone/>
                      </a:pPr>
                      <a:r>
                        <a:rPr lang="pl-PL" sz="700" dirty="0">
                          <a:latin typeface="Calibri"/>
                          <a:ea typeface="Calibri"/>
                          <a:cs typeface="Calibri"/>
                        </a:rPr>
                        <a:t>Feedback_learninglog: </a:t>
                      </a:r>
                      <a:r>
                        <a:rPr lang="pl-PL" sz="500" dirty="0">
                          <a:latin typeface="Calibri"/>
                          <a:ea typeface="Calibri"/>
                          <a:cs typeface="Calibri"/>
                          <a:hlinkClick r:id="rId3"/>
                        </a:rPr>
                        <a:t>https://github.com/BredaUniversityADSAI/2023-24d-fai2-adsai-DominikSzewczyk224180/blob/main/Evidence/Feedback_learning_log.png</a:t>
                      </a:r>
                      <a:r>
                        <a:rPr lang="pl-PL" sz="500" dirty="0">
                          <a:latin typeface="Calibri"/>
                          <a:ea typeface="Calibri"/>
                          <a:cs typeface="Calibri"/>
                        </a:rPr>
                        <a:t> </a:t>
                      </a:r>
                    </a:p>
                    <a:p>
                      <a:pPr lvl="0">
                        <a:buNone/>
                      </a:pPr>
                      <a:r>
                        <a:rPr lang="pl-PL" sz="700" dirty="0">
                          <a:latin typeface="Calibri"/>
                          <a:ea typeface="Calibri"/>
                          <a:cs typeface="Calibri"/>
                        </a:rPr>
                        <a:t>Feedback_Teamschat: </a:t>
                      </a:r>
                      <a:r>
                        <a:rPr lang="pl-PL" sz="500" dirty="0">
                          <a:latin typeface="Calibri"/>
                          <a:ea typeface="Calibri"/>
                          <a:cs typeface="Calibri"/>
                          <a:hlinkClick r:id="rId4"/>
                        </a:rPr>
                        <a:t>https://github.com/BredaUniversityADSAI/2023-24d-fai2-adsai-DominikSzewczyk224180/blob/main/Evidence/Feedback_teams.png</a:t>
                      </a:r>
                      <a:r>
                        <a:rPr lang="pl-PL" sz="500" dirty="0">
                          <a:latin typeface="Calibri"/>
                          <a:ea typeface="Calibri"/>
                          <a:cs typeface="Calibri"/>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pl-PL" sz="700" dirty="0">
                          <a:latin typeface="Calibri"/>
                          <a:ea typeface="Calibri"/>
                          <a:cs typeface="Calibri"/>
                        </a:rPr>
                        <a:t>Feedback_Standups: </a:t>
                      </a:r>
                      <a:r>
                        <a:rPr lang="pl-PL" sz="500" dirty="0">
                          <a:latin typeface="Calibri" panose="020F0502020204030204" pitchFamily="34" charset="0"/>
                          <a:ea typeface="Calibri" panose="020F0502020204030204" pitchFamily="34" charset="0"/>
                          <a:cs typeface="Calibri" panose="020F0502020204030204" pitchFamily="34" charset="0"/>
                          <a:hlinkClick r:id="rId5"/>
                        </a:rPr>
                        <a:t>https://github.com/BredaUniversityADSAI/2023-24d-fai2-adsai-group-cv1/blob/main/Management/Stand-Ups.md</a:t>
                      </a:r>
                      <a:r>
                        <a:rPr lang="pl-PL" sz="500" dirty="0">
                          <a:latin typeface="Calibri" panose="020F0502020204030204" pitchFamily="34" charset="0"/>
                          <a:ea typeface="Calibri" panose="020F0502020204030204" pitchFamily="34" charset="0"/>
                          <a:cs typeface="Calibri" panose="020F0502020204030204" pitchFamily="34" charset="0"/>
                        </a:rPr>
                        <a:t> </a:t>
                      </a:r>
                      <a:endParaRPr lang="pl-PL" sz="500" dirty="0">
                        <a:latin typeface="Calibri"/>
                        <a:ea typeface="Calibri"/>
                        <a:cs typeface="Calibri"/>
                      </a:endParaRPr>
                    </a:p>
                    <a:p>
                      <a:pPr lvl="0">
                        <a:buNone/>
                      </a:pPr>
                      <a:r>
                        <a:rPr lang="pl-PL" sz="700" dirty="0">
                          <a:latin typeface="Calibri"/>
                          <a:ea typeface="Calibri"/>
                          <a:cs typeface="Calibri"/>
                        </a:rPr>
                        <a:t>Peer_review: </a:t>
                      </a:r>
                      <a:r>
                        <a:rPr lang="pl-PL" sz="500" dirty="0">
                          <a:latin typeface="Calibri"/>
                          <a:ea typeface="Calibri"/>
                          <a:cs typeface="Calibri"/>
                          <a:hlinkClick r:id="rId6"/>
                        </a:rPr>
                        <a:t>https://github.com/BredaUniversityADSAI/2023-24d-fai2-adsai-DominikSzewczyk224180/blob/main/Evidence/Peer_review.pdf</a:t>
                      </a:r>
                      <a:r>
                        <a:rPr lang="pl-PL" sz="500" dirty="0">
                          <a:latin typeface="Calibri"/>
                          <a:ea typeface="Calibri"/>
                          <a:cs typeface="Calibri"/>
                        </a:rPr>
                        <a:t> </a:t>
                      </a:r>
                    </a:p>
                    <a:p>
                      <a:pPr lvl="0">
                        <a:buNone/>
                      </a:pPr>
                      <a:endParaRPr lang="en-US" sz="700" dirty="0">
                        <a:latin typeface="Calibri"/>
                        <a:ea typeface="Calibri"/>
                        <a:cs typeface="Calibri"/>
                      </a:endParaRPr>
                    </a:p>
                  </a:txBody>
                  <a:tcPr>
                    <a:solidFill>
                      <a:schemeClr val="accent4">
                        <a:lumMod val="40000"/>
                        <a:lumOff val="60000"/>
                      </a:schemeClr>
                    </a:solidFill>
                  </a:tcPr>
                </a:tc>
                <a:tc>
                  <a:txBody>
                    <a:bodyPr/>
                    <a:lstStyle/>
                    <a:p>
                      <a:pPr lvl="0">
                        <a:buNone/>
                      </a:pPr>
                      <a:r>
                        <a:rPr lang="pl-PL" sz="700" dirty="0">
                          <a:latin typeface="Calibri"/>
                          <a:ea typeface="Calibri"/>
                          <a:cs typeface="Calibri"/>
                        </a:rPr>
                        <a:t>Feedback_learninglog: </a:t>
                      </a:r>
                      <a:r>
                        <a:rPr lang="pl-PL" sz="500" dirty="0">
                          <a:latin typeface="Calibri"/>
                          <a:ea typeface="Calibri"/>
                          <a:cs typeface="Calibri"/>
                          <a:hlinkClick r:id="rId3"/>
                        </a:rPr>
                        <a:t>https://github.com/BredaUniversityADSAI/2023-24d-fai2-adsai-DominikSzewczyk224180/blob/main/Evidence/Feedback_learning_log.png</a:t>
                      </a:r>
                      <a:r>
                        <a:rPr lang="pl-PL" sz="500" dirty="0">
                          <a:latin typeface="Calibri"/>
                          <a:ea typeface="Calibri"/>
                          <a:cs typeface="Calibri"/>
                        </a:rPr>
                        <a:t> </a:t>
                      </a:r>
                    </a:p>
                    <a:p>
                      <a:pPr lvl="0">
                        <a:buNone/>
                      </a:pPr>
                      <a:r>
                        <a:rPr lang="pl-PL" sz="700" dirty="0">
                          <a:latin typeface="Calibri"/>
                          <a:ea typeface="Calibri"/>
                          <a:cs typeface="Calibri"/>
                        </a:rPr>
                        <a:t>Feedback_Teamschat: </a:t>
                      </a:r>
                      <a:r>
                        <a:rPr lang="pl-PL" sz="500" dirty="0">
                          <a:latin typeface="Calibri"/>
                          <a:ea typeface="Calibri"/>
                          <a:cs typeface="Calibri"/>
                          <a:hlinkClick r:id="rId4"/>
                        </a:rPr>
                        <a:t>https://github.com/BredaUniversityADSAI/2023-24d-fai2-adsai-DominikSzewczyk224180/blob/main/Evidence/Feedback_teams.png</a:t>
                      </a:r>
                      <a:r>
                        <a:rPr lang="pl-PL" sz="500" dirty="0">
                          <a:latin typeface="Calibri"/>
                          <a:ea typeface="Calibri"/>
                          <a:cs typeface="Calibri"/>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pl-PL" sz="700" dirty="0">
                          <a:latin typeface="Calibri"/>
                          <a:ea typeface="Calibri"/>
                          <a:cs typeface="Calibri"/>
                        </a:rPr>
                        <a:t>Feedback_Standups: </a:t>
                      </a:r>
                      <a:r>
                        <a:rPr lang="pl-PL" sz="500" dirty="0">
                          <a:latin typeface="Calibri" panose="020F0502020204030204" pitchFamily="34" charset="0"/>
                          <a:ea typeface="Calibri" panose="020F0502020204030204" pitchFamily="34" charset="0"/>
                          <a:cs typeface="Calibri" panose="020F0502020204030204" pitchFamily="34" charset="0"/>
                          <a:hlinkClick r:id="rId5"/>
                        </a:rPr>
                        <a:t>https://github.com/BredaUniversityADSAI/2023-24d-fai2-adsai-group-cv1/blob/main/Management/Stand-Ups.md</a:t>
                      </a:r>
                      <a:r>
                        <a:rPr lang="pl-PL" sz="500" dirty="0">
                          <a:latin typeface="Calibri" panose="020F0502020204030204" pitchFamily="34" charset="0"/>
                          <a:ea typeface="Calibri" panose="020F0502020204030204" pitchFamily="34" charset="0"/>
                          <a:cs typeface="Calibri" panose="020F0502020204030204" pitchFamily="34" charset="0"/>
                        </a:rPr>
                        <a:t> </a:t>
                      </a:r>
                      <a:endParaRPr lang="pl-PL" sz="500" dirty="0">
                        <a:latin typeface="Calibri"/>
                        <a:ea typeface="Calibri"/>
                        <a:cs typeface="Calibri"/>
                      </a:endParaRPr>
                    </a:p>
                    <a:p>
                      <a:pPr lvl="0">
                        <a:buNone/>
                      </a:pPr>
                      <a:r>
                        <a:rPr lang="pl-PL" sz="700" dirty="0">
                          <a:latin typeface="Calibri"/>
                          <a:ea typeface="Calibri"/>
                          <a:cs typeface="Calibri"/>
                        </a:rPr>
                        <a:t>Peer_review: </a:t>
                      </a:r>
                      <a:r>
                        <a:rPr lang="pl-PL" sz="500" dirty="0">
                          <a:latin typeface="Calibri"/>
                          <a:ea typeface="Calibri"/>
                          <a:cs typeface="Calibri"/>
                          <a:hlinkClick r:id="rId6"/>
                        </a:rPr>
                        <a:t>https://github.com/BredaUniversityADSAI/2023-24d-fai2-adsai-DominikSzewczyk224180/blob/main/Evidence/Peer_review.pdf</a:t>
                      </a:r>
                      <a:r>
                        <a:rPr lang="pl-PL" sz="500" dirty="0">
                          <a:latin typeface="Calibri"/>
                          <a:ea typeface="Calibri"/>
                          <a:cs typeface="Calibri"/>
                        </a:rPr>
                        <a:t> </a:t>
                      </a:r>
                    </a:p>
                    <a:p>
                      <a:pPr lvl="0">
                        <a:buNone/>
                      </a:pPr>
                      <a:endParaRPr lang="en-US" sz="700" dirty="0">
                        <a:latin typeface="Calibri"/>
                        <a:ea typeface="Calibri"/>
                        <a:cs typeface="Calibri"/>
                      </a:endParaRPr>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pl-PL" sz="700" dirty="0">
                          <a:latin typeface="Calibri"/>
                          <a:ea typeface="Calibri"/>
                          <a:cs typeface="Calibri"/>
                        </a:rPr>
                        <a:t>Acion_points: </a:t>
                      </a:r>
                      <a:r>
                        <a:rPr lang="pl-PL" sz="500" dirty="0">
                          <a:latin typeface="Calibri"/>
                          <a:ea typeface="Calibri"/>
                          <a:cs typeface="Calibri"/>
                          <a:hlinkClick r:id="rId3"/>
                        </a:rPr>
                        <a:t>https://github.com/BredaUniversityADSAI/2023-24d-fai2-adsai-DominikSzewczyk224180/blob/main/Evidence/Feedback_learning_log.png</a:t>
                      </a:r>
                      <a:r>
                        <a:rPr lang="pl-PL" sz="500" dirty="0">
                          <a:latin typeface="Calibri"/>
                          <a:ea typeface="Calibri"/>
                          <a:cs typeface="Calibri"/>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pl-PL" sz="700" dirty="0">
                          <a:latin typeface="Calibri"/>
                          <a:ea typeface="Calibri"/>
                          <a:cs typeface="Calibri"/>
                        </a:rPr>
                        <a:t>Peer review Reflecion: </a:t>
                      </a:r>
                      <a:r>
                        <a:rPr lang="pl-PL" sz="500" dirty="0">
                          <a:latin typeface="Calibri"/>
                          <a:ea typeface="Calibri"/>
                          <a:cs typeface="Calibri"/>
                          <a:hlinkClick r:id="rId7"/>
                        </a:rPr>
                        <a:t>https://github.com/BredaUniversityADSAI/2023-24d-fai2-adsai-DominikSzewczyk224180/blob/main/Evidence/Reflecion_peer_review.png</a:t>
                      </a:r>
                      <a:r>
                        <a:rPr lang="pl-PL" sz="500" dirty="0">
                          <a:latin typeface="Calibri"/>
                          <a:ea typeface="Calibri"/>
                          <a:cs typeface="Calibri"/>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pl-PL" sz="700" dirty="0">
                          <a:latin typeface="Calibri"/>
                          <a:ea typeface="Calibri"/>
                          <a:cs typeface="Calibri"/>
                        </a:rPr>
                        <a:t>Stand_ups and sprint </a:t>
                      </a:r>
                      <a:r>
                        <a:rPr lang="en-US" sz="700" dirty="0">
                          <a:latin typeface="Calibri" panose="020F0502020204030204" pitchFamily="34" charset="0"/>
                          <a:ea typeface="Calibri" panose="020F0502020204030204" pitchFamily="34" charset="0"/>
                          <a:cs typeface="Calibri" panose="020F0502020204030204" pitchFamily="34" charset="0"/>
                        </a:rPr>
                        <a:t>review sessions</a:t>
                      </a:r>
                      <a:r>
                        <a:rPr lang="pl-PL" sz="700" dirty="0">
                          <a:latin typeface="Calibri"/>
                          <a:ea typeface="Calibri"/>
                          <a:cs typeface="Calibri"/>
                        </a:rPr>
                        <a:t>: </a:t>
                      </a:r>
                      <a:r>
                        <a:rPr lang="pl-PL" sz="500" dirty="0">
                          <a:latin typeface="Calibri" panose="020F0502020204030204" pitchFamily="34" charset="0"/>
                          <a:ea typeface="Calibri" panose="020F0502020204030204" pitchFamily="34" charset="0"/>
                          <a:cs typeface="Calibri" panose="020F0502020204030204" pitchFamily="34" charset="0"/>
                          <a:hlinkClick r:id="rId5"/>
                        </a:rPr>
                        <a:t>https://github.com/BredaUniversityADSAI/2023-24d-fai2-adsai-group-cv1/blob/main/Management/Stand-Ups.md</a:t>
                      </a:r>
                      <a:r>
                        <a:rPr lang="pl-PL" sz="500" dirty="0">
                          <a:latin typeface="Calibri" panose="020F0502020204030204" pitchFamily="34" charset="0"/>
                          <a:ea typeface="Calibri" panose="020F0502020204030204" pitchFamily="34" charset="0"/>
                          <a:cs typeface="Calibri" panose="020F0502020204030204" pitchFamily="34" charset="0"/>
                        </a:rPr>
                        <a:t> </a:t>
                      </a:r>
                      <a:endParaRPr lang="pl-PL" sz="600" dirty="0">
                        <a:latin typeface="Calibri"/>
                        <a:ea typeface="Calibri"/>
                        <a:cs typeface="Calibri"/>
                      </a:endParaRPr>
                    </a:p>
                    <a:p>
                      <a:pPr lvl="0">
                        <a:buNone/>
                      </a:pPr>
                      <a:r>
                        <a:rPr lang="pl-PL" sz="700" dirty="0">
                          <a:latin typeface="Calibri"/>
                          <a:ea typeface="Calibri"/>
                          <a:cs typeface="Calibri"/>
                        </a:rPr>
                        <a:t>Feedback_Teamschat_2: </a:t>
                      </a:r>
                      <a:r>
                        <a:rPr lang="pl-PL" sz="500" dirty="0">
                          <a:latin typeface="Calibri"/>
                          <a:ea typeface="Calibri"/>
                          <a:cs typeface="Calibri"/>
                          <a:hlinkClick r:id="rId8"/>
                        </a:rPr>
                        <a:t>https://github.com/BredaUniversityADSAI/2023-24d-fai2-adsai-DominikSzewczyk224180/blob/main/Evidence/Feedback_Teamschat_2.png</a:t>
                      </a:r>
                      <a:r>
                        <a:rPr lang="pl-PL" sz="500" dirty="0">
                          <a:latin typeface="Calibri"/>
                          <a:ea typeface="Calibri"/>
                          <a:cs typeface="Calibri"/>
                        </a:rPr>
                        <a:t> </a:t>
                      </a:r>
                      <a:br>
                        <a:rPr lang="pl-PL" sz="700" dirty="0">
                          <a:latin typeface="Calibri"/>
                          <a:ea typeface="Calibri"/>
                          <a:cs typeface="Calibri"/>
                        </a:rPr>
                      </a:br>
                      <a:endParaRPr lang="en-US" sz="700" dirty="0">
                        <a:latin typeface="Calibri"/>
                        <a:ea typeface="Calibri"/>
                        <a:cs typeface="Calibri"/>
                      </a:endParaRPr>
                    </a:p>
                  </a:txBody>
                  <a:tcPr>
                    <a:solidFill>
                      <a:srgbClr val="00FFCC"/>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pl-PL" sz="700" dirty="0">
                          <a:latin typeface="Calibri"/>
                          <a:ea typeface="Calibri"/>
                          <a:cs typeface="Calibri"/>
                        </a:rPr>
                        <a:t>Acion_points: </a:t>
                      </a:r>
                      <a:r>
                        <a:rPr lang="pl-PL" sz="500" dirty="0">
                          <a:latin typeface="Calibri"/>
                          <a:ea typeface="Calibri"/>
                          <a:cs typeface="Calibri"/>
                          <a:hlinkClick r:id="rId3"/>
                        </a:rPr>
                        <a:t>https://github.com/BredaUniversityADSAI/2023-24d-fai2-adsai-DominikSzewczyk224180/blob/main/Evidence/Feedback_learning_log.png</a:t>
                      </a:r>
                      <a:r>
                        <a:rPr lang="pl-PL" sz="500" dirty="0">
                          <a:latin typeface="Calibri"/>
                          <a:ea typeface="Calibri"/>
                          <a:cs typeface="Calibri"/>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700" b="0" i="0" u="none" strike="noStrike" cap="none" noProof="0" dirty="0">
                          <a:solidFill>
                            <a:srgbClr val="000000"/>
                          </a:solidFill>
                          <a:latin typeface="Calibri"/>
                          <a:ea typeface="Calibri"/>
                          <a:cs typeface="Calibri"/>
                          <a:sym typeface="Arial"/>
                        </a:rPr>
                        <a:t>Improvement Points peer review</a:t>
                      </a:r>
                      <a:r>
                        <a:rPr lang="pl-PL" sz="700" b="0" i="0" u="none" strike="noStrike" cap="none" noProof="0" dirty="0">
                          <a:solidFill>
                            <a:srgbClr val="000000"/>
                          </a:solidFill>
                          <a:latin typeface="Calibri"/>
                          <a:ea typeface="Calibri"/>
                          <a:cs typeface="Calibri"/>
                          <a:sym typeface="Arial"/>
                        </a:rPr>
                        <a:t>: </a:t>
                      </a:r>
                      <a:r>
                        <a:rPr lang="pl-PL" sz="600" dirty="0">
                          <a:latin typeface="Calibri"/>
                          <a:ea typeface="Calibri"/>
                          <a:cs typeface="Calibri"/>
                          <a:hlinkClick r:id="rId9"/>
                        </a:rPr>
                        <a:t>https://github.com/BredaUniversityADSAI/2023-24d-fai2-adsai-DominikSzewczyk224180/blob/main/Evidence/Improvement%20Points%20peer%20review.png</a:t>
                      </a:r>
                      <a:r>
                        <a:rPr lang="pl-PL" sz="600" dirty="0">
                          <a:latin typeface="Calibri"/>
                          <a:ea typeface="Calibri"/>
                          <a:cs typeface="Calibri"/>
                        </a:rPr>
                        <a:t> </a:t>
                      </a:r>
                      <a:br>
                        <a:rPr lang="pl-PL" sz="700" b="0" i="0" u="none" strike="noStrike" cap="none" noProof="0" dirty="0">
                          <a:solidFill>
                            <a:srgbClr val="000000"/>
                          </a:solidFill>
                          <a:latin typeface="Calibri"/>
                          <a:ea typeface="Calibri"/>
                          <a:cs typeface="Calibri"/>
                          <a:sym typeface="Arial"/>
                        </a:rPr>
                      </a:br>
                      <a:r>
                        <a:rPr lang="pl-PL" sz="700" dirty="0">
                          <a:latin typeface="Calibri"/>
                          <a:ea typeface="Calibri"/>
                          <a:cs typeface="Calibri"/>
                        </a:rPr>
                        <a:t>Peer review Reflecion: </a:t>
                      </a:r>
                      <a:r>
                        <a:rPr lang="pl-PL" sz="500" dirty="0">
                          <a:latin typeface="Calibri"/>
                          <a:ea typeface="Calibri"/>
                          <a:cs typeface="Calibri"/>
                          <a:hlinkClick r:id="rId7"/>
                        </a:rPr>
                        <a:t>https://github.com/BredaUniversityADSAI/2023-24d-fai2-adsai-DominikSzewczyk224180/blob/main/Evidence/Reflecion_peer_review.png</a:t>
                      </a:r>
                      <a:r>
                        <a:rPr lang="pl-PL" sz="500" dirty="0">
                          <a:latin typeface="Calibri"/>
                          <a:ea typeface="Calibri"/>
                          <a:cs typeface="Calibri"/>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pl-PL" sz="700" dirty="0">
                        <a:latin typeface="Calibri"/>
                        <a:ea typeface="Calibri"/>
                        <a:cs typeface="Calibri"/>
                      </a:endParaRPr>
                    </a:p>
                    <a:p>
                      <a:pPr lvl="0" algn="l">
                        <a:lnSpc>
                          <a:spcPct val="100000"/>
                        </a:lnSpc>
                        <a:spcBef>
                          <a:spcPts val="0"/>
                        </a:spcBef>
                        <a:spcAft>
                          <a:spcPts val="0"/>
                        </a:spcAft>
                        <a:buNone/>
                      </a:pPr>
                      <a:endParaRPr lang="en-US" sz="700" dirty="0">
                        <a:latin typeface="Calibri"/>
                        <a:ea typeface="Calibri"/>
                        <a:cs typeface="Calibri"/>
                      </a:endParaRPr>
                    </a:p>
                  </a:txBody>
                  <a:tcPr>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pl-PL" sz="700" dirty="0">
                          <a:latin typeface="Calibri"/>
                          <a:ea typeface="Calibri"/>
                          <a:cs typeface="Calibri"/>
                        </a:rPr>
                        <a:t>Acion_points: </a:t>
                      </a:r>
                      <a:r>
                        <a:rPr lang="pl-PL" sz="500" dirty="0">
                          <a:latin typeface="Calibri"/>
                          <a:ea typeface="Calibri"/>
                          <a:cs typeface="Calibri"/>
                          <a:hlinkClick r:id="rId3"/>
                        </a:rPr>
                        <a:t>https://github.com/BredaUniversityADSAI/2023-24d-fai2-adsai-DominikSzewczyk224180/blob/main/Evidence/Feedback_learning_log.png</a:t>
                      </a:r>
                      <a:r>
                        <a:rPr lang="pl-PL" sz="500" dirty="0">
                          <a:latin typeface="Calibri"/>
                          <a:ea typeface="Calibri"/>
                          <a:cs typeface="Calibri"/>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700" b="0" i="0" u="none" strike="noStrike" cap="none" noProof="0" dirty="0">
                          <a:solidFill>
                            <a:srgbClr val="000000"/>
                          </a:solidFill>
                          <a:latin typeface="Calibri"/>
                          <a:ea typeface="Calibri"/>
                          <a:cs typeface="Calibri"/>
                          <a:sym typeface="Arial"/>
                        </a:rPr>
                        <a:t>Improvement Points peer review</a:t>
                      </a:r>
                      <a:r>
                        <a:rPr lang="pl-PL" sz="700" b="0" i="0" u="none" strike="noStrike" cap="none" noProof="0" dirty="0">
                          <a:solidFill>
                            <a:srgbClr val="000000"/>
                          </a:solidFill>
                          <a:latin typeface="Calibri"/>
                          <a:ea typeface="Calibri"/>
                          <a:cs typeface="Calibri"/>
                          <a:sym typeface="Arial"/>
                        </a:rPr>
                        <a:t>: </a:t>
                      </a:r>
                      <a:r>
                        <a:rPr lang="pl-PL" sz="600" dirty="0">
                          <a:latin typeface="Calibri"/>
                          <a:ea typeface="Calibri"/>
                          <a:cs typeface="Calibri"/>
                          <a:hlinkClick r:id="rId9"/>
                        </a:rPr>
                        <a:t>https://github.com/BredaUniversityADSAI/2023-24d-fai2-adsai-DominikSzewczyk224180/blob/main/Evidence/Improvement%20Points%20peer%20review.png</a:t>
                      </a:r>
                      <a:r>
                        <a:rPr lang="pl-PL" sz="600" dirty="0">
                          <a:latin typeface="Calibri"/>
                          <a:ea typeface="Calibri"/>
                          <a:cs typeface="Calibri"/>
                        </a:rPr>
                        <a:t> </a:t>
                      </a:r>
                      <a:br>
                        <a:rPr lang="pl-PL" sz="700" b="0" i="0" u="none" strike="noStrike" cap="none" noProof="0" dirty="0">
                          <a:solidFill>
                            <a:srgbClr val="000000"/>
                          </a:solidFill>
                          <a:latin typeface="Calibri"/>
                          <a:ea typeface="Calibri"/>
                          <a:cs typeface="Calibri"/>
                          <a:sym typeface="Arial"/>
                        </a:rPr>
                      </a:br>
                      <a:r>
                        <a:rPr lang="pl-PL" sz="700" dirty="0">
                          <a:latin typeface="Calibri"/>
                          <a:ea typeface="Calibri"/>
                          <a:cs typeface="Calibri"/>
                        </a:rPr>
                        <a:t>Peer review Reflecion: </a:t>
                      </a:r>
                      <a:r>
                        <a:rPr lang="pl-PL" sz="500" dirty="0">
                          <a:latin typeface="Calibri"/>
                          <a:ea typeface="Calibri"/>
                          <a:cs typeface="Calibri"/>
                          <a:hlinkClick r:id="rId7"/>
                        </a:rPr>
                        <a:t>https://github.com/BredaUniversityADSAI/2023-24d-fai2-adsai-DominikSzewczyk224180/blob/main/Evidence/Reflecion_peer_review.png</a:t>
                      </a:r>
                      <a:r>
                        <a:rPr lang="pl-PL" sz="500" dirty="0">
                          <a:latin typeface="Calibri"/>
                          <a:ea typeface="Calibri"/>
                          <a:cs typeface="Calibri"/>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pl-PL" sz="700" dirty="0">
                        <a:latin typeface="Calibri"/>
                        <a:ea typeface="Calibri"/>
                        <a:cs typeface="Calibri"/>
                      </a:endParaRPr>
                    </a:p>
                    <a:p>
                      <a:pPr lvl="0">
                        <a:buNone/>
                      </a:pPr>
                      <a:endParaRPr lang="pl-PL" sz="700" dirty="0">
                        <a:latin typeface="Calibri"/>
                        <a:ea typeface="Calibri"/>
                        <a:cs typeface="Calibri"/>
                      </a:endParaRPr>
                    </a:p>
                  </a:txBody>
                  <a:tcPr>
                    <a:solidFill>
                      <a:schemeClr val="tx1">
                        <a:lumMod val="20000"/>
                        <a:lumOff val="80000"/>
                      </a:schemeClr>
                    </a:solidFill>
                  </a:tcPr>
                </a:tc>
                <a:extLst>
                  <a:ext uri="{0D108BD9-81ED-4DB2-BD59-A6C34878D82A}">
                    <a16:rowId xmlns:a16="http://schemas.microsoft.com/office/drawing/2014/main" val="740005107"/>
                  </a:ext>
                </a:extLst>
              </a:tr>
            </a:tbl>
          </a:graphicData>
        </a:graphic>
      </p:graphicFrame>
    </p:spTree>
    <p:extLst>
      <p:ext uri="{BB962C8B-B14F-4D97-AF65-F5344CB8AC3E}">
        <p14:creationId xmlns:p14="http://schemas.microsoft.com/office/powerpoint/2010/main" val="39238213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ILO</a:t>
            </a:r>
            <a:r>
              <a:rPr lang="pl-PL" dirty="0"/>
              <a:t> 2</a:t>
            </a:r>
            <a:endParaRPr dirty="0"/>
          </a:p>
        </p:txBody>
      </p:sp>
      <p:sp>
        <p:nvSpPr>
          <p:cNvPr id="364" name="Google Shape;364;p3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134620" indent="-134620"/>
            <a:r>
              <a:rPr lang="en-US" sz="3200" dirty="0"/>
              <a:t>Teamwork</a:t>
            </a:r>
          </a:p>
        </p:txBody>
      </p:sp>
      <p:sp>
        <p:nvSpPr>
          <p:cNvPr id="365" name="Google Shape;365;p39"/>
          <p:cNvSpPr txBox="1">
            <a:spLocks noGrp="1"/>
          </p:cNvSpPr>
          <p:nvPr>
            <p:ph type="subTitle" idx="2"/>
          </p:nvPr>
        </p:nvSpPr>
        <p:spPr>
          <a:xfrm>
            <a:off x="3603812" y="3353563"/>
            <a:ext cx="5082988" cy="685800"/>
          </a:xfrm>
          <a:prstGeom prst="rect">
            <a:avLst/>
          </a:prstGeom>
        </p:spPr>
        <p:txBody>
          <a:bodyPr spcFirstLastPara="1" wrap="square" lIns="91425" tIns="91425" rIns="91425" bIns="91425" anchor="ctr" anchorCtr="0">
            <a:noAutofit/>
          </a:bodyPr>
          <a:lstStyle/>
          <a:p>
            <a:pPr marL="0" indent="0"/>
            <a:r>
              <a:rPr lang="en-US" dirty="0"/>
              <a:t>Demonstrates effective professional collaboration through collegial communication, cooperation and accountability in accomplishing team goals.</a:t>
            </a:r>
            <a:endParaRPr lang="en" dirty="0"/>
          </a:p>
        </p:txBody>
      </p:sp>
      <p:sp>
        <p:nvSpPr>
          <p:cNvPr id="366" name="Google Shape;366;p39"/>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pl-PL" sz="40000" dirty="0">
                <a:solidFill>
                  <a:srgbClr val="999999"/>
                </a:solidFill>
                <a:latin typeface="Roboto"/>
                <a:ea typeface="Roboto"/>
                <a:cs typeface="Roboto"/>
                <a:sym typeface="Roboto"/>
              </a:rPr>
              <a:t>2</a:t>
            </a:r>
            <a:endParaRPr sz="40000" dirty="0">
              <a:solidFill>
                <a:srgbClr val="999999"/>
              </a:solidFill>
              <a:latin typeface="Roboto"/>
              <a:ea typeface="Roboto"/>
              <a:cs typeface="Roboto"/>
              <a:sym typeface="Roboto"/>
            </a:endParaRPr>
          </a:p>
        </p:txBody>
      </p:sp>
    </p:spTree>
    <p:extLst>
      <p:ext uri="{BB962C8B-B14F-4D97-AF65-F5344CB8AC3E}">
        <p14:creationId xmlns:p14="http://schemas.microsoft.com/office/powerpoint/2010/main" val="18892422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42"/>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ILO </a:t>
            </a:r>
            <a:r>
              <a:rPr lang="pl-PL" dirty="0"/>
              <a:t>2</a:t>
            </a:r>
            <a:endParaRPr dirty="0"/>
          </a:p>
        </p:txBody>
      </p:sp>
      <p:sp>
        <p:nvSpPr>
          <p:cNvPr id="394" name="Google Shape;394;p42"/>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pl-PL" dirty="0"/>
              <a:t>1</a:t>
            </a:r>
            <a:r>
              <a:rPr lang="en" dirty="0"/>
              <a:t>/</a:t>
            </a:r>
            <a:r>
              <a:rPr lang="pl-PL" dirty="0"/>
              <a:t>1</a:t>
            </a:r>
            <a:endParaRPr dirty="0"/>
          </a:p>
        </p:txBody>
      </p:sp>
      <p:sp>
        <p:nvSpPr>
          <p:cNvPr id="395" name="Google Shape;395;p42"/>
          <p:cNvSpPr txBox="1">
            <a:spLocks noGrp="1"/>
          </p:cNvSpPr>
          <p:nvPr>
            <p:ph type="body" idx="4294967295"/>
          </p:nvPr>
        </p:nvSpPr>
        <p:spPr>
          <a:xfrm>
            <a:off x="2674350" y="3037484"/>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a:solidFill>
                <a:schemeClr val="lt1"/>
              </a:solidFill>
            </a:endParaRPr>
          </a:p>
          <a:p>
            <a:pPr marL="0" lvl="0" indent="0" algn="l" rtl="0">
              <a:lnSpc>
                <a:spcPct val="115000"/>
              </a:lnSpc>
              <a:spcBef>
                <a:spcPts val="0"/>
              </a:spcBef>
              <a:spcAft>
                <a:spcPts val="0"/>
              </a:spcAft>
              <a:buNone/>
            </a:pPr>
            <a:endParaRPr sz="700" i="1">
              <a:solidFill>
                <a:schemeClr val="lt1"/>
              </a:solidFill>
              <a:latin typeface="Helvetica Neue"/>
              <a:ea typeface="Helvetica Neue"/>
              <a:cs typeface="Helvetica Neue"/>
              <a:sym typeface="Helvetica Neue"/>
            </a:endParaRPr>
          </a:p>
        </p:txBody>
      </p:sp>
      <p:sp>
        <p:nvSpPr>
          <p:cNvPr id="396" name="Google Shape;396;p42"/>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r>
              <a:rPr lang="en-US" sz="1000" i="0" dirty="0"/>
              <a:t>Demonstrates effective professional collaboration through collegial communication, cooperation and accountability in accomplishing team goals.</a:t>
            </a:r>
            <a:endParaRPr lang="en-GB" dirty="0"/>
          </a:p>
        </p:txBody>
      </p:sp>
      <p:sp>
        <p:nvSpPr>
          <p:cNvPr id="397" name="Google Shape;397;p42"/>
          <p:cNvSpPr txBox="1">
            <a:spLocks noGrp="1"/>
          </p:cNvSpPr>
          <p:nvPr>
            <p:ph type="title" idx="4"/>
          </p:nvPr>
        </p:nvSpPr>
        <p:spPr>
          <a:xfrm>
            <a:off x="0" y="576000"/>
            <a:ext cx="90795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pl-PL" dirty="0"/>
              <a:t>2</a:t>
            </a:r>
            <a:r>
              <a:rPr lang="en" dirty="0"/>
              <a:t>.</a:t>
            </a:r>
            <a:r>
              <a:rPr lang="pl-PL" dirty="0"/>
              <a:t>1</a:t>
            </a:r>
            <a:endParaRPr dirty="0"/>
          </a:p>
        </p:txBody>
      </p:sp>
      <p:sp>
        <p:nvSpPr>
          <p:cNvPr id="398" name="Google Shape;398;p42"/>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pPr>
            <a:r>
              <a:rPr lang="en-US" i="0" dirty="0"/>
              <a:t>Regularly and objectively reviews progress on project and team goals and processes, reflecting on the strengths and weaknesses through project and peer reviews.	</a:t>
            </a:r>
          </a:p>
        </p:txBody>
      </p:sp>
      <p:sp>
        <p:nvSpPr>
          <p:cNvPr id="399" name="Google Shape;399;p42"/>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900" i="0" dirty="0"/>
              <a:t>Teamwork</a:t>
            </a:r>
            <a:endParaRPr sz="900" dirty="0"/>
          </a:p>
        </p:txBody>
      </p:sp>
      <p:graphicFrame>
        <p:nvGraphicFramePr>
          <p:cNvPr id="3" name="Table 4">
            <a:extLst>
              <a:ext uri="{FF2B5EF4-FFF2-40B4-BE49-F238E27FC236}">
                <a16:creationId xmlns:a16="http://schemas.microsoft.com/office/drawing/2014/main" id="{56BA5354-3A5E-ED5E-DA1B-291354D19517}"/>
              </a:ext>
            </a:extLst>
          </p:cNvPr>
          <p:cNvGraphicFramePr>
            <a:graphicFrameLocks noGrp="1"/>
          </p:cNvGraphicFramePr>
          <p:nvPr>
            <p:extLst>
              <p:ext uri="{D42A27DB-BD31-4B8C-83A1-F6EECF244321}">
                <p14:modId xmlns:p14="http://schemas.microsoft.com/office/powerpoint/2010/main" val="1668862910"/>
              </p:ext>
            </p:extLst>
          </p:nvPr>
        </p:nvGraphicFramePr>
        <p:xfrm>
          <a:off x="7436" y="1078853"/>
          <a:ext cx="9141704" cy="3825007"/>
        </p:xfrm>
        <a:graphic>
          <a:graphicData uri="http://schemas.openxmlformats.org/drawingml/2006/table">
            <a:tbl>
              <a:tblPr firstRow="1" bandRow="1">
                <a:tableStyleId>{764D4AE7-FFBC-431D-9275-528F30A785D3}</a:tableStyleId>
              </a:tblPr>
              <a:tblGrid>
                <a:gridCol w="1828341">
                  <a:extLst>
                    <a:ext uri="{9D8B030D-6E8A-4147-A177-3AD203B41FA5}">
                      <a16:colId xmlns:a16="http://schemas.microsoft.com/office/drawing/2014/main" val="3534130133"/>
                    </a:ext>
                  </a:extLst>
                </a:gridCol>
                <a:gridCol w="1828341">
                  <a:extLst>
                    <a:ext uri="{9D8B030D-6E8A-4147-A177-3AD203B41FA5}">
                      <a16:colId xmlns:a16="http://schemas.microsoft.com/office/drawing/2014/main" val="3367927302"/>
                    </a:ext>
                  </a:extLst>
                </a:gridCol>
                <a:gridCol w="1810377">
                  <a:extLst>
                    <a:ext uri="{9D8B030D-6E8A-4147-A177-3AD203B41FA5}">
                      <a16:colId xmlns:a16="http://schemas.microsoft.com/office/drawing/2014/main" val="3466084504"/>
                    </a:ext>
                  </a:extLst>
                </a:gridCol>
                <a:gridCol w="1846304">
                  <a:extLst>
                    <a:ext uri="{9D8B030D-6E8A-4147-A177-3AD203B41FA5}">
                      <a16:colId xmlns:a16="http://schemas.microsoft.com/office/drawing/2014/main" val="2514858810"/>
                    </a:ext>
                  </a:extLst>
                </a:gridCol>
                <a:gridCol w="1828341">
                  <a:extLst>
                    <a:ext uri="{9D8B030D-6E8A-4147-A177-3AD203B41FA5}">
                      <a16:colId xmlns:a16="http://schemas.microsoft.com/office/drawing/2014/main" val="4047295137"/>
                    </a:ext>
                  </a:extLst>
                </a:gridCol>
              </a:tblGrid>
              <a:tr h="337864">
                <a:tc>
                  <a:txBody>
                    <a:bodyPr/>
                    <a:lstStyle/>
                    <a:p>
                      <a:pPr algn="ctr"/>
                      <a:endParaRPr lang="en-GB" sz="800" b="1">
                        <a:latin typeface="Calibri" panose="020F0502020204030204" pitchFamily="34" charset="0"/>
                        <a:ea typeface="Calibri" panose="020F0502020204030204" pitchFamily="34" charset="0"/>
                        <a:cs typeface="Calibri" panose="020F0502020204030204" pitchFamily="34" charset="0"/>
                      </a:endParaRPr>
                    </a:p>
                    <a:p>
                      <a:pPr algn="ctr"/>
                      <a:r>
                        <a:rPr lang="en-GB" sz="800" b="1">
                          <a:latin typeface="Calibri" panose="020F0502020204030204" pitchFamily="34" charset="0"/>
                          <a:ea typeface="Calibri" panose="020F0502020204030204" pitchFamily="34" charset="0"/>
                          <a:cs typeface="Calibri" panose="020F0502020204030204" pitchFamily="34" charset="0"/>
                        </a:rPr>
                        <a:t>Poor</a:t>
                      </a:r>
                      <a:endParaRPr lang="en-NL" sz="800" b="1">
                        <a:latin typeface="Calibri" panose="020F0502020204030204" pitchFamily="34" charset="0"/>
                        <a:ea typeface="Calibri" panose="020F0502020204030204" pitchFamily="34" charset="0"/>
                        <a:cs typeface="Calibri" panose="020F0502020204030204" pitchFamily="34" charset="0"/>
                      </a:endParaRPr>
                    </a:p>
                  </a:txBody>
                  <a:tcPr>
                    <a:solidFill>
                      <a:schemeClr val="accent4">
                        <a:lumMod val="40000"/>
                        <a:lumOff val="60000"/>
                      </a:schemeClr>
                    </a:solidFill>
                  </a:tcPr>
                </a:tc>
                <a:tc>
                  <a:txBody>
                    <a:bodyPr/>
                    <a:lstStyle/>
                    <a:p>
                      <a:pPr algn="ctr"/>
                      <a:endParaRPr lang="en-GB" sz="800" b="1">
                        <a:latin typeface="Calibri" panose="020F0502020204030204" pitchFamily="34" charset="0"/>
                        <a:ea typeface="Calibri" panose="020F0502020204030204" pitchFamily="34" charset="0"/>
                        <a:cs typeface="Calibri" panose="020F0502020204030204" pitchFamily="34" charset="0"/>
                      </a:endParaRPr>
                    </a:p>
                    <a:p>
                      <a:pPr algn="ctr"/>
                      <a:r>
                        <a:rPr lang="en-GB" sz="800" b="1">
                          <a:latin typeface="Calibri"/>
                          <a:ea typeface="Calibri"/>
                          <a:cs typeface="Calibri"/>
                        </a:rPr>
                        <a:t>Insufficient</a:t>
                      </a:r>
                      <a:endParaRPr lang="en-NL" sz="800" b="1">
                        <a:latin typeface="Calibri"/>
                        <a:ea typeface="Calibri"/>
                        <a:cs typeface="Calibri"/>
                      </a:endParaRPr>
                    </a:p>
                  </a:txBody>
                  <a:tcPr>
                    <a:solidFill>
                      <a:schemeClr val="accent6">
                        <a:lumMod val="40000"/>
                        <a:lumOff val="60000"/>
                      </a:schemeClr>
                    </a:solidFill>
                  </a:tcPr>
                </a:tc>
                <a:tc>
                  <a:txBody>
                    <a:bodyPr/>
                    <a:lstStyle/>
                    <a:p>
                      <a:pPr algn="ctr"/>
                      <a:endParaRPr lang="en-GB" sz="800" b="1">
                        <a:latin typeface="Calibri" panose="020F0502020204030204" pitchFamily="34" charset="0"/>
                        <a:ea typeface="Calibri" panose="020F0502020204030204" pitchFamily="34" charset="0"/>
                        <a:cs typeface="Calibri" panose="020F0502020204030204" pitchFamily="34" charset="0"/>
                      </a:endParaRPr>
                    </a:p>
                    <a:p>
                      <a:pPr algn="ctr"/>
                      <a:r>
                        <a:rPr lang="en-GB" sz="800" b="1">
                          <a:latin typeface="Calibri" panose="020F0502020204030204" pitchFamily="34" charset="0"/>
                          <a:ea typeface="Calibri" panose="020F0502020204030204" pitchFamily="34" charset="0"/>
                          <a:cs typeface="Calibri" panose="020F0502020204030204" pitchFamily="34" charset="0"/>
                        </a:rPr>
                        <a:t>Sufficient</a:t>
                      </a:r>
                      <a:endParaRPr lang="en-NL" sz="800" b="1">
                        <a:latin typeface="Calibri" panose="020F0502020204030204" pitchFamily="34" charset="0"/>
                        <a:ea typeface="Calibri" panose="020F0502020204030204" pitchFamily="34" charset="0"/>
                        <a:cs typeface="Calibri" panose="020F0502020204030204" pitchFamily="34" charset="0"/>
                      </a:endParaRPr>
                    </a:p>
                  </a:txBody>
                  <a:tcPr>
                    <a:solidFill>
                      <a:srgbClr val="00FFCC"/>
                    </a:solidFill>
                  </a:tcPr>
                </a:tc>
                <a:tc>
                  <a:txBody>
                    <a:bodyPr/>
                    <a:lstStyle/>
                    <a:p>
                      <a:pPr algn="ctr"/>
                      <a:endParaRPr lang="en-GB" sz="800" b="1">
                        <a:latin typeface="Calibri" panose="020F0502020204030204" pitchFamily="34" charset="0"/>
                        <a:ea typeface="Calibri" panose="020F0502020204030204" pitchFamily="34" charset="0"/>
                        <a:cs typeface="Calibri" panose="020F0502020204030204" pitchFamily="34" charset="0"/>
                      </a:endParaRPr>
                    </a:p>
                    <a:p>
                      <a:pPr algn="ctr"/>
                      <a:r>
                        <a:rPr lang="en-GB" sz="800" b="1">
                          <a:latin typeface="Calibri" panose="020F0502020204030204" pitchFamily="34" charset="0"/>
                          <a:ea typeface="Calibri" panose="020F0502020204030204" pitchFamily="34" charset="0"/>
                          <a:cs typeface="Calibri" panose="020F0502020204030204" pitchFamily="34" charset="0"/>
                        </a:rPr>
                        <a:t>Good</a:t>
                      </a:r>
                      <a:endParaRPr lang="en-NL" sz="800" b="1">
                        <a:latin typeface="Calibri" panose="020F0502020204030204" pitchFamily="34" charset="0"/>
                        <a:ea typeface="Calibri" panose="020F0502020204030204" pitchFamily="34" charset="0"/>
                        <a:cs typeface="Calibri" panose="020F0502020204030204" pitchFamily="34" charset="0"/>
                      </a:endParaRPr>
                    </a:p>
                  </a:txBody>
                  <a:tcPr>
                    <a:solidFill>
                      <a:schemeClr val="accent2">
                        <a:lumMod val="20000"/>
                        <a:lumOff val="80000"/>
                      </a:schemeClr>
                    </a:solidFill>
                  </a:tcPr>
                </a:tc>
                <a:tc>
                  <a:txBody>
                    <a:bodyPr/>
                    <a:lstStyle/>
                    <a:p>
                      <a:pPr algn="ctr"/>
                      <a:endParaRPr lang="en-GB" sz="800" b="1">
                        <a:latin typeface="Calibri" panose="020F0502020204030204" pitchFamily="34" charset="0"/>
                        <a:ea typeface="Calibri" panose="020F0502020204030204" pitchFamily="34" charset="0"/>
                        <a:cs typeface="Calibri" panose="020F0502020204030204" pitchFamily="34" charset="0"/>
                      </a:endParaRPr>
                    </a:p>
                    <a:p>
                      <a:pPr algn="ctr"/>
                      <a:r>
                        <a:rPr lang="en-GB" sz="800" b="1">
                          <a:latin typeface="Calibri" panose="020F0502020204030204" pitchFamily="34" charset="0"/>
                          <a:ea typeface="Calibri" panose="020F0502020204030204" pitchFamily="34" charset="0"/>
                          <a:cs typeface="Calibri" panose="020F0502020204030204" pitchFamily="34" charset="0"/>
                        </a:rPr>
                        <a:t>Excellent</a:t>
                      </a:r>
                      <a:endParaRPr lang="en-NL" sz="800" b="1">
                        <a:latin typeface="Calibri" panose="020F0502020204030204" pitchFamily="34" charset="0"/>
                        <a:ea typeface="Calibri" panose="020F0502020204030204" pitchFamily="34" charset="0"/>
                        <a:cs typeface="Calibri" panose="020F0502020204030204" pitchFamily="34" charset="0"/>
                      </a:endParaRPr>
                    </a:p>
                  </a:txBody>
                  <a:tcPr>
                    <a:solidFill>
                      <a:schemeClr val="tx1">
                        <a:lumMod val="20000"/>
                        <a:lumOff val="80000"/>
                      </a:schemeClr>
                    </a:solidFill>
                  </a:tcPr>
                </a:tc>
                <a:extLst>
                  <a:ext uri="{0D108BD9-81ED-4DB2-BD59-A6C34878D82A}">
                    <a16:rowId xmlns:a16="http://schemas.microsoft.com/office/drawing/2014/main" val="1929066760"/>
                  </a:ext>
                </a:extLst>
              </a:tr>
              <a:tr h="645014">
                <a:tc>
                  <a:txBody>
                    <a:bodyPr/>
                    <a:lstStyle/>
                    <a:p>
                      <a:r>
                        <a:rPr lang="en-US" sz="700" dirty="0">
                          <a:latin typeface="Calibri" panose="020F0502020204030204" pitchFamily="34" charset="0"/>
                          <a:ea typeface="Calibri" panose="020F0502020204030204" pitchFamily="34" charset="0"/>
                          <a:cs typeface="Calibri" panose="020F0502020204030204" pitchFamily="34" charset="0"/>
                        </a:rPr>
                        <a:t>Participates during team meetings.</a:t>
                      </a:r>
                    </a:p>
                  </a:txBody>
                  <a:tcPr>
                    <a:solidFill>
                      <a:schemeClr val="accent4">
                        <a:lumMod val="40000"/>
                        <a:lumOff val="60000"/>
                      </a:schemeClr>
                    </a:solidFill>
                  </a:tcPr>
                </a:tc>
                <a:tc>
                  <a:txBody>
                    <a:bodyPr/>
                    <a:lstStyle/>
                    <a:p>
                      <a:r>
                        <a:rPr lang="en-US" sz="700" dirty="0">
                          <a:latin typeface="Calibri" panose="020F0502020204030204" pitchFamily="34" charset="0"/>
                          <a:ea typeface="Calibri" panose="020F0502020204030204" pitchFamily="34" charset="0"/>
                          <a:cs typeface="Calibri" panose="020F0502020204030204" pitchFamily="34" charset="0"/>
                        </a:rPr>
                        <a:t>Meeting all criteria in poor. Take a leadership role within the project management framework used, and guide the team members towards meeting the sprint goals. </a:t>
                      </a:r>
                    </a:p>
                  </a:txBody>
                  <a:tcPr>
                    <a:solidFill>
                      <a:schemeClr val="accent6">
                        <a:lumMod val="40000"/>
                        <a:lumOff val="60000"/>
                      </a:schemeClr>
                    </a:solidFill>
                  </a:tcPr>
                </a:tc>
                <a:tc>
                  <a:txBody>
                    <a:bodyPr/>
                    <a:lstStyle/>
                    <a:p>
                      <a:r>
                        <a:rPr lang="en-US" sz="700" dirty="0">
                          <a:latin typeface="Calibri" panose="020F0502020204030204" pitchFamily="34" charset="0"/>
                          <a:ea typeface="Calibri" panose="020F0502020204030204" pitchFamily="34" charset="0"/>
                          <a:cs typeface="Calibri" panose="020F0502020204030204" pitchFamily="34" charset="0"/>
                        </a:rPr>
                        <a:t>Meeting all criteria in insufficient. Takes a fair amount of work at the shoulders, evidenced by peer review. </a:t>
                      </a:r>
                    </a:p>
                  </a:txBody>
                  <a:tcPr>
                    <a:solidFill>
                      <a:srgbClr val="00FFCC"/>
                    </a:solidFill>
                  </a:tcPr>
                </a:tc>
                <a:tc>
                  <a:txBody>
                    <a:bodyPr/>
                    <a:lstStyle/>
                    <a:p>
                      <a:r>
                        <a:rPr lang="en-US" sz="700" dirty="0">
                          <a:latin typeface="Calibri" panose="020F0502020204030204" pitchFamily="34" charset="0"/>
                          <a:ea typeface="Calibri" panose="020F0502020204030204" pitchFamily="34" charset="0"/>
                          <a:cs typeface="Calibri" panose="020F0502020204030204" pitchFamily="34" charset="0"/>
                        </a:rPr>
                        <a:t>Meeting all criteria in sufficient.  Has a clear contribution in steering the project towards a successful completion.</a:t>
                      </a:r>
                    </a:p>
                  </a:txBody>
                  <a:tcPr>
                    <a:solidFill>
                      <a:schemeClr val="accent2">
                        <a:lumMod val="20000"/>
                        <a:lumOff val="80000"/>
                      </a:schemeClr>
                    </a:solidFill>
                  </a:tcPr>
                </a:tc>
                <a:tc>
                  <a:txBody>
                    <a:bodyPr/>
                    <a:lstStyle/>
                    <a:p>
                      <a:r>
                        <a:rPr lang="en-US" sz="700" dirty="0">
                          <a:latin typeface="Calibri" panose="020F0502020204030204" pitchFamily="34" charset="0"/>
                          <a:ea typeface="Calibri" panose="020F0502020204030204" pitchFamily="34" charset="0"/>
                          <a:cs typeface="Calibri" panose="020F0502020204030204" pitchFamily="34" charset="0"/>
                        </a:rPr>
                        <a:t>Meeting all criteria in good. Feels responsible for their team members, and helps them to improve the quality of their input. Motivates others in the team.</a:t>
                      </a:r>
                    </a:p>
                  </a:txBody>
                  <a:tcPr>
                    <a:solidFill>
                      <a:schemeClr val="tx1">
                        <a:lumMod val="20000"/>
                        <a:lumOff val="80000"/>
                      </a:schemeClr>
                    </a:solidFill>
                  </a:tcPr>
                </a:tc>
                <a:extLst>
                  <a:ext uri="{0D108BD9-81ED-4DB2-BD59-A6C34878D82A}">
                    <a16:rowId xmlns:a16="http://schemas.microsoft.com/office/drawing/2014/main" val="173029964"/>
                  </a:ext>
                </a:extLst>
              </a:tr>
              <a:tr h="1394329">
                <a:tc>
                  <a:txBody>
                    <a:bodyPr/>
                    <a:lstStyle/>
                    <a:p>
                      <a:r>
                        <a:rPr lang="en-US" sz="700" dirty="0">
                          <a:latin typeface="Calibri"/>
                          <a:ea typeface="Calibri"/>
                          <a:cs typeface="Calibri"/>
                        </a:rPr>
                        <a:t>I actively participate in every single team mining, always being prepared and ready.</a:t>
                      </a:r>
                      <a:endParaRPr lang="en-GB" sz="700" dirty="0">
                        <a:latin typeface="Calibri" panose="020F0502020204030204" pitchFamily="34" charset="0"/>
                        <a:ea typeface="Calibri" panose="020F0502020204030204" pitchFamily="34" charset="0"/>
                        <a:cs typeface="Calibri" panose="020F0502020204030204" pitchFamily="34" charset="0"/>
                      </a:endParaRPr>
                    </a:p>
                    <a:p>
                      <a:endParaRPr lang="en-NL" sz="700" dirty="0">
                        <a:latin typeface="Calibri" panose="020F0502020204030204" pitchFamily="34" charset="0"/>
                        <a:ea typeface="Calibri" panose="020F0502020204030204" pitchFamily="34" charset="0"/>
                        <a:cs typeface="Calibri" panose="020F0502020204030204" pitchFamily="34" charset="0"/>
                      </a:endParaRPr>
                    </a:p>
                  </a:txBody>
                  <a:tcPr>
                    <a:solidFill>
                      <a:schemeClr val="accent4">
                        <a:lumMod val="40000"/>
                        <a:lumOff val="60000"/>
                      </a:schemeClr>
                    </a:solidFill>
                  </a:tcPr>
                </a:tc>
                <a:tc>
                  <a:txBody>
                    <a:bodyPr/>
                    <a:lstStyle/>
                    <a:p>
                      <a:r>
                        <a:rPr lang="en-US" sz="700" dirty="0">
                          <a:latin typeface="Calibri"/>
                          <a:ea typeface="Calibri"/>
                          <a:cs typeface="Calibri"/>
                        </a:rPr>
                        <a:t>I was a Scrum master during sprint 3 and I did my work perfectly, all tasks were described and regularly updated on Azure board, what is more, I checked and supported my teammates daily making sure that they were doing well. I have received great feedback in peer review such as „You're a great SCRUM master, please take this skill with you to your work placement!” or „The work you deliver is of good quality and you fulfilled your role as SCRUM master perfectly.”</a:t>
                      </a:r>
                      <a:endParaRPr lang="en-NL" sz="700" b="0" i="0" u="none" strike="noStrike" cap="none" dirty="0">
                        <a:solidFill>
                          <a:srgbClr val="000000"/>
                        </a:solidFill>
                        <a:latin typeface="Calibri"/>
                        <a:ea typeface="Calibri"/>
                        <a:cs typeface="Calibri"/>
                        <a:sym typeface="Arial"/>
                      </a:endParaRPr>
                    </a:p>
                  </a:txBody>
                  <a:tcPr>
                    <a:solidFill>
                      <a:schemeClr val="accent6">
                        <a:lumMod val="40000"/>
                        <a:lumOff val="60000"/>
                      </a:schemeClr>
                    </a:solidFill>
                  </a:tcPr>
                </a:tc>
                <a:tc>
                  <a:txBody>
                    <a:bodyPr/>
                    <a:lstStyle/>
                    <a:p>
                      <a:r>
                        <a:rPr lang="en-US" sz="700" dirty="0">
                          <a:latin typeface="Calibri"/>
                          <a:ea typeface="Calibri"/>
                          <a:cs typeface="Calibri"/>
                        </a:rPr>
                        <a:t>I took fair amount of work, and everything was delivered in high quality and on time.</a:t>
                      </a:r>
                      <a:endParaRPr lang="en-NL" sz="700" dirty="0">
                        <a:latin typeface="Calibri" panose="020F0502020204030204" pitchFamily="34" charset="0"/>
                        <a:ea typeface="Calibri" panose="020F0502020204030204" pitchFamily="34" charset="0"/>
                        <a:cs typeface="Calibri" panose="020F0502020204030204" pitchFamily="34" charset="0"/>
                      </a:endParaRPr>
                    </a:p>
                  </a:txBody>
                  <a:tcPr>
                    <a:solidFill>
                      <a:srgbClr val="00FFCC"/>
                    </a:solidFill>
                  </a:tcPr>
                </a:tc>
                <a:tc>
                  <a:txBody>
                    <a:bodyPr/>
                    <a:lstStyle/>
                    <a:p>
                      <a:r>
                        <a:rPr lang="en-US" sz="700" dirty="0">
                          <a:latin typeface="Calibri" panose="020F0502020204030204" pitchFamily="34" charset="0"/>
                          <a:ea typeface="Calibri" panose="020F0502020204030204" pitchFamily="34" charset="0"/>
                          <a:cs typeface="Calibri" panose="020F0502020204030204" pitchFamily="34" charset="0"/>
                        </a:rPr>
                        <a:t>I had a clear contribution to steering the project towards its successful completion, especially as a scrum master but also as a valuable team member.</a:t>
                      </a:r>
                      <a:r>
                        <a:rPr lang="en-US" sz="700" dirty="0">
                          <a:latin typeface="Calibri"/>
                          <a:ea typeface="Calibri"/>
                          <a:cs typeface="Calibri"/>
                        </a:rPr>
                        <a:t> I have received great feedback in peer review such as „The work you deliver is of good quality and you fulfilled your role as SCRUM master perfectly.”</a:t>
                      </a:r>
                      <a:endParaRPr lang="en-NL" sz="700" dirty="0">
                        <a:latin typeface="Calibri" panose="020F0502020204030204" pitchFamily="34" charset="0"/>
                        <a:ea typeface="Calibri" panose="020F0502020204030204" pitchFamily="34" charset="0"/>
                        <a:cs typeface="Calibri" panose="020F0502020204030204" pitchFamily="34" charset="0"/>
                      </a:endParaRPr>
                    </a:p>
                  </a:txBody>
                  <a:tcPr>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700" dirty="0">
                          <a:latin typeface="Calibri" panose="020F0502020204030204" pitchFamily="34" charset="0"/>
                          <a:ea typeface="Calibri" panose="020F0502020204030204" pitchFamily="34" charset="0"/>
                          <a:cs typeface="Calibri" panose="020F0502020204030204" pitchFamily="34" charset="0"/>
                        </a:rPr>
                        <a:t>I was responsible for my team during the whole project but especially during sprint 3 I made significant effort to make sure that everyone is doing well and all tasks were completed correctly, by reviewing them regularly and also scheduling review session (to review app design).</a:t>
                      </a:r>
                      <a:br>
                        <a:rPr lang="en-US" sz="700" dirty="0">
                          <a:latin typeface="Calibri" panose="020F0502020204030204" pitchFamily="34" charset="0"/>
                          <a:ea typeface="Calibri" panose="020F0502020204030204" pitchFamily="34" charset="0"/>
                          <a:cs typeface="Calibri" panose="020F0502020204030204" pitchFamily="34" charset="0"/>
                        </a:rPr>
                      </a:br>
                      <a:r>
                        <a:rPr lang="en-US" sz="700" dirty="0">
                          <a:latin typeface="Calibri" panose="020F0502020204030204" pitchFamily="34" charset="0"/>
                          <a:ea typeface="Calibri" panose="020F0502020204030204" pitchFamily="34" charset="0"/>
                          <a:cs typeface="Calibri" panose="020F0502020204030204" pitchFamily="34" charset="0"/>
                        </a:rPr>
                        <a:t>Only today I had 2 individual meetings first with Matey to help him with continuous integration and second with Kian to discuss git hup pages. I feel very responsible for my team.</a:t>
                      </a:r>
                      <a:endParaRPr lang="en-NL" sz="700" dirty="0">
                        <a:latin typeface="Calibri" panose="020F0502020204030204" pitchFamily="34" charset="0"/>
                        <a:ea typeface="Calibri" panose="020F0502020204030204" pitchFamily="34" charset="0"/>
                        <a:cs typeface="Calibri" panose="020F0502020204030204" pitchFamily="34" charset="0"/>
                      </a:endParaRPr>
                    </a:p>
                  </a:txBody>
                  <a:tcPr>
                    <a:solidFill>
                      <a:schemeClr val="tx1">
                        <a:lumMod val="20000"/>
                        <a:lumOff val="80000"/>
                      </a:schemeClr>
                    </a:solidFill>
                  </a:tcPr>
                </a:tc>
                <a:extLst>
                  <a:ext uri="{0D108BD9-81ED-4DB2-BD59-A6C34878D82A}">
                    <a16:rowId xmlns:a16="http://schemas.microsoft.com/office/drawing/2014/main" val="3577151072"/>
                  </a:ext>
                </a:extLst>
              </a:tr>
              <a:tr h="12175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pl-PL" sz="700" dirty="0">
                          <a:latin typeface="Calibri"/>
                          <a:ea typeface="Calibri"/>
                          <a:cs typeface="Calibri"/>
                        </a:rPr>
                        <a:t>Stand_ups and sprint </a:t>
                      </a:r>
                      <a:r>
                        <a:rPr lang="en-US" sz="700" dirty="0">
                          <a:latin typeface="Calibri" panose="020F0502020204030204" pitchFamily="34" charset="0"/>
                          <a:ea typeface="Calibri" panose="020F0502020204030204" pitchFamily="34" charset="0"/>
                          <a:cs typeface="Calibri" panose="020F0502020204030204" pitchFamily="34" charset="0"/>
                        </a:rPr>
                        <a:t>review sessions</a:t>
                      </a:r>
                      <a:r>
                        <a:rPr lang="pl-PL" sz="700" dirty="0">
                          <a:latin typeface="Calibri"/>
                          <a:ea typeface="Calibri"/>
                          <a:cs typeface="Calibri"/>
                        </a:rPr>
                        <a:t>: </a:t>
                      </a:r>
                      <a:r>
                        <a:rPr lang="pl-PL" sz="600" dirty="0">
                          <a:latin typeface="Calibri" panose="020F0502020204030204" pitchFamily="34" charset="0"/>
                          <a:ea typeface="Calibri" panose="020F0502020204030204" pitchFamily="34" charset="0"/>
                          <a:cs typeface="Calibri" panose="020F0502020204030204" pitchFamily="34" charset="0"/>
                          <a:hlinkClick r:id="rId3"/>
                        </a:rPr>
                        <a:t>https://github.com/BredaUniversityADSAI/2023-24d-fai2-adsai-group-cv1/blob/main/Management/Stand-Ups.md</a:t>
                      </a:r>
                      <a:r>
                        <a:rPr lang="pl-PL" sz="600" dirty="0">
                          <a:latin typeface="Calibri" panose="020F0502020204030204" pitchFamily="34" charset="0"/>
                          <a:ea typeface="Calibri" panose="020F0502020204030204" pitchFamily="34" charset="0"/>
                          <a:cs typeface="Calibri" panose="020F0502020204030204" pitchFamily="34" charset="0"/>
                        </a:rPr>
                        <a:t> </a:t>
                      </a:r>
                      <a:endParaRPr lang="pl-PL" sz="700" dirty="0">
                        <a:latin typeface="Calibri"/>
                        <a:ea typeface="Calibri"/>
                        <a:cs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pl-PL" sz="700" dirty="0">
                        <a:latin typeface="Calibri"/>
                        <a:ea typeface="Calibri"/>
                        <a:cs typeface="Calibri"/>
                      </a:endParaRPr>
                    </a:p>
                    <a:p>
                      <a:pPr lvl="0">
                        <a:buNone/>
                      </a:pPr>
                      <a:endParaRPr lang="en-US" sz="700" dirty="0">
                        <a:latin typeface="Calibri"/>
                        <a:ea typeface="Calibri"/>
                        <a:cs typeface="Calibri"/>
                      </a:endParaRPr>
                    </a:p>
                  </a:txBody>
                  <a:tcPr>
                    <a:solidFill>
                      <a:schemeClr val="accent4">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pl-PL" sz="700" b="0" i="0" u="none" strike="noStrike" cap="none" noProof="0" dirty="0">
                          <a:solidFill>
                            <a:srgbClr val="000000"/>
                          </a:solidFill>
                          <a:latin typeface="Calibri"/>
                          <a:ea typeface="Calibri"/>
                          <a:cs typeface="Calibri"/>
                          <a:sym typeface="Arial"/>
                        </a:rPr>
                        <a:t>Azure board: </a:t>
                      </a:r>
                      <a:r>
                        <a:rPr lang="pl-PL" sz="600" b="0" i="0" u="none" strike="noStrike" cap="none" noProof="0" dirty="0">
                          <a:solidFill>
                            <a:srgbClr val="000000"/>
                          </a:solidFill>
                          <a:latin typeface="Calibri"/>
                          <a:ea typeface="Calibri"/>
                          <a:cs typeface="Calibri"/>
                          <a:sym typeface="Arial"/>
                          <a:hlinkClick r:id="rId4"/>
                        </a:rPr>
                        <a:t>https://dev.azure.com/2024-ADSAI-Y2D/CV1%20-%20Dean/_boards/board/t/CV1%20-%20Dean%20Team/Issues</a:t>
                      </a:r>
                      <a:r>
                        <a:rPr lang="pl-PL" sz="600" b="0" i="0" u="none" strike="noStrike" cap="none" noProof="0" dirty="0">
                          <a:solidFill>
                            <a:srgbClr val="000000"/>
                          </a:solidFill>
                          <a:latin typeface="Calibri"/>
                          <a:ea typeface="Calibri"/>
                          <a:cs typeface="Calibri"/>
                          <a:sym typeface="Arial"/>
                        </a:rPr>
                        <a:t> </a:t>
                      </a:r>
                      <a:br>
                        <a:rPr lang="pl-PL" sz="700" b="0" i="0" u="none" strike="noStrike" noProof="0" dirty="0">
                          <a:solidFill>
                            <a:srgbClr val="000000"/>
                          </a:solidFill>
                        </a:rPr>
                      </a:br>
                      <a:r>
                        <a:rPr lang="pl-PL" sz="700" dirty="0">
                          <a:latin typeface="Calibri"/>
                          <a:ea typeface="Calibri"/>
                          <a:cs typeface="Calibri"/>
                        </a:rPr>
                        <a:t>Stand_ups and sprint </a:t>
                      </a:r>
                      <a:r>
                        <a:rPr lang="en-US" sz="700" dirty="0">
                          <a:latin typeface="Calibri" panose="020F0502020204030204" pitchFamily="34" charset="0"/>
                          <a:ea typeface="Calibri" panose="020F0502020204030204" pitchFamily="34" charset="0"/>
                          <a:cs typeface="Calibri" panose="020F0502020204030204" pitchFamily="34" charset="0"/>
                        </a:rPr>
                        <a:t>review sessions</a:t>
                      </a:r>
                      <a:r>
                        <a:rPr lang="pl-PL" sz="700" dirty="0">
                          <a:latin typeface="Calibri"/>
                          <a:ea typeface="Calibri"/>
                          <a:cs typeface="Calibri"/>
                        </a:rPr>
                        <a:t>: </a:t>
                      </a:r>
                      <a:r>
                        <a:rPr lang="pl-PL" sz="600" dirty="0">
                          <a:latin typeface="Calibri" panose="020F0502020204030204" pitchFamily="34" charset="0"/>
                          <a:ea typeface="Calibri" panose="020F0502020204030204" pitchFamily="34" charset="0"/>
                          <a:cs typeface="Calibri" panose="020F0502020204030204" pitchFamily="34" charset="0"/>
                          <a:hlinkClick r:id="rId3"/>
                        </a:rPr>
                        <a:t>https://github.com/BredaUniversityADSAI/2023-24d-fai2-adsai-group-cv1/blob/main/Management/Stand-Ups.md</a:t>
                      </a:r>
                      <a:r>
                        <a:rPr lang="pl-PL" sz="600" dirty="0">
                          <a:latin typeface="Calibri" panose="020F0502020204030204" pitchFamily="34" charset="0"/>
                          <a:ea typeface="Calibri" panose="020F0502020204030204" pitchFamily="34" charset="0"/>
                          <a:cs typeface="Calibri" panose="020F0502020204030204" pitchFamily="34" charset="0"/>
                        </a:rPr>
                        <a:t> </a:t>
                      </a:r>
                      <a:endParaRPr lang="pl-PL" sz="700" dirty="0">
                        <a:latin typeface="Calibri"/>
                        <a:ea typeface="Calibri"/>
                        <a:cs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pl-PL" sz="700" dirty="0">
                          <a:latin typeface="Calibri"/>
                          <a:ea typeface="Calibri"/>
                          <a:cs typeface="Calibri"/>
                        </a:rPr>
                        <a:t>Peer_review: </a:t>
                      </a:r>
                      <a:r>
                        <a:rPr lang="pl-PL" sz="600" dirty="0">
                          <a:latin typeface="Calibri"/>
                          <a:ea typeface="Calibri"/>
                          <a:cs typeface="Calibri"/>
                          <a:hlinkClick r:id="rId5"/>
                        </a:rPr>
                        <a:t>https://github.com/BredaUniversityADSAI/2023-24d-fai2-adsai-DominikSzewczyk224180/blob/main/Evidence/Peer_review.pdf</a:t>
                      </a:r>
                      <a:r>
                        <a:rPr lang="pl-PL" sz="600" dirty="0">
                          <a:latin typeface="Calibri"/>
                          <a:ea typeface="Calibri"/>
                          <a:cs typeface="Calibri"/>
                        </a:rPr>
                        <a:t> </a:t>
                      </a:r>
                      <a:endParaRPr lang="pl-PL" sz="700" dirty="0">
                        <a:latin typeface="Calibri"/>
                        <a:ea typeface="Calibri"/>
                        <a:cs typeface="Calibri"/>
                      </a:endParaRPr>
                    </a:p>
                    <a:p>
                      <a:pPr lvl="0" algn="l">
                        <a:lnSpc>
                          <a:spcPct val="100000"/>
                        </a:lnSpc>
                        <a:spcBef>
                          <a:spcPts val="0"/>
                        </a:spcBef>
                        <a:spcAft>
                          <a:spcPts val="0"/>
                        </a:spcAft>
                        <a:buNone/>
                      </a:pPr>
                      <a:endParaRPr lang="en-US" sz="700" b="0" i="0" u="none" strike="noStrike" noProof="0" dirty="0">
                        <a:solidFill>
                          <a:srgbClr val="000000"/>
                        </a:solidFill>
                      </a:endParaRPr>
                    </a:p>
                    <a:p>
                      <a:pPr lvl="0">
                        <a:buNone/>
                      </a:pPr>
                      <a:endParaRPr lang="en-US" sz="700" dirty="0">
                        <a:latin typeface="Calibri"/>
                        <a:ea typeface="Calibri"/>
                        <a:cs typeface="Calibri"/>
                      </a:endParaRPr>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pl-PL" sz="700" b="0" i="0" u="none" strike="noStrike" cap="none" noProof="0" dirty="0">
                          <a:solidFill>
                            <a:srgbClr val="000000"/>
                          </a:solidFill>
                          <a:latin typeface="Calibri"/>
                          <a:ea typeface="Calibri"/>
                          <a:cs typeface="Calibri"/>
                          <a:sym typeface="Arial"/>
                        </a:rPr>
                        <a:t>Azure board: </a:t>
                      </a:r>
                      <a:r>
                        <a:rPr lang="pl-PL" sz="600" b="0" i="0" u="none" strike="noStrike" cap="none" noProof="0" dirty="0">
                          <a:solidFill>
                            <a:srgbClr val="000000"/>
                          </a:solidFill>
                          <a:latin typeface="Calibri"/>
                          <a:ea typeface="Calibri"/>
                          <a:cs typeface="Calibri"/>
                          <a:sym typeface="Arial"/>
                          <a:hlinkClick r:id="rId4"/>
                        </a:rPr>
                        <a:t>https://dev.azure.com/2024-ADSAI-Y2D/CV1%20-%20Dean/_boards/board/t/CV1%20-%20Dean%20Team/Issues</a:t>
                      </a:r>
                      <a:r>
                        <a:rPr lang="pl-PL" sz="600" b="0" i="0" u="none" strike="noStrike" cap="none" noProof="0" dirty="0">
                          <a:solidFill>
                            <a:srgbClr val="000000"/>
                          </a:solidFill>
                          <a:latin typeface="Calibri"/>
                          <a:ea typeface="Calibri"/>
                          <a:cs typeface="Calibri"/>
                          <a:sym typeface="Arial"/>
                        </a:rPr>
                        <a:t> </a:t>
                      </a:r>
                      <a:br>
                        <a:rPr lang="pl-PL" sz="700" b="0" i="0" u="none" strike="noStrike" noProof="0" dirty="0">
                          <a:solidFill>
                            <a:srgbClr val="000000"/>
                          </a:solidFill>
                        </a:rPr>
                      </a:br>
                      <a:r>
                        <a:rPr lang="pl-PL" sz="700" dirty="0">
                          <a:latin typeface="Calibri"/>
                          <a:ea typeface="Calibri"/>
                          <a:cs typeface="Calibri"/>
                        </a:rPr>
                        <a:t>Stand_ups and sprint </a:t>
                      </a:r>
                      <a:r>
                        <a:rPr lang="en-US" sz="700" dirty="0">
                          <a:latin typeface="Calibri" panose="020F0502020204030204" pitchFamily="34" charset="0"/>
                          <a:ea typeface="Calibri" panose="020F0502020204030204" pitchFamily="34" charset="0"/>
                          <a:cs typeface="Calibri" panose="020F0502020204030204" pitchFamily="34" charset="0"/>
                        </a:rPr>
                        <a:t>review sessions</a:t>
                      </a:r>
                      <a:r>
                        <a:rPr lang="pl-PL" sz="700" dirty="0">
                          <a:latin typeface="Calibri"/>
                          <a:ea typeface="Calibri"/>
                          <a:cs typeface="Calibri"/>
                        </a:rPr>
                        <a:t>: </a:t>
                      </a:r>
                      <a:r>
                        <a:rPr lang="pl-PL" sz="600" dirty="0">
                          <a:latin typeface="Calibri" panose="020F0502020204030204" pitchFamily="34" charset="0"/>
                          <a:ea typeface="Calibri" panose="020F0502020204030204" pitchFamily="34" charset="0"/>
                          <a:cs typeface="Calibri" panose="020F0502020204030204" pitchFamily="34" charset="0"/>
                          <a:hlinkClick r:id="rId3"/>
                        </a:rPr>
                        <a:t>https://github.com/BredaUniversityADSAI/2023-24d-fai2-adsai-group-cv1/blob/main/Management/Stand-Ups.md</a:t>
                      </a:r>
                      <a:r>
                        <a:rPr lang="pl-PL" sz="600" dirty="0">
                          <a:latin typeface="Calibri" panose="020F0502020204030204" pitchFamily="34" charset="0"/>
                          <a:ea typeface="Calibri" panose="020F0502020204030204" pitchFamily="34" charset="0"/>
                          <a:cs typeface="Calibri" panose="020F0502020204030204" pitchFamily="34" charset="0"/>
                        </a:rPr>
                        <a:t> </a:t>
                      </a:r>
                      <a:endParaRPr lang="pl-PL" sz="700" dirty="0">
                        <a:latin typeface="Calibri"/>
                        <a:ea typeface="Calibri"/>
                        <a:cs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pl-PL" sz="700" dirty="0">
                          <a:latin typeface="Calibri"/>
                          <a:ea typeface="Calibri"/>
                          <a:cs typeface="Calibri"/>
                        </a:rPr>
                        <a:t>Peer_review: </a:t>
                      </a:r>
                      <a:r>
                        <a:rPr lang="pl-PL" sz="600" dirty="0">
                          <a:latin typeface="Calibri"/>
                          <a:ea typeface="Calibri"/>
                          <a:cs typeface="Calibri"/>
                          <a:hlinkClick r:id="rId5"/>
                        </a:rPr>
                        <a:t>https://github.com/BredaUniversityADSAI/2023-24d-fai2-adsai-DominikSzewczyk224180/blob/main/Evidence/Peer_review.pdf</a:t>
                      </a:r>
                      <a:r>
                        <a:rPr lang="pl-PL" sz="600" dirty="0">
                          <a:latin typeface="Calibri"/>
                          <a:ea typeface="Calibri"/>
                          <a:cs typeface="Calibri"/>
                        </a:rPr>
                        <a:t> </a:t>
                      </a:r>
                      <a:endParaRPr lang="pl-PL" sz="700" dirty="0">
                        <a:latin typeface="Calibri"/>
                        <a:ea typeface="Calibri"/>
                        <a:cs typeface="Calibri"/>
                      </a:endParaRPr>
                    </a:p>
                    <a:p>
                      <a:pPr lvl="0">
                        <a:buNone/>
                      </a:pPr>
                      <a:endParaRPr lang="en-US" sz="700" dirty="0">
                        <a:latin typeface="Calibri"/>
                        <a:ea typeface="Calibri"/>
                        <a:cs typeface="Calibri"/>
                      </a:endParaRPr>
                    </a:p>
                  </a:txBody>
                  <a:tcPr>
                    <a:solidFill>
                      <a:srgbClr val="00FFCC"/>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pl-PL" sz="700" b="0" i="0" u="none" strike="noStrike" cap="none" noProof="0" dirty="0">
                          <a:solidFill>
                            <a:srgbClr val="000000"/>
                          </a:solidFill>
                          <a:latin typeface="Calibri"/>
                          <a:ea typeface="Calibri"/>
                          <a:cs typeface="Calibri"/>
                          <a:sym typeface="Arial"/>
                        </a:rPr>
                        <a:t>Azure board: </a:t>
                      </a:r>
                      <a:r>
                        <a:rPr lang="pl-PL" sz="600" b="0" i="0" u="none" strike="noStrike" cap="none" noProof="0" dirty="0">
                          <a:solidFill>
                            <a:srgbClr val="000000"/>
                          </a:solidFill>
                          <a:latin typeface="Calibri"/>
                          <a:ea typeface="Calibri"/>
                          <a:cs typeface="Calibri"/>
                          <a:sym typeface="Arial"/>
                          <a:hlinkClick r:id="rId4"/>
                        </a:rPr>
                        <a:t>https://dev.azure.com/2024-ADSAI-Y2D/CV1%20-%20Dean/_boards/board/t/CV1%20-%20Dean%20Team/Issues</a:t>
                      </a:r>
                      <a:r>
                        <a:rPr lang="pl-PL" sz="600" b="0" i="0" u="none" strike="noStrike" cap="none" noProof="0" dirty="0">
                          <a:solidFill>
                            <a:srgbClr val="000000"/>
                          </a:solidFill>
                          <a:latin typeface="Calibri"/>
                          <a:ea typeface="Calibri"/>
                          <a:cs typeface="Calibri"/>
                          <a:sym typeface="Arial"/>
                        </a:rPr>
                        <a:t> </a:t>
                      </a:r>
                      <a:br>
                        <a:rPr lang="pl-PL" sz="700" b="0" i="0" u="none" strike="noStrike" noProof="0" dirty="0">
                          <a:solidFill>
                            <a:srgbClr val="000000"/>
                          </a:solidFill>
                        </a:rPr>
                      </a:br>
                      <a:r>
                        <a:rPr lang="pl-PL" sz="700" dirty="0">
                          <a:latin typeface="Calibri"/>
                          <a:ea typeface="Calibri"/>
                          <a:cs typeface="Calibri"/>
                        </a:rPr>
                        <a:t>Stand_ups and sprint </a:t>
                      </a:r>
                      <a:r>
                        <a:rPr lang="en-US" sz="700" dirty="0">
                          <a:latin typeface="Calibri" panose="020F0502020204030204" pitchFamily="34" charset="0"/>
                          <a:ea typeface="Calibri" panose="020F0502020204030204" pitchFamily="34" charset="0"/>
                          <a:cs typeface="Calibri" panose="020F0502020204030204" pitchFamily="34" charset="0"/>
                        </a:rPr>
                        <a:t>review sessions</a:t>
                      </a:r>
                      <a:r>
                        <a:rPr lang="pl-PL" sz="700" dirty="0">
                          <a:latin typeface="Calibri"/>
                          <a:ea typeface="Calibri"/>
                          <a:cs typeface="Calibri"/>
                        </a:rPr>
                        <a:t>: </a:t>
                      </a:r>
                      <a:r>
                        <a:rPr lang="pl-PL" sz="600" dirty="0">
                          <a:latin typeface="Calibri" panose="020F0502020204030204" pitchFamily="34" charset="0"/>
                          <a:ea typeface="Calibri" panose="020F0502020204030204" pitchFamily="34" charset="0"/>
                          <a:cs typeface="Calibri" panose="020F0502020204030204" pitchFamily="34" charset="0"/>
                          <a:hlinkClick r:id="rId3"/>
                        </a:rPr>
                        <a:t>https://github.com/BredaUniversityADSAI/2023-24d-fai2-adsai-group-cv1/blob/main/Management/Stand-Ups.md</a:t>
                      </a:r>
                      <a:r>
                        <a:rPr lang="pl-PL" sz="600" dirty="0">
                          <a:latin typeface="Calibri" panose="020F0502020204030204" pitchFamily="34" charset="0"/>
                          <a:ea typeface="Calibri" panose="020F0502020204030204" pitchFamily="34" charset="0"/>
                          <a:cs typeface="Calibri" panose="020F0502020204030204" pitchFamily="34" charset="0"/>
                        </a:rPr>
                        <a:t> </a:t>
                      </a:r>
                      <a:endParaRPr lang="pl-PL" sz="700" dirty="0">
                        <a:latin typeface="Calibri"/>
                        <a:ea typeface="Calibri"/>
                        <a:cs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pl-PL" sz="700" dirty="0">
                          <a:latin typeface="Calibri"/>
                          <a:ea typeface="Calibri"/>
                          <a:cs typeface="Calibri"/>
                        </a:rPr>
                        <a:t>Peer_review: </a:t>
                      </a:r>
                      <a:r>
                        <a:rPr lang="pl-PL" sz="600" dirty="0">
                          <a:latin typeface="Calibri"/>
                          <a:ea typeface="Calibri"/>
                          <a:cs typeface="Calibri"/>
                          <a:hlinkClick r:id="rId5"/>
                        </a:rPr>
                        <a:t>https://github.com/BredaUniversityADSAI/2023-24d-fai2-adsai-DominikSzewczyk224180/blob/main/Evidence/Peer_review.pdf</a:t>
                      </a:r>
                      <a:r>
                        <a:rPr lang="pl-PL" sz="600" dirty="0">
                          <a:latin typeface="Calibri"/>
                          <a:ea typeface="Calibri"/>
                          <a:cs typeface="Calibri"/>
                        </a:rPr>
                        <a:t> </a:t>
                      </a:r>
                      <a:endParaRPr lang="pl-PL" sz="700" dirty="0">
                        <a:latin typeface="Calibri"/>
                        <a:ea typeface="Calibri"/>
                        <a:cs typeface="Calibri"/>
                      </a:endParaRPr>
                    </a:p>
                  </a:txBody>
                  <a:tcPr>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pl-PL" sz="700" b="0" i="0" u="none" strike="noStrike" cap="none" noProof="0" dirty="0">
                          <a:solidFill>
                            <a:srgbClr val="000000"/>
                          </a:solidFill>
                          <a:latin typeface="Calibri"/>
                          <a:ea typeface="Calibri"/>
                          <a:cs typeface="Calibri"/>
                          <a:sym typeface="Arial"/>
                        </a:rPr>
                        <a:t>Azure board: </a:t>
                      </a:r>
                      <a:r>
                        <a:rPr lang="pl-PL" sz="600" b="0" i="0" u="none" strike="noStrike" cap="none" noProof="0" dirty="0">
                          <a:solidFill>
                            <a:srgbClr val="000000"/>
                          </a:solidFill>
                          <a:latin typeface="Calibri"/>
                          <a:ea typeface="Calibri"/>
                          <a:cs typeface="Calibri"/>
                          <a:sym typeface="Arial"/>
                          <a:hlinkClick r:id="rId4"/>
                        </a:rPr>
                        <a:t>https://dev.azure.com/2024-ADSAI-Y2D/CV1%20-%20Dean/_boards/board/t/CV1%20-%20Dean%20Team/Issues</a:t>
                      </a:r>
                      <a:r>
                        <a:rPr lang="pl-PL" sz="600" b="0" i="0" u="none" strike="noStrike" cap="none" noProof="0" dirty="0">
                          <a:solidFill>
                            <a:srgbClr val="000000"/>
                          </a:solidFill>
                          <a:latin typeface="Calibri"/>
                          <a:ea typeface="Calibri"/>
                          <a:cs typeface="Calibri"/>
                          <a:sym typeface="Arial"/>
                        </a:rPr>
                        <a:t> </a:t>
                      </a:r>
                      <a:br>
                        <a:rPr lang="pl-PL" sz="700" b="0" i="0" u="none" strike="noStrike" noProof="0" dirty="0">
                          <a:solidFill>
                            <a:srgbClr val="000000"/>
                          </a:solidFill>
                        </a:rPr>
                      </a:br>
                      <a:r>
                        <a:rPr lang="pl-PL" sz="700" dirty="0">
                          <a:latin typeface="Calibri"/>
                          <a:ea typeface="Calibri"/>
                          <a:cs typeface="Calibri"/>
                        </a:rPr>
                        <a:t>Stand_ups and sprint </a:t>
                      </a:r>
                      <a:r>
                        <a:rPr lang="en-US" sz="700" dirty="0">
                          <a:latin typeface="Calibri" panose="020F0502020204030204" pitchFamily="34" charset="0"/>
                          <a:ea typeface="Calibri" panose="020F0502020204030204" pitchFamily="34" charset="0"/>
                          <a:cs typeface="Calibri" panose="020F0502020204030204" pitchFamily="34" charset="0"/>
                        </a:rPr>
                        <a:t>review sessions</a:t>
                      </a:r>
                      <a:r>
                        <a:rPr lang="pl-PL" sz="700" dirty="0">
                          <a:latin typeface="Calibri"/>
                          <a:ea typeface="Calibri"/>
                          <a:cs typeface="Calibri"/>
                        </a:rPr>
                        <a:t>: </a:t>
                      </a:r>
                      <a:r>
                        <a:rPr lang="pl-PL" sz="600" dirty="0">
                          <a:latin typeface="Calibri" panose="020F0502020204030204" pitchFamily="34" charset="0"/>
                          <a:ea typeface="Calibri" panose="020F0502020204030204" pitchFamily="34" charset="0"/>
                          <a:cs typeface="Calibri" panose="020F0502020204030204" pitchFamily="34" charset="0"/>
                          <a:hlinkClick r:id="rId3"/>
                        </a:rPr>
                        <a:t>https://github.com/BredaUniversityADSAI/2023-24d-fai2-adsai-group-cv1/blob/main/Management/Stand-Ups.md</a:t>
                      </a:r>
                      <a:r>
                        <a:rPr lang="pl-PL" sz="600" dirty="0">
                          <a:latin typeface="Calibri" panose="020F0502020204030204" pitchFamily="34" charset="0"/>
                          <a:ea typeface="Calibri" panose="020F0502020204030204" pitchFamily="34" charset="0"/>
                          <a:cs typeface="Calibri" panose="020F0502020204030204" pitchFamily="34" charset="0"/>
                        </a:rPr>
                        <a:t> </a:t>
                      </a:r>
                      <a:endParaRPr lang="pl-PL" sz="700" dirty="0">
                        <a:latin typeface="Calibri"/>
                        <a:ea typeface="Calibri"/>
                        <a:cs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pl-PL" sz="700" dirty="0">
                          <a:latin typeface="Calibri"/>
                          <a:ea typeface="Calibri"/>
                          <a:cs typeface="Calibri"/>
                        </a:rPr>
                        <a:t>Peer_review: </a:t>
                      </a:r>
                      <a:r>
                        <a:rPr lang="pl-PL" sz="600" dirty="0">
                          <a:latin typeface="Calibri"/>
                          <a:ea typeface="Calibri"/>
                          <a:cs typeface="Calibri"/>
                          <a:hlinkClick r:id="rId5"/>
                        </a:rPr>
                        <a:t>https://github.com/BredaUniversityADSAI/2023-24d-fai2-adsai-DominikSzewczyk224180/blob/main/Evidence/Peer_review.pdf</a:t>
                      </a:r>
                      <a:r>
                        <a:rPr lang="pl-PL" sz="600" dirty="0">
                          <a:latin typeface="Calibri"/>
                          <a:ea typeface="Calibri"/>
                          <a:cs typeface="Calibri"/>
                        </a:rPr>
                        <a:t> </a:t>
                      </a:r>
                      <a:endParaRPr lang="pl-PL" sz="700" dirty="0">
                        <a:latin typeface="Calibri"/>
                        <a:ea typeface="Calibri"/>
                        <a:cs typeface="Calibri"/>
                      </a:endParaRPr>
                    </a:p>
                  </a:txBody>
                  <a:tcPr>
                    <a:solidFill>
                      <a:schemeClr val="tx1">
                        <a:lumMod val="20000"/>
                        <a:lumOff val="80000"/>
                      </a:schemeClr>
                    </a:solidFill>
                  </a:tcPr>
                </a:tc>
                <a:extLst>
                  <a:ext uri="{0D108BD9-81ED-4DB2-BD59-A6C34878D82A}">
                    <a16:rowId xmlns:a16="http://schemas.microsoft.com/office/drawing/2014/main" val="740005107"/>
                  </a:ext>
                </a:extLst>
              </a:tr>
            </a:tbl>
          </a:graphicData>
        </a:graphic>
      </p:graphicFrame>
    </p:spTree>
    <p:extLst>
      <p:ext uri="{BB962C8B-B14F-4D97-AF65-F5344CB8AC3E}">
        <p14:creationId xmlns:p14="http://schemas.microsoft.com/office/powerpoint/2010/main" val="2675680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9"/>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t>Section A</a:t>
            </a:r>
            <a:endParaRPr sz="6000"/>
          </a:p>
        </p:txBody>
      </p:sp>
      <p:sp>
        <p:nvSpPr>
          <p:cNvPr id="154" name="Google Shape;154;p19"/>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Goal Setting</a:t>
            </a:r>
            <a:endParaRPr lang="en-US" sz="3000"/>
          </a:p>
        </p:txBody>
      </p:sp>
      <p:sp>
        <p:nvSpPr>
          <p:cNvPr id="155" name="Google Shape;155;p19"/>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A</a:t>
            </a:r>
            <a:endParaRPr sz="40000">
              <a:solidFill>
                <a:srgbClr val="999999"/>
              </a:solidFill>
              <a:latin typeface="Roboto"/>
              <a:ea typeface="Roboto"/>
              <a:cs typeface="Roboto"/>
              <a:sym typeface="Roboto"/>
            </a:endParaRPr>
          </a:p>
        </p:txBody>
      </p:sp>
      <p:sp>
        <p:nvSpPr>
          <p:cNvPr id="2" name="Rectangle: Rounded Corners 1">
            <a:extLst>
              <a:ext uri="{FF2B5EF4-FFF2-40B4-BE49-F238E27FC236}">
                <a16:creationId xmlns:a16="http://schemas.microsoft.com/office/drawing/2014/main" id="{4E84F48E-9152-454D-9754-FA0D0AD81F68}"/>
              </a:ext>
            </a:extLst>
          </p:cNvPr>
          <p:cNvSpPr/>
          <p:nvPr/>
        </p:nvSpPr>
        <p:spPr>
          <a:xfrm>
            <a:off x="2033752" y="404648"/>
            <a:ext cx="6232634" cy="73046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NL" b="1">
                <a:latin typeface="Open Sans" panose="020B0606030504020204" pitchFamily="34" charset="0"/>
                <a:ea typeface="Open Sans" panose="020B0606030504020204" pitchFamily="34" charset="0"/>
                <a:cs typeface="Times New Roman" panose="02020603050405020304" pitchFamily="18" charset="0"/>
              </a:rPr>
              <a:t>In the first week</a:t>
            </a:r>
            <a:r>
              <a:rPr lang="en-NL">
                <a:latin typeface="Open Sans" panose="020B0606030504020204" pitchFamily="34" charset="0"/>
                <a:ea typeface="Open Sans" panose="020B0606030504020204" pitchFamily="34" charset="0"/>
                <a:cs typeface="Times New Roman" panose="02020603050405020304" pitchFamily="18" charset="0"/>
              </a:rPr>
              <a:t>, t</a:t>
            </a:r>
            <a:r>
              <a:rPr lang="en-GB">
                <a:effectLst/>
                <a:latin typeface="Open Sans" panose="020B0606030504020204" pitchFamily="34" charset="0"/>
                <a:ea typeface="Open Sans" panose="020B0606030504020204" pitchFamily="34" charset="0"/>
                <a:cs typeface="Times New Roman" panose="02020603050405020304" pitchFamily="18" charset="0"/>
              </a:rPr>
              <a:t>he student sets ambitious, S.M.A.R.T.</a:t>
            </a:r>
            <a:r>
              <a:rPr lang="en-NL">
                <a:effectLst/>
                <a:latin typeface="Open Sans" panose="020B0606030504020204" pitchFamily="34" charset="0"/>
                <a:ea typeface="Open Sans" panose="020B0606030504020204" pitchFamily="34" charset="0"/>
                <a:cs typeface="Times New Roman" panose="02020603050405020304" pitchFamily="18" charset="0"/>
              </a:rPr>
              <a:t> </a:t>
            </a:r>
            <a:r>
              <a:rPr lang="en-GB">
                <a:effectLst/>
                <a:latin typeface="Open Sans" panose="020B0606030504020204" pitchFamily="34" charset="0"/>
                <a:ea typeface="Open Sans" panose="020B0606030504020204" pitchFamily="34" charset="0"/>
                <a:cs typeface="Times New Roman" panose="02020603050405020304" pitchFamily="18" charset="0"/>
              </a:rPr>
              <a:t>goals in alignment with the project brief, their chosen role(s), content of the assessment rubric and their personal long-term goals</a:t>
            </a:r>
            <a:endParaRPr lang="en-US" sz="11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ILO</a:t>
            </a:r>
            <a:r>
              <a:rPr lang="pl-PL" dirty="0"/>
              <a:t> 3</a:t>
            </a:r>
            <a:endParaRPr dirty="0"/>
          </a:p>
        </p:txBody>
      </p:sp>
      <p:sp>
        <p:nvSpPr>
          <p:cNvPr id="364" name="Google Shape;364;p3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134620" indent="-134620"/>
            <a:r>
              <a:rPr lang="en-US" sz="3200" dirty="0"/>
              <a:t>Production Ready Code</a:t>
            </a:r>
          </a:p>
        </p:txBody>
      </p:sp>
      <p:sp>
        <p:nvSpPr>
          <p:cNvPr id="365" name="Google Shape;365;p39"/>
          <p:cNvSpPr txBox="1">
            <a:spLocks noGrp="1"/>
          </p:cNvSpPr>
          <p:nvPr>
            <p:ph type="subTitle" idx="2"/>
          </p:nvPr>
        </p:nvSpPr>
        <p:spPr>
          <a:xfrm>
            <a:off x="3603812" y="3353563"/>
            <a:ext cx="5082988" cy="685800"/>
          </a:xfrm>
          <a:prstGeom prst="rect">
            <a:avLst/>
          </a:prstGeom>
        </p:spPr>
        <p:txBody>
          <a:bodyPr spcFirstLastPara="1" wrap="square" lIns="91425" tIns="91425" rIns="91425" bIns="91425" anchor="ctr" anchorCtr="0">
            <a:noAutofit/>
          </a:bodyPr>
          <a:lstStyle/>
          <a:p>
            <a:pPr marL="0" indent="0"/>
            <a:r>
              <a:rPr lang="en-US" dirty="0"/>
              <a:t>Demonstrates the ability to produce high quality, well documented, production ready code that can be used by stakeholders outside of the development environment.</a:t>
            </a:r>
            <a:endParaRPr lang="en" dirty="0"/>
          </a:p>
        </p:txBody>
      </p:sp>
      <p:sp>
        <p:nvSpPr>
          <p:cNvPr id="366" name="Google Shape;366;p39"/>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pl-PL" sz="40000" dirty="0">
                <a:solidFill>
                  <a:srgbClr val="999999"/>
                </a:solidFill>
                <a:latin typeface="Roboto"/>
                <a:ea typeface="Roboto"/>
                <a:cs typeface="Roboto"/>
                <a:sym typeface="Roboto"/>
              </a:rPr>
              <a:t>3</a:t>
            </a:r>
            <a:endParaRPr sz="40000" dirty="0">
              <a:solidFill>
                <a:srgbClr val="999999"/>
              </a:solidFill>
              <a:latin typeface="Roboto"/>
              <a:ea typeface="Roboto"/>
              <a:cs typeface="Roboto"/>
              <a:sym typeface="Roboto"/>
            </a:endParaRPr>
          </a:p>
        </p:txBody>
      </p:sp>
    </p:spTree>
    <p:extLst>
      <p:ext uri="{BB962C8B-B14F-4D97-AF65-F5344CB8AC3E}">
        <p14:creationId xmlns:p14="http://schemas.microsoft.com/office/powerpoint/2010/main" val="31496845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42"/>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ILO </a:t>
            </a:r>
            <a:r>
              <a:rPr lang="pl-PL" dirty="0"/>
              <a:t>3</a:t>
            </a:r>
            <a:endParaRPr dirty="0"/>
          </a:p>
        </p:txBody>
      </p:sp>
      <p:sp>
        <p:nvSpPr>
          <p:cNvPr id="394" name="Google Shape;394;p42"/>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pl-PL" dirty="0"/>
              <a:t>1</a:t>
            </a:r>
            <a:r>
              <a:rPr lang="en" dirty="0"/>
              <a:t>/</a:t>
            </a:r>
            <a:r>
              <a:rPr lang="pl-PL" dirty="0"/>
              <a:t>2</a:t>
            </a:r>
            <a:endParaRPr dirty="0"/>
          </a:p>
        </p:txBody>
      </p:sp>
      <p:sp>
        <p:nvSpPr>
          <p:cNvPr id="395" name="Google Shape;395;p42"/>
          <p:cNvSpPr txBox="1">
            <a:spLocks noGrp="1"/>
          </p:cNvSpPr>
          <p:nvPr>
            <p:ph type="body" idx="4294967295"/>
          </p:nvPr>
        </p:nvSpPr>
        <p:spPr>
          <a:xfrm>
            <a:off x="2674350" y="3037484"/>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a:solidFill>
                <a:schemeClr val="lt1"/>
              </a:solidFill>
            </a:endParaRPr>
          </a:p>
          <a:p>
            <a:pPr marL="0" lvl="0" indent="0" algn="l" rtl="0">
              <a:lnSpc>
                <a:spcPct val="115000"/>
              </a:lnSpc>
              <a:spcBef>
                <a:spcPts val="0"/>
              </a:spcBef>
              <a:spcAft>
                <a:spcPts val="0"/>
              </a:spcAft>
              <a:buNone/>
            </a:pPr>
            <a:endParaRPr sz="700" i="1">
              <a:solidFill>
                <a:schemeClr val="lt1"/>
              </a:solidFill>
              <a:latin typeface="Helvetica Neue"/>
              <a:ea typeface="Helvetica Neue"/>
              <a:cs typeface="Helvetica Neue"/>
              <a:sym typeface="Helvetica Neue"/>
            </a:endParaRPr>
          </a:p>
        </p:txBody>
      </p:sp>
      <p:sp>
        <p:nvSpPr>
          <p:cNvPr id="396" name="Google Shape;396;p42"/>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indent="0"/>
            <a:r>
              <a:rPr lang="en-US" sz="1050" dirty="0"/>
              <a:t>Demonstrates the ability to produce high quality, well documented, production ready code that can be used by stakeholders outside of the development environment.</a:t>
            </a:r>
            <a:endParaRPr lang="en" sz="1050" dirty="0"/>
          </a:p>
        </p:txBody>
      </p:sp>
      <p:sp>
        <p:nvSpPr>
          <p:cNvPr id="397" name="Google Shape;397;p42"/>
          <p:cNvSpPr txBox="1">
            <a:spLocks noGrp="1"/>
          </p:cNvSpPr>
          <p:nvPr>
            <p:ph type="title" idx="4"/>
          </p:nvPr>
        </p:nvSpPr>
        <p:spPr>
          <a:xfrm>
            <a:off x="0" y="576000"/>
            <a:ext cx="90795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pl-PL" dirty="0"/>
              <a:t>3</a:t>
            </a:r>
            <a:r>
              <a:rPr lang="en" dirty="0"/>
              <a:t>.</a:t>
            </a:r>
            <a:r>
              <a:rPr lang="pl-PL" dirty="0"/>
              <a:t>1</a:t>
            </a:r>
            <a:endParaRPr dirty="0"/>
          </a:p>
        </p:txBody>
      </p:sp>
      <p:sp>
        <p:nvSpPr>
          <p:cNvPr id="398" name="Google Shape;398;p42"/>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pPr>
            <a:r>
              <a:rPr lang="en-US" i="0" dirty="0"/>
              <a:t>The student demonstrates the capability to individually produce high quality industry standard code and works in a group to produce a package that can be used by stakeholders outside of the dev environment. 	</a:t>
            </a:r>
          </a:p>
        </p:txBody>
      </p:sp>
      <p:sp>
        <p:nvSpPr>
          <p:cNvPr id="399" name="Google Shape;399;p42"/>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134620" indent="-134620"/>
            <a:r>
              <a:rPr lang="en-US" sz="900" dirty="0"/>
              <a:t>Production Ready Code</a:t>
            </a:r>
          </a:p>
        </p:txBody>
      </p:sp>
      <p:graphicFrame>
        <p:nvGraphicFramePr>
          <p:cNvPr id="3" name="Table 4">
            <a:extLst>
              <a:ext uri="{FF2B5EF4-FFF2-40B4-BE49-F238E27FC236}">
                <a16:creationId xmlns:a16="http://schemas.microsoft.com/office/drawing/2014/main" id="{56BA5354-3A5E-ED5E-DA1B-291354D19517}"/>
              </a:ext>
            </a:extLst>
          </p:cNvPr>
          <p:cNvGraphicFramePr>
            <a:graphicFrameLocks noGrp="1"/>
          </p:cNvGraphicFramePr>
          <p:nvPr>
            <p:extLst>
              <p:ext uri="{D42A27DB-BD31-4B8C-83A1-F6EECF244321}">
                <p14:modId xmlns:p14="http://schemas.microsoft.com/office/powerpoint/2010/main" val="3063619575"/>
              </p:ext>
            </p:extLst>
          </p:nvPr>
        </p:nvGraphicFramePr>
        <p:xfrm>
          <a:off x="0" y="998220"/>
          <a:ext cx="9144522" cy="4328160"/>
        </p:xfrm>
        <a:graphic>
          <a:graphicData uri="http://schemas.openxmlformats.org/drawingml/2006/table">
            <a:tbl>
              <a:tblPr firstRow="1" bandRow="1">
                <a:tableStyleId>{764D4AE7-FFBC-431D-9275-528F30A785D3}</a:tableStyleId>
              </a:tblPr>
              <a:tblGrid>
                <a:gridCol w="1831159">
                  <a:extLst>
                    <a:ext uri="{9D8B030D-6E8A-4147-A177-3AD203B41FA5}">
                      <a16:colId xmlns:a16="http://schemas.microsoft.com/office/drawing/2014/main" val="3534130133"/>
                    </a:ext>
                  </a:extLst>
                </a:gridCol>
                <a:gridCol w="1828341">
                  <a:extLst>
                    <a:ext uri="{9D8B030D-6E8A-4147-A177-3AD203B41FA5}">
                      <a16:colId xmlns:a16="http://schemas.microsoft.com/office/drawing/2014/main" val="3367927302"/>
                    </a:ext>
                  </a:extLst>
                </a:gridCol>
                <a:gridCol w="1803809">
                  <a:extLst>
                    <a:ext uri="{9D8B030D-6E8A-4147-A177-3AD203B41FA5}">
                      <a16:colId xmlns:a16="http://schemas.microsoft.com/office/drawing/2014/main" val="3466084504"/>
                    </a:ext>
                  </a:extLst>
                </a:gridCol>
                <a:gridCol w="1852872">
                  <a:extLst>
                    <a:ext uri="{9D8B030D-6E8A-4147-A177-3AD203B41FA5}">
                      <a16:colId xmlns:a16="http://schemas.microsoft.com/office/drawing/2014/main" val="2514858810"/>
                    </a:ext>
                  </a:extLst>
                </a:gridCol>
                <a:gridCol w="1828341">
                  <a:extLst>
                    <a:ext uri="{9D8B030D-6E8A-4147-A177-3AD203B41FA5}">
                      <a16:colId xmlns:a16="http://schemas.microsoft.com/office/drawing/2014/main" val="4047295137"/>
                    </a:ext>
                  </a:extLst>
                </a:gridCol>
              </a:tblGrid>
              <a:tr h="158636">
                <a:tc>
                  <a:txBody>
                    <a:bodyPr/>
                    <a:lstStyle/>
                    <a:p>
                      <a:pPr algn="ctr"/>
                      <a:r>
                        <a:rPr lang="en-GB" sz="800" b="1" dirty="0">
                          <a:latin typeface="Calibri" panose="020F0502020204030204" pitchFamily="34" charset="0"/>
                          <a:ea typeface="Calibri" panose="020F0502020204030204" pitchFamily="34" charset="0"/>
                          <a:cs typeface="Calibri" panose="020F0502020204030204" pitchFamily="34" charset="0"/>
                        </a:rPr>
                        <a:t>Poor</a:t>
                      </a:r>
                      <a:endParaRPr lang="en-NL" sz="800" b="1" dirty="0">
                        <a:latin typeface="Calibri" panose="020F0502020204030204" pitchFamily="34" charset="0"/>
                        <a:ea typeface="Calibri" panose="020F0502020204030204" pitchFamily="34" charset="0"/>
                        <a:cs typeface="Calibri" panose="020F0502020204030204" pitchFamily="34" charset="0"/>
                      </a:endParaRPr>
                    </a:p>
                  </a:txBody>
                  <a:tcPr>
                    <a:solidFill>
                      <a:schemeClr val="accent4">
                        <a:lumMod val="40000"/>
                        <a:lumOff val="60000"/>
                      </a:schemeClr>
                    </a:solidFill>
                  </a:tcPr>
                </a:tc>
                <a:tc>
                  <a:txBody>
                    <a:bodyPr/>
                    <a:lstStyle/>
                    <a:p>
                      <a:pPr algn="ctr"/>
                      <a:r>
                        <a:rPr lang="en-GB" sz="800" b="1" dirty="0">
                          <a:latin typeface="Calibri"/>
                          <a:ea typeface="Calibri"/>
                          <a:cs typeface="Calibri"/>
                        </a:rPr>
                        <a:t>Insufficient</a:t>
                      </a:r>
                      <a:endParaRPr lang="en-NL" sz="800" b="1" dirty="0">
                        <a:latin typeface="Calibri"/>
                        <a:ea typeface="Calibri"/>
                        <a:cs typeface="Calibri"/>
                      </a:endParaRPr>
                    </a:p>
                  </a:txBody>
                  <a:tcPr>
                    <a:solidFill>
                      <a:schemeClr val="accent6">
                        <a:lumMod val="40000"/>
                        <a:lumOff val="60000"/>
                      </a:schemeClr>
                    </a:solidFill>
                  </a:tcPr>
                </a:tc>
                <a:tc>
                  <a:txBody>
                    <a:bodyPr/>
                    <a:lstStyle/>
                    <a:p>
                      <a:pPr algn="ctr"/>
                      <a:r>
                        <a:rPr lang="en-GB" sz="800" b="1" dirty="0">
                          <a:latin typeface="Calibri" panose="020F0502020204030204" pitchFamily="34" charset="0"/>
                          <a:ea typeface="Calibri" panose="020F0502020204030204" pitchFamily="34" charset="0"/>
                          <a:cs typeface="Calibri" panose="020F0502020204030204" pitchFamily="34" charset="0"/>
                        </a:rPr>
                        <a:t>Sufficient</a:t>
                      </a:r>
                      <a:endParaRPr lang="en-NL" sz="800" b="1" dirty="0">
                        <a:latin typeface="Calibri" panose="020F0502020204030204" pitchFamily="34" charset="0"/>
                        <a:ea typeface="Calibri" panose="020F0502020204030204" pitchFamily="34" charset="0"/>
                        <a:cs typeface="Calibri" panose="020F0502020204030204" pitchFamily="34" charset="0"/>
                      </a:endParaRPr>
                    </a:p>
                  </a:txBody>
                  <a:tcPr>
                    <a:solidFill>
                      <a:srgbClr val="00FFCC"/>
                    </a:solidFill>
                  </a:tcPr>
                </a:tc>
                <a:tc>
                  <a:txBody>
                    <a:bodyPr/>
                    <a:lstStyle/>
                    <a:p>
                      <a:pPr algn="ctr"/>
                      <a:r>
                        <a:rPr lang="en-GB" sz="800" b="1" dirty="0">
                          <a:latin typeface="Calibri" panose="020F0502020204030204" pitchFamily="34" charset="0"/>
                          <a:ea typeface="Calibri" panose="020F0502020204030204" pitchFamily="34" charset="0"/>
                          <a:cs typeface="Calibri" panose="020F0502020204030204" pitchFamily="34" charset="0"/>
                        </a:rPr>
                        <a:t>Good</a:t>
                      </a:r>
                      <a:endParaRPr lang="en-NL" sz="800" b="1" dirty="0">
                        <a:latin typeface="Calibri" panose="020F0502020204030204" pitchFamily="34" charset="0"/>
                        <a:ea typeface="Calibri" panose="020F0502020204030204" pitchFamily="34" charset="0"/>
                        <a:cs typeface="Calibri" panose="020F0502020204030204" pitchFamily="34" charset="0"/>
                      </a:endParaRPr>
                    </a:p>
                  </a:txBody>
                  <a:tcPr>
                    <a:solidFill>
                      <a:schemeClr val="accent2">
                        <a:lumMod val="20000"/>
                        <a:lumOff val="80000"/>
                      </a:schemeClr>
                    </a:solidFill>
                  </a:tcPr>
                </a:tc>
                <a:tc>
                  <a:txBody>
                    <a:bodyPr/>
                    <a:lstStyle/>
                    <a:p>
                      <a:pPr algn="ctr"/>
                      <a:r>
                        <a:rPr lang="en-GB" sz="800" b="1" dirty="0">
                          <a:latin typeface="Calibri" panose="020F0502020204030204" pitchFamily="34" charset="0"/>
                          <a:ea typeface="Calibri" panose="020F0502020204030204" pitchFamily="34" charset="0"/>
                          <a:cs typeface="Calibri" panose="020F0502020204030204" pitchFamily="34" charset="0"/>
                        </a:rPr>
                        <a:t>Excellent</a:t>
                      </a:r>
                      <a:endParaRPr lang="en-NL" sz="800" b="1" dirty="0">
                        <a:latin typeface="Calibri" panose="020F0502020204030204" pitchFamily="34" charset="0"/>
                        <a:ea typeface="Calibri" panose="020F0502020204030204" pitchFamily="34" charset="0"/>
                        <a:cs typeface="Calibri" panose="020F0502020204030204" pitchFamily="34" charset="0"/>
                      </a:endParaRPr>
                    </a:p>
                  </a:txBody>
                  <a:tcPr>
                    <a:solidFill>
                      <a:schemeClr val="tx1">
                        <a:lumMod val="20000"/>
                        <a:lumOff val="80000"/>
                      </a:schemeClr>
                    </a:solidFill>
                  </a:tcPr>
                </a:tc>
                <a:extLst>
                  <a:ext uri="{0D108BD9-81ED-4DB2-BD59-A6C34878D82A}">
                    <a16:rowId xmlns:a16="http://schemas.microsoft.com/office/drawing/2014/main" val="1929066760"/>
                  </a:ext>
                </a:extLst>
              </a:tr>
              <a:tr h="1008380">
                <a:tc>
                  <a:txBody>
                    <a:bodyPr/>
                    <a:lstStyle/>
                    <a:p>
                      <a:r>
                        <a:rPr lang="en-US" sz="700" dirty="0">
                          <a:latin typeface="Calibri" panose="020F0502020204030204" pitchFamily="34" charset="0"/>
                          <a:ea typeface="Calibri" panose="020F0502020204030204" pitchFamily="34" charset="0"/>
                          <a:cs typeface="Calibri" panose="020F0502020204030204" pitchFamily="34" charset="0"/>
                        </a:rPr>
                        <a:t>Modular code has been published in the required GitHub repository as python (.py) scripts/modules. No clear/consistent adherence to PEP8 guidelines. Individual  Authorship of each function and or module is clearly indicated. A plan for the structure on contents of the package is present.</a:t>
                      </a:r>
                    </a:p>
                  </a:txBody>
                  <a:tcPr>
                    <a:solidFill>
                      <a:schemeClr val="accent4">
                        <a:lumMod val="40000"/>
                        <a:lumOff val="60000"/>
                      </a:schemeClr>
                    </a:solidFill>
                  </a:tcPr>
                </a:tc>
                <a:tc>
                  <a:txBody>
                    <a:bodyPr/>
                    <a:lstStyle/>
                    <a:p>
                      <a:r>
                        <a:rPr lang="en-US" sz="600" dirty="0">
                          <a:latin typeface="Calibri" panose="020F0502020204030204" pitchFamily="34" charset="0"/>
                          <a:ea typeface="Calibri" panose="020F0502020204030204" pitchFamily="34" charset="0"/>
                          <a:cs typeface="Calibri" panose="020F0502020204030204" pitchFamily="34" charset="0"/>
                        </a:rPr>
                        <a:t>All criteria in Poor are met. The student works toward the production of high quality industry standard code through the use of virtual environments (created using tools described in the project brief). Best practice folder structures for the delivered package have been used, and all required dependencies are clear. The student creates and uses functions and modules appropriatley according to industry standards.  Most scripts comply with PEP8 guidelines.</a:t>
                      </a:r>
                    </a:p>
                  </a:txBody>
                  <a:tcPr>
                    <a:solidFill>
                      <a:schemeClr val="accent6">
                        <a:lumMod val="40000"/>
                        <a:lumOff val="60000"/>
                      </a:schemeClr>
                    </a:solidFill>
                  </a:tcPr>
                </a:tc>
                <a:tc>
                  <a:txBody>
                    <a:bodyPr/>
                    <a:lstStyle/>
                    <a:p>
                      <a:r>
                        <a:rPr lang="en-US" sz="600" dirty="0">
                          <a:latin typeface="Calibri" panose="020F0502020204030204" pitchFamily="34" charset="0"/>
                          <a:ea typeface="Calibri" panose="020F0502020204030204" pitchFamily="34" charset="0"/>
                          <a:cs typeface="Calibri" panose="020F0502020204030204" pitchFamily="34" charset="0"/>
                        </a:rPr>
                        <a:t>All criteria in Insufficient are met. The group has produced and built a shareable package that addresses the requirements set out in the creative brief and that can be installed and run outside of the development environment (on any PC within reason). The student works toward creating production ready code through the use of unit tests. Each group member has written at least one appropriate unit test for a function/module they wrote. All scripts comply with PEP8 guidelines.</a:t>
                      </a:r>
                      <a:r>
                        <a:rPr lang="pl-PL" sz="600" dirty="0">
                          <a:latin typeface="Calibri" panose="020F0502020204030204" pitchFamily="34" charset="0"/>
                          <a:ea typeface="Calibri" panose="020F0502020204030204" pitchFamily="34" charset="0"/>
                          <a:cs typeface="Calibri" panose="020F0502020204030204" pitchFamily="34" charset="0"/>
                        </a:rPr>
                        <a:t> </a:t>
                      </a:r>
                      <a:endParaRPr lang="en-US" sz="600" dirty="0">
                        <a:latin typeface="Calibri" panose="020F0502020204030204" pitchFamily="34" charset="0"/>
                        <a:ea typeface="Calibri" panose="020F0502020204030204" pitchFamily="34" charset="0"/>
                        <a:cs typeface="Calibri" panose="020F0502020204030204" pitchFamily="34" charset="0"/>
                      </a:endParaRPr>
                    </a:p>
                  </a:txBody>
                  <a:tcPr>
                    <a:solidFill>
                      <a:srgbClr val="00FFCC"/>
                    </a:solidFill>
                  </a:tcPr>
                </a:tc>
                <a:tc>
                  <a:txBody>
                    <a:bodyPr/>
                    <a:lstStyle/>
                    <a:p>
                      <a:r>
                        <a:rPr lang="en-US" sz="600" dirty="0">
                          <a:latin typeface="Calibri" panose="020F0502020204030204" pitchFamily="34" charset="0"/>
                          <a:ea typeface="Calibri" panose="020F0502020204030204" pitchFamily="34" charset="0"/>
                          <a:cs typeface="Calibri" panose="020F0502020204030204" pitchFamily="34" charset="0"/>
                        </a:rPr>
                        <a:t>All criteria in Sufficient are met. The codebase has been extensively tested; unit tests have been written for most functions (coverage of &gt;60%). Static type checking has been implemented to improve code reliability and ease of collaboration. Appropriate resource management has been implemented such that the code base or parts of it run on CPU or GPU devices as appropriate depending on the availability of the resources within the system where the code is run.</a:t>
                      </a:r>
                    </a:p>
                  </a:txBody>
                  <a:tcPr>
                    <a:solidFill>
                      <a:schemeClr val="accent2">
                        <a:lumMod val="20000"/>
                        <a:lumOff val="80000"/>
                      </a:schemeClr>
                    </a:solidFill>
                  </a:tcPr>
                </a:tc>
                <a:tc>
                  <a:txBody>
                    <a:bodyPr/>
                    <a:lstStyle/>
                    <a:p>
                      <a:r>
                        <a:rPr lang="en-US" sz="700" dirty="0">
                          <a:latin typeface="Calibri" panose="020F0502020204030204" pitchFamily="34" charset="0"/>
                          <a:ea typeface="Calibri" panose="020F0502020204030204" pitchFamily="34" charset="0"/>
                          <a:cs typeface="Calibri" panose="020F0502020204030204" pitchFamily="34" charset="0"/>
                        </a:rPr>
                        <a:t>All criteria in Good are met. Automated CI (continuous integration) techniques have been used to enforce correct code formatting and best practice. All functions and scripts have comprhensive and appropriate unit tests and type checking (coverage &gt; 85%). The package can run on any system through the use of the submitted Docker container.</a:t>
                      </a:r>
                    </a:p>
                  </a:txBody>
                  <a:tcPr>
                    <a:solidFill>
                      <a:schemeClr val="tx1">
                        <a:lumMod val="20000"/>
                        <a:lumOff val="80000"/>
                      </a:schemeClr>
                    </a:solidFill>
                  </a:tcPr>
                </a:tc>
                <a:extLst>
                  <a:ext uri="{0D108BD9-81ED-4DB2-BD59-A6C34878D82A}">
                    <a16:rowId xmlns:a16="http://schemas.microsoft.com/office/drawing/2014/main" val="173029964"/>
                  </a:ext>
                </a:extLst>
              </a:tr>
              <a:tr h="1118228">
                <a:tc>
                  <a:txBody>
                    <a:bodyPr/>
                    <a:lstStyle/>
                    <a:p>
                      <a:r>
                        <a:rPr lang="en-US" sz="700" dirty="0">
                          <a:latin typeface="Calibri" panose="020F0502020204030204" pitchFamily="34" charset="0"/>
                          <a:ea typeface="Calibri" panose="020F0502020204030204" pitchFamily="34" charset="0"/>
                          <a:cs typeface="Calibri" panose="020F0502020204030204" pitchFamily="34" charset="0"/>
                        </a:rPr>
                        <a:t>Modular</a:t>
                      </a:r>
                      <a:r>
                        <a:rPr lang="pl-PL" sz="700" dirty="0">
                          <a:latin typeface="Calibri"/>
                          <a:ea typeface="Calibri"/>
                          <a:cs typeface="Calibri"/>
                        </a:rPr>
                        <a:t> code published in the </a:t>
                      </a:r>
                      <a:r>
                        <a:rPr lang="en-US" sz="700" dirty="0">
                          <a:latin typeface="Calibri" panose="020F0502020204030204" pitchFamily="34" charset="0"/>
                          <a:ea typeface="Calibri" panose="020F0502020204030204" pitchFamily="34" charset="0"/>
                          <a:cs typeface="Calibri" panose="020F0502020204030204" pitchFamily="34" charset="0"/>
                        </a:rPr>
                        <a:t>required GitHub repository as python (.py) scripts. </a:t>
                      </a:r>
                      <a:endParaRPr lang="pl-PL" sz="700" dirty="0">
                        <a:latin typeface="Calibri" panose="020F0502020204030204" pitchFamily="34" charset="0"/>
                        <a:ea typeface="Calibri" panose="020F0502020204030204" pitchFamily="34" charset="0"/>
                        <a:cs typeface="Calibri" panose="020F0502020204030204" pitchFamily="34" charset="0"/>
                      </a:endParaRPr>
                    </a:p>
                    <a:p>
                      <a:r>
                        <a:rPr lang="pl-PL" sz="700" dirty="0">
                          <a:latin typeface="Calibri" panose="020F0502020204030204" pitchFamily="34" charset="0"/>
                          <a:ea typeface="Calibri" panose="020F0502020204030204" pitchFamily="34" charset="0"/>
                          <a:cs typeface="Calibri" panose="020F0502020204030204" pitchFamily="34" charset="0"/>
                        </a:rPr>
                        <a:t>Thanks to .pre-commit-config we made sure that all code is in </a:t>
                      </a:r>
                      <a:r>
                        <a:rPr lang="en-US" sz="700" dirty="0">
                          <a:latin typeface="Calibri" panose="020F0502020204030204" pitchFamily="34" charset="0"/>
                          <a:ea typeface="Calibri" panose="020F0502020204030204" pitchFamily="34" charset="0"/>
                          <a:cs typeface="Calibri" panose="020F0502020204030204" pitchFamily="34" charset="0"/>
                        </a:rPr>
                        <a:t>PEP8 guidelines</a:t>
                      </a:r>
                      <a:r>
                        <a:rPr lang="pl-PL" sz="700" dirty="0">
                          <a:latin typeface="Calibri" panose="020F0502020204030204" pitchFamily="34" charset="0"/>
                          <a:ea typeface="Calibri" panose="020F0502020204030204" pitchFamily="34" charset="0"/>
                          <a:cs typeface="Calibri" panose="020F0502020204030204" pitchFamily="34" charset="0"/>
                        </a:rPr>
                        <a:t>. </a:t>
                      </a:r>
                      <a:r>
                        <a:rPr lang="en-US" sz="700" dirty="0">
                          <a:latin typeface="Calibri" panose="020F0502020204030204" pitchFamily="34" charset="0"/>
                          <a:ea typeface="Calibri" panose="020F0502020204030204" pitchFamily="34" charset="0"/>
                          <a:cs typeface="Calibri" panose="020F0502020204030204" pitchFamily="34" charset="0"/>
                        </a:rPr>
                        <a:t>Individual  Authorship of each function and or module is clearly indicate</a:t>
                      </a:r>
                      <a:r>
                        <a:rPr lang="pl-PL" sz="700" dirty="0">
                          <a:latin typeface="Calibri" panose="020F0502020204030204" pitchFamily="34" charset="0"/>
                          <a:ea typeface="Calibri" panose="020F0502020204030204" pitchFamily="34" charset="0"/>
                          <a:cs typeface="Calibri" panose="020F0502020204030204" pitchFamily="34" charset="0"/>
                        </a:rPr>
                        <a:t>d and </a:t>
                      </a:r>
                      <a:r>
                        <a:rPr lang="en-US" sz="700" dirty="0">
                          <a:latin typeface="Calibri" panose="020F0502020204030204" pitchFamily="34" charset="0"/>
                          <a:ea typeface="Calibri" panose="020F0502020204030204" pitchFamily="34" charset="0"/>
                          <a:cs typeface="Calibri" panose="020F0502020204030204" pitchFamily="34" charset="0"/>
                        </a:rPr>
                        <a:t>plan for the structure on contents of the package is present.</a:t>
                      </a:r>
                      <a:endParaRPr lang="en-GB" sz="700" dirty="0">
                        <a:latin typeface="Calibri" panose="020F0502020204030204" pitchFamily="34" charset="0"/>
                        <a:ea typeface="Calibri" panose="020F0502020204030204" pitchFamily="34" charset="0"/>
                        <a:cs typeface="Calibri" panose="020F0502020204030204" pitchFamily="34" charset="0"/>
                      </a:endParaRPr>
                    </a:p>
                    <a:p>
                      <a:endParaRPr lang="en-NL" sz="700" dirty="0">
                        <a:latin typeface="Calibri" panose="020F0502020204030204" pitchFamily="34" charset="0"/>
                        <a:ea typeface="Calibri" panose="020F0502020204030204" pitchFamily="34" charset="0"/>
                        <a:cs typeface="Calibri" panose="020F0502020204030204" pitchFamily="34" charset="0"/>
                      </a:endParaRPr>
                    </a:p>
                  </a:txBody>
                  <a:tcPr>
                    <a:solidFill>
                      <a:schemeClr val="accent4">
                        <a:lumMod val="40000"/>
                        <a:lumOff val="60000"/>
                      </a:schemeClr>
                    </a:solidFill>
                  </a:tcPr>
                </a:tc>
                <a:tc>
                  <a:txBody>
                    <a:bodyPr/>
                    <a:lstStyle/>
                    <a:p>
                      <a:r>
                        <a:rPr lang="en-US" sz="700" dirty="0">
                          <a:latin typeface="Calibri" panose="020F0502020204030204" pitchFamily="34" charset="0"/>
                          <a:ea typeface="Calibri" panose="020F0502020204030204" pitchFamily="34" charset="0"/>
                          <a:cs typeface="Calibri" panose="020F0502020204030204" pitchFamily="34" charset="0"/>
                        </a:rPr>
                        <a:t>I work toward the production of high quality industry standard code using virtual environments (I created environments for Azure ml based on poetry we were using during the whole project). Our package is well structured. I created and used functions (e.g. model_saving) and modules appropriately according to industry standards. Thanks to .pre-commit-config we made sure that all code is in PEP8 guidelines.</a:t>
                      </a:r>
                      <a:endParaRPr lang="en-NL" sz="700" dirty="0">
                        <a:latin typeface="Calibri" panose="020F0502020204030204" pitchFamily="34" charset="0"/>
                        <a:ea typeface="Calibri" panose="020F0502020204030204" pitchFamily="34" charset="0"/>
                        <a:cs typeface="Calibri" panose="020F0502020204030204" pitchFamily="34" charset="0"/>
                      </a:endParaRPr>
                    </a:p>
                  </a:txBody>
                  <a:tcPr>
                    <a:solidFill>
                      <a:schemeClr val="accent6">
                        <a:lumMod val="40000"/>
                        <a:lumOff val="60000"/>
                      </a:schemeClr>
                    </a:solidFill>
                  </a:tcPr>
                </a:tc>
                <a:tc>
                  <a:txBody>
                    <a:bodyPr/>
                    <a:lstStyle/>
                    <a:p>
                      <a:r>
                        <a:rPr lang="pl-PL" sz="700" dirty="0">
                          <a:latin typeface="Calibri" panose="020F0502020204030204" pitchFamily="34" charset="0"/>
                          <a:ea typeface="Calibri" panose="020F0502020204030204" pitchFamily="34" charset="0"/>
                          <a:cs typeface="Calibri" panose="020F0502020204030204" pitchFamily="34" charset="0"/>
                        </a:rPr>
                        <a:t>We </a:t>
                      </a:r>
                      <a:r>
                        <a:rPr lang="en-US" sz="700" dirty="0">
                          <a:latin typeface="Calibri" panose="020F0502020204030204" pitchFamily="34" charset="0"/>
                          <a:ea typeface="Calibri" panose="020F0502020204030204" pitchFamily="34" charset="0"/>
                          <a:cs typeface="Calibri" panose="020F0502020204030204" pitchFamily="34" charset="0"/>
                        </a:rPr>
                        <a:t>produced</a:t>
                      </a:r>
                      <a:r>
                        <a:rPr lang="pl-PL" sz="700" dirty="0">
                          <a:latin typeface="Calibri" panose="020F0502020204030204" pitchFamily="34" charset="0"/>
                          <a:ea typeface="Calibri" panose="020F0502020204030204" pitchFamily="34" charset="0"/>
                          <a:cs typeface="Calibri" panose="020F0502020204030204" pitchFamily="34" charset="0"/>
                        </a:rPr>
                        <a:t> </a:t>
                      </a:r>
                      <a:r>
                        <a:rPr lang="en-US" sz="700" dirty="0">
                          <a:latin typeface="Calibri" panose="020F0502020204030204" pitchFamily="34" charset="0"/>
                          <a:ea typeface="Calibri" panose="020F0502020204030204" pitchFamily="34" charset="0"/>
                          <a:cs typeface="Calibri" panose="020F0502020204030204" pitchFamily="34" charset="0"/>
                        </a:rPr>
                        <a:t>shareable</a:t>
                      </a:r>
                      <a:r>
                        <a:rPr lang="pl-PL" sz="700" dirty="0">
                          <a:latin typeface="Calibri" panose="020F0502020204030204" pitchFamily="34" charset="0"/>
                          <a:ea typeface="Calibri" panose="020F0502020204030204" pitchFamily="34" charset="0"/>
                          <a:cs typeface="Calibri" panose="020F0502020204030204" pitchFamily="34" charset="0"/>
                        </a:rPr>
                        <a:t> </a:t>
                      </a:r>
                      <a:r>
                        <a:rPr lang="en-US" sz="700" dirty="0">
                          <a:latin typeface="Calibri" panose="020F0502020204030204" pitchFamily="34" charset="0"/>
                          <a:ea typeface="Calibri" panose="020F0502020204030204" pitchFamily="34" charset="0"/>
                          <a:cs typeface="Calibri" panose="020F0502020204030204" pitchFamily="34" charset="0"/>
                        </a:rPr>
                        <a:t>package</a:t>
                      </a:r>
                      <a:r>
                        <a:rPr lang="pl-PL" sz="700" dirty="0">
                          <a:latin typeface="Calibri" panose="020F0502020204030204" pitchFamily="34" charset="0"/>
                          <a:ea typeface="Calibri" panose="020F0502020204030204" pitchFamily="34" charset="0"/>
                          <a:cs typeface="Calibri" panose="020F0502020204030204" pitchFamily="34" charset="0"/>
                        </a:rPr>
                        <a:t> which can be </a:t>
                      </a:r>
                      <a:r>
                        <a:rPr lang="en-US" sz="700" dirty="0">
                          <a:latin typeface="Calibri" panose="020F0502020204030204" pitchFamily="34" charset="0"/>
                          <a:ea typeface="Calibri" panose="020F0502020204030204" pitchFamily="34" charset="0"/>
                          <a:cs typeface="Calibri" panose="020F0502020204030204" pitchFamily="34" charset="0"/>
                        </a:rPr>
                        <a:t>run outside of the development environment</a:t>
                      </a:r>
                      <a:r>
                        <a:rPr lang="pl-PL" sz="700" dirty="0">
                          <a:latin typeface="Calibri" panose="020F0502020204030204" pitchFamily="34" charset="0"/>
                          <a:ea typeface="Calibri" panose="020F0502020204030204" pitchFamily="34" charset="0"/>
                          <a:cs typeface="Calibri" panose="020F0502020204030204" pitchFamily="34" charset="0"/>
                        </a:rPr>
                        <a:t>. I wrote the unit testing </a:t>
                      </a:r>
                      <a:r>
                        <a:rPr lang="en-US" sz="700" dirty="0">
                          <a:latin typeface="Calibri" panose="020F0502020204030204" pitchFamily="34" charset="0"/>
                          <a:ea typeface="Calibri" panose="020F0502020204030204" pitchFamily="34" charset="0"/>
                          <a:cs typeface="Calibri" panose="020F0502020204030204" pitchFamily="34" charset="0"/>
                        </a:rPr>
                        <a:t>(e.g.</a:t>
                      </a:r>
                      <a:r>
                        <a:rPr lang="pl-PL" sz="700" dirty="0">
                          <a:latin typeface="Calibri" panose="020F0502020204030204" pitchFamily="34" charset="0"/>
                          <a:ea typeface="Calibri" panose="020F0502020204030204" pitchFamily="34" charset="0"/>
                          <a:cs typeface="Calibri" panose="020F0502020204030204" pitchFamily="34" charset="0"/>
                        </a:rPr>
                        <a:t> for</a:t>
                      </a:r>
                      <a:r>
                        <a:rPr lang="en-US" sz="700" dirty="0">
                          <a:latin typeface="Calibri" panose="020F0502020204030204" pitchFamily="34" charset="0"/>
                          <a:ea typeface="Calibri" panose="020F0502020204030204" pitchFamily="34" charset="0"/>
                          <a:cs typeface="Calibri" panose="020F0502020204030204" pitchFamily="34" charset="0"/>
                        </a:rPr>
                        <a:t> model_saving)</a:t>
                      </a:r>
                      <a:r>
                        <a:rPr lang="pl-PL" sz="700" dirty="0">
                          <a:latin typeface="Calibri" panose="020F0502020204030204" pitchFamily="34" charset="0"/>
                          <a:ea typeface="Calibri" panose="020F0502020204030204" pitchFamily="34" charset="0"/>
                          <a:cs typeface="Calibri" panose="020F0502020204030204" pitchFamily="34" charset="0"/>
                        </a:rPr>
                        <a:t>.</a:t>
                      </a:r>
                      <a:r>
                        <a:rPr lang="en-US" sz="700" dirty="0">
                          <a:latin typeface="Calibri" panose="020F0502020204030204" pitchFamily="34" charset="0"/>
                          <a:ea typeface="Calibri" panose="020F0502020204030204" pitchFamily="34" charset="0"/>
                          <a:cs typeface="Calibri" panose="020F0502020204030204" pitchFamily="34" charset="0"/>
                        </a:rPr>
                        <a:t> Thanks to .pre-commit-config we made sure that all code is in PEP8 guidelines.</a:t>
                      </a:r>
                      <a:endParaRPr lang="en-NL" sz="700" dirty="0">
                        <a:latin typeface="Calibri" panose="020F0502020204030204" pitchFamily="34" charset="0"/>
                        <a:ea typeface="Calibri" panose="020F0502020204030204" pitchFamily="34" charset="0"/>
                        <a:cs typeface="Calibri" panose="020F0502020204030204" pitchFamily="34" charset="0"/>
                      </a:endParaRPr>
                    </a:p>
                  </a:txBody>
                  <a:tcPr>
                    <a:solidFill>
                      <a:srgbClr val="00FFCC"/>
                    </a:solidFill>
                  </a:tcPr>
                </a:tc>
                <a:tc>
                  <a:txBody>
                    <a:bodyPr/>
                    <a:lstStyle/>
                    <a:p>
                      <a:r>
                        <a:rPr lang="en-US" sz="700" dirty="0">
                          <a:latin typeface="Calibri" panose="020F0502020204030204" pitchFamily="34" charset="0"/>
                          <a:ea typeface="Calibri" panose="020F0502020204030204" pitchFamily="34" charset="0"/>
                          <a:cs typeface="Calibri" panose="020F0502020204030204" pitchFamily="34" charset="0"/>
                        </a:rPr>
                        <a:t>Our Unit test coverage is 87%, which is visible in Unit</a:t>
                      </a:r>
                      <a:r>
                        <a:rPr lang="pl-PL" sz="700" dirty="0">
                          <a:latin typeface="Calibri" panose="020F0502020204030204" pitchFamily="34" charset="0"/>
                          <a:ea typeface="Calibri" panose="020F0502020204030204" pitchFamily="34" charset="0"/>
                          <a:cs typeface="Calibri" panose="020F0502020204030204" pitchFamily="34" charset="0"/>
                        </a:rPr>
                        <a:t>_</a:t>
                      </a:r>
                      <a:r>
                        <a:rPr lang="en-US" sz="700" dirty="0">
                          <a:latin typeface="Calibri" panose="020F0502020204030204" pitchFamily="34" charset="0"/>
                          <a:ea typeface="Calibri" panose="020F0502020204030204" pitchFamily="34" charset="0"/>
                          <a:cs typeface="Calibri" panose="020F0502020204030204" pitchFamily="34" charset="0"/>
                        </a:rPr>
                        <a:t>test_Coverage on git hup pages. Static type checking is implemented. Appropriate resource management has been implemented such that the code base or parts of it run on CPU or GPU devices as appropriate depending on the availability of the resources within the system where the code is run.</a:t>
                      </a:r>
                      <a:endParaRPr lang="en-NL" sz="700" dirty="0">
                        <a:latin typeface="Calibri" panose="020F0502020204030204" pitchFamily="34" charset="0"/>
                        <a:ea typeface="Calibri" panose="020F0502020204030204" pitchFamily="34" charset="0"/>
                        <a:cs typeface="Calibri" panose="020F0502020204030204" pitchFamily="34" charset="0"/>
                      </a:endParaRPr>
                    </a:p>
                  </a:txBody>
                  <a:tcPr>
                    <a:solidFill>
                      <a:schemeClr val="accent2">
                        <a:lumMod val="20000"/>
                        <a:lumOff val="80000"/>
                      </a:schemeClr>
                    </a:solidFill>
                  </a:tcPr>
                </a:tc>
                <a:tc>
                  <a:txBody>
                    <a:bodyPr/>
                    <a:lstStyle/>
                    <a:p>
                      <a:r>
                        <a:rPr lang="en-US" sz="690" dirty="0">
                          <a:latin typeface="Calibri" panose="020F0502020204030204" pitchFamily="34" charset="0"/>
                          <a:ea typeface="Calibri" panose="020F0502020204030204" pitchFamily="34" charset="0"/>
                          <a:cs typeface="Calibri" panose="020F0502020204030204" pitchFamily="34" charset="0"/>
                        </a:rPr>
                        <a:t>Automated CI (continuous integration) techniques implemented, pre-commits, and also git hub all functions are going through unit tests before going to the main. All functions and scripts have comprehensive and appropriate unit tests and type checking. Our Unit test coverage is</a:t>
                      </a:r>
                      <a:r>
                        <a:rPr lang="pl-PL" sz="690" dirty="0">
                          <a:latin typeface="Calibri" panose="020F0502020204030204" pitchFamily="34" charset="0"/>
                          <a:ea typeface="Calibri" panose="020F0502020204030204" pitchFamily="34" charset="0"/>
                          <a:cs typeface="Calibri" panose="020F0502020204030204" pitchFamily="34" charset="0"/>
                        </a:rPr>
                        <a:t> over</a:t>
                      </a:r>
                      <a:r>
                        <a:rPr lang="en-US" sz="690" dirty="0">
                          <a:latin typeface="Calibri" panose="020F0502020204030204" pitchFamily="34" charset="0"/>
                          <a:ea typeface="Calibri" panose="020F0502020204030204" pitchFamily="34" charset="0"/>
                          <a:cs typeface="Calibri" panose="020F0502020204030204" pitchFamily="34" charset="0"/>
                        </a:rPr>
                        <a:t> 8</a:t>
                      </a:r>
                      <a:r>
                        <a:rPr lang="pl-PL" sz="690" dirty="0">
                          <a:latin typeface="Calibri" panose="020F0502020204030204" pitchFamily="34" charset="0"/>
                          <a:ea typeface="Calibri" panose="020F0502020204030204" pitchFamily="34" charset="0"/>
                          <a:cs typeface="Calibri" panose="020F0502020204030204" pitchFamily="34" charset="0"/>
                        </a:rPr>
                        <a:t>5</a:t>
                      </a:r>
                      <a:r>
                        <a:rPr lang="en-US" sz="690" dirty="0">
                          <a:latin typeface="Calibri" panose="020F0502020204030204" pitchFamily="34" charset="0"/>
                          <a:ea typeface="Calibri" panose="020F0502020204030204" pitchFamily="34" charset="0"/>
                          <a:cs typeface="Calibri" panose="020F0502020204030204" pitchFamily="34" charset="0"/>
                        </a:rPr>
                        <a:t>%, which is visible in Unit</a:t>
                      </a:r>
                      <a:r>
                        <a:rPr lang="pl-PL" sz="690" dirty="0">
                          <a:latin typeface="Calibri" panose="020F0502020204030204" pitchFamily="34" charset="0"/>
                          <a:ea typeface="Calibri" panose="020F0502020204030204" pitchFamily="34" charset="0"/>
                          <a:cs typeface="Calibri" panose="020F0502020204030204" pitchFamily="34" charset="0"/>
                        </a:rPr>
                        <a:t> </a:t>
                      </a:r>
                      <a:r>
                        <a:rPr lang="en-US" sz="690" dirty="0">
                          <a:latin typeface="Calibri" panose="020F0502020204030204" pitchFamily="34" charset="0"/>
                          <a:ea typeface="Calibri" panose="020F0502020204030204" pitchFamily="34" charset="0"/>
                          <a:cs typeface="Calibri" panose="020F0502020204030204" pitchFamily="34" charset="0"/>
                        </a:rPr>
                        <a:t>test</a:t>
                      </a:r>
                      <a:r>
                        <a:rPr lang="pl-PL" sz="690" dirty="0">
                          <a:latin typeface="Calibri" panose="020F0502020204030204" pitchFamily="34" charset="0"/>
                          <a:ea typeface="Calibri" panose="020F0502020204030204" pitchFamily="34" charset="0"/>
                          <a:cs typeface="Calibri" panose="020F0502020204030204" pitchFamily="34" charset="0"/>
                        </a:rPr>
                        <a:t> </a:t>
                      </a:r>
                      <a:r>
                        <a:rPr lang="en-US" sz="690" dirty="0">
                          <a:latin typeface="Calibri" panose="020F0502020204030204" pitchFamily="34" charset="0"/>
                          <a:ea typeface="Calibri" panose="020F0502020204030204" pitchFamily="34" charset="0"/>
                          <a:cs typeface="Calibri" panose="020F0502020204030204" pitchFamily="34" charset="0"/>
                        </a:rPr>
                        <a:t>Coverage on git hu</a:t>
                      </a:r>
                      <a:r>
                        <a:rPr lang="pl-PL" sz="690" dirty="0">
                          <a:latin typeface="Calibri" panose="020F0502020204030204" pitchFamily="34" charset="0"/>
                          <a:ea typeface="Calibri" panose="020F0502020204030204" pitchFamily="34" charset="0"/>
                          <a:cs typeface="Calibri" panose="020F0502020204030204" pitchFamily="34" charset="0"/>
                        </a:rPr>
                        <a:t>b</a:t>
                      </a:r>
                      <a:r>
                        <a:rPr lang="en-US" sz="690" dirty="0">
                          <a:latin typeface="Calibri" panose="020F0502020204030204" pitchFamily="34" charset="0"/>
                          <a:ea typeface="Calibri" panose="020F0502020204030204" pitchFamily="34" charset="0"/>
                          <a:cs typeface="Calibri" panose="020F0502020204030204" pitchFamily="34" charset="0"/>
                        </a:rPr>
                        <a:t> pages. The package can run on any system through the use of the submitted Docker container.</a:t>
                      </a:r>
                      <a:endParaRPr lang="en-NL" sz="690" dirty="0">
                        <a:latin typeface="Calibri" panose="020F0502020204030204" pitchFamily="34" charset="0"/>
                        <a:ea typeface="Calibri" panose="020F0502020204030204" pitchFamily="34" charset="0"/>
                        <a:cs typeface="Calibri" panose="020F0502020204030204" pitchFamily="34" charset="0"/>
                      </a:endParaRPr>
                    </a:p>
                  </a:txBody>
                  <a:tcPr>
                    <a:solidFill>
                      <a:schemeClr val="tx1">
                        <a:lumMod val="20000"/>
                        <a:lumOff val="80000"/>
                      </a:schemeClr>
                    </a:solidFill>
                  </a:tcPr>
                </a:tc>
                <a:extLst>
                  <a:ext uri="{0D108BD9-81ED-4DB2-BD59-A6C34878D82A}">
                    <a16:rowId xmlns:a16="http://schemas.microsoft.com/office/drawing/2014/main" val="3577151072"/>
                  </a:ext>
                </a:extLst>
              </a:tr>
              <a:tr h="1280076">
                <a:tc>
                  <a:txBody>
                    <a:bodyPr/>
                    <a:lstStyle/>
                    <a:p>
                      <a:pPr lvl="0">
                        <a:buNone/>
                      </a:pPr>
                      <a:r>
                        <a:rPr lang="pl-PL" sz="700" dirty="0">
                          <a:latin typeface="Calibri"/>
                          <a:ea typeface="Calibri"/>
                          <a:cs typeface="Calibri"/>
                        </a:rPr>
                        <a:t>Git hub </a:t>
                      </a:r>
                      <a:r>
                        <a:rPr lang="en-US" sz="700" dirty="0">
                          <a:latin typeface="Calibri" panose="020F0502020204030204" pitchFamily="34" charset="0"/>
                          <a:ea typeface="Calibri" panose="020F0502020204030204" pitchFamily="34" charset="0"/>
                          <a:cs typeface="Calibri" panose="020F0502020204030204" pitchFamily="34" charset="0"/>
                        </a:rPr>
                        <a:t>repository</a:t>
                      </a:r>
                      <a:r>
                        <a:rPr lang="pl-PL" sz="700" dirty="0">
                          <a:latin typeface="Calibri"/>
                          <a:ea typeface="Calibri"/>
                          <a:cs typeface="Calibri"/>
                        </a:rPr>
                        <a:t>: </a:t>
                      </a:r>
                      <a:r>
                        <a:rPr lang="pl-PL" sz="700" dirty="0">
                          <a:latin typeface="Calibri"/>
                          <a:ea typeface="Calibri"/>
                          <a:cs typeface="Calibri"/>
                          <a:hlinkClick r:id="rId3"/>
                        </a:rPr>
                        <a:t>https://github.com/BredaUniversityADSAI/2023-24d-fai2-adsai-group-cv1/tree/main</a:t>
                      </a:r>
                      <a:r>
                        <a:rPr lang="pl-PL" sz="700" dirty="0">
                          <a:latin typeface="Calibri"/>
                          <a:ea typeface="Calibri"/>
                          <a:cs typeface="Calibri"/>
                        </a:rPr>
                        <a:t> </a:t>
                      </a:r>
                    </a:p>
                    <a:p>
                      <a:pPr lvl="0">
                        <a:buNone/>
                      </a:pPr>
                      <a:r>
                        <a:rPr lang="pl-PL" sz="700" dirty="0">
                          <a:latin typeface="Calibri" panose="020F0502020204030204" pitchFamily="34" charset="0"/>
                          <a:ea typeface="Calibri" panose="020F0502020204030204" pitchFamily="34" charset="0"/>
                          <a:cs typeface="Calibri" panose="020F0502020204030204" pitchFamily="34" charset="0"/>
                        </a:rPr>
                        <a:t>P</a:t>
                      </a:r>
                      <a:r>
                        <a:rPr lang="en-US" sz="700" dirty="0">
                          <a:latin typeface="Calibri" panose="020F0502020204030204" pitchFamily="34" charset="0"/>
                          <a:ea typeface="Calibri" panose="020F0502020204030204" pitchFamily="34" charset="0"/>
                          <a:cs typeface="Calibri" panose="020F0502020204030204" pitchFamily="34" charset="0"/>
                        </a:rPr>
                        <a:t>lan for the structure</a:t>
                      </a:r>
                      <a:r>
                        <a:rPr lang="pl-PL" sz="700" dirty="0">
                          <a:latin typeface="Calibri" panose="020F0502020204030204" pitchFamily="34" charset="0"/>
                          <a:ea typeface="Calibri" panose="020F0502020204030204" pitchFamily="34" charset="0"/>
                          <a:cs typeface="Calibri" panose="020F0502020204030204" pitchFamily="34" charset="0"/>
                        </a:rPr>
                        <a:t>: </a:t>
                      </a:r>
                      <a:r>
                        <a:rPr lang="pl-PL" sz="700" dirty="0">
                          <a:latin typeface="Calibri" panose="020F0502020204030204" pitchFamily="34" charset="0"/>
                          <a:ea typeface="Calibri" panose="020F0502020204030204" pitchFamily="34" charset="0"/>
                          <a:cs typeface="Calibri" panose="020F0502020204030204" pitchFamily="34" charset="0"/>
                          <a:hlinkClick r:id="rId4"/>
                        </a:rPr>
                        <a:t>https://github.com/BredaUniversityADSAI/2023-24d-fai2-adsai-group-cv1/blob/test/Management/MLOps_plan.md</a:t>
                      </a:r>
                      <a:r>
                        <a:rPr lang="pl-PL" sz="700" dirty="0">
                          <a:latin typeface="Calibri" panose="020F0502020204030204" pitchFamily="34" charset="0"/>
                          <a:ea typeface="Calibri" panose="020F0502020204030204" pitchFamily="34" charset="0"/>
                          <a:cs typeface="Calibri" panose="020F0502020204030204" pitchFamily="34" charset="0"/>
                        </a:rPr>
                        <a:t> </a:t>
                      </a:r>
                      <a:br>
                        <a:rPr lang="pl-PL" sz="700" dirty="0">
                          <a:latin typeface="Calibri"/>
                          <a:ea typeface="Calibri"/>
                          <a:cs typeface="Calibri"/>
                        </a:rPr>
                      </a:br>
                      <a:endParaRPr lang="pl-PL" sz="700" dirty="0">
                        <a:latin typeface="Calibri"/>
                        <a:ea typeface="Calibri"/>
                        <a:cs typeface="Calibri"/>
                      </a:endParaRPr>
                    </a:p>
                    <a:p>
                      <a:pPr lvl="0">
                        <a:buNone/>
                      </a:pPr>
                      <a:endParaRPr lang="pl-PL" sz="700" dirty="0">
                        <a:latin typeface="Calibri"/>
                        <a:ea typeface="Calibri"/>
                        <a:cs typeface="Calibri"/>
                      </a:endParaRPr>
                    </a:p>
                    <a:p>
                      <a:pPr lvl="0">
                        <a:buNone/>
                      </a:pPr>
                      <a:endParaRPr lang="pl-PL" sz="700" dirty="0">
                        <a:latin typeface="Calibri"/>
                        <a:ea typeface="Calibri"/>
                        <a:cs typeface="Calibri"/>
                      </a:endParaRPr>
                    </a:p>
                    <a:p>
                      <a:pPr lvl="0">
                        <a:buNone/>
                      </a:pPr>
                      <a:endParaRPr lang="pl-PL" sz="700" dirty="0">
                        <a:latin typeface="Calibri"/>
                        <a:ea typeface="Calibri"/>
                        <a:cs typeface="Calibri"/>
                      </a:endParaRPr>
                    </a:p>
                    <a:p>
                      <a:pPr lvl="0">
                        <a:buNone/>
                      </a:pPr>
                      <a:endParaRPr lang="pl-PL" sz="700" dirty="0">
                        <a:latin typeface="Calibri"/>
                        <a:ea typeface="Calibri"/>
                        <a:cs typeface="Calibri"/>
                      </a:endParaRPr>
                    </a:p>
                    <a:p>
                      <a:pPr lvl="0">
                        <a:buNone/>
                      </a:pPr>
                      <a:r>
                        <a:rPr lang="pl-PL" sz="700" dirty="0">
                          <a:latin typeface="Calibri"/>
                          <a:ea typeface="Calibri"/>
                          <a:cs typeface="Calibri"/>
                        </a:rPr>
                        <a:t>Poetry: </a:t>
                      </a:r>
                      <a:r>
                        <a:rPr lang="pl-PL" sz="700" dirty="0">
                          <a:latin typeface="Calibri"/>
                          <a:ea typeface="Calibri"/>
                          <a:cs typeface="Calibri"/>
                          <a:hlinkClick r:id="rId5"/>
                        </a:rPr>
                        <a:t>https://github.com/BredaUniversityADSAI/2023-24d-fai2-adsai-group-cv1/blob/development/ATHENA/pyproject.toml</a:t>
                      </a:r>
                      <a:r>
                        <a:rPr lang="pl-PL" sz="700" dirty="0">
                          <a:latin typeface="Calibri"/>
                          <a:ea typeface="Calibri"/>
                          <a:cs typeface="Calibri"/>
                        </a:rPr>
                        <a:t> </a:t>
                      </a:r>
                      <a:endParaRPr lang="en-US" sz="700" dirty="0">
                        <a:latin typeface="Calibri"/>
                        <a:ea typeface="Calibri"/>
                        <a:cs typeface="Calibri"/>
                      </a:endParaRPr>
                    </a:p>
                  </a:txBody>
                  <a:tcPr>
                    <a:solidFill>
                      <a:schemeClr val="accent4">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pl-PL" sz="700" dirty="0" err="1">
                          <a:latin typeface="Calibri"/>
                          <a:ea typeface="Calibri"/>
                          <a:cs typeface="Calibri"/>
                        </a:rPr>
                        <a:t>ATHENA_Package:</a:t>
                      </a:r>
                      <a:r>
                        <a:rPr lang="pl-PL" sz="600" dirty="0" err="1">
                          <a:latin typeface="Calibri"/>
                          <a:ea typeface="Calibri"/>
                          <a:cs typeface="Calibri"/>
                          <a:hlinkClick r:id="rId6"/>
                        </a:rPr>
                        <a:t>https</a:t>
                      </a:r>
                      <a:r>
                        <a:rPr lang="pl-PL" sz="600" dirty="0">
                          <a:latin typeface="Calibri"/>
                          <a:ea typeface="Calibri"/>
                          <a:cs typeface="Calibri"/>
                          <a:hlinkClick r:id="rId6"/>
                        </a:rPr>
                        <a:t>://github.com/</a:t>
                      </a:r>
                      <a:r>
                        <a:rPr lang="pl-PL" sz="600" dirty="0" err="1">
                          <a:latin typeface="Calibri"/>
                          <a:ea typeface="Calibri"/>
                          <a:cs typeface="Calibri"/>
                          <a:hlinkClick r:id="rId6"/>
                        </a:rPr>
                        <a:t>BredaUniversityADSAI</a:t>
                      </a:r>
                      <a:r>
                        <a:rPr lang="pl-PL" sz="600" dirty="0">
                          <a:latin typeface="Calibri"/>
                          <a:ea typeface="Calibri"/>
                          <a:cs typeface="Calibri"/>
                          <a:hlinkClick r:id="rId6"/>
                        </a:rPr>
                        <a:t>/2023-24d-fai2-adsai-group-cv1/</a:t>
                      </a:r>
                      <a:r>
                        <a:rPr lang="pl-PL" sz="600" dirty="0" err="1">
                          <a:latin typeface="Calibri"/>
                          <a:ea typeface="Calibri"/>
                          <a:cs typeface="Calibri"/>
                          <a:hlinkClick r:id="rId6"/>
                        </a:rPr>
                        <a:t>tree</a:t>
                      </a:r>
                      <a:r>
                        <a:rPr lang="pl-PL" sz="600" dirty="0">
                          <a:latin typeface="Calibri"/>
                          <a:ea typeface="Calibri"/>
                          <a:cs typeface="Calibri"/>
                          <a:hlinkClick r:id="rId6"/>
                        </a:rPr>
                        <a:t>/test/</a:t>
                      </a:r>
                      <a:r>
                        <a:rPr lang="pl-PL" sz="600" dirty="0" err="1">
                          <a:latin typeface="Calibri"/>
                          <a:ea typeface="Calibri"/>
                          <a:cs typeface="Calibri"/>
                          <a:hlinkClick r:id="rId6"/>
                        </a:rPr>
                        <a:t>app</a:t>
                      </a:r>
                      <a:r>
                        <a:rPr lang="pl-PL" sz="600" dirty="0">
                          <a:latin typeface="Calibri"/>
                          <a:ea typeface="Calibri"/>
                          <a:cs typeface="Calibri"/>
                          <a:hlinkClick r:id="rId6"/>
                        </a:rPr>
                        <a:t>/backend/ATHENA/</a:t>
                      </a:r>
                      <a:r>
                        <a:rPr lang="pl-PL" sz="600" dirty="0" err="1">
                          <a:latin typeface="Calibri"/>
                          <a:ea typeface="Calibri"/>
                          <a:cs typeface="Calibri"/>
                          <a:hlinkClick r:id="rId6"/>
                        </a:rPr>
                        <a:t>scr</a:t>
                      </a:r>
                      <a:r>
                        <a:rPr lang="pl-PL" sz="600" dirty="0">
                          <a:latin typeface="Calibri"/>
                          <a:ea typeface="Calibri"/>
                          <a:cs typeface="Calibri"/>
                        </a:rPr>
                        <a:t> </a:t>
                      </a:r>
                      <a:endParaRPr lang="pl-PL" sz="700" dirty="0">
                        <a:latin typeface="Calibri"/>
                        <a:ea typeface="Calibri"/>
                        <a:cs typeface="Calibri"/>
                      </a:endParaRPr>
                    </a:p>
                    <a:p>
                      <a:pPr lvl="0">
                        <a:buNone/>
                      </a:pPr>
                      <a:r>
                        <a:rPr lang="pl-PL" sz="700" dirty="0">
                          <a:latin typeface="Calibri"/>
                          <a:ea typeface="Calibri"/>
                          <a:cs typeface="Calibri"/>
                        </a:rPr>
                        <a:t>Enviroment team(i did it): </a:t>
                      </a:r>
                      <a:r>
                        <a:rPr lang="pl-PL" sz="500" dirty="0">
                          <a:latin typeface="Calibri"/>
                          <a:ea typeface="Calibri"/>
                          <a:cs typeface="Calibri"/>
                          <a:hlinkClick r:id="rId7"/>
                        </a:rPr>
                        <a:t>https://github.com/BredaUniversityADSAI/2023-24d-fai2-adsai-DominikSzewczyk224180/blob/main/Evidence/Enviroment%20team.png</a:t>
                      </a:r>
                      <a:r>
                        <a:rPr lang="pl-PL" sz="500" dirty="0">
                          <a:latin typeface="Calibri"/>
                          <a:ea typeface="Calibri"/>
                          <a:cs typeface="Calibri"/>
                        </a:rPr>
                        <a:t> </a:t>
                      </a:r>
                      <a:br>
                        <a:rPr lang="pl-PL" sz="700" dirty="0">
                          <a:latin typeface="Calibri"/>
                          <a:ea typeface="Calibri"/>
                          <a:cs typeface="Calibri"/>
                        </a:rPr>
                      </a:br>
                      <a:r>
                        <a:rPr lang="pl-PL" sz="700" dirty="0">
                          <a:latin typeface="Calibri"/>
                          <a:ea typeface="Calibri"/>
                          <a:cs typeface="Calibri"/>
                        </a:rPr>
                        <a:t>Enviroment personal: </a:t>
                      </a:r>
                      <a:r>
                        <a:rPr lang="pl-PL" sz="500" dirty="0">
                          <a:latin typeface="Calibri"/>
                          <a:ea typeface="Calibri"/>
                          <a:cs typeface="Calibri"/>
                          <a:hlinkClick r:id="rId8"/>
                        </a:rPr>
                        <a:t>https://github.com/BredaUniversityADSAI/2023-24d-fai2-adsai-DominikSzewczyk224180/blob/main/Evidence/Enviroment%20personal.png</a:t>
                      </a:r>
                      <a:r>
                        <a:rPr lang="pl-PL" sz="500" dirty="0">
                          <a:latin typeface="Calibri"/>
                          <a:ea typeface="Calibri"/>
                          <a:cs typeface="Calibri"/>
                        </a:rPr>
                        <a:t> </a:t>
                      </a:r>
                    </a:p>
                    <a:p>
                      <a:pPr lvl="0">
                        <a:buNone/>
                      </a:pPr>
                      <a:r>
                        <a:rPr lang="pl-PL" sz="700" b="0" i="0" u="none" strike="noStrike" cap="none" dirty="0">
                          <a:solidFill>
                            <a:srgbClr val="000000"/>
                          </a:solidFill>
                          <a:latin typeface="Calibri"/>
                          <a:ea typeface="Calibri"/>
                          <a:cs typeface="Calibri"/>
                          <a:sym typeface="Arial"/>
                        </a:rPr>
                        <a:t>Creating enviroment: </a:t>
                      </a:r>
                      <a:r>
                        <a:rPr lang="pl-PL" sz="500" b="0" i="0" u="none" strike="noStrike" cap="none" dirty="0">
                          <a:solidFill>
                            <a:srgbClr val="000000"/>
                          </a:solidFill>
                          <a:latin typeface="Calibri"/>
                          <a:ea typeface="Calibri"/>
                          <a:cs typeface="Calibri"/>
                          <a:sym typeface="Arial"/>
                          <a:hlinkClick r:id="rId9"/>
                        </a:rPr>
                        <a:t>https://github.com/BredaUniversityADSAI/2023-24d-fai2-adsai-group-cv1/blob/development/ATHENA/utils/register_environment.py</a:t>
                      </a:r>
                      <a:r>
                        <a:rPr lang="pl-PL" sz="500" b="0" i="0" u="none" strike="noStrike" cap="none" dirty="0">
                          <a:solidFill>
                            <a:srgbClr val="000000"/>
                          </a:solidFill>
                          <a:latin typeface="Calibri"/>
                          <a:ea typeface="Calibri"/>
                          <a:cs typeface="Calibri"/>
                          <a:sym typeface="Arial"/>
                        </a:rPr>
                        <a:t> </a:t>
                      </a:r>
                    </a:p>
                    <a:p>
                      <a:pPr lvl="0">
                        <a:buNone/>
                      </a:pPr>
                      <a:r>
                        <a:rPr lang="pl-PL" sz="700" b="0" i="0" u="none" strike="noStrike" cap="none" dirty="0">
                          <a:solidFill>
                            <a:srgbClr val="000000"/>
                          </a:solidFill>
                          <a:latin typeface="Calibri"/>
                          <a:ea typeface="Calibri"/>
                          <a:cs typeface="Calibri"/>
                          <a:sym typeface="Arial"/>
                        </a:rPr>
                        <a:t>Model_saving: </a:t>
                      </a:r>
                      <a:r>
                        <a:rPr lang="pl-PL" sz="500" b="0" i="0" u="none" strike="noStrike" cap="none" dirty="0">
                          <a:solidFill>
                            <a:srgbClr val="000000"/>
                          </a:solidFill>
                          <a:latin typeface="Calibri"/>
                          <a:ea typeface="Calibri"/>
                          <a:cs typeface="Calibri"/>
                          <a:sym typeface="Arial"/>
                          <a:hlinkClick r:id="rId10"/>
                        </a:rPr>
                        <a:t>https://github.com/BredaUniversityADSAI/2023-24d-fai2-adsai-group-cv1/blob/test/app/backend/ATHENA/scr/model_saving.py</a:t>
                      </a:r>
                      <a:r>
                        <a:rPr lang="pl-PL" sz="500" b="0" i="0" u="none" strike="noStrike" cap="none" dirty="0">
                          <a:solidFill>
                            <a:srgbClr val="000000"/>
                          </a:solidFill>
                          <a:latin typeface="Calibri"/>
                          <a:ea typeface="Calibri"/>
                          <a:cs typeface="Calibri"/>
                          <a:sym typeface="Arial"/>
                        </a:rPr>
                        <a:t> </a:t>
                      </a:r>
                      <a:endParaRPr lang="en-US" sz="600" b="0" i="0" u="none" strike="noStrike" cap="none" dirty="0">
                        <a:solidFill>
                          <a:srgbClr val="000000"/>
                        </a:solidFill>
                        <a:latin typeface="Calibri"/>
                        <a:ea typeface="Calibri"/>
                        <a:cs typeface="Calibri"/>
                        <a:sym typeface="Arial"/>
                      </a:endParaRPr>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pl-PL" sz="700" dirty="0" err="1">
                          <a:latin typeface="Calibri"/>
                          <a:ea typeface="Calibri"/>
                          <a:cs typeface="Calibri"/>
                        </a:rPr>
                        <a:t>ATHENA_Package:</a:t>
                      </a:r>
                      <a:r>
                        <a:rPr lang="pl-PL" sz="600" dirty="0" err="1">
                          <a:latin typeface="Calibri"/>
                          <a:ea typeface="Calibri"/>
                          <a:cs typeface="Calibri"/>
                          <a:hlinkClick r:id="rId6"/>
                        </a:rPr>
                        <a:t>https</a:t>
                      </a:r>
                      <a:r>
                        <a:rPr lang="pl-PL" sz="600" dirty="0">
                          <a:latin typeface="Calibri"/>
                          <a:ea typeface="Calibri"/>
                          <a:cs typeface="Calibri"/>
                          <a:hlinkClick r:id="rId6"/>
                        </a:rPr>
                        <a:t>://github.com/</a:t>
                      </a:r>
                      <a:r>
                        <a:rPr lang="pl-PL" sz="600" dirty="0" err="1">
                          <a:latin typeface="Calibri"/>
                          <a:ea typeface="Calibri"/>
                          <a:cs typeface="Calibri"/>
                          <a:hlinkClick r:id="rId6"/>
                        </a:rPr>
                        <a:t>BredaUniversityADSAI</a:t>
                      </a:r>
                      <a:r>
                        <a:rPr lang="pl-PL" sz="600" dirty="0">
                          <a:latin typeface="Calibri"/>
                          <a:ea typeface="Calibri"/>
                          <a:cs typeface="Calibri"/>
                          <a:hlinkClick r:id="rId6"/>
                        </a:rPr>
                        <a:t>/2023-24d-fai2-adsai-group-cv1/</a:t>
                      </a:r>
                      <a:r>
                        <a:rPr lang="pl-PL" sz="600" dirty="0" err="1">
                          <a:latin typeface="Calibri"/>
                          <a:ea typeface="Calibri"/>
                          <a:cs typeface="Calibri"/>
                          <a:hlinkClick r:id="rId6"/>
                        </a:rPr>
                        <a:t>tree</a:t>
                      </a:r>
                      <a:r>
                        <a:rPr lang="pl-PL" sz="600" dirty="0">
                          <a:latin typeface="Calibri"/>
                          <a:ea typeface="Calibri"/>
                          <a:cs typeface="Calibri"/>
                          <a:hlinkClick r:id="rId6"/>
                        </a:rPr>
                        <a:t>/test/</a:t>
                      </a:r>
                      <a:r>
                        <a:rPr lang="pl-PL" sz="600" dirty="0" err="1">
                          <a:latin typeface="Calibri"/>
                          <a:ea typeface="Calibri"/>
                          <a:cs typeface="Calibri"/>
                          <a:hlinkClick r:id="rId6"/>
                        </a:rPr>
                        <a:t>app</a:t>
                      </a:r>
                      <a:r>
                        <a:rPr lang="pl-PL" sz="600" dirty="0">
                          <a:latin typeface="Calibri"/>
                          <a:ea typeface="Calibri"/>
                          <a:cs typeface="Calibri"/>
                          <a:hlinkClick r:id="rId6"/>
                        </a:rPr>
                        <a:t>/backend/ATHENA/</a:t>
                      </a:r>
                      <a:r>
                        <a:rPr lang="pl-PL" sz="600" dirty="0" err="1">
                          <a:latin typeface="Calibri"/>
                          <a:ea typeface="Calibri"/>
                          <a:cs typeface="Calibri"/>
                          <a:hlinkClick r:id="rId6"/>
                        </a:rPr>
                        <a:t>scr</a:t>
                      </a:r>
                      <a:r>
                        <a:rPr lang="pl-PL" sz="600" dirty="0">
                          <a:latin typeface="Calibri"/>
                          <a:ea typeface="Calibri"/>
                          <a:cs typeface="Calibri"/>
                        </a:rPr>
                        <a:t> </a:t>
                      </a:r>
                      <a:endParaRPr lang="pl-PL" sz="700" b="0" i="0" u="none" strike="noStrike" noProof="0" dirty="0">
                        <a:solidFill>
                          <a:srgbClr val="000000"/>
                        </a:solidFill>
                      </a:endParaRPr>
                    </a:p>
                    <a:p>
                      <a:pPr lvl="0" algn="l">
                        <a:lnSpc>
                          <a:spcPct val="100000"/>
                        </a:lnSpc>
                        <a:spcBef>
                          <a:spcPts val="0"/>
                        </a:spcBef>
                        <a:spcAft>
                          <a:spcPts val="0"/>
                        </a:spcAft>
                        <a:buNone/>
                      </a:pPr>
                      <a:r>
                        <a:rPr lang="pl-PL" sz="700" b="0" i="0" u="none" strike="noStrike" cap="none" noProof="0" dirty="0">
                          <a:solidFill>
                            <a:srgbClr val="000000"/>
                          </a:solidFill>
                          <a:latin typeface="Calibri"/>
                          <a:ea typeface="Calibri"/>
                          <a:cs typeface="Calibri"/>
                          <a:sym typeface="Arial"/>
                        </a:rPr>
                        <a:t>Unit test: </a:t>
                      </a:r>
                      <a:r>
                        <a:rPr lang="pl-PL" sz="500" b="0" i="0" u="none" strike="noStrike" cap="none" noProof="0" dirty="0">
                          <a:solidFill>
                            <a:srgbClr val="000000"/>
                          </a:solidFill>
                          <a:latin typeface="Calibri"/>
                          <a:ea typeface="Calibri"/>
                          <a:cs typeface="Calibri"/>
                          <a:sym typeface="Arial"/>
                          <a:hlinkClick r:id="rId11"/>
                        </a:rPr>
                        <a:t>https://github.com/BredaUniversityADSAI/2023-24d-fai2-adsai-group-cv1/blob/test/app/backend/ATHENA/scr/unittests/test_model_saving.py</a:t>
                      </a:r>
                      <a:r>
                        <a:rPr lang="pl-PL" sz="500" b="0" i="0" u="none" strike="noStrike" cap="none" noProof="0" dirty="0">
                          <a:solidFill>
                            <a:srgbClr val="000000"/>
                          </a:solidFill>
                          <a:latin typeface="Calibri"/>
                          <a:ea typeface="Calibri"/>
                          <a:cs typeface="Calibri"/>
                          <a:sym typeface="Arial"/>
                        </a:rPr>
                        <a:t> </a:t>
                      </a:r>
                      <a:br>
                        <a:rPr lang="pl-PL" sz="700" b="0" i="0" u="none" strike="noStrike" cap="none" noProof="0" dirty="0">
                          <a:solidFill>
                            <a:srgbClr val="000000"/>
                          </a:solidFill>
                          <a:latin typeface="Calibri"/>
                          <a:ea typeface="Calibri"/>
                          <a:cs typeface="Calibri"/>
                          <a:sym typeface="Arial"/>
                        </a:rPr>
                      </a:br>
                      <a:r>
                        <a:rPr lang="pl-PL" sz="700" b="0" i="0" u="none" strike="noStrike" cap="none" noProof="0" dirty="0">
                          <a:solidFill>
                            <a:srgbClr val="000000"/>
                          </a:solidFill>
                          <a:latin typeface="Calibri"/>
                          <a:ea typeface="Calibri"/>
                          <a:cs typeface="Calibri"/>
                          <a:sym typeface="Arial"/>
                        </a:rPr>
                        <a:t>Unit test runs correctly: </a:t>
                      </a:r>
                      <a:r>
                        <a:rPr lang="pl-PL" sz="500" b="0" i="0" u="none" strike="noStrike" cap="none" noProof="0" dirty="0">
                          <a:solidFill>
                            <a:srgbClr val="000000"/>
                          </a:solidFill>
                          <a:latin typeface="Calibri"/>
                          <a:ea typeface="Calibri"/>
                          <a:cs typeface="Calibri"/>
                          <a:sym typeface="Arial"/>
                          <a:hlinkClick r:id="rId12"/>
                        </a:rPr>
                        <a:t>https://github.com/BredaUniversityADSAI/2023-24d-fai2-adsai-DominikSzewczyk224180/blob/main/Evidence/Unit%20test%20runs%20correctly.png</a:t>
                      </a:r>
                      <a:r>
                        <a:rPr lang="pl-PL" sz="500" b="0" i="0" u="none" strike="noStrike" cap="none" noProof="0" dirty="0">
                          <a:solidFill>
                            <a:srgbClr val="000000"/>
                          </a:solidFill>
                          <a:latin typeface="Calibri"/>
                          <a:ea typeface="Calibri"/>
                          <a:cs typeface="Calibri"/>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700" b="0" i="0" u="none" strike="noStrike" cap="none" dirty="0">
                          <a:solidFill>
                            <a:srgbClr val="000000"/>
                          </a:solidFill>
                          <a:latin typeface="Calibri"/>
                          <a:ea typeface="Calibri"/>
                          <a:cs typeface="Calibri"/>
                          <a:sym typeface="Arial"/>
                        </a:rPr>
                        <a:t>Unit_test_Coverage</a:t>
                      </a:r>
                      <a:r>
                        <a:rPr lang="pl-PL" sz="700" b="0" i="0" u="none" strike="noStrike" cap="none" dirty="0">
                          <a:solidFill>
                            <a:srgbClr val="000000"/>
                          </a:solidFill>
                          <a:latin typeface="Calibri"/>
                          <a:ea typeface="Calibri"/>
                          <a:cs typeface="Calibri"/>
                          <a:sym typeface="Arial"/>
                        </a:rPr>
                        <a:t>: </a:t>
                      </a:r>
                      <a:r>
                        <a:rPr lang="en-GB" sz="600" b="1" i="0" u="sng" strike="noStrike" cap="none" dirty="0">
                          <a:solidFill>
                            <a:srgbClr val="000000"/>
                          </a:solidFill>
                          <a:effectLst/>
                          <a:latin typeface="Arial"/>
                          <a:ea typeface="Arial"/>
                          <a:cs typeface="Arial"/>
                          <a:sym typeface="Arial"/>
                          <a:hlinkClick r:id="rId13"/>
                        </a:rPr>
                        <a:t>https://urban-adventure-o4eew5n.pages.github.io/</a:t>
                      </a:r>
                      <a:r>
                        <a:rPr lang="pl-PL" sz="600" b="1" i="0" u="sng" strike="noStrike" cap="none" dirty="0">
                          <a:solidFill>
                            <a:srgbClr val="000000"/>
                          </a:solidFill>
                          <a:effectLst/>
                          <a:latin typeface="Arial"/>
                          <a:ea typeface="Arial"/>
                          <a:cs typeface="Arial"/>
                          <a:sym typeface="Arial"/>
                        </a:rPr>
                        <a:t> </a:t>
                      </a:r>
                      <a:endParaRPr lang="en-US" sz="700" b="0" i="0" u="none" strike="noStrike" cap="none" dirty="0">
                        <a:solidFill>
                          <a:srgbClr val="000000"/>
                        </a:solidFill>
                        <a:latin typeface="Calibri"/>
                        <a:ea typeface="Calibri"/>
                        <a:cs typeface="Calibri"/>
                        <a:sym typeface="Arial"/>
                      </a:endParaRPr>
                    </a:p>
                  </a:txBody>
                  <a:tcPr>
                    <a:solidFill>
                      <a:srgbClr val="00FFCC"/>
                    </a:solidFill>
                  </a:tcPr>
                </a:tc>
                <a:tc>
                  <a:txBody>
                    <a:bodyPr/>
                    <a:lstStyle/>
                    <a:p>
                      <a:pPr lvl="0">
                        <a:buNone/>
                      </a:pPr>
                      <a:r>
                        <a:rPr lang="en-US" sz="700" dirty="0">
                          <a:latin typeface="Calibri"/>
                          <a:ea typeface="Calibri"/>
                          <a:cs typeface="Calibri"/>
                        </a:rPr>
                        <a:t>Unit_test_Coverage</a:t>
                      </a:r>
                      <a:r>
                        <a:rPr lang="pl-PL" sz="700" dirty="0">
                          <a:latin typeface="Calibri"/>
                          <a:ea typeface="Calibri"/>
                          <a:cs typeface="Calibri"/>
                        </a:rPr>
                        <a:t>: </a:t>
                      </a:r>
                      <a:r>
                        <a:rPr lang="en-GB" sz="700" b="1" i="0" u="sng" strike="noStrike" cap="none" dirty="0">
                          <a:solidFill>
                            <a:srgbClr val="000000"/>
                          </a:solidFill>
                          <a:effectLst/>
                          <a:latin typeface="Arial"/>
                          <a:ea typeface="Arial"/>
                          <a:cs typeface="Arial"/>
                          <a:sym typeface="Arial"/>
                          <a:hlinkClick r:id="rId13"/>
                        </a:rPr>
                        <a:t>https://urban-adventure-o4eew5n.pages.github.io/</a:t>
                      </a:r>
                      <a:r>
                        <a:rPr lang="pl-PL" sz="700" b="1" i="0" u="sng" strike="noStrike" cap="none" dirty="0">
                          <a:solidFill>
                            <a:srgbClr val="000000"/>
                          </a:solidFill>
                          <a:effectLst/>
                          <a:latin typeface="Arial"/>
                          <a:ea typeface="Arial"/>
                          <a:cs typeface="Arial"/>
                          <a:sym typeface="Arial"/>
                        </a:rPr>
                        <a:t> </a:t>
                      </a:r>
                      <a:endParaRPr lang="pl-PL" sz="100" dirty="0">
                        <a:latin typeface="Calibri"/>
                        <a:ea typeface="Calibri"/>
                        <a:cs typeface="Calibri"/>
                      </a:endParaRPr>
                    </a:p>
                    <a:p>
                      <a:pPr lvl="0">
                        <a:buNone/>
                      </a:pPr>
                      <a:r>
                        <a:rPr lang="pl-PL" sz="700" dirty="0">
                          <a:latin typeface="Calibri"/>
                          <a:ea typeface="Calibri"/>
                          <a:cs typeface="Calibri"/>
                        </a:rPr>
                        <a:t>Type checking: </a:t>
                      </a:r>
                      <a:r>
                        <a:rPr lang="pl-PL" sz="500" dirty="0">
                          <a:latin typeface="Calibri"/>
                          <a:ea typeface="Calibri"/>
                          <a:cs typeface="Calibri"/>
                          <a:hlinkClick r:id="rId14"/>
                        </a:rPr>
                        <a:t>https://github.com/BredaUniversityADSAI/2023-24d-fai2-adsai-DominikSzewczyk224180/blob/main/Evidence/Type%20checking.png</a:t>
                      </a:r>
                      <a:r>
                        <a:rPr lang="pl-PL" sz="500" dirty="0">
                          <a:latin typeface="Calibri"/>
                          <a:ea typeface="Calibri"/>
                          <a:cs typeface="Calibri"/>
                        </a:rPr>
                        <a:t> </a:t>
                      </a:r>
                    </a:p>
                    <a:p>
                      <a:pPr lvl="0">
                        <a:buNone/>
                      </a:pPr>
                      <a:r>
                        <a:rPr lang="pl-PL" sz="700" dirty="0">
                          <a:latin typeface="Calibri" panose="020F0502020204030204" pitchFamily="34" charset="0"/>
                          <a:ea typeface="Calibri" panose="020F0502020204030204" pitchFamily="34" charset="0"/>
                          <a:cs typeface="Calibri" panose="020F0502020204030204" pitchFamily="34" charset="0"/>
                        </a:rPr>
                        <a:t>R</a:t>
                      </a:r>
                      <a:r>
                        <a:rPr lang="en-US" sz="700" dirty="0">
                          <a:latin typeface="Calibri" panose="020F0502020204030204" pitchFamily="34" charset="0"/>
                          <a:ea typeface="Calibri" panose="020F0502020204030204" pitchFamily="34" charset="0"/>
                          <a:cs typeface="Calibri" panose="020F0502020204030204" pitchFamily="34" charset="0"/>
                        </a:rPr>
                        <a:t>esource management</a:t>
                      </a:r>
                      <a:r>
                        <a:rPr lang="pl-PL" sz="700" dirty="0">
                          <a:latin typeface="Calibri" panose="020F0502020204030204" pitchFamily="34" charset="0"/>
                          <a:ea typeface="Calibri" panose="020F0502020204030204" pitchFamily="34" charset="0"/>
                          <a:cs typeface="Calibri" panose="020F0502020204030204" pitchFamily="34" charset="0"/>
                        </a:rPr>
                        <a:t>: </a:t>
                      </a:r>
                      <a:r>
                        <a:rPr lang="pl-PL" sz="500" dirty="0">
                          <a:latin typeface="Calibri" panose="020F0502020204030204" pitchFamily="34" charset="0"/>
                          <a:ea typeface="Calibri" panose="020F0502020204030204" pitchFamily="34" charset="0"/>
                          <a:cs typeface="Calibri" panose="020F0502020204030204" pitchFamily="34" charset="0"/>
                          <a:hlinkClick r:id="rId15"/>
                        </a:rPr>
                        <a:t>https://github.com/BredaUniversityADSAI/2023-24d-fai2-adsai-DominikSzewczyk224180/blob/main/Evidence/Resource%20management.png</a:t>
                      </a:r>
                      <a:r>
                        <a:rPr lang="pl-PL" sz="500" dirty="0">
                          <a:latin typeface="Calibri" panose="020F0502020204030204" pitchFamily="34" charset="0"/>
                          <a:ea typeface="Calibri" panose="020F0502020204030204" pitchFamily="34" charset="0"/>
                          <a:cs typeface="Calibri" panose="020F0502020204030204" pitchFamily="34" charset="0"/>
                        </a:rPr>
                        <a:t>  </a:t>
                      </a:r>
                      <a:endParaRPr lang="pl-PL" sz="700" dirty="0">
                        <a:latin typeface="Calibri" panose="020F0502020204030204" pitchFamily="34" charset="0"/>
                        <a:ea typeface="Calibri" panose="020F0502020204030204" pitchFamily="34" charset="0"/>
                        <a:cs typeface="Calibri" panose="020F0502020204030204" pitchFamily="34" charset="0"/>
                      </a:endParaRPr>
                    </a:p>
                    <a:p>
                      <a:pPr lvl="0">
                        <a:buNone/>
                      </a:pPr>
                      <a:r>
                        <a:rPr lang="pl-PL" sz="700" dirty="0">
                          <a:latin typeface="Calibri" panose="020F0502020204030204" pitchFamily="34" charset="0"/>
                          <a:ea typeface="Calibri" panose="020F0502020204030204" pitchFamily="34" charset="0"/>
                          <a:cs typeface="Calibri" panose="020F0502020204030204" pitchFamily="34" charset="0"/>
                        </a:rPr>
                        <a:t>model_training: </a:t>
                      </a:r>
                      <a:r>
                        <a:rPr lang="pl-PL" sz="500" dirty="0">
                          <a:latin typeface="Calibri" panose="020F0502020204030204" pitchFamily="34" charset="0"/>
                          <a:ea typeface="Calibri" panose="020F0502020204030204" pitchFamily="34" charset="0"/>
                          <a:cs typeface="Calibri" panose="020F0502020204030204" pitchFamily="34" charset="0"/>
                          <a:hlinkClick r:id="rId16"/>
                        </a:rPr>
                        <a:t>https://github.com/BredaUniversityADSAI/2023-24d-fai2-adsai-group-cv1/blob/test/app/backend/ATHENA/scr/model_training.py</a:t>
                      </a:r>
                      <a:r>
                        <a:rPr lang="pl-PL" sz="500" dirty="0">
                          <a:latin typeface="Calibri" panose="020F0502020204030204" pitchFamily="34" charset="0"/>
                          <a:ea typeface="Calibri" panose="020F0502020204030204" pitchFamily="34" charset="0"/>
                          <a:cs typeface="Calibri" panose="020F0502020204030204" pitchFamily="34" charset="0"/>
                        </a:rPr>
                        <a:t> </a:t>
                      </a:r>
                      <a:endParaRPr lang="en-US" sz="700" dirty="0">
                        <a:latin typeface="Calibri"/>
                        <a:ea typeface="Calibri"/>
                        <a:cs typeface="Calibri"/>
                      </a:endParaRPr>
                    </a:p>
                  </a:txBody>
                  <a:tcPr>
                    <a:solidFill>
                      <a:schemeClr val="accent2">
                        <a:lumMod val="20000"/>
                        <a:lumOff val="80000"/>
                      </a:schemeClr>
                    </a:solidFill>
                  </a:tcPr>
                </a:tc>
                <a:tc>
                  <a:txBody>
                    <a:bodyPr/>
                    <a:lstStyle/>
                    <a:p>
                      <a:pPr lvl="0" algn="l">
                        <a:lnSpc>
                          <a:spcPct val="100000"/>
                        </a:lnSpc>
                        <a:spcBef>
                          <a:spcPts val="0"/>
                        </a:spcBef>
                        <a:spcAft>
                          <a:spcPts val="0"/>
                        </a:spcAft>
                        <a:buNone/>
                      </a:pPr>
                      <a:r>
                        <a:rPr lang="pl-PL" sz="700" dirty="0">
                          <a:latin typeface="Calibri" panose="020F0502020204030204" pitchFamily="34" charset="0"/>
                          <a:ea typeface="Calibri" panose="020F0502020204030204" pitchFamily="34" charset="0"/>
                          <a:cs typeface="Calibri" panose="020F0502020204030204" pitchFamily="34" charset="0"/>
                        </a:rPr>
                        <a:t>pre-commit-config: </a:t>
                      </a:r>
                      <a:r>
                        <a:rPr lang="pl-PL" sz="500" dirty="0">
                          <a:latin typeface="Calibri" panose="020F0502020204030204" pitchFamily="34" charset="0"/>
                          <a:ea typeface="Calibri" panose="020F0502020204030204" pitchFamily="34" charset="0"/>
                          <a:cs typeface="Calibri" panose="020F0502020204030204" pitchFamily="34" charset="0"/>
                          <a:hlinkClick r:id="rId17"/>
                        </a:rPr>
                        <a:t>https://github.com/BredaUniversityADSAI/2023-24d-fai2-adsai-group-cv1/blob/development/ATHENA/.pre-commit-config.yaml</a:t>
                      </a:r>
                      <a:r>
                        <a:rPr lang="pl-PL" sz="500" dirty="0">
                          <a:latin typeface="Calibri" panose="020F0502020204030204" pitchFamily="34" charset="0"/>
                          <a:ea typeface="Calibri" panose="020F0502020204030204" pitchFamily="34" charset="0"/>
                          <a:cs typeface="Calibri" panose="020F0502020204030204" pitchFamily="34" charset="0"/>
                        </a:rPr>
                        <a:t> </a:t>
                      </a:r>
                    </a:p>
                    <a:p>
                      <a:pPr lvl="0">
                        <a:buNone/>
                      </a:pPr>
                      <a:r>
                        <a:rPr lang="pl-PL" sz="700" dirty="0">
                          <a:latin typeface="Calibri"/>
                          <a:ea typeface="Calibri"/>
                          <a:cs typeface="Calibri"/>
                        </a:rPr>
                        <a:t>Git hub </a:t>
                      </a:r>
                      <a:r>
                        <a:rPr lang="en-US" sz="700" dirty="0">
                          <a:latin typeface="Calibri" panose="020F0502020204030204" pitchFamily="34" charset="0"/>
                          <a:ea typeface="Calibri" panose="020F0502020204030204" pitchFamily="34" charset="0"/>
                          <a:cs typeface="Calibri" panose="020F0502020204030204" pitchFamily="34" charset="0"/>
                        </a:rPr>
                        <a:t>repository</a:t>
                      </a:r>
                      <a:r>
                        <a:rPr lang="pl-PL" sz="700" dirty="0">
                          <a:latin typeface="Calibri"/>
                          <a:ea typeface="Calibri"/>
                          <a:cs typeface="Calibri"/>
                        </a:rPr>
                        <a:t>: </a:t>
                      </a:r>
                      <a:r>
                        <a:rPr lang="pl-PL" sz="500" dirty="0">
                          <a:latin typeface="Calibri"/>
                          <a:ea typeface="Calibri"/>
                          <a:cs typeface="Calibri"/>
                          <a:hlinkClick r:id="rId3"/>
                        </a:rPr>
                        <a:t>https://github.com/BredaUniversityADSAI/2023-24d-fai2-adsai-group-cv1/tree/main</a:t>
                      </a:r>
                      <a:r>
                        <a:rPr lang="pl-PL" sz="500" dirty="0">
                          <a:latin typeface="Calibri"/>
                          <a:ea typeface="Calibri"/>
                          <a:cs typeface="Calibri"/>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700" dirty="0">
                          <a:latin typeface="Calibri"/>
                          <a:ea typeface="Calibri"/>
                          <a:cs typeface="Calibri"/>
                        </a:rPr>
                        <a:t>Unit_test_Coverage</a:t>
                      </a:r>
                      <a:r>
                        <a:rPr lang="pl-PL" sz="700" dirty="0">
                          <a:latin typeface="Calibri"/>
                          <a:ea typeface="Calibri"/>
                          <a:cs typeface="Calibri"/>
                        </a:rPr>
                        <a:t>:</a:t>
                      </a:r>
                      <a:r>
                        <a:rPr lang="en-GB" sz="700" b="1" i="0" u="sng" strike="noStrike" cap="none" dirty="0">
                          <a:solidFill>
                            <a:srgbClr val="000000"/>
                          </a:solidFill>
                          <a:effectLst/>
                          <a:latin typeface="Arial"/>
                          <a:ea typeface="Arial"/>
                          <a:cs typeface="Arial"/>
                          <a:sym typeface="Arial"/>
                          <a:hlinkClick r:id="rId13"/>
                        </a:rPr>
                        <a:t>https://urban-adventure-o4eew5n.pages.github.io/</a:t>
                      </a:r>
                      <a:r>
                        <a:rPr lang="pl-PL" sz="700" b="1" i="0" u="sng" strike="noStrike" cap="none" dirty="0">
                          <a:solidFill>
                            <a:srgbClr val="000000"/>
                          </a:solidFill>
                          <a:effectLst/>
                          <a:latin typeface="Arial"/>
                          <a:ea typeface="Arial"/>
                          <a:cs typeface="Arial"/>
                          <a:sym typeface="Arial"/>
                        </a:rPr>
                        <a:t> </a:t>
                      </a:r>
                      <a:endParaRPr lang="pl-PL" sz="700" dirty="0">
                        <a:latin typeface="Calibri"/>
                        <a:ea typeface="Calibri"/>
                        <a:cs typeface="Calibri"/>
                      </a:endParaRPr>
                    </a:p>
                    <a:p>
                      <a:pPr lvl="0">
                        <a:buNone/>
                      </a:pPr>
                      <a:r>
                        <a:rPr lang="pl-PL" sz="700" dirty="0">
                          <a:latin typeface="Calibri"/>
                          <a:ea typeface="Calibri"/>
                          <a:cs typeface="Calibri"/>
                        </a:rPr>
                        <a:t>.github/workflows Dockers: </a:t>
                      </a:r>
                      <a:r>
                        <a:rPr lang="pl-PL" sz="700" dirty="0">
                          <a:latin typeface="Calibri"/>
                          <a:ea typeface="Calibri"/>
                          <a:cs typeface="Calibri"/>
                          <a:hlinkClick r:id="rId18"/>
                        </a:rPr>
                        <a:t>https://github.com/BredaUniversityADSAI/2023-24d-fai2-adsai-group-cv1/tree/main/.github/workflows</a:t>
                      </a:r>
                      <a:r>
                        <a:rPr lang="pl-PL" sz="700" dirty="0">
                          <a:latin typeface="Calibri"/>
                          <a:ea typeface="Calibri"/>
                          <a:cs typeface="Calibri"/>
                        </a:rPr>
                        <a:t> </a:t>
                      </a:r>
                    </a:p>
                  </a:txBody>
                  <a:tcPr>
                    <a:solidFill>
                      <a:schemeClr val="tx1">
                        <a:lumMod val="20000"/>
                        <a:lumOff val="80000"/>
                      </a:schemeClr>
                    </a:solidFill>
                  </a:tcPr>
                </a:tc>
                <a:extLst>
                  <a:ext uri="{0D108BD9-81ED-4DB2-BD59-A6C34878D82A}">
                    <a16:rowId xmlns:a16="http://schemas.microsoft.com/office/drawing/2014/main" val="740005107"/>
                  </a:ext>
                </a:extLst>
              </a:tr>
            </a:tbl>
          </a:graphicData>
        </a:graphic>
      </p:graphicFrame>
    </p:spTree>
    <p:extLst>
      <p:ext uri="{BB962C8B-B14F-4D97-AF65-F5344CB8AC3E}">
        <p14:creationId xmlns:p14="http://schemas.microsoft.com/office/powerpoint/2010/main" val="4242051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42"/>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ILO </a:t>
            </a:r>
            <a:r>
              <a:rPr lang="pl-PL" dirty="0"/>
              <a:t>3</a:t>
            </a:r>
            <a:endParaRPr dirty="0"/>
          </a:p>
        </p:txBody>
      </p:sp>
      <p:sp>
        <p:nvSpPr>
          <p:cNvPr id="394" name="Google Shape;394;p42"/>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pl-PL" dirty="0"/>
              <a:t>2</a:t>
            </a:r>
            <a:r>
              <a:rPr lang="en" dirty="0"/>
              <a:t>/</a:t>
            </a:r>
            <a:r>
              <a:rPr lang="pl-PL" dirty="0"/>
              <a:t>2</a:t>
            </a:r>
            <a:endParaRPr dirty="0"/>
          </a:p>
        </p:txBody>
      </p:sp>
      <p:sp>
        <p:nvSpPr>
          <p:cNvPr id="395" name="Google Shape;395;p42"/>
          <p:cNvSpPr txBox="1">
            <a:spLocks noGrp="1"/>
          </p:cNvSpPr>
          <p:nvPr>
            <p:ph type="body" idx="4294967295"/>
          </p:nvPr>
        </p:nvSpPr>
        <p:spPr>
          <a:xfrm>
            <a:off x="2674350" y="3037484"/>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a:solidFill>
                <a:schemeClr val="lt1"/>
              </a:solidFill>
            </a:endParaRPr>
          </a:p>
          <a:p>
            <a:pPr marL="0" lvl="0" indent="0" algn="l" rtl="0">
              <a:lnSpc>
                <a:spcPct val="115000"/>
              </a:lnSpc>
              <a:spcBef>
                <a:spcPts val="0"/>
              </a:spcBef>
              <a:spcAft>
                <a:spcPts val="0"/>
              </a:spcAft>
              <a:buNone/>
            </a:pPr>
            <a:endParaRPr sz="700" i="1">
              <a:solidFill>
                <a:schemeClr val="lt1"/>
              </a:solidFill>
              <a:latin typeface="Helvetica Neue"/>
              <a:ea typeface="Helvetica Neue"/>
              <a:cs typeface="Helvetica Neue"/>
              <a:sym typeface="Helvetica Neue"/>
            </a:endParaRPr>
          </a:p>
        </p:txBody>
      </p:sp>
      <p:sp>
        <p:nvSpPr>
          <p:cNvPr id="396" name="Google Shape;396;p42"/>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indent="0"/>
            <a:r>
              <a:rPr lang="en-US" sz="1050" dirty="0"/>
              <a:t>Demonstrates the ability to produce high quality, well documented, production ready code that can be used by stakeholders outside of the development environment.</a:t>
            </a:r>
            <a:endParaRPr lang="en" sz="1050" dirty="0"/>
          </a:p>
        </p:txBody>
      </p:sp>
      <p:sp>
        <p:nvSpPr>
          <p:cNvPr id="397" name="Google Shape;397;p42"/>
          <p:cNvSpPr txBox="1">
            <a:spLocks noGrp="1"/>
          </p:cNvSpPr>
          <p:nvPr>
            <p:ph type="title" idx="4"/>
          </p:nvPr>
        </p:nvSpPr>
        <p:spPr>
          <a:xfrm>
            <a:off x="0" y="576000"/>
            <a:ext cx="90795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pl-PL" dirty="0"/>
              <a:t>3</a:t>
            </a:r>
            <a:r>
              <a:rPr lang="en" dirty="0"/>
              <a:t>.</a:t>
            </a:r>
            <a:r>
              <a:rPr lang="pl-PL" dirty="0"/>
              <a:t>2</a:t>
            </a:r>
            <a:endParaRPr dirty="0"/>
          </a:p>
        </p:txBody>
      </p:sp>
      <p:sp>
        <p:nvSpPr>
          <p:cNvPr id="398" name="Google Shape;398;p42"/>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pPr>
            <a:r>
              <a:rPr lang="en-US" i="0" dirty="0"/>
              <a:t>The code and package produced is well documented using industry standard techniques and tools and is user friendly for parties external to the development team. The student demonstrates the ability to produced well documented code on an individual level and as part of a team.	</a:t>
            </a:r>
          </a:p>
        </p:txBody>
      </p:sp>
      <p:sp>
        <p:nvSpPr>
          <p:cNvPr id="399" name="Google Shape;399;p42"/>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134620" indent="-134620"/>
            <a:r>
              <a:rPr lang="en-US" sz="900" dirty="0"/>
              <a:t>Production Ready Code</a:t>
            </a:r>
          </a:p>
        </p:txBody>
      </p:sp>
      <p:graphicFrame>
        <p:nvGraphicFramePr>
          <p:cNvPr id="3" name="Table 4">
            <a:extLst>
              <a:ext uri="{FF2B5EF4-FFF2-40B4-BE49-F238E27FC236}">
                <a16:creationId xmlns:a16="http://schemas.microsoft.com/office/drawing/2014/main" id="{56BA5354-3A5E-ED5E-DA1B-291354D19517}"/>
              </a:ext>
            </a:extLst>
          </p:cNvPr>
          <p:cNvGraphicFramePr>
            <a:graphicFrameLocks noGrp="1"/>
          </p:cNvGraphicFramePr>
          <p:nvPr>
            <p:extLst>
              <p:ext uri="{D42A27DB-BD31-4B8C-83A1-F6EECF244321}">
                <p14:modId xmlns:p14="http://schemas.microsoft.com/office/powerpoint/2010/main" val="3968318529"/>
              </p:ext>
            </p:extLst>
          </p:nvPr>
        </p:nvGraphicFramePr>
        <p:xfrm>
          <a:off x="2296" y="990704"/>
          <a:ext cx="9141704" cy="4093560"/>
        </p:xfrm>
        <a:graphic>
          <a:graphicData uri="http://schemas.openxmlformats.org/drawingml/2006/table">
            <a:tbl>
              <a:tblPr firstRow="1" bandRow="1">
                <a:tableStyleId>{764D4AE7-FFBC-431D-9275-528F30A785D3}</a:tableStyleId>
              </a:tblPr>
              <a:tblGrid>
                <a:gridCol w="1828341">
                  <a:extLst>
                    <a:ext uri="{9D8B030D-6E8A-4147-A177-3AD203B41FA5}">
                      <a16:colId xmlns:a16="http://schemas.microsoft.com/office/drawing/2014/main" val="3534130133"/>
                    </a:ext>
                  </a:extLst>
                </a:gridCol>
                <a:gridCol w="1828341">
                  <a:extLst>
                    <a:ext uri="{9D8B030D-6E8A-4147-A177-3AD203B41FA5}">
                      <a16:colId xmlns:a16="http://schemas.microsoft.com/office/drawing/2014/main" val="3367927302"/>
                    </a:ext>
                  </a:extLst>
                </a:gridCol>
                <a:gridCol w="1810377">
                  <a:extLst>
                    <a:ext uri="{9D8B030D-6E8A-4147-A177-3AD203B41FA5}">
                      <a16:colId xmlns:a16="http://schemas.microsoft.com/office/drawing/2014/main" val="3466084504"/>
                    </a:ext>
                  </a:extLst>
                </a:gridCol>
                <a:gridCol w="1846304">
                  <a:extLst>
                    <a:ext uri="{9D8B030D-6E8A-4147-A177-3AD203B41FA5}">
                      <a16:colId xmlns:a16="http://schemas.microsoft.com/office/drawing/2014/main" val="2514858810"/>
                    </a:ext>
                  </a:extLst>
                </a:gridCol>
                <a:gridCol w="1828341">
                  <a:extLst>
                    <a:ext uri="{9D8B030D-6E8A-4147-A177-3AD203B41FA5}">
                      <a16:colId xmlns:a16="http://schemas.microsoft.com/office/drawing/2014/main" val="4047295137"/>
                    </a:ext>
                  </a:extLst>
                </a:gridCol>
              </a:tblGrid>
              <a:tr h="364757">
                <a:tc>
                  <a:txBody>
                    <a:bodyPr/>
                    <a:lstStyle/>
                    <a:p>
                      <a:pPr algn="ctr"/>
                      <a:endParaRPr lang="en-GB" sz="800" b="1">
                        <a:latin typeface="Calibri" panose="020F0502020204030204" pitchFamily="34" charset="0"/>
                        <a:ea typeface="Calibri" panose="020F0502020204030204" pitchFamily="34" charset="0"/>
                        <a:cs typeface="Calibri" panose="020F0502020204030204" pitchFamily="34" charset="0"/>
                      </a:endParaRPr>
                    </a:p>
                    <a:p>
                      <a:pPr algn="ctr"/>
                      <a:r>
                        <a:rPr lang="en-GB" sz="800" b="1">
                          <a:latin typeface="Calibri" panose="020F0502020204030204" pitchFamily="34" charset="0"/>
                          <a:ea typeface="Calibri" panose="020F0502020204030204" pitchFamily="34" charset="0"/>
                          <a:cs typeface="Calibri" panose="020F0502020204030204" pitchFamily="34" charset="0"/>
                        </a:rPr>
                        <a:t>Poor</a:t>
                      </a:r>
                      <a:endParaRPr lang="en-NL" sz="800" b="1">
                        <a:latin typeface="Calibri" panose="020F0502020204030204" pitchFamily="34" charset="0"/>
                        <a:ea typeface="Calibri" panose="020F0502020204030204" pitchFamily="34" charset="0"/>
                        <a:cs typeface="Calibri" panose="020F0502020204030204" pitchFamily="34" charset="0"/>
                      </a:endParaRPr>
                    </a:p>
                  </a:txBody>
                  <a:tcPr>
                    <a:solidFill>
                      <a:schemeClr val="accent4">
                        <a:lumMod val="40000"/>
                        <a:lumOff val="60000"/>
                      </a:schemeClr>
                    </a:solidFill>
                  </a:tcPr>
                </a:tc>
                <a:tc>
                  <a:txBody>
                    <a:bodyPr/>
                    <a:lstStyle/>
                    <a:p>
                      <a:pPr algn="ctr"/>
                      <a:endParaRPr lang="en-GB" sz="800" b="1" dirty="0">
                        <a:latin typeface="Calibri" panose="020F0502020204030204" pitchFamily="34" charset="0"/>
                        <a:ea typeface="Calibri" panose="020F0502020204030204" pitchFamily="34" charset="0"/>
                        <a:cs typeface="Calibri" panose="020F0502020204030204" pitchFamily="34" charset="0"/>
                      </a:endParaRPr>
                    </a:p>
                    <a:p>
                      <a:pPr algn="ctr"/>
                      <a:r>
                        <a:rPr lang="en-GB" sz="800" b="1" dirty="0">
                          <a:latin typeface="Calibri"/>
                          <a:ea typeface="Calibri"/>
                          <a:cs typeface="Calibri"/>
                        </a:rPr>
                        <a:t>Insufficient</a:t>
                      </a:r>
                      <a:endParaRPr lang="en-NL" sz="800" b="1" dirty="0">
                        <a:latin typeface="Calibri"/>
                        <a:ea typeface="Calibri"/>
                        <a:cs typeface="Calibri"/>
                      </a:endParaRPr>
                    </a:p>
                  </a:txBody>
                  <a:tcPr>
                    <a:solidFill>
                      <a:schemeClr val="accent6">
                        <a:lumMod val="40000"/>
                        <a:lumOff val="60000"/>
                      </a:schemeClr>
                    </a:solidFill>
                  </a:tcPr>
                </a:tc>
                <a:tc>
                  <a:txBody>
                    <a:bodyPr/>
                    <a:lstStyle/>
                    <a:p>
                      <a:pPr algn="ctr"/>
                      <a:endParaRPr lang="en-GB" sz="800" b="1">
                        <a:latin typeface="Calibri" panose="020F0502020204030204" pitchFamily="34" charset="0"/>
                        <a:ea typeface="Calibri" panose="020F0502020204030204" pitchFamily="34" charset="0"/>
                        <a:cs typeface="Calibri" panose="020F0502020204030204" pitchFamily="34" charset="0"/>
                      </a:endParaRPr>
                    </a:p>
                    <a:p>
                      <a:pPr algn="ctr"/>
                      <a:r>
                        <a:rPr lang="en-GB" sz="800" b="1">
                          <a:latin typeface="Calibri" panose="020F0502020204030204" pitchFamily="34" charset="0"/>
                          <a:ea typeface="Calibri" panose="020F0502020204030204" pitchFamily="34" charset="0"/>
                          <a:cs typeface="Calibri" panose="020F0502020204030204" pitchFamily="34" charset="0"/>
                        </a:rPr>
                        <a:t>Sufficient</a:t>
                      </a:r>
                      <a:endParaRPr lang="en-NL" sz="800" b="1">
                        <a:latin typeface="Calibri" panose="020F0502020204030204" pitchFamily="34" charset="0"/>
                        <a:ea typeface="Calibri" panose="020F0502020204030204" pitchFamily="34" charset="0"/>
                        <a:cs typeface="Calibri" panose="020F0502020204030204" pitchFamily="34" charset="0"/>
                      </a:endParaRPr>
                    </a:p>
                  </a:txBody>
                  <a:tcPr>
                    <a:solidFill>
                      <a:srgbClr val="00FFCC"/>
                    </a:solidFill>
                  </a:tcPr>
                </a:tc>
                <a:tc>
                  <a:txBody>
                    <a:bodyPr/>
                    <a:lstStyle/>
                    <a:p>
                      <a:pPr algn="ctr"/>
                      <a:endParaRPr lang="en-GB" sz="800" b="1">
                        <a:latin typeface="Calibri" panose="020F0502020204030204" pitchFamily="34" charset="0"/>
                        <a:ea typeface="Calibri" panose="020F0502020204030204" pitchFamily="34" charset="0"/>
                        <a:cs typeface="Calibri" panose="020F0502020204030204" pitchFamily="34" charset="0"/>
                      </a:endParaRPr>
                    </a:p>
                    <a:p>
                      <a:pPr algn="ctr"/>
                      <a:r>
                        <a:rPr lang="en-GB" sz="800" b="1">
                          <a:latin typeface="Calibri" panose="020F0502020204030204" pitchFamily="34" charset="0"/>
                          <a:ea typeface="Calibri" panose="020F0502020204030204" pitchFamily="34" charset="0"/>
                          <a:cs typeface="Calibri" panose="020F0502020204030204" pitchFamily="34" charset="0"/>
                        </a:rPr>
                        <a:t>Good</a:t>
                      </a:r>
                      <a:endParaRPr lang="en-NL" sz="800" b="1">
                        <a:latin typeface="Calibri" panose="020F0502020204030204" pitchFamily="34" charset="0"/>
                        <a:ea typeface="Calibri" panose="020F0502020204030204" pitchFamily="34" charset="0"/>
                        <a:cs typeface="Calibri" panose="020F0502020204030204" pitchFamily="34" charset="0"/>
                      </a:endParaRPr>
                    </a:p>
                  </a:txBody>
                  <a:tcPr>
                    <a:solidFill>
                      <a:schemeClr val="accent2">
                        <a:lumMod val="20000"/>
                        <a:lumOff val="80000"/>
                      </a:schemeClr>
                    </a:solidFill>
                  </a:tcPr>
                </a:tc>
                <a:tc>
                  <a:txBody>
                    <a:bodyPr/>
                    <a:lstStyle/>
                    <a:p>
                      <a:pPr algn="ctr"/>
                      <a:endParaRPr lang="en-GB" sz="800" b="1">
                        <a:latin typeface="Calibri" panose="020F0502020204030204" pitchFamily="34" charset="0"/>
                        <a:ea typeface="Calibri" panose="020F0502020204030204" pitchFamily="34" charset="0"/>
                        <a:cs typeface="Calibri" panose="020F0502020204030204" pitchFamily="34" charset="0"/>
                      </a:endParaRPr>
                    </a:p>
                    <a:p>
                      <a:pPr algn="ctr"/>
                      <a:r>
                        <a:rPr lang="en-GB" sz="800" b="1">
                          <a:latin typeface="Calibri" panose="020F0502020204030204" pitchFamily="34" charset="0"/>
                          <a:ea typeface="Calibri" panose="020F0502020204030204" pitchFamily="34" charset="0"/>
                          <a:cs typeface="Calibri" panose="020F0502020204030204" pitchFamily="34" charset="0"/>
                        </a:rPr>
                        <a:t>Excellent</a:t>
                      </a:r>
                      <a:endParaRPr lang="en-NL" sz="800" b="1">
                        <a:latin typeface="Calibri" panose="020F0502020204030204" pitchFamily="34" charset="0"/>
                        <a:ea typeface="Calibri" panose="020F0502020204030204" pitchFamily="34" charset="0"/>
                        <a:cs typeface="Calibri" panose="020F0502020204030204" pitchFamily="34" charset="0"/>
                      </a:endParaRPr>
                    </a:p>
                  </a:txBody>
                  <a:tcPr>
                    <a:solidFill>
                      <a:schemeClr val="tx1">
                        <a:lumMod val="20000"/>
                        <a:lumOff val="80000"/>
                      </a:schemeClr>
                    </a:solidFill>
                  </a:tcPr>
                </a:tc>
                <a:extLst>
                  <a:ext uri="{0D108BD9-81ED-4DB2-BD59-A6C34878D82A}">
                    <a16:rowId xmlns:a16="http://schemas.microsoft.com/office/drawing/2014/main" val="1929066760"/>
                  </a:ext>
                </a:extLst>
              </a:tr>
              <a:tr h="1315416">
                <a:tc>
                  <a:txBody>
                    <a:bodyPr/>
                    <a:lstStyle/>
                    <a:p>
                      <a:r>
                        <a:rPr lang="en-US" sz="700" dirty="0">
                          <a:latin typeface="Calibri" panose="020F0502020204030204" pitchFamily="34" charset="0"/>
                          <a:ea typeface="Calibri" panose="020F0502020204030204" pitchFamily="34" charset="0"/>
                          <a:cs typeface="Calibri" panose="020F0502020204030204" pitchFamily="34" charset="0"/>
                        </a:rPr>
                        <a:t>The code repository contains a README.md file describing its function. The dependencies are clearly stated. Individual  Authorship of each function and or module is clearly indicated.</a:t>
                      </a:r>
                    </a:p>
                  </a:txBody>
                  <a:tcPr>
                    <a:solidFill>
                      <a:schemeClr val="accent4">
                        <a:lumMod val="40000"/>
                        <a:lumOff val="60000"/>
                      </a:schemeClr>
                    </a:solidFill>
                  </a:tcPr>
                </a:tc>
                <a:tc>
                  <a:txBody>
                    <a:bodyPr/>
                    <a:lstStyle/>
                    <a:p>
                      <a:r>
                        <a:rPr lang="en-US" sz="700" dirty="0">
                          <a:latin typeface="Calibri" panose="020F0502020204030204" pitchFamily="34" charset="0"/>
                          <a:ea typeface="Calibri" panose="020F0502020204030204" pitchFamily="34" charset="0"/>
                          <a:cs typeface="Calibri" panose="020F0502020204030204" pitchFamily="34" charset="0"/>
                        </a:rPr>
                        <a:t>All criteria in Poor are met. The </a:t>
                      </a:r>
                    </a:p>
                    <a:p>
                      <a:r>
                        <a:rPr lang="en-US" sz="700" dirty="0">
                          <a:latin typeface="Calibri" panose="020F0502020204030204" pitchFamily="34" charset="0"/>
                          <a:ea typeface="Calibri" panose="020F0502020204030204" pitchFamily="34" charset="0"/>
                          <a:cs typeface="Calibri" panose="020F0502020204030204" pitchFamily="34" charset="0"/>
                        </a:rPr>
                        <a:t>student demonstrates the use of code documentation best practices like block and inline commenting and docstrings to make the use and purpose of functions clear. The README.md file contains instructions on how to use the package. </a:t>
                      </a:r>
                    </a:p>
                  </a:txBody>
                  <a:tcPr>
                    <a:solidFill>
                      <a:schemeClr val="accent6">
                        <a:lumMod val="40000"/>
                        <a:lumOff val="60000"/>
                      </a:schemeClr>
                    </a:solidFill>
                  </a:tcPr>
                </a:tc>
                <a:tc>
                  <a:txBody>
                    <a:bodyPr/>
                    <a:lstStyle/>
                    <a:p>
                      <a:r>
                        <a:rPr lang="en-US" sz="700" dirty="0">
                          <a:latin typeface="Calibri" panose="020F0502020204030204" pitchFamily="34" charset="0"/>
                          <a:ea typeface="Calibri" panose="020F0502020204030204" pitchFamily="34" charset="0"/>
                          <a:cs typeface="Calibri" panose="020F0502020204030204" pitchFamily="34" charset="0"/>
                        </a:rPr>
                        <a:t>All criteria in Insufficient are met. The code is well documented throughout all functions and scripts contain appropriate docstrings. The student has Implemented type hinting in their code to improve its readability, maintainability, and reliability. The student incorporates some form of logging (i.e. print statements) in their code to facilitate debugging and error tracking.</a:t>
                      </a:r>
                    </a:p>
                    <a:p>
                      <a:endParaRPr lang="en-US" sz="700" dirty="0">
                        <a:latin typeface="Calibri" panose="020F0502020204030204" pitchFamily="34" charset="0"/>
                        <a:ea typeface="Calibri" panose="020F0502020204030204" pitchFamily="34" charset="0"/>
                        <a:cs typeface="Calibri" panose="020F0502020204030204" pitchFamily="34" charset="0"/>
                      </a:endParaRPr>
                    </a:p>
                  </a:txBody>
                  <a:tcPr>
                    <a:solidFill>
                      <a:srgbClr val="00FFCC"/>
                    </a:solidFill>
                  </a:tcPr>
                </a:tc>
                <a:tc>
                  <a:txBody>
                    <a:bodyPr/>
                    <a:lstStyle/>
                    <a:p>
                      <a:r>
                        <a:rPr lang="en-US" sz="700" dirty="0">
                          <a:latin typeface="Calibri" panose="020F0502020204030204" pitchFamily="34" charset="0"/>
                          <a:ea typeface="Calibri" panose="020F0502020204030204" pitchFamily="34" charset="0"/>
                          <a:cs typeface="Calibri" panose="020F0502020204030204" pitchFamily="34" charset="0"/>
                        </a:rPr>
                        <a:t>All criteria in Sufficient are met. The package is accompanied by professional documentation produced using industry standard packages. Logging is implemented in a useful and professional manner using industry standard tools and practices. Users can interact with the package without editing code using a CLI for model inference and training.</a:t>
                      </a:r>
                    </a:p>
                    <a:p>
                      <a:endParaRPr lang="en-US" sz="700" dirty="0">
                        <a:latin typeface="Calibri" panose="020F0502020204030204" pitchFamily="34" charset="0"/>
                        <a:ea typeface="Calibri" panose="020F0502020204030204" pitchFamily="34" charset="0"/>
                        <a:cs typeface="Calibri" panose="020F0502020204030204" pitchFamily="34" charset="0"/>
                      </a:endParaRPr>
                    </a:p>
                    <a:p>
                      <a:endParaRPr lang="en-US" sz="700" dirty="0">
                        <a:latin typeface="Calibri" panose="020F0502020204030204" pitchFamily="34" charset="0"/>
                        <a:ea typeface="Calibri" panose="020F0502020204030204" pitchFamily="34" charset="0"/>
                        <a:cs typeface="Calibri" panose="020F0502020204030204" pitchFamily="34" charset="0"/>
                      </a:endParaRPr>
                    </a:p>
                  </a:txBody>
                  <a:tcPr>
                    <a:solidFill>
                      <a:schemeClr val="accent2">
                        <a:lumMod val="20000"/>
                        <a:lumOff val="80000"/>
                      </a:schemeClr>
                    </a:solidFill>
                  </a:tcPr>
                </a:tc>
                <a:tc>
                  <a:txBody>
                    <a:bodyPr/>
                    <a:lstStyle/>
                    <a:p>
                      <a:r>
                        <a:rPr lang="en-US" sz="700" dirty="0">
                          <a:latin typeface="Calibri" panose="020F0502020204030204" pitchFamily="34" charset="0"/>
                          <a:ea typeface="Calibri" panose="020F0502020204030204" pitchFamily="34" charset="0"/>
                          <a:cs typeface="Calibri" panose="020F0502020204030204" pitchFamily="34" charset="0"/>
                        </a:rPr>
                        <a:t>All criteria in Good are met. The package features extensive logging using differing and configurable priority levels and/or verbosity. The documentation is avaible online outside of the dev environment, and contains usage demos and examples. The CLI offers various options for </a:t>
                      </a:r>
                      <a:r>
                        <a:rPr lang="en-US" sz="700" dirty="0" err="1">
                          <a:latin typeface="Calibri" panose="020F0502020204030204" pitchFamily="34" charset="0"/>
                          <a:ea typeface="Calibri" panose="020F0502020204030204" pitchFamily="34" charset="0"/>
                          <a:cs typeface="Calibri" panose="020F0502020204030204" pitchFamily="34" charset="0"/>
                        </a:rPr>
                        <a:t>customising</a:t>
                      </a:r>
                      <a:r>
                        <a:rPr lang="en-US" sz="700" dirty="0">
                          <a:latin typeface="Calibri" panose="020F0502020204030204" pitchFamily="34" charset="0"/>
                          <a:ea typeface="Calibri" panose="020F0502020204030204" pitchFamily="34" charset="0"/>
                          <a:cs typeface="Calibri" panose="020F0502020204030204" pitchFamily="34" charset="0"/>
                        </a:rPr>
                        <a:t> the way the code is run by the end user.</a:t>
                      </a:r>
                    </a:p>
                  </a:txBody>
                  <a:tcPr>
                    <a:solidFill>
                      <a:schemeClr val="tx1">
                        <a:lumMod val="20000"/>
                        <a:lumOff val="80000"/>
                      </a:schemeClr>
                    </a:solidFill>
                  </a:tcPr>
                </a:tc>
                <a:extLst>
                  <a:ext uri="{0D108BD9-81ED-4DB2-BD59-A6C34878D82A}">
                    <a16:rowId xmlns:a16="http://schemas.microsoft.com/office/drawing/2014/main" val="173029964"/>
                  </a:ext>
                </a:extLst>
              </a:tr>
              <a:tr h="904627">
                <a:tc>
                  <a:txBody>
                    <a:bodyPr/>
                    <a:lstStyle/>
                    <a:p>
                      <a:r>
                        <a:rPr lang="pl-PL" sz="700" dirty="0">
                          <a:latin typeface="Calibri"/>
                          <a:ea typeface="Calibri"/>
                          <a:cs typeface="Calibri"/>
                        </a:rPr>
                        <a:t>Our </a:t>
                      </a:r>
                      <a:r>
                        <a:rPr lang="en-US" sz="700" dirty="0">
                          <a:latin typeface="Calibri" panose="020F0502020204030204" pitchFamily="34" charset="0"/>
                          <a:ea typeface="Calibri" panose="020F0502020204030204" pitchFamily="34" charset="0"/>
                          <a:cs typeface="Calibri" panose="020F0502020204030204" pitchFamily="34" charset="0"/>
                        </a:rPr>
                        <a:t>repository contains a README.md</a:t>
                      </a:r>
                      <a:r>
                        <a:rPr lang="pl-PL" sz="700" dirty="0">
                          <a:latin typeface="Calibri" panose="020F0502020204030204" pitchFamily="34" charset="0"/>
                          <a:ea typeface="Calibri" panose="020F0502020204030204" pitchFamily="34" charset="0"/>
                          <a:cs typeface="Calibri" panose="020F0502020204030204" pitchFamily="34" charset="0"/>
                        </a:rPr>
                        <a:t>.</a:t>
                      </a:r>
                      <a:r>
                        <a:rPr lang="en-US" sz="700" dirty="0">
                          <a:latin typeface="Calibri" panose="020F0502020204030204" pitchFamily="34" charset="0"/>
                          <a:ea typeface="Calibri" panose="020F0502020204030204" pitchFamily="34" charset="0"/>
                          <a:cs typeface="Calibri" panose="020F0502020204030204" pitchFamily="34" charset="0"/>
                        </a:rPr>
                        <a:t> The dependencies are clearly stated. Individual  Authorship of each function and or module is clearly indicated.</a:t>
                      </a:r>
                      <a:endParaRPr lang="en-GB" sz="700" dirty="0">
                        <a:latin typeface="Calibri" panose="020F0502020204030204" pitchFamily="34" charset="0"/>
                        <a:ea typeface="Calibri" panose="020F0502020204030204" pitchFamily="34" charset="0"/>
                        <a:cs typeface="Calibri" panose="020F0502020204030204" pitchFamily="34" charset="0"/>
                      </a:endParaRPr>
                    </a:p>
                    <a:p>
                      <a:endParaRPr lang="en-NL" sz="700" dirty="0">
                        <a:latin typeface="Calibri" panose="020F0502020204030204" pitchFamily="34" charset="0"/>
                        <a:ea typeface="Calibri" panose="020F0502020204030204" pitchFamily="34" charset="0"/>
                        <a:cs typeface="Calibri" panose="020F0502020204030204" pitchFamily="34" charset="0"/>
                      </a:endParaRPr>
                    </a:p>
                  </a:txBody>
                  <a:tcPr>
                    <a:solidFill>
                      <a:schemeClr val="accent4">
                        <a:lumMod val="40000"/>
                        <a:lumOff val="60000"/>
                      </a:schemeClr>
                    </a:solidFill>
                  </a:tcPr>
                </a:tc>
                <a:tc>
                  <a:txBody>
                    <a:bodyPr/>
                    <a:lstStyle/>
                    <a:p>
                      <a:r>
                        <a:rPr lang="pl-PL" sz="700" dirty="0">
                          <a:latin typeface="Calibri" panose="020F0502020204030204" pitchFamily="34" charset="0"/>
                          <a:ea typeface="Calibri" panose="020F0502020204030204" pitchFamily="34" charset="0"/>
                          <a:cs typeface="Calibri" panose="020F0502020204030204" pitchFamily="34" charset="0"/>
                        </a:rPr>
                        <a:t>I </a:t>
                      </a:r>
                      <a:r>
                        <a:rPr lang="en-US" sz="700" dirty="0">
                          <a:latin typeface="Calibri" panose="020F0502020204030204" pitchFamily="34" charset="0"/>
                          <a:ea typeface="Calibri" panose="020F0502020204030204" pitchFamily="34" charset="0"/>
                          <a:cs typeface="Calibri" panose="020F0502020204030204" pitchFamily="34" charset="0"/>
                        </a:rPr>
                        <a:t>demonstrates the use of code documentation best practices like block and inline commenting and docstrings to make the use and purpose of functions clear. The README.md file contains instructions on how to use the package. </a:t>
                      </a:r>
                      <a:endParaRPr lang="en-NL" sz="700" dirty="0">
                        <a:latin typeface="Calibri" panose="020F0502020204030204" pitchFamily="34" charset="0"/>
                        <a:ea typeface="Calibri" panose="020F0502020204030204" pitchFamily="34" charset="0"/>
                        <a:cs typeface="Calibri" panose="020F0502020204030204" pitchFamily="34" charset="0"/>
                      </a:endParaRPr>
                    </a:p>
                  </a:txBody>
                  <a:tcPr>
                    <a:solidFill>
                      <a:schemeClr val="accent6">
                        <a:lumMod val="40000"/>
                        <a:lumOff val="60000"/>
                      </a:schemeClr>
                    </a:solidFill>
                  </a:tcPr>
                </a:tc>
                <a:tc>
                  <a:txBody>
                    <a:bodyPr/>
                    <a:lstStyle/>
                    <a:p>
                      <a:r>
                        <a:rPr lang="en-US" sz="700" dirty="0">
                          <a:latin typeface="Calibri" panose="020F0502020204030204" pitchFamily="34" charset="0"/>
                          <a:ea typeface="Calibri" panose="020F0502020204030204" pitchFamily="34" charset="0"/>
                          <a:cs typeface="Calibri" panose="020F0502020204030204" pitchFamily="34" charset="0"/>
                        </a:rPr>
                        <a:t>All functions are well documented, which is visible in our repo but also on the Sphinx documentation page. Type hinting is implemented. I regularly implemented logging for debugging and error tracking.</a:t>
                      </a:r>
                      <a:endParaRPr lang="en-NL" sz="700" dirty="0">
                        <a:latin typeface="Calibri" panose="020F0502020204030204" pitchFamily="34" charset="0"/>
                        <a:ea typeface="Calibri" panose="020F0502020204030204" pitchFamily="34" charset="0"/>
                        <a:cs typeface="Calibri" panose="020F0502020204030204" pitchFamily="34" charset="0"/>
                      </a:endParaRPr>
                    </a:p>
                  </a:txBody>
                  <a:tcPr>
                    <a:solidFill>
                      <a:srgbClr val="00FFCC"/>
                    </a:solidFill>
                  </a:tcPr>
                </a:tc>
                <a:tc>
                  <a:txBody>
                    <a:bodyPr/>
                    <a:lstStyle/>
                    <a:p>
                      <a:r>
                        <a:rPr lang="en-US" sz="700" dirty="0">
                          <a:latin typeface="Calibri" panose="020F0502020204030204" pitchFamily="34" charset="0"/>
                          <a:ea typeface="Calibri" panose="020F0502020204030204" pitchFamily="34" charset="0"/>
                          <a:cs typeface="Calibri" panose="020F0502020204030204" pitchFamily="34" charset="0"/>
                        </a:rPr>
                        <a:t>Professional sphinx documentation is created and accessible on git hub pages. Logging is implemented in our package, and user can interact with the package without editing code using a CLI for model inference and training.</a:t>
                      </a:r>
                      <a:r>
                        <a:rPr lang="pl-PL" sz="700" dirty="0">
                          <a:latin typeface="Calibri" panose="020F0502020204030204" pitchFamily="34" charset="0"/>
                          <a:ea typeface="Calibri" panose="020F0502020204030204" pitchFamily="34" charset="0"/>
                          <a:cs typeface="Calibri" panose="020F0502020204030204" pitchFamily="34" charset="0"/>
                        </a:rPr>
                        <a:t> You can run </a:t>
                      </a:r>
                      <a:r>
                        <a:rPr lang="en-US" sz="700" dirty="0">
                          <a:latin typeface="Calibri" panose="020F0502020204030204" pitchFamily="34" charset="0"/>
                          <a:ea typeface="Calibri" panose="020F0502020204030204" pitchFamily="34" charset="0"/>
                          <a:cs typeface="Calibri" panose="020F0502020204030204" pitchFamily="34" charset="0"/>
                        </a:rPr>
                        <a:t>model inference and training</a:t>
                      </a:r>
                      <a:r>
                        <a:rPr lang="pl-PL" sz="700" dirty="0">
                          <a:latin typeface="Calibri" panose="020F0502020204030204" pitchFamily="34" charset="0"/>
                          <a:ea typeface="Calibri" panose="020F0502020204030204" pitchFamily="34" charset="0"/>
                          <a:cs typeface="Calibri" panose="020F0502020204030204" pitchFamily="34" charset="0"/>
                        </a:rPr>
                        <a:t> using comand line.</a:t>
                      </a:r>
                      <a:endParaRPr lang="en-NL" sz="700" dirty="0">
                        <a:latin typeface="Calibri" panose="020F0502020204030204" pitchFamily="34" charset="0"/>
                        <a:ea typeface="Calibri" panose="020F0502020204030204" pitchFamily="34" charset="0"/>
                        <a:cs typeface="Calibri" panose="020F0502020204030204" pitchFamily="34" charset="0"/>
                      </a:endParaRPr>
                    </a:p>
                  </a:txBody>
                  <a:tcPr>
                    <a:solidFill>
                      <a:schemeClr val="accent2">
                        <a:lumMod val="20000"/>
                        <a:lumOff val="80000"/>
                      </a:schemeClr>
                    </a:solidFill>
                  </a:tcPr>
                </a:tc>
                <a:tc>
                  <a:txBody>
                    <a:bodyPr/>
                    <a:lstStyle/>
                    <a:p>
                      <a:r>
                        <a:rPr lang="pl-PL" sz="700" dirty="0">
                          <a:latin typeface="Calibri" panose="020F0502020204030204" pitchFamily="34" charset="0"/>
                          <a:ea typeface="Calibri" panose="020F0502020204030204" pitchFamily="34" charset="0"/>
                          <a:cs typeface="Calibri" panose="020F0502020204030204" pitchFamily="34" charset="0"/>
                        </a:rPr>
                        <a:t>Our pacage use </a:t>
                      </a:r>
                      <a:r>
                        <a:rPr lang="en-US" sz="700" dirty="0">
                          <a:latin typeface="Calibri" panose="020F0502020204030204" pitchFamily="34" charset="0"/>
                          <a:ea typeface="Calibri" panose="020F0502020204030204" pitchFamily="34" charset="0"/>
                          <a:cs typeface="Calibri" panose="020F0502020204030204" pitchFamily="34" charset="0"/>
                        </a:rPr>
                        <a:t>extensive logging using differing and configurable priority levels and/or verbosity</a:t>
                      </a:r>
                      <a:r>
                        <a:rPr lang="pl-PL" sz="700" dirty="0">
                          <a:latin typeface="Calibri" panose="020F0502020204030204" pitchFamily="34" charset="0"/>
                          <a:ea typeface="Calibri" panose="020F0502020204030204" pitchFamily="34" charset="0"/>
                          <a:cs typeface="Calibri" panose="020F0502020204030204" pitchFamily="34" charset="0"/>
                        </a:rPr>
                        <a:t>. </a:t>
                      </a:r>
                      <a:r>
                        <a:rPr lang="en-US" sz="700" dirty="0">
                          <a:latin typeface="Calibri" panose="020F0502020204030204" pitchFamily="34" charset="0"/>
                          <a:ea typeface="Calibri" panose="020F0502020204030204" pitchFamily="34" charset="0"/>
                          <a:cs typeface="Calibri" panose="020F0502020204030204" pitchFamily="34" charset="0"/>
                        </a:rPr>
                        <a:t>The documentation is avaible online </a:t>
                      </a:r>
                      <a:r>
                        <a:rPr lang="pl-PL" sz="700" dirty="0">
                          <a:latin typeface="Calibri" panose="020F0502020204030204" pitchFamily="34" charset="0"/>
                          <a:ea typeface="Calibri" panose="020F0502020204030204" pitchFamily="34" charset="0"/>
                          <a:cs typeface="Calibri" panose="020F0502020204030204" pitchFamily="34" charset="0"/>
                        </a:rPr>
                        <a:t>on git hub pages </a:t>
                      </a:r>
                      <a:r>
                        <a:rPr lang="en-US" sz="700" dirty="0">
                          <a:latin typeface="Calibri" panose="020F0502020204030204" pitchFamily="34" charset="0"/>
                          <a:ea typeface="Calibri" panose="020F0502020204030204" pitchFamily="34" charset="0"/>
                          <a:cs typeface="Calibri" panose="020F0502020204030204" pitchFamily="34" charset="0"/>
                        </a:rPr>
                        <a:t>and contains usage demos and examples.</a:t>
                      </a:r>
                      <a:r>
                        <a:rPr lang="pl-PL" sz="700" dirty="0">
                          <a:latin typeface="Calibri" panose="020F0502020204030204" pitchFamily="34" charset="0"/>
                          <a:ea typeface="Calibri" panose="020F0502020204030204" pitchFamily="34" charset="0"/>
                          <a:cs typeface="Calibri" panose="020F0502020204030204" pitchFamily="34" charset="0"/>
                        </a:rPr>
                        <a:t> </a:t>
                      </a:r>
                      <a:r>
                        <a:rPr lang="en-US" sz="700" dirty="0">
                          <a:latin typeface="Calibri" panose="020F0502020204030204" pitchFamily="34" charset="0"/>
                          <a:ea typeface="Calibri" panose="020F0502020204030204" pitchFamily="34" charset="0"/>
                          <a:cs typeface="Calibri" panose="020F0502020204030204" pitchFamily="34" charset="0"/>
                        </a:rPr>
                        <a:t>The CLI offers various options for </a:t>
                      </a:r>
                      <a:r>
                        <a:rPr lang="en-US" sz="700" dirty="0" err="1">
                          <a:latin typeface="Calibri" panose="020F0502020204030204" pitchFamily="34" charset="0"/>
                          <a:ea typeface="Calibri" panose="020F0502020204030204" pitchFamily="34" charset="0"/>
                          <a:cs typeface="Calibri" panose="020F0502020204030204" pitchFamily="34" charset="0"/>
                        </a:rPr>
                        <a:t>customising</a:t>
                      </a:r>
                      <a:r>
                        <a:rPr lang="en-US" sz="700" dirty="0">
                          <a:latin typeface="Calibri" panose="020F0502020204030204" pitchFamily="34" charset="0"/>
                          <a:ea typeface="Calibri" panose="020F0502020204030204" pitchFamily="34" charset="0"/>
                          <a:cs typeface="Calibri" panose="020F0502020204030204" pitchFamily="34" charset="0"/>
                        </a:rPr>
                        <a:t> the way the code is run by the end user.</a:t>
                      </a:r>
                      <a:endParaRPr lang="en-NL" sz="700" dirty="0">
                        <a:latin typeface="Calibri" panose="020F0502020204030204" pitchFamily="34" charset="0"/>
                        <a:ea typeface="Calibri" panose="020F0502020204030204" pitchFamily="34" charset="0"/>
                        <a:cs typeface="Calibri" panose="020F0502020204030204" pitchFamily="34" charset="0"/>
                      </a:endParaRPr>
                    </a:p>
                  </a:txBody>
                  <a:tcPr>
                    <a:solidFill>
                      <a:schemeClr val="tx1">
                        <a:lumMod val="20000"/>
                        <a:lumOff val="80000"/>
                      </a:schemeClr>
                    </a:solidFill>
                  </a:tcPr>
                </a:tc>
                <a:extLst>
                  <a:ext uri="{0D108BD9-81ED-4DB2-BD59-A6C34878D82A}">
                    <a16:rowId xmlns:a16="http://schemas.microsoft.com/office/drawing/2014/main" val="3577151072"/>
                  </a:ext>
                </a:extLst>
              </a:tr>
              <a:tr h="1171644">
                <a:tc>
                  <a:txBody>
                    <a:bodyPr/>
                    <a:lstStyle/>
                    <a:p>
                      <a:pPr lvl="0">
                        <a:buNone/>
                      </a:pPr>
                      <a:r>
                        <a:rPr lang="pl-PL" sz="700" dirty="0">
                          <a:latin typeface="Calibri"/>
                          <a:ea typeface="Calibri"/>
                          <a:cs typeface="Calibri"/>
                        </a:rPr>
                        <a:t>Git hub </a:t>
                      </a:r>
                      <a:r>
                        <a:rPr lang="en-US" sz="700" dirty="0">
                          <a:latin typeface="Calibri" panose="020F0502020204030204" pitchFamily="34" charset="0"/>
                          <a:ea typeface="Calibri" panose="020F0502020204030204" pitchFamily="34" charset="0"/>
                          <a:cs typeface="Calibri" panose="020F0502020204030204" pitchFamily="34" charset="0"/>
                        </a:rPr>
                        <a:t>repository</a:t>
                      </a:r>
                      <a:r>
                        <a:rPr lang="pl-PL" sz="700" dirty="0">
                          <a:latin typeface="Calibri"/>
                          <a:ea typeface="Calibri"/>
                          <a:cs typeface="Calibri"/>
                        </a:rPr>
                        <a:t>: </a:t>
                      </a:r>
                      <a:r>
                        <a:rPr lang="pl-PL" sz="700" dirty="0">
                          <a:latin typeface="Calibri"/>
                          <a:ea typeface="Calibri"/>
                          <a:cs typeface="Calibri"/>
                          <a:hlinkClick r:id="rId3"/>
                        </a:rPr>
                        <a:t>https://github.com/BredaUniversityADSAI/2023-24d-fai2-adsai-group-cv1/tree/main</a:t>
                      </a:r>
                      <a:r>
                        <a:rPr lang="pl-PL" sz="700" dirty="0">
                          <a:latin typeface="Calibri"/>
                          <a:ea typeface="Calibri"/>
                          <a:cs typeface="Calibri"/>
                        </a:rPr>
                        <a:t> </a:t>
                      </a:r>
                    </a:p>
                    <a:p>
                      <a:pPr lvl="0">
                        <a:buNone/>
                      </a:pPr>
                      <a:r>
                        <a:rPr lang="en-US" sz="700" dirty="0">
                          <a:latin typeface="Calibri" panose="020F0502020204030204" pitchFamily="34" charset="0"/>
                          <a:ea typeface="Calibri" panose="020F0502020204030204" pitchFamily="34" charset="0"/>
                          <a:cs typeface="Calibri" panose="020F0502020204030204" pitchFamily="34" charset="0"/>
                        </a:rPr>
                        <a:t>README.md</a:t>
                      </a:r>
                      <a:r>
                        <a:rPr lang="pl-PL" sz="700" dirty="0">
                          <a:latin typeface="Calibri" panose="020F0502020204030204" pitchFamily="34" charset="0"/>
                          <a:ea typeface="Calibri" panose="020F0502020204030204" pitchFamily="34" charset="0"/>
                          <a:cs typeface="Calibri" panose="020F0502020204030204" pitchFamily="34" charset="0"/>
                        </a:rPr>
                        <a:t>: </a:t>
                      </a:r>
                      <a:r>
                        <a:rPr lang="pl-PL" sz="700" dirty="0">
                          <a:latin typeface="Calibri" panose="020F0502020204030204" pitchFamily="34" charset="0"/>
                          <a:ea typeface="Calibri" panose="020F0502020204030204" pitchFamily="34" charset="0"/>
                          <a:cs typeface="Calibri" panose="020F0502020204030204" pitchFamily="34" charset="0"/>
                          <a:hlinkClick r:id="rId4"/>
                        </a:rPr>
                        <a:t>https://github.com/BredaUniversityADSAI/2023-24d-fai2-adsai-group-cv1/blob/main/README.md</a:t>
                      </a:r>
                      <a:r>
                        <a:rPr lang="pl-PL" sz="700" dirty="0">
                          <a:latin typeface="Calibri" panose="020F0502020204030204" pitchFamily="34" charset="0"/>
                          <a:ea typeface="Calibri" panose="020F0502020204030204" pitchFamily="34" charset="0"/>
                          <a:cs typeface="Calibri" panose="020F0502020204030204" pitchFamily="34" charset="0"/>
                        </a:rPr>
                        <a:t> </a:t>
                      </a:r>
                      <a:endParaRPr lang="pl-PL" sz="700" dirty="0">
                        <a:latin typeface="Calibri"/>
                        <a:ea typeface="Calibri"/>
                        <a:cs typeface="Calibri"/>
                      </a:endParaRPr>
                    </a:p>
                  </a:txBody>
                  <a:tcPr>
                    <a:solidFill>
                      <a:schemeClr val="accent4">
                        <a:lumMod val="40000"/>
                        <a:lumOff val="60000"/>
                      </a:schemeClr>
                    </a:solidFill>
                  </a:tcPr>
                </a:tc>
                <a:tc>
                  <a:txBody>
                    <a:bodyPr/>
                    <a:lstStyle/>
                    <a:p>
                      <a:pPr lvl="0" algn="l">
                        <a:lnSpc>
                          <a:spcPct val="100000"/>
                        </a:lnSpc>
                        <a:spcBef>
                          <a:spcPts val="0"/>
                        </a:spcBef>
                        <a:spcAft>
                          <a:spcPts val="0"/>
                        </a:spcAft>
                        <a:buNone/>
                      </a:pPr>
                      <a:r>
                        <a:rPr lang="pl-PL" sz="700" dirty="0">
                          <a:latin typeface="Calibri" panose="020F0502020204030204" pitchFamily="34" charset="0"/>
                          <a:ea typeface="Calibri" panose="020F0502020204030204" pitchFamily="34" charset="0"/>
                          <a:cs typeface="Calibri" panose="020F0502020204030204" pitchFamily="34" charset="0"/>
                        </a:rPr>
                        <a:t>D</a:t>
                      </a:r>
                      <a:r>
                        <a:rPr lang="en-US" sz="700" dirty="0">
                          <a:latin typeface="Calibri" panose="020F0502020204030204" pitchFamily="34" charset="0"/>
                          <a:ea typeface="Calibri" panose="020F0502020204030204" pitchFamily="34" charset="0"/>
                          <a:cs typeface="Calibri" panose="020F0502020204030204" pitchFamily="34" charset="0"/>
                        </a:rPr>
                        <a:t>ocumentation best practices</a:t>
                      </a:r>
                      <a:r>
                        <a:rPr lang="pl-PL" sz="700" b="0" i="0" u="none" strike="noStrike" noProof="0" dirty="0">
                          <a:solidFill>
                            <a:srgbClr val="000000"/>
                          </a:solidFill>
                        </a:rPr>
                        <a:t>: </a:t>
                      </a:r>
                      <a:r>
                        <a:rPr lang="pl-PL" sz="500" b="0" i="0" u="none" strike="noStrike" noProof="0" dirty="0">
                          <a:solidFill>
                            <a:srgbClr val="000000"/>
                          </a:solidFill>
                          <a:hlinkClick r:id="rId5"/>
                        </a:rPr>
                        <a:t>https://github.com/BredaUniversityADSAI/2023-24d-fai2-adsai-DominikSzewczyk224180/blob/main/Evidence/Documentation%20best%20practices.png</a:t>
                      </a:r>
                      <a:r>
                        <a:rPr lang="pl-PL" sz="500" b="0" i="0" u="none" strike="noStrike" noProof="0" dirty="0">
                          <a:solidFill>
                            <a:srgbClr val="000000"/>
                          </a:solidFil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pl-PL" sz="700" dirty="0">
                          <a:latin typeface="Calibri" panose="020F0502020204030204" pitchFamily="34" charset="0"/>
                          <a:ea typeface="Calibri" panose="020F0502020204030204" pitchFamily="34" charset="0"/>
                          <a:cs typeface="Calibri" panose="020F0502020204030204" pitchFamily="34" charset="0"/>
                        </a:rPr>
                        <a:t>D</a:t>
                      </a:r>
                      <a:r>
                        <a:rPr lang="en-US" sz="700" dirty="0">
                          <a:latin typeface="Calibri" panose="020F0502020204030204" pitchFamily="34" charset="0"/>
                          <a:ea typeface="Calibri" panose="020F0502020204030204" pitchFamily="34" charset="0"/>
                          <a:cs typeface="Calibri" panose="020F0502020204030204" pitchFamily="34" charset="0"/>
                        </a:rPr>
                        <a:t>ocumentation best practices</a:t>
                      </a:r>
                      <a:r>
                        <a:rPr lang="pl-PL" sz="700" dirty="0">
                          <a:latin typeface="Calibri" panose="020F0502020204030204" pitchFamily="34" charset="0"/>
                          <a:ea typeface="Calibri" panose="020F0502020204030204" pitchFamily="34" charset="0"/>
                          <a:cs typeface="Calibri" panose="020F0502020204030204" pitchFamily="34" charset="0"/>
                        </a:rPr>
                        <a:t> file</a:t>
                      </a:r>
                      <a:r>
                        <a:rPr lang="pl-PL" sz="700" b="0" i="0" u="none" strike="noStrike" noProof="0" dirty="0">
                          <a:solidFill>
                            <a:srgbClr val="000000"/>
                          </a:solidFill>
                        </a:rPr>
                        <a:t>: </a:t>
                      </a:r>
                      <a:r>
                        <a:rPr lang="pl-PL" sz="500" b="0" i="0" u="none" strike="noStrike" noProof="0" dirty="0">
                          <a:solidFill>
                            <a:srgbClr val="000000"/>
                          </a:solidFill>
                          <a:hlinkClick r:id="rId6"/>
                        </a:rPr>
                        <a:t>https://github.com/BredaUniversityADSAI/2023-24d-fai2-adsai-group-cv1/blob/test/app/backend/ATHENA/scr/model_saving.py</a:t>
                      </a:r>
                      <a:r>
                        <a:rPr lang="pl-PL" sz="500" b="0" i="0" u="none" strike="noStrike" noProof="0" dirty="0">
                          <a:solidFill>
                            <a:srgbClr val="000000"/>
                          </a:solidFill>
                        </a:rPr>
                        <a:t>  </a:t>
                      </a:r>
                      <a:endParaRPr lang="en-US" sz="500" b="0" i="0" u="none" strike="noStrike" noProof="0" dirty="0">
                        <a:solidFill>
                          <a:srgbClr val="000000"/>
                        </a:solidFil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700" dirty="0">
                          <a:latin typeface="Calibri" panose="020F0502020204030204" pitchFamily="34" charset="0"/>
                          <a:ea typeface="Calibri" panose="020F0502020204030204" pitchFamily="34" charset="0"/>
                          <a:cs typeface="Calibri" panose="020F0502020204030204" pitchFamily="34" charset="0"/>
                        </a:rPr>
                        <a:t>README.md</a:t>
                      </a:r>
                      <a:r>
                        <a:rPr lang="pl-PL" sz="700" dirty="0">
                          <a:latin typeface="Calibri" panose="020F0502020204030204" pitchFamily="34" charset="0"/>
                          <a:ea typeface="Calibri" panose="020F0502020204030204" pitchFamily="34" charset="0"/>
                          <a:cs typeface="Calibri" panose="020F0502020204030204" pitchFamily="34" charset="0"/>
                        </a:rPr>
                        <a:t>: </a:t>
                      </a:r>
                      <a:r>
                        <a:rPr lang="pl-PL" sz="500" dirty="0">
                          <a:latin typeface="Calibri" panose="020F0502020204030204" pitchFamily="34" charset="0"/>
                          <a:ea typeface="Calibri" panose="020F0502020204030204" pitchFamily="34" charset="0"/>
                          <a:cs typeface="Calibri" panose="020F0502020204030204" pitchFamily="34" charset="0"/>
                          <a:hlinkClick r:id="rId4"/>
                        </a:rPr>
                        <a:t>https://github.com/BredaUniversityADSAI/2023-24d-fai2-adsai-group-cv1/blob/main/README.md</a:t>
                      </a:r>
                      <a:r>
                        <a:rPr lang="pl-PL" sz="500" dirty="0">
                          <a:latin typeface="Calibri" panose="020F0502020204030204" pitchFamily="34" charset="0"/>
                          <a:ea typeface="Calibri" panose="020F0502020204030204" pitchFamily="34" charset="0"/>
                          <a:cs typeface="Calibri" panose="020F0502020204030204" pitchFamily="34" charset="0"/>
                        </a:rPr>
                        <a:t> </a:t>
                      </a:r>
                      <a:endParaRPr lang="pl-PL" sz="500" dirty="0">
                        <a:latin typeface="Calibri"/>
                        <a:ea typeface="Calibri"/>
                        <a:cs typeface="Calibri"/>
                      </a:endParaRPr>
                    </a:p>
                    <a:p>
                      <a:pPr lvl="0">
                        <a:buNone/>
                      </a:pPr>
                      <a:endParaRPr lang="en-US" sz="700" dirty="0">
                        <a:latin typeface="Calibri"/>
                        <a:ea typeface="Calibri"/>
                        <a:cs typeface="Calibri"/>
                      </a:endParaRPr>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pl-PL" sz="700" dirty="0">
                          <a:latin typeface="Calibri" panose="020F0502020204030204" pitchFamily="34" charset="0"/>
                          <a:ea typeface="Calibri" panose="020F0502020204030204" pitchFamily="34" charset="0"/>
                          <a:cs typeface="Calibri" panose="020F0502020204030204" pitchFamily="34" charset="0"/>
                        </a:rPr>
                        <a:t>D</a:t>
                      </a:r>
                      <a:r>
                        <a:rPr lang="en-US" sz="700" dirty="0">
                          <a:latin typeface="Calibri" panose="020F0502020204030204" pitchFamily="34" charset="0"/>
                          <a:ea typeface="Calibri" panose="020F0502020204030204" pitchFamily="34" charset="0"/>
                          <a:cs typeface="Calibri" panose="020F0502020204030204" pitchFamily="34" charset="0"/>
                        </a:rPr>
                        <a:t>ocumentation best practices</a:t>
                      </a:r>
                      <a:r>
                        <a:rPr lang="pl-PL" sz="700" dirty="0">
                          <a:latin typeface="Calibri" panose="020F0502020204030204" pitchFamily="34" charset="0"/>
                          <a:ea typeface="Calibri" panose="020F0502020204030204" pitchFamily="34" charset="0"/>
                          <a:cs typeface="Calibri" panose="020F0502020204030204" pitchFamily="34" charset="0"/>
                        </a:rPr>
                        <a:t>(type </a:t>
                      </a:r>
                      <a:r>
                        <a:rPr lang="en-US" sz="700" dirty="0">
                          <a:latin typeface="Calibri" panose="020F0502020204030204" pitchFamily="34" charset="0"/>
                          <a:ea typeface="Calibri" panose="020F0502020204030204" pitchFamily="34" charset="0"/>
                          <a:cs typeface="Calibri" panose="020F0502020204030204" pitchFamily="34" charset="0"/>
                        </a:rPr>
                        <a:t>hinting</a:t>
                      </a:r>
                      <a:r>
                        <a:rPr lang="pl-PL" sz="700" dirty="0">
                          <a:latin typeface="Calibri" panose="020F0502020204030204" pitchFamily="34" charset="0"/>
                          <a:ea typeface="Calibri" panose="020F0502020204030204" pitchFamily="34" charset="0"/>
                          <a:cs typeface="Calibri" panose="020F0502020204030204" pitchFamily="34" charset="0"/>
                        </a:rPr>
                        <a:t> and logging)</a:t>
                      </a:r>
                      <a:r>
                        <a:rPr lang="pl-PL" sz="700" b="0" i="0" u="none" strike="noStrike" noProof="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pl-PL" sz="500" b="0" i="0" u="none" strike="noStrike" noProof="0" dirty="0">
                          <a:solidFill>
                            <a:srgbClr val="000000"/>
                          </a:solidFill>
                          <a:hlinkClick r:id="rId5"/>
                        </a:rPr>
                        <a:t>https://github.com/BredaUniversityADSAI/2023-24d-fai2-adsai-DominikSzewczyk224180/blob/main/Evidence/Documentation%20best%20practices.png</a:t>
                      </a:r>
                      <a:r>
                        <a:rPr lang="pl-PL" sz="500" b="0" i="0" u="none" strike="noStrike" noProof="0" dirty="0">
                          <a:solidFill>
                            <a:srgbClr val="000000"/>
                          </a:solidFill>
                        </a:rPr>
                        <a:t> </a:t>
                      </a:r>
                      <a:endParaRPr lang="pl-PL" sz="600" b="0" i="0" u="none" strike="noStrike" noProof="0" dirty="0">
                        <a:solidFill>
                          <a:srgbClr val="000000"/>
                        </a:solidFil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pl-PL" sz="700" dirty="0">
                          <a:latin typeface="Calibri" panose="020F0502020204030204" pitchFamily="34" charset="0"/>
                          <a:ea typeface="Calibri" panose="020F0502020204030204" pitchFamily="34" charset="0"/>
                          <a:cs typeface="Calibri" panose="020F0502020204030204" pitchFamily="34" charset="0"/>
                        </a:rPr>
                        <a:t>D</a:t>
                      </a:r>
                      <a:r>
                        <a:rPr lang="en-US" sz="700" dirty="0">
                          <a:latin typeface="Calibri" panose="020F0502020204030204" pitchFamily="34" charset="0"/>
                          <a:ea typeface="Calibri" panose="020F0502020204030204" pitchFamily="34" charset="0"/>
                          <a:cs typeface="Calibri" panose="020F0502020204030204" pitchFamily="34" charset="0"/>
                        </a:rPr>
                        <a:t>ocumentation best practices</a:t>
                      </a:r>
                      <a:r>
                        <a:rPr lang="pl-PL" sz="700" dirty="0">
                          <a:latin typeface="Calibri" panose="020F0502020204030204" pitchFamily="34" charset="0"/>
                          <a:ea typeface="Calibri" panose="020F0502020204030204" pitchFamily="34" charset="0"/>
                          <a:cs typeface="Calibri" panose="020F0502020204030204" pitchFamily="34" charset="0"/>
                        </a:rPr>
                        <a:t> file</a:t>
                      </a:r>
                      <a:r>
                        <a:rPr lang="pl-PL" sz="700" b="0" i="0" u="none" strike="noStrike" noProof="0" dirty="0">
                          <a:solidFill>
                            <a:srgbClr val="000000"/>
                          </a:solidFill>
                        </a:rPr>
                        <a:t>: </a:t>
                      </a:r>
                      <a:r>
                        <a:rPr lang="pl-PL" sz="500" b="0" i="0" u="none" strike="noStrike" noProof="0" dirty="0">
                          <a:solidFill>
                            <a:srgbClr val="000000"/>
                          </a:solidFill>
                          <a:hlinkClick r:id="rId6"/>
                        </a:rPr>
                        <a:t>https://github.com/BredaUniversityADSAI/2023-24d-fai2-adsai-group-cv1/blob/test/app/backend/ATHENA/scr/model_saving.py</a:t>
                      </a:r>
                      <a:r>
                        <a:rPr lang="pl-PL" sz="500" b="0" i="0" u="none" strike="noStrike" noProof="0" dirty="0">
                          <a:solidFill>
                            <a:srgbClr val="000000"/>
                          </a:solidFill>
                        </a:rPr>
                        <a:t> </a:t>
                      </a:r>
                      <a:endParaRPr lang="pl-PL" sz="600" b="0" i="0" u="none" strike="noStrike" noProof="0" dirty="0">
                        <a:solidFill>
                          <a:srgbClr val="000000"/>
                        </a:solidFil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pl-PL" sz="700" b="0" i="0" u="none" strike="noStrike" cap="none" noProof="0"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Sphinx</a:t>
                      </a:r>
                      <a:r>
                        <a:rPr lang="pl-PL" sz="700" b="0" i="0" u="none" strike="noStrike" noProof="0" dirty="0">
                          <a:solidFill>
                            <a:srgbClr val="000000"/>
                          </a:solidFill>
                        </a:rPr>
                        <a:t>: </a:t>
                      </a:r>
                      <a:r>
                        <a:rPr lang="en-GB" sz="700" b="1" i="0" u="sng" strike="noStrike" cap="none" dirty="0">
                          <a:solidFill>
                            <a:srgbClr val="000000"/>
                          </a:solidFill>
                          <a:effectLst/>
                          <a:latin typeface="Arial"/>
                          <a:ea typeface="Arial"/>
                          <a:cs typeface="Arial"/>
                          <a:sym typeface="Arial"/>
                          <a:hlinkClick r:id="rId7"/>
                        </a:rPr>
                        <a:t>https://urban-adventure-o4eew5n.pages.github.io/</a:t>
                      </a:r>
                      <a:r>
                        <a:rPr lang="pl-PL" sz="700" b="1" i="0" u="sng" strike="noStrike" cap="none" dirty="0">
                          <a:solidFill>
                            <a:srgbClr val="000000"/>
                          </a:solidFill>
                          <a:effectLst/>
                          <a:latin typeface="Arial"/>
                          <a:ea typeface="Arial"/>
                          <a:cs typeface="Arial"/>
                          <a:sym typeface="Arial"/>
                        </a:rPr>
                        <a:t> </a:t>
                      </a:r>
                      <a:endParaRPr lang="en-US" sz="700" dirty="0">
                        <a:latin typeface="Calibri"/>
                        <a:ea typeface="Calibri"/>
                        <a:cs typeface="Calibri"/>
                      </a:endParaRPr>
                    </a:p>
                  </a:txBody>
                  <a:tcPr>
                    <a:solidFill>
                      <a:srgbClr val="00FFCC"/>
                    </a:solidFill>
                  </a:tcPr>
                </a:tc>
                <a:tc>
                  <a:txBody>
                    <a:bodyPr/>
                    <a:lstStyle/>
                    <a:p>
                      <a:pPr lvl="0" algn="l">
                        <a:lnSpc>
                          <a:spcPct val="100000"/>
                        </a:lnSpc>
                        <a:spcBef>
                          <a:spcPts val="0"/>
                        </a:spcBef>
                        <a:spcAft>
                          <a:spcPts val="0"/>
                        </a:spcAft>
                        <a:buNone/>
                      </a:pPr>
                      <a:r>
                        <a:rPr lang="pl-PL" sz="700" b="0" i="0" u="none" strike="noStrike" noProof="0" dirty="0">
                          <a:solidFill>
                            <a:srgbClr val="000000"/>
                          </a:solidFill>
                        </a:rPr>
                        <a:t>Sphinx: </a:t>
                      </a:r>
                      <a:r>
                        <a:rPr lang="en-GB" sz="700" b="1" i="0" u="sng" strike="noStrike" cap="none" dirty="0">
                          <a:solidFill>
                            <a:srgbClr val="000000"/>
                          </a:solidFill>
                          <a:effectLst/>
                          <a:latin typeface="Arial"/>
                          <a:ea typeface="Arial"/>
                          <a:cs typeface="Arial"/>
                          <a:sym typeface="Arial"/>
                          <a:hlinkClick r:id="rId7"/>
                        </a:rPr>
                        <a:t>https://urban-adventure-o4eew5n.pages.github.io/</a:t>
                      </a:r>
                      <a:r>
                        <a:rPr lang="pl-PL" sz="700" b="1" i="0" u="sng" strike="noStrike" cap="none" dirty="0">
                          <a:solidFill>
                            <a:srgbClr val="000000"/>
                          </a:solidFill>
                          <a:effectLst/>
                          <a:latin typeface="Arial"/>
                          <a:ea typeface="Arial"/>
                          <a:cs typeface="Arial"/>
                          <a:sym typeface="Arial"/>
                        </a:rPr>
                        <a:t> </a:t>
                      </a:r>
                      <a:endParaRPr lang="pl-PL" sz="700" b="0" i="0" u="none" strike="noStrike" noProof="0" dirty="0">
                        <a:solidFill>
                          <a:srgbClr val="000000"/>
                        </a:solidFil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pl-PL" sz="700" b="0" i="0" u="none" strike="noStrike" noProof="0" dirty="0" err="1">
                          <a:solidFill>
                            <a:srgbClr val="000000"/>
                          </a:solidFill>
                        </a:rPr>
                        <a:t>Package</a:t>
                      </a:r>
                      <a:r>
                        <a:rPr lang="pl-PL" sz="700" b="0" i="0" u="none" strike="noStrike" noProof="0" dirty="0">
                          <a:solidFill>
                            <a:srgbClr val="000000"/>
                          </a:solidFill>
                        </a:rPr>
                        <a:t>: </a:t>
                      </a:r>
                      <a:r>
                        <a:rPr lang="pl-PL" sz="700" dirty="0">
                          <a:latin typeface="Calibri"/>
                          <a:ea typeface="Calibri"/>
                          <a:cs typeface="Calibri"/>
                          <a:hlinkClick r:id="rId8"/>
                        </a:rPr>
                        <a:t>https://github.com/BredaUniversityADSAI/2023-24d-fai2-adsai-group-cv1/tree/test/app/backend/ATHENA/scr</a:t>
                      </a:r>
                      <a:r>
                        <a:rPr lang="pl-PL" sz="700" dirty="0">
                          <a:latin typeface="Calibri"/>
                          <a:ea typeface="Calibri"/>
                          <a:cs typeface="Calibri"/>
                        </a:rPr>
                        <a:t> </a:t>
                      </a:r>
                      <a:endParaRPr lang="pl-PL" sz="700" b="0" i="0" u="none" strike="noStrike" noProof="0" dirty="0">
                        <a:solidFill>
                          <a:srgbClr val="000000"/>
                        </a:solidFill>
                      </a:endParaRPr>
                    </a:p>
                    <a:p>
                      <a:pPr lvl="0" algn="l">
                        <a:lnSpc>
                          <a:spcPct val="100000"/>
                        </a:lnSpc>
                        <a:spcBef>
                          <a:spcPts val="0"/>
                        </a:spcBef>
                        <a:spcAft>
                          <a:spcPts val="0"/>
                        </a:spcAft>
                        <a:buNone/>
                      </a:pPr>
                      <a:r>
                        <a:rPr lang="pl-PL" sz="700" b="0" i="0" u="none" strike="noStrike" noProof="0" dirty="0">
                          <a:solidFill>
                            <a:srgbClr val="000000"/>
                          </a:solidFill>
                        </a:rPr>
                        <a:t>CLI: </a:t>
                      </a:r>
                      <a:r>
                        <a:rPr lang="pl-PL" sz="700" b="0" i="0" u="none" strike="noStrike" noProof="0" dirty="0">
                          <a:solidFill>
                            <a:srgbClr val="000000"/>
                          </a:solidFill>
                          <a:hlinkClick r:id="rId9"/>
                        </a:rPr>
                        <a:t>https://github.com/BredaUniversityADSAI/2023-24d-fai2-adsai-group-cv1/blob/test/app/backend/ATHENA/pipeline.py</a:t>
                      </a:r>
                      <a:r>
                        <a:rPr lang="pl-PL" sz="700" b="0" i="0" u="none" strike="noStrike" noProof="0" dirty="0">
                          <a:solidFill>
                            <a:srgbClr val="000000"/>
                          </a:solidFill>
                        </a:rPr>
                        <a:t> </a:t>
                      </a:r>
                    </a:p>
                    <a:p>
                      <a:pPr lvl="0" algn="l">
                        <a:lnSpc>
                          <a:spcPct val="100000"/>
                        </a:lnSpc>
                        <a:spcBef>
                          <a:spcPts val="0"/>
                        </a:spcBef>
                        <a:spcAft>
                          <a:spcPts val="0"/>
                        </a:spcAft>
                        <a:buNone/>
                      </a:pPr>
                      <a:r>
                        <a:rPr lang="it-IT" sz="600" dirty="0">
                          <a:effectLst/>
                        </a:rPr>
                        <a:t>Logger: </a:t>
                      </a:r>
                      <a:r>
                        <a:rPr lang="it-IT" sz="500" dirty="0">
                          <a:effectLst/>
                          <a:hlinkClick r:id="rId10" tooltip="https://github.com/bredauniversityadsai/2023-24d-fai2-adsai-group-cv1/blob/test/app/backend/athena/scr/logger.py"/>
                        </a:rPr>
                        <a:t>https://github.com/BredaUniversityADSAI/2023-24d-fai2-adsai-group-cv1/blob/test/app/backend/ATHENA/scr/logger.py</a:t>
                      </a:r>
                      <a:endParaRPr lang="en-US" sz="700" b="0" i="0" u="none" strike="noStrike" noProof="0" dirty="0">
                        <a:solidFill>
                          <a:srgbClr val="000000"/>
                        </a:solidFill>
                      </a:endParaRPr>
                    </a:p>
                  </a:txBody>
                  <a:tcPr>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pl-PL" sz="700" b="0" i="0" u="none" strike="noStrike" noProof="0" dirty="0">
                          <a:solidFill>
                            <a:srgbClr val="000000"/>
                          </a:solidFill>
                        </a:rPr>
                        <a:t>Sphinx: </a:t>
                      </a:r>
                      <a:r>
                        <a:rPr lang="en-GB" sz="700" b="1" i="0" u="sng" strike="noStrike" cap="none" dirty="0">
                          <a:solidFill>
                            <a:srgbClr val="000000"/>
                          </a:solidFill>
                          <a:effectLst/>
                          <a:latin typeface="Arial"/>
                          <a:ea typeface="Arial"/>
                          <a:cs typeface="Arial"/>
                          <a:sym typeface="Arial"/>
                          <a:hlinkClick r:id="rId7"/>
                        </a:rPr>
                        <a:t>https://urban-adventure-o4eew5n.pages.github.io/</a:t>
                      </a:r>
                      <a:r>
                        <a:rPr lang="pl-PL" sz="700" b="1" i="0" u="sng" strike="noStrike" cap="none" dirty="0">
                          <a:solidFill>
                            <a:srgbClr val="000000"/>
                          </a:solidFill>
                          <a:effectLst/>
                          <a:latin typeface="Arial"/>
                          <a:ea typeface="Arial"/>
                          <a:cs typeface="Arial"/>
                          <a:sym typeface="Arial"/>
                        </a:rPr>
                        <a:t> </a:t>
                      </a:r>
                      <a:endParaRPr lang="pl-PL" sz="700" b="0" i="0" u="none" strike="noStrike" noProof="0" dirty="0">
                        <a:solidFill>
                          <a:srgbClr val="000000"/>
                        </a:solidFil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pl-PL" sz="700" b="0" i="0" u="none" strike="noStrike" noProof="0" dirty="0" err="1">
                          <a:solidFill>
                            <a:srgbClr val="000000"/>
                          </a:solidFill>
                        </a:rPr>
                        <a:t>Package</a:t>
                      </a:r>
                      <a:r>
                        <a:rPr lang="pl-PL" sz="700" b="0" i="0" u="none" strike="noStrike" noProof="0" dirty="0">
                          <a:solidFill>
                            <a:srgbClr val="000000"/>
                          </a:solidFill>
                        </a:rPr>
                        <a:t>:</a:t>
                      </a:r>
                      <a:r>
                        <a:rPr lang="pl-PL" sz="700" dirty="0">
                          <a:latin typeface="Calibri"/>
                          <a:ea typeface="Calibri"/>
                          <a:cs typeface="Calibri"/>
                          <a:hlinkClick r:id="rId8"/>
                        </a:rPr>
                        <a:t>https://github.com/BredaUniversityADSAI/2023-24d-fai2-adsai-group-cv1/tree/test/app/backend/ATHENA/scr</a:t>
                      </a:r>
                      <a:r>
                        <a:rPr lang="pl-PL" sz="700" dirty="0">
                          <a:latin typeface="Calibri"/>
                          <a:ea typeface="Calibri"/>
                          <a:cs typeface="Calibri"/>
                        </a:rPr>
                        <a:t> </a:t>
                      </a:r>
                      <a:endParaRPr lang="pl-PL" sz="700" b="0" i="0" u="none" strike="noStrike" noProof="0" dirty="0">
                        <a:solidFill>
                          <a:srgbClr val="000000"/>
                        </a:solidFill>
                      </a:endParaRPr>
                    </a:p>
                    <a:p>
                      <a:pPr lvl="0" algn="l">
                        <a:lnSpc>
                          <a:spcPct val="100000"/>
                        </a:lnSpc>
                        <a:spcBef>
                          <a:spcPts val="0"/>
                        </a:spcBef>
                        <a:spcAft>
                          <a:spcPts val="0"/>
                        </a:spcAft>
                        <a:buNone/>
                      </a:pPr>
                      <a:r>
                        <a:rPr lang="pl-PL" sz="700" b="0" i="0" u="none" strike="noStrike" noProof="0" dirty="0">
                          <a:solidFill>
                            <a:srgbClr val="000000"/>
                          </a:solidFill>
                        </a:rPr>
                        <a:t>CLI: </a:t>
                      </a:r>
                      <a:r>
                        <a:rPr lang="pl-PL" sz="700" b="0" i="0" u="none" strike="noStrike" noProof="0" dirty="0">
                          <a:solidFill>
                            <a:srgbClr val="000000"/>
                          </a:solidFill>
                          <a:hlinkClick r:id="rId9"/>
                        </a:rPr>
                        <a:t>https://github.com/BredaUniversityADSAI/2023-24d-fai2-adsai-group-cv1/blob/test/app/backend/ATHENA/pipeline.py</a:t>
                      </a:r>
                      <a:r>
                        <a:rPr lang="pl-PL" sz="700" b="0" i="0" u="none" strike="noStrike" noProof="0" dirty="0">
                          <a:solidFill>
                            <a:srgbClr val="000000"/>
                          </a:solidFill>
                        </a:rPr>
                        <a:t> </a:t>
                      </a:r>
                      <a:endParaRPr lang="en-US" sz="700" b="0" i="0" u="none" strike="noStrike" noProof="0" dirty="0">
                        <a:solidFill>
                          <a:srgbClr val="000000"/>
                        </a:solidFill>
                      </a:endParaRPr>
                    </a:p>
                  </a:txBody>
                  <a:tcPr>
                    <a:solidFill>
                      <a:schemeClr val="tx1">
                        <a:lumMod val="20000"/>
                        <a:lumOff val="80000"/>
                      </a:schemeClr>
                    </a:solidFill>
                  </a:tcPr>
                </a:tc>
                <a:extLst>
                  <a:ext uri="{0D108BD9-81ED-4DB2-BD59-A6C34878D82A}">
                    <a16:rowId xmlns:a16="http://schemas.microsoft.com/office/drawing/2014/main" val="740005107"/>
                  </a:ext>
                </a:extLst>
              </a:tr>
            </a:tbl>
          </a:graphicData>
        </a:graphic>
      </p:graphicFrame>
    </p:spTree>
    <p:extLst>
      <p:ext uri="{BB962C8B-B14F-4D97-AF65-F5344CB8AC3E}">
        <p14:creationId xmlns:p14="http://schemas.microsoft.com/office/powerpoint/2010/main" val="37534963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ILO</a:t>
            </a:r>
            <a:r>
              <a:rPr lang="pl-PL" dirty="0"/>
              <a:t> 4</a:t>
            </a:r>
            <a:endParaRPr dirty="0"/>
          </a:p>
        </p:txBody>
      </p:sp>
      <p:sp>
        <p:nvSpPr>
          <p:cNvPr id="364" name="Google Shape;364;p3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134620" indent="-134620"/>
            <a:r>
              <a:rPr lang="en-US" sz="3200" dirty="0"/>
              <a:t>Data and Experiment Tracking</a:t>
            </a:r>
          </a:p>
        </p:txBody>
      </p:sp>
      <p:sp>
        <p:nvSpPr>
          <p:cNvPr id="365" name="Google Shape;365;p39"/>
          <p:cNvSpPr txBox="1">
            <a:spLocks noGrp="1"/>
          </p:cNvSpPr>
          <p:nvPr>
            <p:ph type="subTitle" idx="2"/>
          </p:nvPr>
        </p:nvSpPr>
        <p:spPr>
          <a:xfrm>
            <a:off x="3603812" y="3353563"/>
            <a:ext cx="5082988" cy="685800"/>
          </a:xfrm>
          <a:prstGeom prst="rect">
            <a:avLst/>
          </a:prstGeom>
        </p:spPr>
        <p:txBody>
          <a:bodyPr spcFirstLastPara="1" wrap="square" lIns="91425" tIns="91425" rIns="91425" bIns="91425" anchor="ctr" anchorCtr="0">
            <a:noAutofit/>
          </a:bodyPr>
          <a:lstStyle/>
          <a:p>
            <a:pPr marL="0" indent="0"/>
            <a:r>
              <a:rPr lang="en-US" dirty="0"/>
              <a:t>Demonstrates the ability to use an </a:t>
            </a:r>
            <a:r>
              <a:rPr lang="en-US" dirty="0" err="1"/>
              <a:t>MLOps</a:t>
            </a:r>
            <a:r>
              <a:rPr lang="en-US" dirty="0"/>
              <a:t> platform to host and track data, experiments and models, locally and in the cloud.</a:t>
            </a:r>
            <a:endParaRPr lang="en" dirty="0"/>
          </a:p>
        </p:txBody>
      </p:sp>
      <p:sp>
        <p:nvSpPr>
          <p:cNvPr id="366" name="Google Shape;366;p39"/>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pl-PL" sz="40000" dirty="0">
                <a:solidFill>
                  <a:srgbClr val="999999"/>
                </a:solidFill>
                <a:latin typeface="Roboto"/>
                <a:ea typeface="Roboto"/>
                <a:cs typeface="Roboto"/>
                <a:sym typeface="Roboto"/>
              </a:rPr>
              <a:t>4</a:t>
            </a:r>
            <a:endParaRPr sz="40000" dirty="0">
              <a:solidFill>
                <a:srgbClr val="999999"/>
              </a:solidFill>
              <a:latin typeface="Roboto"/>
              <a:ea typeface="Roboto"/>
              <a:cs typeface="Roboto"/>
              <a:sym typeface="Roboto"/>
            </a:endParaRPr>
          </a:p>
        </p:txBody>
      </p:sp>
    </p:spTree>
    <p:extLst>
      <p:ext uri="{BB962C8B-B14F-4D97-AF65-F5344CB8AC3E}">
        <p14:creationId xmlns:p14="http://schemas.microsoft.com/office/powerpoint/2010/main" val="99937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42"/>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ILO </a:t>
            </a:r>
            <a:r>
              <a:rPr lang="pl-PL" dirty="0"/>
              <a:t>4</a:t>
            </a:r>
            <a:endParaRPr dirty="0"/>
          </a:p>
        </p:txBody>
      </p:sp>
      <p:sp>
        <p:nvSpPr>
          <p:cNvPr id="394" name="Google Shape;394;p42"/>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pl-PL" dirty="0"/>
              <a:t>1</a:t>
            </a:r>
            <a:r>
              <a:rPr lang="en" dirty="0"/>
              <a:t>/</a:t>
            </a:r>
            <a:r>
              <a:rPr lang="pl-PL" dirty="0"/>
              <a:t>1</a:t>
            </a:r>
            <a:endParaRPr dirty="0"/>
          </a:p>
        </p:txBody>
      </p:sp>
      <p:sp>
        <p:nvSpPr>
          <p:cNvPr id="395" name="Google Shape;395;p42"/>
          <p:cNvSpPr txBox="1">
            <a:spLocks noGrp="1"/>
          </p:cNvSpPr>
          <p:nvPr>
            <p:ph type="body" idx="4294967295"/>
          </p:nvPr>
        </p:nvSpPr>
        <p:spPr>
          <a:xfrm>
            <a:off x="2674350" y="3037484"/>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a:solidFill>
                <a:schemeClr val="lt1"/>
              </a:solidFill>
            </a:endParaRPr>
          </a:p>
          <a:p>
            <a:pPr marL="0" lvl="0" indent="0" algn="l" rtl="0">
              <a:lnSpc>
                <a:spcPct val="115000"/>
              </a:lnSpc>
              <a:spcBef>
                <a:spcPts val="0"/>
              </a:spcBef>
              <a:spcAft>
                <a:spcPts val="0"/>
              </a:spcAft>
              <a:buNone/>
            </a:pPr>
            <a:endParaRPr sz="700" i="1">
              <a:solidFill>
                <a:schemeClr val="lt1"/>
              </a:solidFill>
              <a:latin typeface="Helvetica Neue"/>
              <a:ea typeface="Helvetica Neue"/>
              <a:cs typeface="Helvetica Neue"/>
              <a:sym typeface="Helvetica Neue"/>
            </a:endParaRPr>
          </a:p>
        </p:txBody>
      </p:sp>
      <p:sp>
        <p:nvSpPr>
          <p:cNvPr id="396" name="Google Shape;396;p42"/>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r>
              <a:rPr lang="en-US" sz="1000" i="0" dirty="0"/>
              <a:t>Demonstrates the ability to use an </a:t>
            </a:r>
            <a:r>
              <a:rPr lang="en-US" sz="1000" i="0" dirty="0" err="1"/>
              <a:t>MLOps</a:t>
            </a:r>
            <a:r>
              <a:rPr lang="en-US" sz="1000" i="0" dirty="0"/>
              <a:t> platform to host and track data, experiments and models, locally and in the cloud.</a:t>
            </a:r>
            <a:endParaRPr lang="en-GB" dirty="0"/>
          </a:p>
        </p:txBody>
      </p:sp>
      <p:sp>
        <p:nvSpPr>
          <p:cNvPr id="397" name="Google Shape;397;p42"/>
          <p:cNvSpPr txBox="1">
            <a:spLocks noGrp="1"/>
          </p:cNvSpPr>
          <p:nvPr>
            <p:ph type="title" idx="4"/>
          </p:nvPr>
        </p:nvSpPr>
        <p:spPr>
          <a:xfrm>
            <a:off x="0" y="576000"/>
            <a:ext cx="90795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pl-PL" dirty="0"/>
              <a:t>4</a:t>
            </a:r>
            <a:r>
              <a:rPr lang="en" dirty="0"/>
              <a:t>.</a:t>
            </a:r>
            <a:r>
              <a:rPr lang="pl-PL" dirty="0"/>
              <a:t>1</a:t>
            </a:r>
            <a:endParaRPr dirty="0"/>
          </a:p>
        </p:txBody>
      </p:sp>
      <p:sp>
        <p:nvSpPr>
          <p:cNvPr id="398" name="Google Shape;398;p42"/>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pPr>
            <a:r>
              <a:rPr lang="en-US" i="0" dirty="0"/>
              <a:t>The student demonstrates the ability to effectively manage and track data and experiments using industry-standard tools and techniques, both individually and as part of a team. The student showcases proficiency in data storage, versioning, experiment tracking, and model evaluation, using tools from a major cloud provider.</a:t>
            </a:r>
          </a:p>
        </p:txBody>
      </p:sp>
      <p:sp>
        <p:nvSpPr>
          <p:cNvPr id="399" name="Google Shape;399;p42"/>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900" i="0" dirty="0"/>
              <a:t>Data and Experiment Tracking</a:t>
            </a:r>
            <a:endParaRPr sz="900" dirty="0"/>
          </a:p>
        </p:txBody>
      </p:sp>
      <p:graphicFrame>
        <p:nvGraphicFramePr>
          <p:cNvPr id="3" name="Table 4">
            <a:extLst>
              <a:ext uri="{FF2B5EF4-FFF2-40B4-BE49-F238E27FC236}">
                <a16:creationId xmlns:a16="http://schemas.microsoft.com/office/drawing/2014/main" id="{56BA5354-3A5E-ED5E-DA1B-291354D19517}"/>
              </a:ext>
            </a:extLst>
          </p:cNvPr>
          <p:cNvGraphicFramePr>
            <a:graphicFrameLocks noGrp="1"/>
          </p:cNvGraphicFramePr>
          <p:nvPr>
            <p:extLst>
              <p:ext uri="{D42A27DB-BD31-4B8C-83A1-F6EECF244321}">
                <p14:modId xmlns:p14="http://schemas.microsoft.com/office/powerpoint/2010/main" val="2800872500"/>
              </p:ext>
            </p:extLst>
          </p:nvPr>
        </p:nvGraphicFramePr>
        <p:xfrm>
          <a:off x="7436" y="1078853"/>
          <a:ext cx="9141704" cy="4135663"/>
        </p:xfrm>
        <a:graphic>
          <a:graphicData uri="http://schemas.openxmlformats.org/drawingml/2006/table">
            <a:tbl>
              <a:tblPr firstRow="1" bandRow="1">
                <a:tableStyleId>{764D4AE7-FFBC-431D-9275-528F30A785D3}</a:tableStyleId>
              </a:tblPr>
              <a:tblGrid>
                <a:gridCol w="1828341">
                  <a:extLst>
                    <a:ext uri="{9D8B030D-6E8A-4147-A177-3AD203B41FA5}">
                      <a16:colId xmlns:a16="http://schemas.microsoft.com/office/drawing/2014/main" val="3534130133"/>
                    </a:ext>
                  </a:extLst>
                </a:gridCol>
                <a:gridCol w="1828341">
                  <a:extLst>
                    <a:ext uri="{9D8B030D-6E8A-4147-A177-3AD203B41FA5}">
                      <a16:colId xmlns:a16="http://schemas.microsoft.com/office/drawing/2014/main" val="3367927302"/>
                    </a:ext>
                  </a:extLst>
                </a:gridCol>
                <a:gridCol w="1810377">
                  <a:extLst>
                    <a:ext uri="{9D8B030D-6E8A-4147-A177-3AD203B41FA5}">
                      <a16:colId xmlns:a16="http://schemas.microsoft.com/office/drawing/2014/main" val="3466084504"/>
                    </a:ext>
                  </a:extLst>
                </a:gridCol>
                <a:gridCol w="1846304">
                  <a:extLst>
                    <a:ext uri="{9D8B030D-6E8A-4147-A177-3AD203B41FA5}">
                      <a16:colId xmlns:a16="http://schemas.microsoft.com/office/drawing/2014/main" val="2514858810"/>
                    </a:ext>
                  </a:extLst>
                </a:gridCol>
                <a:gridCol w="1828341">
                  <a:extLst>
                    <a:ext uri="{9D8B030D-6E8A-4147-A177-3AD203B41FA5}">
                      <a16:colId xmlns:a16="http://schemas.microsoft.com/office/drawing/2014/main" val="4047295137"/>
                    </a:ext>
                  </a:extLst>
                </a:gridCol>
              </a:tblGrid>
              <a:tr h="371383">
                <a:tc>
                  <a:txBody>
                    <a:bodyPr/>
                    <a:lstStyle/>
                    <a:p>
                      <a:pPr algn="ctr"/>
                      <a:endParaRPr lang="en-GB" sz="800" b="1">
                        <a:latin typeface="Calibri" panose="020F0502020204030204" pitchFamily="34" charset="0"/>
                        <a:ea typeface="Calibri" panose="020F0502020204030204" pitchFamily="34" charset="0"/>
                        <a:cs typeface="Calibri" panose="020F0502020204030204" pitchFamily="34" charset="0"/>
                      </a:endParaRPr>
                    </a:p>
                    <a:p>
                      <a:pPr algn="ctr"/>
                      <a:r>
                        <a:rPr lang="en-GB" sz="800" b="1">
                          <a:latin typeface="Calibri" panose="020F0502020204030204" pitchFamily="34" charset="0"/>
                          <a:ea typeface="Calibri" panose="020F0502020204030204" pitchFamily="34" charset="0"/>
                          <a:cs typeface="Calibri" panose="020F0502020204030204" pitchFamily="34" charset="0"/>
                        </a:rPr>
                        <a:t>Poor</a:t>
                      </a:r>
                      <a:endParaRPr lang="en-NL" sz="800" b="1">
                        <a:latin typeface="Calibri" panose="020F0502020204030204" pitchFamily="34" charset="0"/>
                        <a:ea typeface="Calibri" panose="020F0502020204030204" pitchFamily="34" charset="0"/>
                        <a:cs typeface="Calibri" panose="020F0502020204030204" pitchFamily="34" charset="0"/>
                      </a:endParaRPr>
                    </a:p>
                  </a:txBody>
                  <a:tcPr>
                    <a:solidFill>
                      <a:schemeClr val="accent4">
                        <a:lumMod val="40000"/>
                        <a:lumOff val="60000"/>
                      </a:schemeClr>
                    </a:solidFill>
                  </a:tcPr>
                </a:tc>
                <a:tc>
                  <a:txBody>
                    <a:bodyPr/>
                    <a:lstStyle/>
                    <a:p>
                      <a:pPr algn="ctr"/>
                      <a:endParaRPr lang="en-GB" sz="800" b="1" dirty="0">
                        <a:latin typeface="Calibri" panose="020F0502020204030204" pitchFamily="34" charset="0"/>
                        <a:ea typeface="Calibri" panose="020F0502020204030204" pitchFamily="34" charset="0"/>
                        <a:cs typeface="Calibri" panose="020F0502020204030204" pitchFamily="34" charset="0"/>
                      </a:endParaRPr>
                    </a:p>
                    <a:p>
                      <a:pPr algn="ctr"/>
                      <a:r>
                        <a:rPr lang="en-GB" sz="800" b="1" dirty="0">
                          <a:latin typeface="Calibri"/>
                          <a:ea typeface="Calibri"/>
                          <a:cs typeface="Calibri"/>
                        </a:rPr>
                        <a:t>Insufficient</a:t>
                      </a:r>
                      <a:endParaRPr lang="en-NL" sz="800" b="1" dirty="0">
                        <a:latin typeface="Calibri"/>
                        <a:ea typeface="Calibri"/>
                        <a:cs typeface="Calibri"/>
                      </a:endParaRPr>
                    </a:p>
                  </a:txBody>
                  <a:tcPr>
                    <a:solidFill>
                      <a:schemeClr val="accent6">
                        <a:lumMod val="40000"/>
                        <a:lumOff val="60000"/>
                      </a:schemeClr>
                    </a:solidFill>
                  </a:tcPr>
                </a:tc>
                <a:tc>
                  <a:txBody>
                    <a:bodyPr/>
                    <a:lstStyle/>
                    <a:p>
                      <a:pPr algn="ctr"/>
                      <a:endParaRPr lang="en-GB" sz="800" b="1" dirty="0">
                        <a:latin typeface="Calibri" panose="020F0502020204030204" pitchFamily="34" charset="0"/>
                        <a:ea typeface="Calibri" panose="020F0502020204030204" pitchFamily="34" charset="0"/>
                        <a:cs typeface="Calibri" panose="020F0502020204030204" pitchFamily="34" charset="0"/>
                      </a:endParaRPr>
                    </a:p>
                    <a:p>
                      <a:pPr algn="ctr"/>
                      <a:r>
                        <a:rPr lang="en-GB" sz="800" b="1" dirty="0">
                          <a:latin typeface="Calibri" panose="020F0502020204030204" pitchFamily="34" charset="0"/>
                          <a:ea typeface="Calibri" panose="020F0502020204030204" pitchFamily="34" charset="0"/>
                          <a:cs typeface="Calibri" panose="020F0502020204030204" pitchFamily="34" charset="0"/>
                        </a:rPr>
                        <a:t>Sufficient</a:t>
                      </a:r>
                      <a:endParaRPr lang="en-NL" sz="800" b="1" dirty="0">
                        <a:latin typeface="Calibri" panose="020F0502020204030204" pitchFamily="34" charset="0"/>
                        <a:ea typeface="Calibri" panose="020F0502020204030204" pitchFamily="34" charset="0"/>
                        <a:cs typeface="Calibri" panose="020F0502020204030204" pitchFamily="34" charset="0"/>
                      </a:endParaRPr>
                    </a:p>
                  </a:txBody>
                  <a:tcPr>
                    <a:solidFill>
                      <a:srgbClr val="00FFCC"/>
                    </a:solidFill>
                  </a:tcPr>
                </a:tc>
                <a:tc>
                  <a:txBody>
                    <a:bodyPr/>
                    <a:lstStyle/>
                    <a:p>
                      <a:pPr algn="ctr"/>
                      <a:endParaRPr lang="en-GB" sz="800" b="1">
                        <a:latin typeface="Calibri" panose="020F0502020204030204" pitchFamily="34" charset="0"/>
                        <a:ea typeface="Calibri" panose="020F0502020204030204" pitchFamily="34" charset="0"/>
                        <a:cs typeface="Calibri" panose="020F0502020204030204" pitchFamily="34" charset="0"/>
                      </a:endParaRPr>
                    </a:p>
                    <a:p>
                      <a:pPr algn="ctr"/>
                      <a:r>
                        <a:rPr lang="en-GB" sz="800" b="1">
                          <a:latin typeface="Calibri" panose="020F0502020204030204" pitchFamily="34" charset="0"/>
                          <a:ea typeface="Calibri" panose="020F0502020204030204" pitchFamily="34" charset="0"/>
                          <a:cs typeface="Calibri" panose="020F0502020204030204" pitchFamily="34" charset="0"/>
                        </a:rPr>
                        <a:t>Good</a:t>
                      </a:r>
                      <a:endParaRPr lang="en-NL" sz="800" b="1">
                        <a:latin typeface="Calibri" panose="020F0502020204030204" pitchFamily="34" charset="0"/>
                        <a:ea typeface="Calibri" panose="020F0502020204030204" pitchFamily="34" charset="0"/>
                        <a:cs typeface="Calibri" panose="020F0502020204030204" pitchFamily="34" charset="0"/>
                      </a:endParaRPr>
                    </a:p>
                  </a:txBody>
                  <a:tcPr>
                    <a:solidFill>
                      <a:schemeClr val="accent2">
                        <a:lumMod val="20000"/>
                        <a:lumOff val="80000"/>
                      </a:schemeClr>
                    </a:solidFill>
                  </a:tcPr>
                </a:tc>
                <a:tc>
                  <a:txBody>
                    <a:bodyPr/>
                    <a:lstStyle/>
                    <a:p>
                      <a:pPr algn="ctr"/>
                      <a:endParaRPr lang="en-GB" sz="800" b="1" dirty="0">
                        <a:latin typeface="Calibri" panose="020F0502020204030204" pitchFamily="34" charset="0"/>
                        <a:ea typeface="Calibri" panose="020F0502020204030204" pitchFamily="34" charset="0"/>
                        <a:cs typeface="Calibri" panose="020F0502020204030204" pitchFamily="34" charset="0"/>
                      </a:endParaRPr>
                    </a:p>
                    <a:p>
                      <a:pPr algn="ctr"/>
                      <a:r>
                        <a:rPr lang="en-GB" sz="800" b="1" dirty="0">
                          <a:latin typeface="Calibri" panose="020F0502020204030204" pitchFamily="34" charset="0"/>
                          <a:ea typeface="Calibri" panose="020F0502020204030204" pitchFamily="34" charset="0"/>
                          <a:cs typeface="Calibri" panose="020F0502020204030204" pitchFamily="34" charset="0"/>
                        </a:rPr>
                        <a:t>Excellent</a:t>
                      </a:r>
                      <a:endParaRPr lang="en-NL" sz="800" b="1" dirty="0">
                        <a:latin typeface="Calibri" panose="020F0502020204030204" pitchFamily="34" charset="0"/>
                        <a:ea typeface="Calibri" panose="020F0502020204030204" pitchFamily="34" charset="0"/>
                        <a:cs typeface="Calibri" panose="020F0502020204030204" pitchFamily="34" charset="0"/>
                      </a:endParaRPr>
                    </a:p>
                  </a:txBody>
                  <a:tcPr>
                    <a:solidFill>
                      <a:schemeClr val="tx1">
                        <a:lumMod val="20000"/>
                        <a:lumOff val="80000"/>
                      </a:schemeClr>
                    </a:solidFill>
                  </a:tcPr>
                </a:tc>
                <a:extLst>
                  <a:ext uri="{0D108BD9-81ED-4DB2-BD59-A6C34878D82A}">
                    <a16:rowId xmlns:a16="http://schemas.microsoft.com/office/drawing/2014/main" val="1929066760"/>
                  </a:ext>
                </a:extLst>
              </a:tr>
              <a:tr h="632564">
                <a:tc>
                  <a:txBody>
                    <a:bodyPr/>
                    <a:lstStyle/>
                    <a:p>
                      <a:r>
                        <a:rPr lang="en-US" sz="600" dirty="0">
                          <a:latin typeface="Calibri" panose="020F0502020204030204" pitchFamily="34" charset="0"/>
                          <a:ea typeface="Calibri" panose="020F0502020204030204" pitchFamily="34" charset="0"/>
                          <a:cs typeface="Calibri" panose="020F0502020204030204" pitchFamily="34" charset="0"/>
                        </a:rPr>
                        <a:t>The student demonstrates the ability to store data in the cloud and manage data through code.</a:t>
                      </a:r>
                    </a:p>
                  </a:txBody>
                  <a:tcPr>
                    <a:solidFill>
                      <a:schemeClr val="accent4">
                        <a:lumMod val="40000"/>
                        <a:lumOff val="60000"/>
                      </a:schemeClr>
                    </a:solidFill>
                  </a:tcPr>
                </a:tc>
                <a:tc>
                  <a:txBody>
                    <a:bodyPr/>
                    <a:lstStyle/>
                    <a:p>
                      <a:r>
                        <a:rPr lang="en-US" sz="600" dirty="0">
                          <a:latin typeface="Calibri" panose="020F0502020204030204" pitchFamily="34" charset="0"/>
                          <a:ea typeface="Calibri" panose="020F0502020204030204" pitchFamily="34" charset="0"/>
                          <a:cs typeface="Calibri" panose="020F0502020204030204" pitchFamily="34" charset="0"/>
                        </a:rPr>
                        <a:t>All criteria in Poor are met. The student creates data assets through the use of a pipeline using industry standard tools. The student demonstrate the ability to train models with the pipeline output locally or in the cloud, following industry practices.</a:t>
                      </a:r>
                    </a:p>
                  </a:txBody>
                  <a:tcPr>
                    <a:solidFill>
                      <a:schemeClr val="accent6">
                        <a:lumMod val="40000"/>
                        <a:lumOff val="60000"/>
                      </a:schemeClr>
                    </a:solidFill>
                  </a:tcPr>
                </a:tc>
                <a:tc>
                  <a:txBody>
                    <a:bodyPr/>
                    <a:lstStyle/>
                    <a:p>
                      <a:r>
                        <a:rPr lang="en-US" sz="600" dirty="0">
                          <a:latin typeface="Calibri" panose="020F0502020204030204" pitchFamily="34" charset="0"/>
                          <a:ea typeface="Calibri" panose="020F0502020204030204" pitchFamily="34" charset="0"/>
                          <a:cs typeface="Calibri" panose="020F0502020204030204" pitchFamily="34" charset="0"/>
                        </a:rPr>
                        <a:t>All criteria in Insufficient are met. The student demonstrates the ability to train models in the cloud and use industry standard libraries to track experiments and key metrics. Both models and data assests are version controlled through code and available on a cloud platform. The student/group demonstrates the ability to implement training pipelines and hyperparameter tuning. All required data preprocessing is carried out in a datapipeline using industry standard tools.</a:t>
                      </a:r>
                    </a:p>
                  </a:txBody>
                  <a:tcPr>
                    <a:solidFill>
                      <a:srgbClr val="00FFCC"/>
                    </a:solidFill>
                  </a:tcPr>
                </a:tc>
                <a:tc>
                  <a:txBody>
                    <a:bodyPr/>
                    <a:lstStyle/>
                    <a:p>
                      <a:r>
                        <a:rPr lang="en-US" sz="600" dirty="0">
                          <a:latin typeface="Calibri" panose="020F0502020204030204" pitchFamily="34" charset="0"/>
                          <a:ea typeface="Calibri" panose="020F0502020204030204" pitchFamily="34" charset="0"/>
                          <a:cs typeface="Calibri" panose="020F0502020204030204" pitchFamily="34" charset="0"/>
                        </a:rPr>
                        <a:t>All criteria in Sufficient are met. The development team works towards high levels of automation in the workflow. Hyperparameter tuning is automated as a part of the training pipeline. Appropriate use is made of pipeline scheduling. Multiple model architectures are trained and evaluated including custom and existing open source models. Advanced automated metric logging and </a:t>
                      </a:r>
                      <a:r>
                        <a:rPr lang="en-US" sz="600" dirty="0" err="1">
                          <a:latin typeface="Calibri" panose="020F0502020204030204" pitchFamily="34" charset="0"/>
                          <a:ea typeface="Calibri" panose="020F0502020204030204" pitchFamily="34" charset="0"/>
                          <a:cs typeface="Calibri" panose="020F0502020204030204" pitchFamily="34" charset="0"/>
                        </a:rPr>
                        <a:t>visualisation</a:t>
                      </a:r>
                      <a:r>
                        <a:rPr lang="en-US" sz="600" dirty="0">
                          <a:latin typeface="Calibri" panose="020F0502020204030204" pitchFamily="34" charset="0"/>
                          <a:ea typeface="Calibri" panose="020F0502020204030204" pitchFamily="34" charset="0"/>
                          <a:cs typeface="Calibri" panose="020F0502020204030204" pitchFamily="34" charset="0"/>
                        </a:rPr>
                        <a:t> is incorporated (including learning curves and example outputs).</a:t>
                      </a:r>
                    </a:p>
                  </a:txBody>
                  <a:tcPr>
                    <a:solidFill>
                      <a:schemeClr val="accent2">
                        <a:lumMod val="20000"/>
                        <a:lumOff val="80000"/>
                      </a:schemeClr>
                    </a:solidFill>
                  </a:tcPr>
                </a:tc>
                <a:tc>
                  <a:txBody>
                    <a:bodyPr/>
                    <a:lstStyle/>
                    <a:p>
                      <a:r>
                        <a:rPr lang="en-US" sz="600" dirty="0">
                          <a:latin typeface="Calibri" panose="020F0502020204030204" pitchFamily="34" charset="0"/>
                          <a:ea typeface="Calibri" panose="020F0502020204030204" pitchFamily="34" charset="0"/>
                          <a:cs typeface="Calibri" panose="020F0502020204030204" pitchFamily="34" charset="0"/>
                        </a:rPr>
                        <a:t>All criteria in Good are met. The group implements advanced techniques like monitoring data drift and/or considers the business case by performing a cost analysis (data, training, inference) based on the platform and services available. The group demonstrates the ability to automatically schedule data pipelines based on appropriate criteria.</a:t>
                      </a:r>
                    </a:p>
                  </a:txBody>
                  <a:tcPr>
                    <a:solidFill>
                      <a:schemeClr val="tx1">
                        <a:lumMod val="20000"/>
                        <a:lumOff val="80000"/>
                      </a:schemeClr>
                    </a:solidFill>
                  </a:tcPr>
                </a:tc>
                <a:extLst>
                  <a:ext uri="{0D108BD9-81ED-4DB2-BD59-A6C34878D82A}">
                    <a16:rowId xmlns:a16="http://schemas.microsoft.com/office/drawing/2014/main" val="173029964"/>
                  </a:ext>
                </a:extLst>
              </a:tr>
              <a:tr h="715691">
                <a:tc>
                  <a:txBody>
                    <a:bodyPr/>
                    <a:lstStyle/>
                    <a:p>
                      <a:r>
                        <a:rPr lang="en-US" sz="700" dirty="0">
                          <a:latin typeface="Calibri" panose="020F0502020204030204" pitchFamily="34" charset="0"/>
                          <a:ea typeface="Calibri" panose="020F0502020204030204" pitchFamily="34" charset="0"/>
                          <a:cs typeface="Calibri" panose="020F0502020204030204" pitchFamily="34" charset="0"/>
                        </a:rPr>
                        <a:t>I upload data on azure ml</a:t>
                      </a:r>
                      <a:endParaRPr lang="en-NL" sz="700" dirty="0">
                        <a:latin typeface="Calibri" panose="020F0502020204030204" pitchFamily="34" charset="0"/>
                        <a:ea typeface="Calibri" panose="020F0502020204030204" pitchFamily="34" charset="0"/>
                        <a:cs typeface="Calibri" panose="020F0502020204030204" pitchFamily="34" charset="0"/>
                      </a:endParaRPr>
                    </a:p>
                  </a:txBody>
                  <a:tcPr>
                    <a:solidFill>
                      <a:schemeClr val="accent4">
                        <a:lumMod val="40000"/>
                        <a:lumOff val="60000"/>
                      </a:schemeClr>
                    </a:solidFill>
                  </a:tcPr>
                </a:tc>
                <a:tc>
                  <a:txBody>
                    <a:bodyPr/>
                    <a:lstStyle/>
                    <a:p>
                      <a:r>
                        <a:rPr lang="pl-PL" sz="700" dirty="0">
                          <a:latin typeface="Calibri" panose="020F0502020204030204" pitchFamily="34" charset="0"/>
                          <a:ea typeface="Calibri" panose="020F0502020204030204" pitchFamily="34" charset="0"/>
                          <a:cs typeface="Calibri" panose="020F0502020204030204" pitchFamily="34" charset="0"/>
                        </a:rPr>
                        <a:t>I created a data assets on azure ml. I trained a model with the pipeline localy and in the </a:t>
                      </a:r>
                      <a:r>
                        <a:rPr lang="pl-PL" sz="700" dirty="0" err="1">
                          <a:latin typeface="Calibri" panose="020F0502020204030204" pitchFamily="34" charset="0"/>
                          <a:ea typeface="Calibri" panose="020F0502020204030204" pitchFamily="34" charset="0"/>
                          <a:cs typeface="Calibri" panose="020F0502020204030204" pitchFamily="34" charset="0"/>
                        </a:rPr>
                        <a:t>cloud</a:t>
                      </a:r>
                      <a:r>
                        <a:rPr lang="pl-PL" sz="700" dirty="0">
                          <a:latin typeface="Calibri" panose="020F0502020204030204" pitchFamily="34" charset="0"/>
                          <a:ea typeface="Calibri" panose="020F0502020204030204" pitchFamily="34" charset="0"/>
                          <a:cs typeface="Calibri" panose="020F0502020204030204" pitchFamily="34" charset="0"/>
                        </a:rPr>
                        <a:t>.</a:t>
                      </a:r>
                      <a:endParaRPr lang="en-NL" sz="700" dirty="0">
                        <a:latin typeface="Calibri" panose="020F0502020204030204" pitchFamily="34" charset="0"/>
                        <a:ea typeface="Calibri" panose="020F0502020204030204" pitchFamily="34" charset="0"/>
                        <a:cs typeface="Calibri" panose="020F0502020204030204" pitchFamily="34" charset="0"/>
                      </a:endParaRPr>
                    </a:p>
                  </a:txBody>
                  <a:tcPr>
                    <a:solidFill>
                      <a:schemeClr val="accent6">
                        <a:lumMod val="40000"/>
                        <a:lumOff val="60000"/>
                      </a:schemeClr>
                    </a:solidFill>
                  </a:tcPr>
                </a:tc>
                <a:tc>
                  <a:txBody>
                    <a:bodyPr/>
                    <a:lstStyle/>
                    <a:p>
                      <a:r>
                        <a:rPr lang="pl-PL" sz="600" dirty="0">
                          <a:latin typeface="Calibri" panose="020F0502020204030204" pitchFamily="34" charset="0"/>
                          <a:ea typeface="Calibri" panose="020F0502020204030204" pitchFamily="34" charset="0"/>
                          <a:cs typeface="Calibri" panose="020F0502020204030204" pitchFamily="34" charset="0"/>
                        </a:rPr>
                        <a:t>I trained pipeline in the cloud on azure ml.</a:t>
                      </a:r>
                      <a:r>
                        <a:rPr lang="en-US" sz="600" dirty="0">
                          <a:latin typeface="Calibri" panose="020F0502020204030204" pitchFamily="34" charset="0"/>
                          <a:ea typeface="Calibri" panose="020F0502020204030204" pitchFamily="34" charset="0"/>
                          <a:cs typeface="Calibri" panose="020F0502020204030204" pitchFamily="34" charset="0"/>
                        </a:rPr>
                        <a:t> I used </a:t>
                      </a:r>
                      <a:r>
                        <a:rPr lang="en-US" sz="600" dirty="0" err="1">
                          <a:latin typeface="Calibri" panose="020F0502020204030204" pitchFamily="34" charset="0"/>
                          <a:ea typeface="Calibri" panose="020F0502020204030204" pitchFamily="34" charset="0"/>
                          <a:cs typeface="Calibri" panose="020F0502020204030204" pitchFamily="34" charset="0"/>
                        </a:rPr>
                        <a:t>mlflow</a:t>
                      </a:r>
                      <a:r>
                        <a:rPr lang="en-US" sz="600" dirty="0">
                          <a:latin typeface="Calibri" panose="020F0502020204030204" pitchFamily="34" charset="0"/>
                          <a:ea typeface="Calibri" panose="020F0502020204030204" pitchFamily="34" charset="0"/>
                          <a:cs typeface="Calibri" panose="020F0502020204030204" pitchFamily="34" charset="0"/>
                        </a:rPr>
                        <a:t> to track the key metrics</a:t>
                      </a:r>
                      <a:r>
                        <a:rPr lang="pl-PL" sz="600" dirty="0">
                          <a:latin typeface="Calibri" panose="020F0502020204030204" pitchFamily="34" charset="0"/>
                          <a:ea typeface="Calibri" panose="020F0502020204030204" pitchFamily="34" charset="0"/>
                          <a:cs typeface="Calibri" panose="020F0502020204030204" pitchFamily="34" charset="0"/>
                        </a:rPr>
                        <a:t> </a:t>
                      </a:r>
                      <a:r>
                        <a:rPr lang="en-US" sz="600" dirty="0">
                          <a:latin typeface="Calibri" panose="020F0502020204030204" pitchFamily="34" charset="0"/>
                          <a:ea typeface="Calibri" panose="020F0502020204030204" pitchFamily="34" charset="0"/>
                          <a:cs typeface="Calibri" panose="020F0502020204030204" pitchFamily="34" charset="0"/>
                        </a:rPr>
                        <a:t>which   were the accuracy, loss, f1 and </a:t>
                      </a:r>
                      <a:r>
                        <a:rPr lang="en-US" sz="600" dirty="0" err="1">
                          <a:latin typeface="Calibri" panose="020F0502020204030204" pitchFamily="34" charset="0"/>
                          <a:ea typeface="Calibri" panose="020F0502020204030204" pitchFamily="34" charset="0"/>
                          <a:cs typeface="Calibri" panose="020F0502020204030204" pitchFamily="34" charset="0"/>
                        </a:rPr>
                        <a:t>iou</a:t>
                      </a:r>
                      <a:r>
                        <a:rPr lang="pl-PL" sz="600" dirty="0">
                          <a:latin typeface="Calibri" panose="020F0502020204030204" pitchFamily="34" charset="0"/>
                          <a:ea typeface="Calibri" panose="020F0502020204030204" pitchFamily="34" charset="0"/>
                          <a:cs typeface="Calibri" panose="020F0502020204030204" pitchFamily="34" charset="0"/>
                        </a:rPr>
                        <a:t>. Models and data assets are version controled </a:t>
                      </a:r>
                      <a:r>
                        <a:rPr lang="en-US" sz="600" dirty="0">
                          <a:latin typeface="Calibri" panose="020F0502020204030204" pitchFamily="34" charset="0"/>
                          <a:ea typeface="Calibri" panose="020F0502020204030204" pitchFamily="34" charset="0"/>
                          <a:cs typeface="Calibri" panose="020F0502020204030204" pitchFamily="34" charset="0"/>
                        </a:rPr>
                        <a:t>through code and available on a cloud platform. Hyperparameter was performed by   using the </a:t>
                      </a:r>
                      <a:r>
                        <a:rPr lang="en-US" sz="600" dirty="0" err="1">
                          <a:latin typeface="Calibri" panose="020F0502020204030204" pitchFamily="34" charset="0"/>
                          <a:ea typeface="Calibri" panose="020F0502020204030204" pitchFamily="34" charset="0"/>
                          <a:cs typeface="Calibri" panose="020F0502020204030204" pitchFamily="34" charset="0"/>
                        </a:rPr>
                        <a:t>keras</a:t>
                      </a:r>
                      <a:r>
                        <a:rPr lang="en-US" sz="600" dirty="0">
                          <a:latin typeface="Calibri" panose="020F0502020204030204" pitchFamily="34" charset="0"/>
                          <a:ea typeface="Calibri" panose="020F0502020204030204" pitchFamily="34" charset="0"/>
                          <a:cs typeface="Calibri" panose="020F0502020204030204" pitchFamily="34" charset="0"/>
                        </a:rPr>
                        <a:t>-tuner library as the optimizer,   learning rate and batch size were tuned. All the preprocessing steps were   carried out in a function</a:t>
                      </a:r>
                      <a:r>
                        <a:rPr lang="pl-PL" sz="600" dirty="0">
                          <a:latin typeface="Calibri" panose="020F0502020204030204" pitchFamily="34" charset="0"/>
                          <a:ea typeface="Calibri" panose="020F0502020204030204" pitchFamily="34" charset="0"/>
                          <a:cs typeface="Calibri" panose="020F0502020204030204" pitchFamily="34" charset="0"/>
                        </a:rPr>
                        <a:t>.</a:t>
                      </a:r>
                      <a:endParaRPr lang="en-NL" sz="600" dirty="0">
                        <a:latin typeface="Calibri" panose="020F0502020204030204" pitchFamily="34" charset="0"/>
                        <a:ea typeface="Calibri" panose="020F0502020204030204" pitchFamily="34" charset="0"/>
                        <a:cs typeface="Calibri" panose="020F0502020204030204" pitchFamily="34" charset="0"/>
                      </a:endParaRPr>
                    </a:p>
                  </a:txBody>
                  <a:tcPr>
                    <a:solidFill>
                      <a:srgbClr val="00FFCC"/>
                    </a:solidFill>
                  </a:tcPr>
                </a:tc>
                <a:tc>
                  <a:txBody>
                    <a:bodyPr/>
                    <a:lstStyle/>
                    <a:p>
                      <a:r>
                        <a:rPr lang="pl-PL" sz="700" dirty="0">
                          <a:latin typeface="Calibri" panose="020F0502020204030204" pitchFamily="34" charset="0"/>
                          <a:ea typeface="Calibri" panose="020F0502020204030204" pitchFamily="34" charset="0"/>
                          <a:cs typeface="Calibri" panose="020F0502020204030204" pitchFamily="34" charset="0"/>
                        </a:rPr>
                        <a:t>We have high level of </a:t>
                      </a:r>
                      <a:r>
                        <a:rPr lang="en-US" sz="700" dirty="0">
                          <a:latin typeface="Calibri" panose="020F0502020204030204" pitchFamily="34" charset="0"/>
                          <a:ea typeface="Calibri" panose="020F0502020204030204" pitchFamily="34" charset="0"/>
                          <a:cs typeface="Calibri" panose="020F0502020204030204" pitchFamily="34" charset="0"/>
                        </a:rPr>
                        <a:t>automation in the workflow</a:t>
                      </a:r>
                      <a:r>
                        <a:rPr lang="pl-PL" sz="700" dirty="0">
                          <a:latin typeface="Calibri" panose="020F0502020204030204" pitchFamily="34" charset="0"/>
                          <a:ea typeface="Calibri" panose="020F0502020204030204" pitchFamily="34" charset="0"/>
                          <a:cs typeface="Calibri" panose="020F0502020204030204" pitchFamily="34" charset="0"/>
                        </a:rPr>
                        <a:t>. </a:t>
                      </a:r>
                      <a:r>
                        <a:rPr lang="en-US" sz="700" dirty="0">
                          <a:latin typeface="Calibri" panose="020F0502020204030204" pitchFamily="34" charset="0"/>
                          <a:ea typeface="Calibri" panose="020F0502020204030204" pitchFamily="34" charset="0"/>
                          <a:cs typeface="Calibri" panose="020F0502020204030204" pitchFamily="34" charset="0"/>
                        </a:rPr>
                        <a:t>Hyperparameter tuning is automated as a part of the training pipeline</a:t>
                      </a:r>
                      <a:r>
                        <a:rPr lang="pl-PL" sz="700" dirty="0">
                          <a:latin typeface="Calibri" panose="020F0502020204030204" pitchFamily="34" charset="0"/>
                          <a:ea typeface="Calibri" panose="020F0502020204030204" pitchFamily="34" charset="0"/>
                          <a:cs typeface="Calibri" panose="020F0502020204030204" pitchFamily="34" charset="0"/>
                        </a:rPr>
                        <a:t>. T</a:t>
                      </a:r>
                      <a:r>
                        <a:rPr lang="en-US" sz="700" dirty="0">
                          <a:latin typeface="Calibri" panose="020F0502020204030204" pitchFamily="34" charset="0"/>
                          <a:ea typeface="Calibri" panose="020F0502020204030204" pitchFamily="34" charset="0"/>
                          <a:cs typeface="Calibri" panose="020F0502020204030204" pitchFamily="34" charset="0"/>
                        </a:rPr>
                        <a:t>raining</a:t>
                      </a:r>
                      <a:r>
                        <a:rPr lang="pl-PL" sz="700" dirty="0">
                          <a:latin typeface="Calibri" panose="020F0502020204030204" pitchFamily="34" charset="0"/>
                          <a:ea typeface="Calibri" panose="020F0502020204030204" pitchFamily="34" charset="0"/>
                          <a:cs typeface="Calibri" panose="020F0502020204030204" pitchFamily="34" charset="0"/>
                        </a:rPr>
                        <a:t> pipeline is </a:t>
                      </a:r>
                      <a:r>
                        <a:rPr lang="en-US" sz="700" dirty="0">
                          <a:latin typeface="Calibri" panose="020F0502020204030204" pitchFamily="34" charset="0"/>
                          <a:ea typeface="Calibri" panose="020F0502020204030204" pitchFamily="34" charset="0"/>
                          <a:cs typeface="Calibri" panose="020F0502020204030204" pitchFamily="34" charset="0"/>
                        </a:rPr>
                        <a:t>schedul</a:t>
                      </a:r>
                      <a:r>
                        <a:rPr lang="pl-PL" sz="700" dirty="0">
                          <a:latin typeface="Calibri" panose="020F0502020204030204" pitchFamily="34" charset="0"/>
                          <a:ea typeface="Calibri" panose="020F0502020204030204" pitchFamily="34" charset="0"/>
                          <a:cs typeface="Calibri" panose="020F0502020204030204" pitchFamily="34" charset="0"/>
                        </a:rPr>
                        <a:t>ed every day at 12. we trained U-net Resnet50 and Resnet101. </a:t>
                      </a:r>
                      <a:r>
                        <a:rPr lang="en-US" sz="700" dirty="0">
                          <a:latin typeface="Calibri" panose="020F0502020204030204" pitchFamily="34" charset="0"/>
                          <a:ea typeface="Calibri" panose="020F0502020204030204" pitchFamily="34" charset="0"/>
                          <a:cs typeface="Calibri" panose="020F0502020204030204" pitchFamily="34" charset="0"/>
                        </a:rPr>
                        <a:t>Advanced automated metric logging and visualization is incorporated</a:t>
                      </a:r>
                      <a:r>
                        <a:rPr lang="pl-PL" sz="700" dirty="0">
                          <a:latin typeface="Calibri" panose="020F0502020204030204" pitchFamily="34" charset="0"/>
                          <a:ea typeface="Calibri" panose="020F0502020204030204" pitchFamily="34" charset="0"/>
                          <a:cs typeface="Calibri" panose="020F0502020204030204" pitchFamily="34" charset="0"/>
                        </a:rPr>
                        <a:t>.</a:t>
                      </a:r>
                      <a:endParaRPr lang="en-NL" sz="700" dirty="0">
                        <a:latin typeface="Calibri" panose="020F0502020204030204" pitchFamily="34" charset="0"/>
                        <a:ea typeface="Calibri" panose="020F0502020204030204" pitchFamily="34" charset="0"/>
                        <a:cs typeface="Calibri" panose="020F0502020204030204" pitchFamily="34" charset="0"/>
                      </a:endParaRPr>
                    </a:p>
                  </a:txBody>
                  <a:tcPr>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pl-PL" sz="700" dirty="0">
                          <a:latin typeface="Calibri" panose="020F0502020204030204" pitchFamily="34" charset="0"/>
                          <a:ea typeface="Calibri" panose="020F0502020204030204" pitchFamily="34" charset="0"/>
                          <a:cs typeface="Calibri" panose="020F0502020204030204" pitchFamily="34" charset="0"/>
                        </a:rPr>
                        <a:t>We </a:t>
                      </a:r>
                      <a:r>
                        <a:rPr lang="en-US" sz="700" dirty="0">
                          <a:latin typeface="Calibri" panose="020F0502020204030204" pitchFamily="34" charset="0"/>
                          <a:ea typeface="Calibri" panose="020F0502020204030204" pitchFamily="34" charset="0"/>
                          <a:cs typeface="Calibri" panose="020F0502020204030204" pitchFamily="34" charset="0"/>
                        </a:rPr>
                        <a:t>considers the business case by performing a cost analysis (data, training, inference) based on the platform and services available</a:t>
                      </a:r>
                      <a:r>
                        <a:rPr lang="pl-PL" sz="700" dirty="0">
                          <a:latin typeface="Calibri" panose="020F0502020204030204" pitchFamily="34" charset="0"/>
                          <a:ea typeface="Calibri" panose="020F0502020204030204" pitchFamily="34" charset="0"/>
                          <a:cs typeface="Calibri" panose="020F0502020204030204" pitchFamily="34" charset="0"/>
                        </a:rPr>
                        <a:t>. T</a:t>
                      </a:r>
                      <a:r>
                        <a:rPr lang="en-US" sz="700" dirty="0">
                          <a:latin typeface="Calibri" panose="020F0502020204030204" pitchFamily="34" charset="0"/>
                          <a:ea typeface="Calibri" panose="020F0502020204030204" pitchFamily="34" charset="0"/>
                          <a:cs typeface="Calibri" panose="020F0502020204030204" pitchFamily="34" charset="0"/>
                        </a:rPr>
                        <a:t>raining</a:t>
                      </a:r>
                      <a:r>
                        <a:rPr lang="pl-PL" sz="700" dirty="0">
                          <a:latin typeface="Calibri" panose="020F0502020204030204" pitchFamily="34" charset="0"/>
                          <a:ea typeface="Calibri" panose="020F0502020204030204" pitchFamily="34" charset="0"/>
                          <a:cs typeface="Calibri" panose="020F0502020204030204" pitchFamily="34" charset="0"/>
                        </a:rPr>
                        <a:t> pipeline is </a:t>
                      </a:r>
                      <a:r>
                        <a:rPr lang="en-US" sz="700" dirty="0">
                          <a:latin typeface="Calibri" panose="020F0502020204030204" pitchFamily="34" charset="0"/>
                          <a:ea typeface="Calibri" panose="020F0502020204030204" pitchFamily="34" charset="0"/>
                          <a:cs typeface="Calibri" panose="020F0502020204030204" pitchFamily="34" charset="0"/>
                        </a:rPr>
                        <a:t>schedul</a:t>
                      </a:r>
                      <a:r>
                        <a:rPr lang="pl-PL" sz="700" dirty="0">
                          <a:latin typeface="Calibri" panose="020F0502020204030204" pitchFamily="34" charset="0"/>
                          <a:ea typeface="Calibri" panose="020F0502020204030204" pitchFamily="34" charset="0"/>
                          <a:cs typeface="Calibri" panose="020F0502020204030204" pitchFamily="34" charset="0"/>
                        </a:rPr>
                        <a:t>ed every day at 12.</a:t>
                      </a:r>
                      <a:endParaRPr lang="en-NL" sz="700" dirty="0">
                        <a:latin typeface="Calibri" panose="020F0502020204030204" pitchFamily="34" charset="0"/>
                        <a:ea typeface="Calibri" panose="020F0502020204030204" pitchFamily="34" charset="0"/>
                        <a:cs typeface="Calibri" panose="020F0502020204030204" pitchFamily="34" charset="0"/>
                      </a:endParaRPr>
                    </a:p>
                    <a:p>
                      <a:endParaRPr lang="en-NL" sz="700" dirty="0">
                        <a:latin typeface="Calibri" panose="020F0502020204030204" pitchFamily="34" charset="0"/>
                        <a:ea typeface="Calibri" panose="020F0502020204030204" pitchFamily="34" charset="0"/>
                        <a:cs typeface="Calibri" panose="020F0502020204030204" pitchFamily="34" charset="0"/>
                      </a:endParaRPr>
                    </a:p>
                  </a:txBody>
                  <a:tcPr>
                    <a:solidFill>
                      <a:schemeClr val="tx1">
                        <a:lumMod val="20000"/>
                        <a:lumOff val="80000"/>
                      </a:schemeClr>
                    </a:solidFill>
                  </a:tcPr>
                </a:tc>
                <a:extLst>
                  <a:ext uri="{0D108BD9-81ED-4DB2-BD59-A6C34878D82A}">
                    <a16:rowId xmlns:a16="http://schemas.microsoft.com/office/drawing/2014/main" val="3577151072"/>
                  </a:ext>
                </a:extLst>
              </a:tr>
              <a:tr h="1272951">
                <a:tc>
                  <a:txBody>
                    <a:bodyPr/>
                    <a:lstStyle/>
                    <a:p>
                      <a:pPr lvl="0">
                        <a:buNone/>
                      </a:pPr>
                      <a:r>
                        <a:rPr lang="pl-PL" sz="700" dirty="0">
                          <a:latin typeface="Calibri"/>
                          <a:ea typeface="Calibri"/>
                          <a:cs typeface="Calibri"/>
                        </a:rPr>
                        <a:t>Data on azure: </a:t>
                      </a:r>
                      <a:r>
                        <a:rPr lang="pl-PL" sz="500" dirty="0">
                          <a:latin typeface="Calibri"/>
                          <a:ea typeface="Calibri"/>
                          <a:cs typeface="Calibri"/>
                          <a:hlinkClick r:id="rId3"/>
                        </a:rPr>
                        <a:t>https://github.com/BredaUniversityADSAI/2023-24d-fai2-adsai-DominikSzewczyk224180/blob/main/Evidence/Data_assets.png</a:t>
                      </a:r>
                      <a:r>
                        <a:rPr lang="pl-PL" sz="500" dirty="0">
                          <a:latin typeface="Calibri"/>
                          <a:ea typeface="Calibri"/>
                          <a:cs typeface="Calibri"/>
                        </a:rPr>
                        <a:t> </a:t>
                      </a:r>
                    </a:p>
                    <a:p>
                      <a:pPr lvl="0">
                        <a:buNone/>
                      </a:pPr>
                      <a:r>
                        <a:rPr lang="pl-PL" sz="700" dirty="0">
                          <a:latin typeface="Calibri" panose="020F0502020204030204" pitchFamily="34" charset="0"/>
                          <a:ea typeface="Calibri" panose="020F0502020204030204" pitchFamily="34" charset="0"/>
                          <a:cs typeface="Calibri" panose="020F0502020204030204" pitchFamily="34" charset="0"/>
                        </a:rPr>
                        <a:t>U</a:t>
                      </a:r>
                      <a:r>
                        <a:rPr lang="en-US" sz="700" dirty="0">
                          <a:latin typeface="Calibri" panose="020F0502020204030204" pitchFamily="34" charset="0"/>
                          <a:ea typeface="Calibri" panose="020F0502020204030204" pitchFamily="34" charset="0"/>
                          <a:cs typeface="Calibri" panose="020F0502020204030204" pitchFamily="34" charset="0"/>
                        </a:rPr>
                        <a:t>pload</a:t>
                      </a:r>
                      <a:r>
                        <a:rPr lang="pl-PL" sz="700" dirty="0">
                          <a:latin typeface="Calibri" panose="020F0502020204030204" pitchFamily="34" charset="0"/>
                          <a:ea typeface="Calibri" panose="020F0502020204030204" pitchFamily="34" charset="0"/>
                          <a:cs typeface="Calibri" panose="020F0502020204030204" pitchFamily="34" charset="0"/>
                        </a:rPr>
                        <a:t>ing</a:t>
                      </a:r>
                      <a:r>
                        <a:rPr lang="pl-PL" sz="700" dirty="0">
                          <a:latin typeface="Calibri"/>
                          <a:ea typeface="Calibri"/>
                          <a:cs typeface="Calibri"/>
                        </a:rPr>
                        <a:t> data to azure ml: </a:t>
                      </a:r>
                      <a:r>
                        <a:rPr lang="pl-PL" sz="700" dirty="0">
                          <a:latin typeface="Calibri"/>
                          <a:ea typeface="Calibri"/>
                          <a:cs typeface="Calibri"/>
                          <a:hlinkClick r:id="rId4"/>
                        </a:rPr>
                        <a:t>https://github.com/BredaUniversityADSAI/2023-24d-fai2-adsai-DominikSzewczyk224180/blob/main/Cloud/data.ipynb</a:t>
                      </a:r>
                      <a:r>
                        <a:rPr lang="pl-PL" sz="700" dirty="0">
                          <a:latin typeface="Calibri"/>
                          <a:ea typeface="Calibri"/>
                          <a:cs typeface="Calibri"/>
                        </a:rPr>
                        <a:t>  </a:t>
                      </a:r>
                    </a:p>
                    <a:p>
                      <a:pPr lvl="0">
                        <a:buNone/>
                      </a:pPr>
                      <a:r>
                        <a:rPr lang="pl-PL" sz="700" dirty="0">
                          <a:latin typeface="Calibri" panose="020F0502020204030204" pitchFamily="34" charset="0"/>
                          <a:ea typeface="Calibri" panose="020F0502020204030204" pitchFamily="34" charset="0"/>
                          <a:cs typeface="Calibri" panose="020F0502020204030204" pitchFamily="34" charset="0"/>
                        </a:rPr>
                        <a:t>Pipeline</a:t>
                      </a:r>
                      <a:r>
                        <a:rPr lang="pl-PL" sz="700" dirty="0">
                          <a:latin typeface="Calibri"/>
                          <a:ea typeface="Calibri"/>
                          <a:cs typeface="Calibri"/>
                        </a:rPr>
                        <a:t> trained in the colud: </a:t>
                      </a:r>
                      <a:r>
                        <a:rPr lang="pl-PL" sz="600" dirty="0">
                          <a:latin typeface="Calibri"/>
                          <a:ea typeface="Calibri"/>
                          <a:cs typeface="Calibri"/>
                          <a:hlinkClick r:id="rId5"/>
                        </a:rPr>
                        <a:t>https://github.com/BredaUniversityADSAI/2023-24d-fai2-adsai-group-cv1/blob/features/model_info_API/ATHENA/pipeline.py</a:t>
                      </a:r>
                      <a:r>
                        <a:rPr lang="pl-PL" sz="600" dirty="0">
                          <a:latin typeface="Calibri"/>
                          <a:ea typeface="Calibri"/>
                          <a:cs typeface="Calibri"/>
                        </a:rPr>
                        <a:t> </a:t>
                      </a:r>
                      <a:endParaRPr lang="pl-PL" sz="700" dirty="0">
                        <a:latin typeface="Calibri"/>
                        <a:ea typeface="Calibri"/>
                        <a:cs typeface="Calibri"/>
                      </a:endParaRPr>
                    </a:p>
                    <a:p>
                      <a:pPr lvl="0">
                        <a:buNone/>
                      </a:pPr>
                      <a:endParaRPr lang="en-US" sz="700" dirty="0">
                        <a:latin typeface="Calibri"/>
                        <a:ea typeface="Calibri"/>
                        <a:cs typeface="Calibri"/>
                      </a:endParaRPr>
                    </a:p>
                  </a:txBody>
                  <a:tcPr>
                    <a:solidFill>
                      <a:schemeClr val="accent4">
                        <a:lumMod val="40000"/>
                        <a:lumOff val="60000"/>
                      </a:schemeClr>
                    </a:solidFill>
                  </a:tcPr>
                </a:tc>
                <a:tc>
                  <a:txBody>
                    <a:bodyPr/>
                    <a:lstStyle/>
                    <a:p>
                      <a:pPr lvl="0">
                        <a:buNone/>
                      </a:pPr>
                      <a:r>
                        <a:rPr lang="pl-PL" sz="700" dirty="0">
                          <a:latin typeface="Calibri"/>
                          <a:ea typeface="Calibri"/>
                          <a:cs typeface="Calibri"/>
                        </a:rPr>
                        <a:t>Data assets on azure: </a:t>
                      </a:r>
                      <a:r>
                        <a:rPr lang="pl-PL" sz="500" dirty="0">
                          <a:latin typeface="Calibri"/>
                          <a:ea typeface="Calibri"/>
                          <a:cs typeface="Calibri"/>
                          <a:hlinkClick r:id="rId3"/>
                        </a:rPr>
                        <a:t>https://github.com/BredaUniversityADSAI/2023-24d-fai2-adsai-DominikSzewczyk224180/blob/main/Evidence/Data_assets.png</a:t>
                      </a:r>
                      <a:r>
                        <a:rPr lang="pl-PL" sz="500" dirty="0">
                          <a:latin typeface="Calibri"/>
                          <a:ea typeface="Calibri"/>
                          <a:cs typeface="Calibri"/>
                        </a:rPr>
                        <a:t> </a:t>
                      </a:r>
                    </a:p>
                    <a:p>
                      <a:pPr lvl="0">
                        <a:buNone/>
                      </a:pPr>
                      <a:r>
                        <a:rPr lang="pl-PL" sz="700" dirty="0">
                          <a:latin typeface="Calibri" panose="020F0502020204030204" pitchFamily="34" charset="0"/>
                          <a:ea typeface="Calibri" panose="020F0502020204030204" pitchFamily="34" charset="0"/>
                          <a:cs typeface="Calibri" panose="020F0502020204030204" pitchFamily="34" charset="0"/>
                        </a:rPr>
                        <a:t>Creating </a:t>
                      </a:r>
                      <a:r>
                        <a:rPr lang="pl-PL" sz="700" dirty="0">
                          <a:latin typeface="Calibri"/>
                          <a:ea typeface="Calibri"/>
                          <a:cs typeface="Calibri"/>
                        </a:rPr>
                        <a:t>data assets to azure ml: </a:t>
                      </a:r>
                      <a:r>
                        <a:rPr lang="pl-PL" sz="500" dirty="0">
                          <a:latin typeface="Calibri"/>
                          <a:ea typeface="Calibri"/>
                          <a:cs typeface="Calibri"/>
                          <a:hlinkClick r:id="rId4"/>
                        </a:rPr>
                        <a:t>https://github.com/BredaUniversityADSAI/2023-24d-fai2-adsai-DominikSzewczyk224180/blob/main/Cloud/data.ipynb</a:t>
                      </a:r>
                      <a:r>
                        <a:rPr lang="pl-PL" sz="500" dirty="0">
                          <a:latin typeface="Calibri"/>
                          <a:ea typeface="Calibri"/>
                          <a:cs typeface="Calibri"/>
                        </a:rPr>
                        <a:t>  </a:t>
                      </a:r>
                    </a:p>
                    <a:p>
                      <a:pPr lvl="0">
                        <a:buNone/>
                      </a:pPr>
                      <a:r>
                        <a:rPr lang="pl-PL" sz="700" dirty="0">
                          <a:latin typeface="Calibri"/>
                          <a:ea typeface="Calibri"/>
                          <a:cs typeface="Calibri"/>
                        </a:rPr>
                        <a:t>Local pipeline: </a:t>
                      </a:r>
                      <a:r>
                        <a:rPr lang="pl-PL" sz="400" dirty="0">
                          <a:latin typeface="Calibri"/>
                          <a:ea typeface="Calibri"/>
                          <a:cs typeface="Calibri"/>
                          <a:hlinkClick r:id="rId6"/>
                        </a:rPr>
                        <a:t>https://github.com/BredaUniversityADSAI/2023-24d-fai2-adsai-group-cv1/blob/features/model_info_API/ATHENA/scr/models/model_training_2.py</a:t>
                      </a:r>
                      <a:r>
                        <a:rPr lang="pl-PL" sz="400" dirty="0">
                          <a:latin typeface="Calibri"/>
                          <a:ea typeface="Calibri"/>
                          <a:cs typeface="Calibri"/>
                        </a:rPr>
                        <a:t> </a:t>
                      </a:r>
                      <a:br>
                        <a:rPr lang="pl-PL" sz="700" dirty="0">
                          <a:latin typeface="Calibri"/>
                          <a:ea typeface="Calibri"/>
                          <a:cs typeface="Calibri"/>
                        </a:rPr>
                      </a:br>
                      <a:r>
                        <a:rPr lang="pl-PL" sz="700" dirty="0">
                          <a:latin typeface="Calibri" panose="020F0502020204030204" pitchFamily="34" charset="0"/>
                          <a:ea typeface="Calibri" panose="020F0502020204030204" pitchFamily="34" charset="0"/>
                          <a:cs typeface="Calibri" panose="020F0502020204030204" pitchFamily="34" charset="0"/>
                        </a:rPr>
                        <a:t>Pipeline</a:t>
                      </a:r>
                      <a:r>
                        <a:rPr lang="pl-PL" sz="700" dirty="0">
                          <a:latin typeface="Calibri"/>
                          <a:ea typeface="Calibri"/>
                          <a:cs typeface="Calibri"/>
                        </a:rPr>
                        <a:t> trained in the colud: </a:t>
                      </a:r>
                      <a:r>
                        <a:rPr lang="pl-PL" sz="500" dirty="0">
                          <a:latin typeface="Calibri"/>
                          <a:ea typeface="Calibri"/>
                          <a:cs typeface="Calibri"/>
                          <a:hlinkClick r:id="rId5"/>
                        </a:rPr>
                        <a:t>https://github.com/BredaUniversityADSAI/2023-24d-fai2-adsai-group-cv1/blob/features/model_info_API/ATHENA/pipeline.py</a:t>
                      </a:r>
                      <a:r>
                        <a:rPr lang="pl-PL" sz="500" dirty="0">
                          <a:latin typeface="Calibri"/>
                          <a:ea typeface="Calibri"/>
                          <a:cs typeface="Calibri"/>
                        </a:rPr>
                        <a:t> </a:t>
                      </a:r>
                    </a:p>
                    <a:p>
                      <a:pPr lvl="0">
                        <a:buNone/>
                      </a:pPr>
                      <a:r>
                        <a:rPr lang="pl-PL" sz="700" dirty="0">
                          <a:latin typeface="Calibri"/>
                          <a:ea typeface="Calibri"/>
                          <a:cs typeface="Calibri"/>
                        </a:rPr>
                        <a:t>My job (pipeline i ran with model training): </a:t>
                      </a:r>
                      <a:r>
                        <a:rPr lang="pl-PL" sz="500" dirty="0">
                          <a:latin typeface="Calibri"/>
                          <a:ea typeface="Calibri"/>
                          <a:cs typeface="Calibri"/>
                          <a:hlinkClick r:id="rId7"/>
                        </a:rPr>
                        <a:t>https://github.com/BredaUniversityADSAI/2023-24d-fai2-adsai-DominikSzewczyk224180/blob/main/Evidence/Pipeline%20in%20the%20cloud.png</a:t>
                      </a:r>
                      <a:r>
                        <a:rPr lang="pl-PL" sz="500" dirty="0">
                          <a:latin typeface="Calibri"/>
                          <a:ea typeface="Calibri"/>
                          <a:cs typeface="Calibri"/>
                        </a:rPr>
                        <a:t> </a:t>
                      </a:r>
                      <a:br>
                        <a:rPr lang="pl-PL" sz="500" dirty="0">
                          <a:latin typeface="Calibri"/>
                          <a:ea typeface="Calibri"/>
                          <a:cs typeface="Calibri"/>
                        </a:rPr>
                      </a:br>
                      <a:r>
                        <a:rPr lang="pl-PL" sz="700" dirty="0">
                          <a:latin typeface="Calibri"/>
                          <a:ea typeface="Calibri"/>
                          <a:cs typeface="Calibri"/>
                        </a:rPr>
                        <a:t>Azure ml:  </a:t>
                      </a:r>
                      <a:r>
                        <a:rPr lang="pl-PL" sz="500" dirty="0">
                          <a:latin typeface="Calibri"/>
                          <a:ea typeface="Calibri"/>
                          <a:cs typeface="Calibri"/>
                          <a:hlinkClick r:id="rId8"/>
                        </a:rPr>
                        <a:t>https://ml.azure.com/runs/amiable_pig_lf101klmrm?wsid=/subscriptions/0a94de80-6d3b-49f2-b3e9-ec5818862801/resourceGroups/buas-y2/providers/Microsoft.MachineLearningServices/workspaces/CV1&amp;tid=0a33589b-0036-4fe8-a829-3ed0926af886</a:t>
                      </a:r>
                      <a:r>
                        <a:rPr lang="pl-PL" sz="500" dirty="0">
                          <a:latin typeface="Calibri"/>
                          <a:ea typeface="Calibri"/>
                          <a:cs typeface="Calibri"/>
                        </a:rPr>
                        <a:t> </a:t>
                      </a:r>
                      <a:endParaRPr lang="en-US" sz="700" dirty="0">
                        <a:latin typeface="Calibri"/>
                        <a:ea typeface="Calibri"/>
                        <a:cs typeface="Calibri"/>
                      </a:endParaRPr>
                    </a:p>
                  </a:txBody>
                  <a:tcPr>
                    <a:solidFill>
                      <a:schemeClr val="accent6">
                        <a:lumMod val="40000"/>
                        <a:lumOff val="60000"/>
                      </a:schemeClr>
                    </a:solidFill>
                  </a:tcPr>
                </a:tc>
                <a:tc>
                  <a:txBody>
                    <a:bodyPr/>
                    <a:lstStyle/>
                    <a:p>
                      <a:pPr lvl="0">
                        <a:buNone/>
                      </a:pPr>
                      <a:r>
                        <a:rPr lang="pl-PL" sz="700" dirty="0">
                          <a:latin typeface="Calibri" panose="020F0502020204030204" pitchFamily="34" charset="0"/>
                          <a:ea typeface="Calibri" panose="020F0502020204030204" pitchFamily="34" charset="0"/>
                          <a:cs typeface="Calibri" panose="020F0502020204030204" pitchFamily="34" charset="0"/>
                        </a:rPr>
                        <a:t>Pipeline with </a:t>
                      </a:r>
                      <a:r>
                        <a:rPr lang="en-US" sz="700" dirty="0">
                          <a:latin typeface="Calibri" panose="020F0502020204030204" pitchFamily="34" charset="0"/>
                          <a:ea typeface="Calibri" panose="020F0502020204030204" pitchFamily="34" charset="0"/>
                          <a:cs typeface="Calibri" panose="020F0502020204030204" pitchFamily="34" charset="0"/>
                        </a:rPr>
                        <a:t>hyperparameter tuning</a:t>
                      </a:r>
                      <a:r>
                        <a:rPr lang="pl-PL" sz="700" dirty="0">
                          <a:latin typeface="Calibri" panose="020F0502020204030204" pitchFamily="34" charset="0"/>
                          <a:ea typeface="Calibri" panose="020F0502020204030204" pitchFamily="34" charset="0"/>
                          <a:cs typeface="Calibri" panose="020F0502020204030204" pitchFamily="34" charset="0"/>
                        </a:rPr>
                        <a:t> </a:t>
                      </a:r>
                      <a:r>
                        <a:rPr lang="pl-PL" sz="700" dirty="0">
                          <a:latin typeface="Calibri"/>
                          <a:ea typeface="Calibri"/>
                          <a:cs typeface="Calibri"/>
                        </a:rPr>
                        <a:t> trained in the colud: </a:t>
                      </a:r>
                      <a:r>
                        <a:rPr lang="pl-PL" sz="600" dirty="0">
                          <a:latin typeface="Calibri"/>
                          <a:ea typeface="Calibri"/>
                          <a:cs typeface="Calibri"/>
                          <a:hlinkClick r:id="rId9"/>
                        </a:rPr>
                        <a:t>https://ml.azure.com/runs/tender_planet_63g8s9tv71?wsid=/subscriptions/0a94de80-6d3b-49f2-b3e9-ec5818862801/resourceGroups/buas-y2/providers/Microsoft.MachineLearningServices/workspaces/CV1&amp;tid=0a33589b-0036-4fe8-a829-3ed0926af886</a:t>
                      </a:r>
                      <a:r>
                        <a:rPr lang="pl-PL" sz="600" dirty="0">
                          <a:latin typeface="Calibri"/>
                          <a:ea typeface="Calibri"/>
                          <a:cs typeface="Calibri"/>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600" dirty="0"/>
                        <a:t>Hyperparameter   tuning</a:t>
                      </a:r>
                      <a:r>
                        <a:rPr lang="pl-PL" sz="600" dirty="0"/>
                        <a:t>: </a:t>
                      </a:r>
                      <a:r>
                        <a:rPr lang="pl-PL" sz="600" dirty="0">
                          <a:hlinkClick r:id="rId10"/>
                        </a:rPr>
                        <a:t>https://github.com/BredaUniversityADSAI/2023-24d-fai2-adsai-group-cv1/blob/test/Azure/pipeline%20-%20HP.py</a:t>
                      </a:r>
                      <a:r>
                        <a:rPr lang="pl-PL" sz="600" dirty="0"/>
                        <a:t> </a:t>
                      </a:r>
                      <a:r>
                        <a:rPr lang="en-US" sz="700" dirty="0">
                          <a:latin typeface="Calibri" panose="020F0502020204030204" pitchFamily="34" charset="0"/>
                          <a:ea typeface="Calibri" panose="020F0502020204030204" pitchFamily="34" charset="0"/>
                          <a:cs typeface="Calibri" panose="020F0502020204030204" pitchFamily="34" charset="0"/>
                        </a:rPr>
                        <a:t>Automated metric logging and visualisations</a:t>
                      </a:r>
                      <a:r>
                        <a:rPr lang="pl-PL" sz="700" dirty="0">
                          <a:latin typeface="Calibri" panose="020F0502020204030204" pitchFamily="34" charset="0"/>
                          <a:ea typeface="Calibri" panose="020F0502020204030204" pitchFamily="34" charset="0"/>
                          <a:cs typeface="Calibri" panose="020F0502020204030204" pitchFamily="34" charset="0"/>
                        </a:rPr>
                        <a:t>: </a:t>
                      </a:r>
                      <a:r>
                        <a:rPr lang="pl-PL" sz="500" dirty="0">
                          <a:latin typeface="Calibri" panose="020F0502020204030204" pitchFamily="34" charset="0"/>
                          <a:ea typeface="Calibri" panose="020F0502020204030204" pitchFamily="34" charset="0"/>
                          <a:cs typeface="Calibri" panose="020F0502020204030204" pitchFamily="34" charset="0"/>
                          <a:hlinkClick r:id="rId11"/>
                        </a:rPr>
                        <a:t>https://github.com/BredaUniversityADSAI/2023-24d-fai2-adsai-DominikSzewczyk224180/blob/main/Evidence/Automated%20metric%20logging%20and%20visualisations.png</a:t>
                      </a:r>
                      <a:r>
                        <a:rPr lang="pl-PL" sz="500" dirty="0">
                          <a:latin typeface="Calibri" panose="020F0502020204030204" pitchFamily="34" charset="0"/>
                          <a:ea typeface="Calibri" panose="020F0502020204030204" pitchFamily="34" charset="0"/>
                          <a:cs typeface="Calibri" panose="020F0502020204030204" pitchFamily="34" charset="0"/>
                        </a:rPr>
                        <a:t> </a:t>
                      </a:r>
                      <a:endParaRPr lang="en-US" sz="500" dirty="0">
                        <a:latin typeface="Calibri"/>
                        <a:ea typeface="Calibri"/>
                        <a:cs typeface="Calibri"/>
                      </a:endParaRPr>
                    </a:p>
                    <a:p>
                      <a:pPr lvl="0">
                        <a:buNone/>
                      </a:pPr>
                      <a:endParaRPr lang="en-US" sz="700" dirty="0">
                        <a:latin typeface="Calibri"/>
                        <a:ea typeface="Calibri"/>
                        <a:cs typeface="Calibri"/>
                      </a:endParaRPr>
                    </a:p>
                  </a:txBody>
                  <a:tcPr>
                    <a:solidFill>
                      <a:srgbClr val="00FFCC"/>
                    </a:solidFill>
                  </a:tcPr>
                </a:tc>
                <a:tc>
                  <a:txBody>
                    <a:bodyPr/>
                    <a:lstStyle/>
                    <a:p>
                      <a:pPr lvl="0" algn="l">
                        <a:lnSpc>
                          <a:spcPct val="100000"/>
                        </a:lnSpc>
                        <a:spcBef>
                          <a:spcPts val="0"/>
                        </a:spcBef>
                        <a:spcAft>
                          <a:spcPts val="0"/>
                        </a:spcAft>
                        <a:buNone/>
                      </a:pPr>
                      <a:r>
                        <a:rPr lang="pl-PL" sz="700" dirty="0">
                          <a:latin typeface="Calibri" panose="020F0502020204030204" pitchFamily="34" charset="0"/>
                          <a:ea typeface="Calibri" panose="020F0502020204030204" pitchFamily="34" charset="0"/>
                          <a:cs typeface="Calibri" panose="020F0502020204030204" pitchFamily="34" charset="0"/>
                        </a:rPr>
                        <a:t>A</a:t>
                      </a:r>
                      <a:r>
                        <a:rPr lang="en-US" sz="700" dirty="0">
                          <a:latin typeface="Calibri" panose="020F0502020204030204" pitchFamily="34" charset="0"/>
                          <a:ea typeface="Calibri" panose="020F0502020204030204" pitchFamily="34" charset="0"/>
                          <a:cs typeface="Calibri" panose="020F0502020204030204" pitchFamily="34" charset="0"/>
                        </a:rPr>
                        <a:t>utomated</a:t>
                      </a:r>
                      <a:r>
                        <a:rPr lang="pl-PL" sz="700" dirty="0">
                          <a:latin typeface="Calibri" panose="020F0502020204030204" pitchFamily="34" charset="0"/>
                          <a:ea typeface="Calibri" panose="020F0502020204030204" pitchFamily="34" charset="0"/>
                          <a:cs typeface="Calibri" panose="020F0502020204030204" pitchFamily="34" charset="0"/>
                        </a:rPr>
                        <a:t> h</a:t>
                      </a:r>
                      <a:r>
                        <a:rPr lang="en-US" sz="700" dirty="0">
                          <a:latin typeface="Calibri" panose="020F0502020204030204" pitchFamily="34" charset="0"/>
                          <a:ea typeface="Calibri" panose="020F0502020204030204" pitchFamily="34" charset="0"/>
                          <a:cs typeface="Calibri" panose="020F0502020204030204" pitchFamily="34" charset="0"/>
                        </a:rPr>
                        <a:t>yperparameter tuning</a:t>
                      </a:r>
                      <a:r>
                        <a:rPr lang="pl-PL" sz="700" dirty="0">
                          <a:latin typeface="Calibri" panose="020F0502020204030204" pitchFamily="34" charset="0"/>
                          <a:ea typeface="Calibri" panose="020F0502020204030204" pitchFamily="34" charset="0"/>
                          <a:cs typeface="Calibri" panose="020F0502020204030204" pitchFamily="34" charset="0"/>
                        </a:rPr>
                        <a:t>: </a:t>
                      </a:r>
                      <a:r>
                        <a:rPr lang="pl-PL" sz="500" dirty="0">
                          <a:latin typeface="Calibri" panose="020F0502020204030204" pitchFamily="34" charset="0"/>
                          <a:ea typeface="Calibri" panose="020F0502020204030204" pitchFamily="34" charset="0"/>
                          <a:cs typeface="Calibri" panose="020F0502020204030204" pitchFamily="34" charset="0"/>
                          <a:hlinkClick r:id="rId12"/>
                        </a:rPr>
                        <a:t>https://github.com/BredaUniversityADSAI/2023-24d-fai2-adsai-group-cv1/blob/test/app/backend/ATHENA/model_training_2.py</a:t>
                      </a:r>
                      <a:r>
                        <a:rPr lang="pl-PL" sz="500" dirty="0">
                          <a:latin typeface="Calibri" panose="020F0502020204030204" pitchFamily="34" charset="0"/>
                          <a:ea typeface="Calibri" panose="020F0502020204030204" pitchFamily="34" charset="0"/>
                          <a:cs typeface="Calibri" panose="020F0502020204030204" pitchFamily="34" charset="0"/>
                        </a:rPr>
                        <a:t> </a:t>
                      </a:r>
                    </a:p>
                    <a:p>
                      <a:pPr lvl="0" algn="l">
                        <a:lnSpc>
                          <a:spcPct val="100000"/>
                        </a:lnSpc>
                        <a:spcBef>
                          <a:spcPts val="0"/>
                        </a:spcBef>
                        <a:spcAft>
                          <a:spcPts val="0"/>
                        </a:spcAft>
                        <a:buNone/>
                      </a:pPr>
                      <a:r>
                        <a:rPr lang="pl-PL" sz="700" dirty="0">
                          <a:latin typeface="Calibri" panose="020F0502020204030204" pitchFamily="34" charset="0"/>
                          <a:ea typeface="Calibri" panose="020F0502020204030204" pitchFamily="34" charset="0"/>
                          <a:cs typeface="Calibri" panose="020F0502020204030204" pitchFamily="34" charset="0"/>
                        </a:rPr>
                        <a:t>P</a:t>
                      </a:r>
                      <a:r>
                        <a:rPr lang="en-US" sz="700" dirty="0">
                          <a:latin typeface="Calibri" panose="020F0502020204030204" pitchFamily="34" charset="0"/>
                          <a:ea typeface="Calibri" panose="020F0502020204030204" pitchFamily="34" charset="0"/>
                          <a:cs typeface="Calibri" panose="020F0502020204030204" pitchFamily="34" charset="0"/>
                        </a:rPr>
                        <a:t>ipeline scheduling</a:t>
                      </a:r>
                      <a:r>
                        <a:rPr lang="pl-PL" sz="700" dirty="0">
                          <a:latin typeface="Calibri" panose="020F0502020204030204" pitchFamily="34" charset="0"/>
                          <a:ea typeface="Calibri" panose="020F0502020204030204" pitchFamily="34" charset="0"/>
                          <a:cs typeface="Calibri" panose="020F0502020204030204" pitchFamily="34" charset="0"/>
                        </a:rPr>
                        <a:t>: (pipeline_daily_run): </a:t>
                      </a:r>
                      <a:r>
                        <a:rPr lang="pl-PL" sz="500" dirty="0">
                          <a:latin typeface="Calibri" panose="020F0502020204030204" pitchFamily="34" charset="0"/>
                          <a:ea typeface="Calibri" panose="020F0502020204030204" pitchFamily="34" charset="0"/>
                          <a:cs typeface="Calibri" panose="020F0502020204030204" pitchFamily="34" charset="0"/>
                          <a:hlinkClick r:id="rId13"/>
                        </a:rPr>
                        <a:t>https://github.com/BredaUniversityADSAI/2023-24d-fai2-adsai-DominikSzewczyk224180/blob/main/Evidence/pipeline_daily_run.png</a:t>
                      </a:r>
                      <a:r>
                        <a:rPr lang="pl-PL" sz="500" dirty="0">
                          <a:latin typeface="Calibri" panose="020F0502020204030204" pitchFamily="34" charset="0"/>
                          <a:ea typeface="Calibri" panose="020F0502020204030204" pitchFamily="34" charset="0"/>
                          <a:cs typeface="Calibri" panose="020F0502020204030204" pitchFamily="34" charset="0"/>
                        </a:rPr>
                        <a:t> </a:t>
                      </a:r>
                      <a:endParaRPr lang="pl-PL" sz="700" dirty="0">
                        <a:latin typeface="Calibri" panose="020F0502020204030204" pitchFamily="34" charset="0"/>
                        <a:ea typeface="Calibri" panose="020F0502020204030204" pitchFamily="34" charset="0"/>
                        <a:cs typeface="Calibri" panose="020F0502020204030204" pitchFamily="34" charset="0"/>
                      </a:endParaRPr>
                    </a:p>
                    <a:p>
                      <a:pPr lvl="0" algn="l">
                        <a:lnSpc>
                          <a:spcPct val="100000"/>
                        </a:lnSpc>
                        <a:spcBef>
                          <a:spcPts val="0"/>
                        </a:spcBef>
                        <a:spcAft>
                          <a:spcPts val="0"/>
                        </a:spcAft>
                        <a:buNone/>
                      </a:pPr>
                      <a:r>
                        <a:rPr lang="pl-PL" sz="700" dirty="0">
                          <a:latin typeface="Calibri" panose="020F0502020204030204" pitchFamily="34" charset="0"/>
                          <a:ea typeface="Calibri" panose="020F0502020204030204" pitchFamily="34" charset="0"/>
                          <a:cs typeface="Calibri" panose="020F0502020204030204" pitchFamily="34" charset="0"/>
                        </a:rPr>
                        <a:t>Different models architectures: </a:t>
                      </a:r>
                      <a:r>
                        <a:rPr lang="pl-PL" sz="600" b="0" i="0" u="none" strike="noStrike" cap="none" noProof="0"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hlinkClick r:id="rId14"/>
                        </a:rPr>
                        <a:t>https://github.com/BredaUniversityADSAI/2023-24d-fai2-adsai-group-cv1/blob/test/app/backend/ATHENA/scr/model_architectures.py</a:t>
                      </a:r>
                      <a:r>
                        <a:rPr lang="pl-PL" sz="600" b="0" i="0" u="none" strike="noStrike" cap="none" noProof="0"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 </a:t>
                      </a:r>
                    </a:p>
                    <a:p>
                      <a:pPr lvl="0" algn="l">
                        <a:lnSpc>
                          <a:spcPct val="100000"/>
                        </a:lnSpc>
                        <a:spcBef>
                          <a:spcPts val="0"/>
                        </a:spcBef>
                        <a:spcAft>
                          <a:spcPts val="0"/>
                        </a:spcAft>
                        <a:buNone/>
                      </a:pPr>
                      <a:r>
                        <a:rPr lang="en-US" sz="700" dirty="0">
                          <a:latin typeface="Calibri" panose="020F0502020204030204" pitchFamily="34" charset="0"/>
                          <a:ea typeface="Calibri" panose="020F0502020204030204" pitchFamily="34" charset="0"/>
                          <a:cs typeface="Calibri" panose="020F0502020204030204" pitchFamily="34" charset="0"/>
                        </a:rPr>
                        <a:t>Automated metric logging and visualisations</a:t>
                      </a:r>
                      <a:r>
                        <a:rPr lang="pl-PL" sz="700" dirty="0">
                          <a:latin typeface="Calibri" panose="020F0502020204030204" pitchFamily="34" charset="0"/>
                          <a:ea typeface="Calibri" panose="020F0502020204030204" pitchFamily="34" charset="0"/>
                          <a:cs typeface="Calibri" panose="020F0502020204030204" pitchFamily="34" charset="0"/>
                        </a:rPr>
                        <a:t>: </a:t>
                      </a:r>
                      <a:r>
                        <a:rPr lang="pl-PL" sz="500" dirty="0">
                          <a:latin typeface="Calibri" panose="020F0502020204030204" pitchFamily="34" charset="0"/>
                          <a:ea typeface="Calibri" panose="020F0502020204030204" pitchFamily="34" charset="0"/>
                          <a:cs typeface="Calibri" panose="020F0502020204030204" pitchFamily="34" charset="0"/>
                          <a:hlinkClick r:id="rId11"/>
                        </a:rPr>
                        <a:t>https://github.com/BredaUniversityADSAI/2023-24d-fai2-adsai-DominikSzewczyk224180/blob/main/Evidence/Automated%20metric%20logging%20and%20visualisations.png</a:t>
                      </a:r>
                      <a:r>
                        <a:rPr lang="pl-PL" sz="500" dirty="0">
                          <a:latin typeface="Calibri" panose="020F0502020204030204" pitchFamily="34" charset="0"/>
                          <a:ea typeface="Calibri" panose="020F0502020204030204" pitchFamily="34" charset="0"/>
                          <a:cs typeface="Calibri" panose="020F0502020204030204" pitchFamily="34" charset="0"/>
                        </a:rPr>
                        <a:t> </a:t>
                      </a:r>
                      <a:endParaRPr lang="en-US" sz="700" dirty="0">
                        <a:latin typeface="Calibri"/>
                        <a:ea typeface="Calibri"/>
                        <a:cs typeface="Calibri"/>
                      </a:endParaRPr>
                    </a:p>
                  </a:txBody>
                  <a:tcPr>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pl-PL" sz="700" dirty="0">
                          <a:latin typeface="Calibri" panose="020F0502020204030204" pitchFamily="34" charset="0"/>
                          <a:ea typeface="Calibri" panose="020F0502020204030204" pitchFamily="34" charset="0"/>
                          <a:cs typeface="Calibri" panose="020F0502020204030204" pitchFamily="34" charset="0"/>
                        </a:rPr>
                        <a:t>C</a:t>
                      </a:r>
                      <a:r>
                        <a:rPr lang="en-US" sz="700" dirty="0">
                          <a:latin typeface="Calibri" panose="020F0502020204030204" pitchFamily="34" charset="0"/>
                          <a:ea typeface="Calibri" panose="020F0502020204030204" pitchFamily="34" charset="0"/>
                          <a:cs typeface="Calibri" panose="020F0502020204030204" pitchFamily="34" charset="0"/>
                        </a:rPr>
                        <a:t>ost analysis</a:t>
                      </a:r>
                      <a:r>
                        <a:rPr lang="pl-PL" sz="700" dirty="0">
                          <a:latin typeface="Calibri" panose="020F0502020204030204" pitchFamily="34" charset="0"/>
                          <a:ea typeface="Calibri" panose="020F0502020204030204" pitchFamily="34" charset="0"/>
                          <a:cs typeface="Calibri" panose="020F0502020204030204" pitchFamily="34" charset="0"/>
                        </a:rPr>
                        <a:t>: </a:t>
                      </a:r>
                      <a:r>
                        <a:rPr lang="pl-PL" sz="700" dirty="0">
                          <a:latin typeface="Calibri" panose="020F0502020204030204" pitchFamily="34" charset="0"/>
                          <a:ea typeface="Calibri" panose="020F0502020204030204" pitchFamily="34" charset="0"/>
                          <a:cs typeface="Calibri" panose="020F0502020204030204" pitchFamily="34" charset="0"/>
                          <a:hlinkClick r:id="rId15"/>
                        </a:rPr>
                        <a:t>https://github.com/BredaUniversityADSAI/2023-24d-fai2-adsai-group-cv1/blob/test/Management/Training_cost_expectations.md</a:t>
                      </a:r>
                      <a:r>
                        <a:rPr lang="pl-PL" sz="700" dirty="0">
                          <a:latin typeface="Calibri" panose="020F0502020204030204" pitchFamily="34" charset="0"/>
                          <a:ea typeface="Calibri" panose="020F0502020204030204" pitchFamily="34" charset="0"/>
                          <a:cs typeface="Calibri" panose="020F0502020204030204" pitchFamily="34" charset="0"/>
                        </a:rPr>
                        <a:t> </a:t>
                      </a:r>
                    </a:p>
                    <a:p>
                      <a:pPr lvl="0" algn="l">
                        <a:lnSpc>
                          <a:spcPct val="100000"/>
                        </a:lnSpc>
                        <a:spcBef>
                          <a:spcPts val="0"/>
                        </a:spcBef>
                        <a:spcAft>
                          <a:spcPts val="0"/>
                        </a:spcAft>
                        <a:buNone/>
                      </a:pPr>
                      <a:r>
                        <a:rPr lang="pl-PL" sz="700" dirty="0">
                          <a:latin typeface="Calibri" panose="020F0502020204030204" pitchFamily="34" charset="0"/>
                          <a:ea typeface="Calibri" panose="020F0502020204030204" pitchFamily="34" charset="0"/>
                          <a:cs typeface="Calibri" panose="020F0502020204030204" pitchFamily="34" charset="0"/>
                        </a:rPr>
                        <a:t>P</a:t>
                      </a:r>
                      <a:r>
                        <a:rPr lang="en-US" sz="700" dirty="0">
                          <a:latin typeface="Calibri" panose="020F0502020204030204" pitchFamily="34" charset="0"/>
                          <a:ea typeface="Calibri" panose="020F0502020204030204" pitchFamily="34" charset="0"/>
                          <a:cs typeface="Calibri" panose="020F0502020204030204" pitchFamily="34" charset="0"/>
                        </a:rPr>
                        <a:t>ipeline scheduling</a:t>
                      </a:r>
                      <a:r>
                        <a:rPr lang="pl-PL" sz="700" dirty="0">
                          <a:latin typeface="Calibri" panose="020F0502020204030204" pitchFamily="34" charset="0"/>
                          <a:ea typeface="Calibri" panose="020F0502020204030204" pitchFamily="34" charset="0"/>
                          <a:cs typeface="Calibri" panose="020F0502020204030204" pitchFamily="34" charset="0"/>
                        </a:rPr>
                        <a:t>: </a:t>
                      </a:r>
                      <a:r>
                        <a:rPr lang="pl-PL" sz="700" dirty="0">
                          <a:latin typeface="Calibri" panose="020F0502020204030204" pitchFamily="34" charset="0"/>
                          <a:ea typeface="Calibri" panose="020F0502020204030204" pitchFamily="34" charset="0"/>
                          <a:cs typeface="Calibri" panose="020F0502020204030204" pitchFamily="34" charset="0"/>
                          <a:hlinkClick r:id="rId13"/>
                        </a:rPr>
                        <a:t>https://github.com/BredaUniversityADSAI/2023-24d-fai2-adsai-DominikSzewczyk224180/blob/main/Evidence/pipeline_daily_run.png</a:t>
                      </a:r>
                      <a:r>
                        <a:rPr lang="pl-PL" sz="700" dirty="0">
                          <a:latin typeface="Calibri" panose="020F0502020204030204" pitchFamily="34" charset="0"/>
                          <a:ea typeface="Calibri" panose="020F0502020204030204" pitchFamily="34" charset="0"/>
                          <a:cs typeface="Calibri" panose="020F0502020204030204" pitchFamily="34" charset="0"/>
                        </a:rPr>
                        <a:t> </a:t>
                      </a:r>
                      <a:endParaRPr lang="en-US" sz="700" b="0" i="0" u="none" strike="noStrike" noProof="0" dirty="0">
                        <a:solidFill>
                          <a:srgbClr val="000000"/>
                        </a:solidFill>
                      </a:endParaRPr>
                    </a:p>
                  </a:txBody>
                  <a:tcPr>
                    <a:solidFill>
                      <a:schemeClr val="tx1">
                        <a:lumMod val="20000"/>
                        <a:lumOff val="80000"/>
                      </a:schemeClr>
                    </a:solidFill>
                  </a:tcPr>
                </a:tc>
                <a:extLst>
                  <a:ext uri="{0D108BD9-81ED-4DB2-BD59-A6C34878D82A}">
                    <a16:rowId xmlns:a16="http://schemas.microsoft.com/office/drawing/2014/main" val="740005107"/>
                  </a:ext>
                </a:extLst>
              </a:tr>
            </a:tbl>
          </a:graphicData>
        </a:graphic>
      </p:graphicFrame>
    </p:spTree>
    <p:extLst>
      <p:ext uri="{BB962C8B-B14F-4D97-AF65-F5344CB8AC3E}">
        <p14:creationId xmlns:p14="http://schemas.microsoft.com/office/powerpoint/2010/main" val="35189887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ILO</a:t>
            </a:r>
            <a:r>
              <a:rPr lang="pl-PL" dirty="0"/>
              <a:t> 5</a:t>
            </a:r>
            <a:endParaRPr dirty="0"/>
          </a:p>
        </p:txBody>
      </p:sp>
      <p:sp>
        <p:nvSpPr>
          <p:cNvPr id="364" name="Google Shape;364;p3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134620" indent="-134620"/>
            <a:r>
              <a:rPr lang="en-US" sz="3200" dirty="0"/>
              <a:t>Deployment and Monitoring</a:t>
            </a:r>
          </a:p>
        </p:txBody>
      </p:sp>
      <p:sp>
        <p:nvSpPr>
          <p:cNvPr id="365" name="Google Shape;365;p39"/>
          <p:cNvSpPr txBox="1">
            <a:spLocks noGrp="1"/>
          </p:cNvSpPr>
          <p:nvPr>
            <p:ph type="subTitle" idx="2"/>
          </p:nvPr>
        </p:nvSpPr>
        <p:spPr>
          <a:xfrm>
            <a:off x="3603812" y="3353563"/>
            <a:ext cx="5082988" cy="685800"/>
          </a:xfrm>
          <a:prstGeom prst="rect">
            <a:avLst/>
          </a:prstGeom>
        </p:spPr>
        <p:txBody>
          <a:bodyPr spcFirstLastPara="1" wrap="square" lIns="91425" tIns="91425" rIns="91425" bIns="91425" anchor="ctr" anchorCtr="0">
            <a:noAutofit/>
          </a:bodyPr>
          <a:lstStyle/>
          <a:p>
            <a:pPr marL="0" indent="0"/>
            <a:r>
              <a:rPr lang="en-US" dirty="0"/>
              <a:t>Demonstrates the </a:t>
            </a:r>
            <a:r>
              <a:rPr lang="en-US" dirty="0" err="1"/>
              <a:t>ablity</a:t>
            </a:r>
            <a:r>
              <a:rPr lang="en-US" dirty="0"/>
              <a:t> to deploy and monitor machine learning models as part of a cloud application.</a:t>
            </a:r>
            <a:endParaRPr lang="en" dirty="0"/>
          </a:p>
        </p:txBody>
      </p:sp>
      <p:sp>
        <p:nvSpPr>
          <p:cNvPr id="366" name="Google Shape;366;p39"/>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pl-PL" sz="40000" dirty="0">
                <a:solidFill>
                  <a:srgbClr val="999999"/>
                </a:solidFill>
                <a:latin typeface="Roboto"/>
                <a:ea typeface="Roboto"/>
                <a:cs typeface="Roboto"/>
                <a:sym typeface="Roboto"/>
              </a:rPr>
              <a:t>5</a:t>
            </a:r>
            <a:endParaRPr sz="40000" dirty="0">
              <a:solidFill>
                <a:srgbClr val="999999"/>
              </a:solidFill>
              <a:latin typeface="Roboto"/>
              <a:ea typeface="Roboto"/>
              <a:cs typeface="Roboto"/>
              <a:sym typeface="Roboto"/>
            </a:endParaRPr>
          </a:p>
        </p:txBody>
      </p:sp>
    </p:spTree>
    <p:extLst>
      <p:ext uri="{BB962C8B-B14F-4D97-AF65-F5344CB8AC3E}">
        <p14:creationId xmlns:p14="http://schemas.microsoft.com/office/powerpoint/2010/main" val="33242232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42"/>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ILO </a:t>
            </a:r>
            <a:r>
              <a:rPr lang="pl-PL" dirty="0"/>
              <a:t>5</a:t>
            </a:r>
            <a:endParaRPr dirty="0"/>
          </a:p>
        </p:txBody>
      </p:sp>
      <p:sp>
        <p:nvSpPr>
          <p:cNvPr id="394" name="Google Shape;394;p42"/>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pl-PL" dirty="0"/>
              <a:t>1</a:t>
            </a:r>
            <a:r>
              <a:rPr lang="en" dirty="0"/>
              <a:t>/</a:t>
            </a:r>
            <a:r>
              <a:rPr lang="pl-PL" dirty="0"/>
              <a:t>2</a:t>
            </a:r>
            <a:endParaRPr dirty="0"/>
          </a:p>
        </p:txBody>
      </p:sp>
      <p:sp>
        <p:nvSpPr>
          <p:cNvPr id="395" name="Google Shape;395;p42"/>
          <p:cNvSpPr txBox="1">
            <a:spLocks noGrp="1"/>
          </p:cNvSpPr>
          <p:nvPr>
            <p:ph type="body" idx="4294967295"/>
          </p:nvPr>
        </p:nvSpPr>
        <p:spPr>
          <a:xfrm>
            <a:off x="2674350" y="3037484"/>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a:solidFill>
                <a:schemeClr val="lt1"/>
              </a:solidFill>
            </a:endParaRPr>
          </a:p>
          <a:p>
            <a:pPr marL="0" lvl="0" indent="0" algn="l" rtl="0">
              <a:lnSpc>
                <a:spcPct val="115000"/>
              </a:lnSpc>
              <a:spcBef>
                <a:spcPts val="0"/>
              </a:spcBef>
              <a:spcAft>
                <a:spcPts val="0"/>
              </a:spcAft>
              <a:buNone/>
            </a:pPr>
            <a:endParaRPr sz="700" i="1">
              <a:solidFill>
                <a:schemeClr val="lt1"/>
              </a:solidFill>
              <a:latin typeface="Helvetica Neue"/>
              <a:ea typeface="Helvetica Neue"/>
              <a:cs typeface="Helvetica Neue"/>
              <a:sym typeface="Helvetica Neue"/>
            </a:endParaRPr>
          </a:p>
        </p:txBody>
      </p:sp>
      <p:sp>
        <p:nvSpPr>
          <p:cNvPr id="396" name="Google Shape;396;p42"/>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indent="0"/>
            <a:r>
              <a:rPr lang="en-US" sz="1050" dirty="0"/>
              <a:t>Demonstrates the </a:t>
            </a:r>
            <a:r>
              <a:rPr lang="en-US" sz="1050" dirty="0" err="1"/>
              <a:t>ablity</a:t>
            </a:r>
            <a:r>
              <a:rPr lang="en-US" sz="1050" dirty="0"/>
              <a:t> to deploy and monitor machine learning models as part of a cloud application.</a:t>
            </a:r>
            <a:endParaRPr lang="en" sz="1050" dirty="0"/>
          </a:p>
        </p:txBody>
      </p:sp>
      <p:sp>
        <p:nvSpPr>
          <p:cNvPr id="397" name="Google Shape;397;p42"/>
          <p:cNvSpPr txBox="1">
            <a:spLocks noGrp="1"/>
          </p:cNvSpPr>
          <p:nvPr>
            <p:ph type="title" idx="4"/>
          </p:nvPr>
        </p:nvSpPr>
        <p:spPr>
          <a:xfrm>
            <a:off x="0" y="576000"/>
            <a:ext cx="90795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pl-PL" dirty="0"/>
              <a:t>5</a:t>
            </a:r>
            <a:r>
              <a:rPr lang="en" dirty="0"/>
              <a:t>.</a:t>
            </a:r>
            <a:r>
              <a:rPr lang="pl-PL" dirty="0"/>
              <a:t>1</a:t>
            </a:r>
            <a:endParaRPr dirty="0"/>
          </a:p>
        </p:txBody>
      </p:sp>
      <p:sp>
        <p:nvSpPr>
          <p:cNvPr id="398" name="Google Shape;398;p42"/>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pPr>
            <a:r>
              <a:rPr lang="en-US" i="0" dirty="0"/>
              <a:t>The student demonstrates the capability to deploy the package as an API endpoint running in the cloud, utilizing industry-standard practices and tools. They exhibit proficiency in making the package accessible and usable by various stakeholders, ensuring a reliable and scalable solution for real-world applications.</a:t>
            </a:r>
          </a:p>
        </p:txBody>
      </p:sp>
      <p:sp>
        <p:nvSpPr>
          <p:cNvPr id="399" name="Google Shape;399;p42"/>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134620" indent="-134620"/>
            <a:r>
              <a:rPr lang="en-US" sz="900" dirty="0"/>
              <a:t>Deployment and Monitoring</a:t>
            </a:r>
          </a:p>
        </p:txBody>
      </p:sp>
      <p:graphicFrame>
        <p:nvGraphicFramePr>
          <p:cNvPr id="3" name="Table 4">
            <a:extLst>
              <a:ext uri="{FF2B5EF4-FFF2-40B4-BE49-F238E27FC236}">
                <a16:creationId xmlns:a16="http://schemas.microsoft.com/office/drawing/2014/main" id="{56BA5354-3A5E-ED5E-DA1B-291354D19517}"/>
              </a:ext>
            </a:extLst>
          </p:cNvPr>
          <p:cNvGraphicFramePr>
            <a:graphicFrameLocks noGrp="1"/>
          </p:cNvGraphicFramePr>
          <p:nvPr>
            <p:extLst>
              <p:ext uri="{D42A27DB-BD31-4B8C-83A1-F6EECF244321}">
                <p14:modId xmlns:p14="http://schemas.microsoft.com/office/powerpoint/2010/main" val="1828902846"/>
              </p:ext>
            </p:extLst>
          </p:nvPr>
        </p:nvGraphicFramePr>
        <p:xfrm>
          <a:off x="0" y="995093"/>
          <a:ext cx="9141704" cy="4251960"/>
        </p:xfrm>
        <a:graphic>
          <a:graphicData uri="http://schemas.openxmlformats.org/drawingml/2006/table">
            <a:tbl>
              <a:tblPr firstRow="1" bandRow="1">
                <a:tableStyleId>{764D4AE7-FFBC-431D-9275-528F30A785D3}</a:tableStyleId>
              </a:tblPr>
              <a:tblGrid>
                <a:gridCol w="1828341">
                  <a:extLst>
                    <a:ext uri="{9D8B030D-6E8A-4147-A177-3AD203B41FA5}">
                      <a16:colId xmlns:a16="http://schemas.microsoft.com/office/drawing/2014/main" val="3534130133"/>
                    </a:ext>
                  </a:extLst>
                </a:gridCol>
                <a:gridCol w="1828341">
                  <a:extLst>
                    <a:ext uri="{9D8B030D-6E8A-4147-A177-3AD203B41FA5}">
                      <a16:colId xmlns:a16="http://schemas.microsoft.com/office/drawing/2014/main" val="3367927302"/>
                    </a:ext>
                  </a:extLst>
                </a:gridCol>
                <a:gridCol w="1810377">
                  <a:extLst>
                    <a:ext uri="{9D8B030D-6E8A-4147-A177-3AD203B41FA5}">
                      <a16:colId xmlns:a16="http://schemas.microsoft.com/office/drawing/2014/main" val="3466084504"/>
                    </a:ext>
                  </a:extLst>
                </a:gridCol>
                <a:gridCol w="1846304">
                  <a:extLst>
                    <a:ext uri="{9D8B030D-6E8A-4147-A177-3AD203B41FA5}">
                      <a16:colId xmlns:a16="http://schemas.microsoft.com/office/drawing/2014/main" val="2514858810"/>
                    </a:ext>
                  </a:extLst>
                </a:gridCol>
                <a:gridCol w="1828341">
                  <a:extLst>
                    <a:ext uri="{9D8B030D-6E8A-4147-A177-3AD203B41FA5}">
                      <a16:colId xmlns:a16="http://schemas.microsoft.com/office/drawing/2014/main" val="4047295137"/>
                    </a:ext>
                  </a:extLst>
                </a:gridCol>
              </a:tblGrid>
              <a:tr h="0">
                <a:tc>
                  <a:txBody>
                    <a:bodyPr/>
                    <a:lstStyle/>
                    <a:p>
                      <a:pPr algn="ctr"/>
                      <a:endParaRPr lang="en-GB" sz="800" b="1">
                        <a:latin typeface="Calibri" panose="020F0502020204030204" pitchFamily="34" charset="0"/>
                        <a:ea typeface="Calibri" panose="020F0502020204030204" pitchFamily="34" charset="0"/>
                        <a:cs typeface="Calibri" panose="020F0502020204030204" pitchFamily="34" charset="0"/>
                      </a:endParaRPr>
                    </a:p>
                    <a:p>
                      <a:pPr algn="ctr"/>
                      <a:r>
                        <a:rPr lang="en-GB" sz="800" b="1">
                          <a:latin typeface="Calibri" panose="020F0502020204030204" pitchFamily="34" charset="0"/>
                          <a:ea typeface="Calibri" panose="020F0502020204030204" pitchFamily="34" charset="0"/>
                          <a:cs typeface="Calibri" panose="020F0502020204030204" pitchFamily="34" charset="0"/>
                        </a:rPr>
                        <a:t>Poor</a:t>
                      </a:r>
                      <a:endParaRPr lang="en-NL" sz="800" b="1">
                        <a:latin typeface="Calibri" panose="020F0502020204030204" pitchFamily="34" charset="0"/>
                        <a:ea typeface="Calibri" panose="020F0502020204030204" pitchFamily="34" charset="0"/>
                        <a:cs typeface="Calibri" panose="020F0502020204030204" pitchFamily="34" charset="0"/>
                      </a:endParaRPr>
                    </a:p>
                  </a:txBody>
                  <a:tcPr>
                    <a:solidFill>
                      <a:schemeClr val="accent4">
                        <a:lumMod val="40000"/>
                        <a:lumOff val="60000"/>
                      </a:schemeClr>
                    </a:solidFill>
                  </a:tcPr>
                </a:tc>
                <a:tc>
                  <a:txBody>
                    <a:bodyPr/>
                    <a:lstStyle/>
                    <a:p>
                      <a:pPr algn="ctr"/>
                      <a:endParaRPr lang="en-GB" sz="800" b="1">
                        <a:latin typeface="Calibri" panose="020F0502020204030204" pitchFamily="34" charset="0"/>
                        <a:ea typeface="Calibri" panose="020F0502020204030204" pitchFamily="34" charset="0"/>
                        <a:cs typeface="Calibri" panose="020F0502020204030204" pitchFamily="34" charset="0"/>
                      </a:endParaRPr>
                    </a:p>
                    <a:p>
                      <a:pPr algn="ctr"/>
                      <a:r>
                        <a:rPr lang="en-GB" sz="800" b="1">
                          <a:latin typeface="Calibri"/>
                          <a:ea typeface="Calibri"/>
                          <a:cs typeface="Calibri"/>
                        </a:rPr>
                        <a:t>Insufficient</a:t>
                      </a:r>
                      <a:endParaRPr lang="en-NL" sz="800" b="1">
                        <a:latin typeface="Calibri"/>
                        <a:ea typeface="Calibri"/>
                        <a:cs typeface="Calibri"/>
                      </a:endParaRPr>
                    </a:p>
                  </a:txBody>
                  <a:tcPr>
                    <a:solidFill>
                      <a:schemeClr val="accent6">
                        <a:lumMod val="40000"/>
                        <a:lumOff val="60000"/>
                      </a:schemeClr>
                    </a:solidFill>
                  </a:tcPr>
                </a:tc>
                <a:tc>
                  <a:txBody>
                    <a:bodyPr/>
                    <a:lstStyle/>
                    <a:p>
                      <a:pPr algn="ctr"/>
                      <a:endParaRPr lang="en-GB" sz="800" b="1">
                        <a:latin typeface="Calibri" panose="020F0502020204030204" pitchFamily="34" charset="0"/>
                        <a:ea typeface="Calibri" panose="020F0502020204030204" pitchFamily="34" charset="0"/>
                        <a:cs typeface="Calibri" panose="020F0502020204030204" pitchFamily="34" charset="0"/>
                      </a:endParaRPr>
                    </a:p>
                    <a:p>
                      <a:pPr algn="ctr"/>
                      <a:r>
                        <a:rPr lang="en-GB" sz="800" b="1">
                          <a:latin typeface="Calibri" panose="020F0502020204030204" pitchFamily="34" charset="0"/>
                          <a:ea typeface="Calibri" panose="020F0502020204030204" pitchFamily="34" charset="0"/>
                          <a:cs typeface="Calibri" panose="020F0502020204030204" pitchFamily="34" charset="0"/>
                        </a:rPr>
                        <a:t>Sufficient</a:t>
                      </a:r>
                      <a:endParaRPr lang="en-NL" sz="800" b="1">
                        <a:latin typeface="Calibri" panose="020F0502020204030204" pitchFamily="34" charset="0"/>
                        <a:ea typeface="Calibri" panose="020F0502020204030204" pitchFamily="34" charset="0"/>
                        <a:cs typeface="Calibri" panose="020F0502020204030204" pitchFamily="34" charset="0"/>
                      </a:endParaRPr>
                    </a:p>
                  </a:txBody>
                  <a:tcPr>
                    <a:solidFill>
                      <a:srgbClr val="00FFCC"/>
                    </a:solidFill>
                  </a:tcPr>
                </a:tc>
                <a:tc>
                  <a:txBody>
                    <a:bodyPr/>
                    <a:lstStyle/>
                    <a:p>
                      <a:pPr algn="ctr"/>
                      <a:endParaRPr lang="en-GB" sz="800" b="1">
                        <a:latin typeface="Calibri" panose="020F0502020204030204" pitchFamily="34" charset="0"/>
                        <a:ea typeface="Calibri" panose="020F0502020204030204" pitchFamily="34" charset="0"/>
                        <a:cs typeface="Calibri" panose="020F0502020204030204" pitchFamily="34" charset="0"/>
                      </a:endParaRPr>
                    </a:p>
                    <a:p>
                      <a:pPr algn="ctr"/>
                      <a:r>
                        <a:rPr lang="en-GB" sz="800" b="1">
                          <a:latin typeface="Calibri" panose="020F0502020204030204" pitchFamily="34" charset="0"/>
                          <a:ea typeface="Calibri" panose="020F0502020204030204" pitchFamily="34" charset="0"/>
                          <a:cs typeface="Calibri" panose="020F0502020204030204" pitchFamily="34" charset="0"/>
                        </a:rPr>
                        <a:t>Good</a:t>
                      </a:r>
                      <a:endParaRPr lang="en-NL" sz="800" b="1">
                        <a:latin typeface="Calibri" panose="020F0502020204030204" pitchFamily="34" charset="0"/>
                        <a:ea typeface="Calibri" panose="020F0502020204030204" pitchFamily="34" charset="0"/>
                        <a:cs typeface="Calibri" panose="020F0502020204030204" pitchFamily="34" charset="0"/>
                      </a:endParaRPr>
                    </a:p>
                  </a:txBody>
                  <a:tcPr>
                    <a:solidFill>
                      <a:schemeClr val="accent2">
                        <a:lumMod val="20000"/>
                        <a:lumOff val="80000"/>
                      </a:schemeClr>
                    </a:solidFill>
                  </a:tcPr>
                </a:tc>
                <a:tc>
                  <a:txBody>
                    <a:bodyPr/>
                    <a:lstStyle/>
                    <a:p>
                      <a:pPr algn="ctr"/>
                      <a:endParaRPr lang="en-GB" sz="800" b="1">
                        <a:latin typeface="Calibri" panose="020F0502020204030204" pitchFamily="34" charset="0"/>
                        <a:ea typeface="Calibri" panose="020F0502020204030204" pitchFamily="34" charset="0"/>
                        <a:cs typeface="Calibri" panose="020F0502020204030204" pitchFamily="34" charset="0"/>
                      </a:endParaRPr>
                    </a:p>
                    <a:p>
                      <a:pPr algn="ctr"/>
                      <a:r>
                        <a:rPr lang="en-GB" sz="800" b="1">
                          <a:latin typeface="Calibri" panose="020F0502020204030204" pitchFamily="34" charset="0"/>
                          <a:ea typeface="Calibri" panose="020F0502020204030204" pitchFamily="34" charset="0"/>
                          <a:cs typeface="Calibri" panose="020F0502020204030204" pitchFamily="34" charset="0"/>
                        </a:rPr>
                        <a:t>Excellent</a:t>
                      </a:r>
                      <a:endParaRPr lang="en-NL" sz="800" b="1">
                        <a:latin typeface="Calibri" panose="020F0502020204030204" pitchFamily="34" charset="0"/>
                        <a:ea typeface="Calibri" panose="020F0502020204030204" pitchFamily="34" charset="0"/>
                        <a:cs typeface="Calibri" panose="020F0502020204030204" pitchFamily="34" charset="0"/>
                      </a:endParaRPr>
                    </a:p>
                  </a:txBody>
                  <a:tcPr>
                    <a:solidFill>
                      <a:schemeClr val="tx1">
                        <a:lumMod val="20000"/>
                        <a:lumOff val="80000"/>
                      </a:schemeClr>
                    </a:solidFill>
                  </a:tcPr>
                </a:tc>
                <a:extLst>
                  <a:ext uri="{0D108BD9-81ED-4DB2-BD59-A6C34878D82A}">
                    <a16:rowId xmlns:a16="http://schemas.microsoft.com/office/drawing/2014/main" val="1929066760"/>
                  </a:ext>
                </a:extLst>
              </a:tr>
              <a:tr h="636026">
                <a:tc>
                  <a:txBody>
                    <a:bodyPr/>
                    <a:lstStyle/>
                    <a:p>
                      <a:r>
                        <a:rPr lang="en-US" sz="500" dirty="0">
                          <a:latin typeface="Calibri" panose="020F0502020204030204" pitchFamily="34" charset="0"/>
                          <a:ea typeface="Calibri" panose="020F0502020204030204" pitchFamily="34" charset="0"/>
                          <a:cs typeface="Calibri" panose="020F0502020204030204" pitchFamily="34" charset="0"/>
                        </a:rPr>
                        <a:t>The students demonstrates the ability to design and plan a cloud architecture implementation and data pipeline that addresses the creative brief requirements.</a:t>
                      </a:r>
                    </a:p>
                    <a:p>
                      <a:endParaRPr lang="en-US" sz="500" dirty="0">
                        <a:latin typeface="Calibri" panose="020F0502020204030204" pitchFamily="34" charset="0"/>
                        <a:ea typeface="Calibri" panose="020F0502020204030204" pitchFamily="34" charset="0"/>
                        <a:cs typeface="Calibri" panose="020F0502020204030204" pitchFamily="34" charset="0"/>
                      </a:endParaRPr>
                    </a:p>
                  </a:txBody>
                  <a:tcPr>
                    <a:solidFill>
                      <a:schemeClr val="accent4">
                        <a:lumMod val="40000"/>
                        <a:lumOff val="60000"/>
                      </a:schemeClr>
                    </a:solidFill>
                  </a:tcPr>
                </a:tc>
                <a:tc>
                  <a:txBody>
                    <a:bodyPr/>
                    <a:lstStyle/>
                    <a:p>
                      <a:r>
                        <a:rPr lang="en-US" sz="500" dirty="0">
                          <a:latin typeface="Calibri" panose="020F0502020204030204" pitchFamily="34" charset="0"/>
                          <a:ea typeface="Calibri" panose="020F0502020204030204" pitchFamily="34" charset="0"/>
                          <a:cs typeface="Calibri" panose="020F0502020204030204" pitchFamily="34" charset="0"/>
                        </a:rPr>
                        <a:t>All criteria in Poor are met. The group creates an API to interface with the package. The student demonstrates the ability to create a Docker container and run the API locally with real-time or batch requests. The student demonstrates the ability to test and interface with a locally running data pipeline.</a:t>
                      </a:r>
                    </a:p>
                  </a:txBody>
                  <a:tcPr>
                    <a:solidFill>
                      <a:schemeClr val="accent6">
                        <a:lumMod val="40000"/>
                        <a:lumOff val="60000"/>
                      </a:schemeClr>
                    </a:solidFill>
                  </a:tcPr>
                </a:tc>
                <a:tc>
                  <a:txBody>
                    <a:bodyPr/>
                    <a:lstStyle/>
                    <a:p>
                      <a:r>
                        <a:rPr lang="en-US" sz="500" dirty="0">
                          <a:latin typeface="Calibri" panose="020F0502020204030204" pitchFamily="34" charset="0"/>
                          <a:ea typeface="Calibri" panose="020F0502020204030204" pitchFamily="34" charset="0"/>
                          <a:cs typeface="Calibri" panose="020F0502020204030204" pitchFamily="34" charset="0"/>
                        </a:rPr>
                        <a:t>All criteria in Insufficient are met. The student demonstrates the ability to create and manage modular pipeline components. The group implements an API for inference on real time data hosted in the cloud. The deployment is created through code. Model management is done using code and deployed models can be easily swapped. The deployment is carried out using managed ML endpoints.</a:t>
                      </a:r>
                    </a:p>
                  </a:txBody>
                  <a:tcPr>
                    <a:solidFill>
                      <a:srgbClr val="00FFCC"/>
                    </a:solidFill>
                  </a:tcPr>
                </a:tc>
                <a:tc>
                  <a:txBody>
                    <a:bodyPr/>
                    <a:lstStyle/>
                    <a:p>
                      <a:r>
                        <a:rPr lang="en-US" sz="500" dirty="0">
                          <a:latin typeface="Calibri" panose="020F0502020204030204" pitchFamily="34" charset="0"/>
                          <a:ea typeface="Calibri" panose="020F0502020204030204" pitchFamily="34" charset="0"/>
                          <a:cs typeface="Calibri" panose="020F0502020204030204" pitchFamily="34" charset="0"/>
                        </a:rPr>
                        <a:t>All criteria in Sufficient are met. Advanced </a:t>
                      </a:r>
                      <a:r>
                        <a:rPr lang="en-US" sz="500" dirty="0" err="1">
                          <a:latin typeface="Calibri" panose="020F0502020204030204" pitchFamily="34" charset="0"/>
                          <a:ea typeface="Calibri" panose="020F0502020204030204" pitchFamily="34" charset="0"/>
                          <a:cs typeface="Calibri" panose="020F0502020204030204" pitchFamily="34" charset="0"/>
                        </a:rPr>
                        <a:t>deployement</a:t>
                      </a:r>
                      <a:r>
                        <a:rPr lang="en-US" sz="500" dirty="0">
                          <a:latin typeface="Calibri" panose="020F0502020204030204" pitchFamily="34" charset="0"/>
                          <a:ea typeface="Calibri" panose="020F0502020204030204" pitchFamily="34" charset="0"/>
                          <a:cs typeface="Calibri" panose="020F0502020204030204" pitchFamily="34" charset="0"/>
                        </a:rPr>
                        <a:t> strategies (like blue-green deployment) are used to update models in production and test new models without service disruption. Multiple models have been deployed and tested including custom models and existing open source models. The deployed API accepts both batch (e.g. batch inference, adding labelled data) and real-time data. The deployment is carried out using container instances and/or container apps.</a:t>
                      </a:r>
                    </a:p>
                  </a:txBody>
                  <a:tcPr>
                    <a:solidFill>
                      <a:schemeClr val="accent2">
                        <a:lumMod val="20000"/>
                        <a:lumOff val="80000"/>
                      </a:schemeClr>
                    </a:solidFill>
                  </a:tcPr>
                </a:tc>
                <a:tc>
                  <a:txBody>
                    <a:bodyPr/>
                    <a:lstStyle/>
                    <a:p>
                      <a:r>
                        <a:rPr lang="en-US" sz="500" dirty="0">
                          <a:latin typeface="Calibri" panose="020F0502020204030204" pitchFamily="34" charset="0"/>
                          <a:ea typeface="Calibri" panose="020F0502020204030204" pitchFamily="34" charset="0"/>
                          <a:cs typeface="Calibri" panose="020F0502020204030204" pitchFamily="34" charset="0"/>
                        </a:rPr>
                        <a:t>All criteria in Good are met. The business case is considered through a cost analysis for the deployment. The group demonstrates the ability to deploy the application on on-premise hardware.</a:t>
                      </a:r>
                    </a:p>
                  </a:txBody>
                  <a:tcPr>
                    <a:solidFill>
                      <a:schemeClr val="tx1">
                        <a:lumMod val="20000"/>
                        <a:lumOff val="80000"/>
                      </a:schemeClr>
                    </a:solidFill>
                  </a:tcPr>
                </a:tc>
                <a:extLst>
                  <a:ext uri="{0D108BD9-81ED-4DB2-BD59-A6C34878D82A}">
                    <a16:rowId xmlns:a16="http://schemas.microsoft.com/office/drawing/2014/main" val="173029964"/>
                  </a:ext>
                </a:extLst>
              </a:tr>
              <a:tr h="995519">
                <a:tc>
                  <a:txBody>
                    <a:bodyPr/>
                    <a:lstStyle/>
                    <a:p>
                      <a:r>
                        <a:rPr lang="pl-PL" sz="700" dirty="0">
                          <a:latin typeface="Calibri" panose="020F0502020204030204" pitchFamily="34" charset="0"/>
                          <a:ea typeface="Calibri" panose="020F0502020204030204" pitchFamily="34" charset="0"/>
                          <a:cs typeface="Calibri" panose="020F0502020204030204" pitchFamily="34" charset="0"/>
                        </a:rPr>
                        <a:t>I </a:t>
                      </a:r>
                      <a:r>
                        <a:rPr lang="en-US" sz="700" dirty="0">
                          <a:latin typeface="Calibri" panose="020F0502020204030204" pitchFamily="34" charset="0"/>
                          <a:ea typeface="Calibri" panose="020F0502020204030204" pitchFamily="34" charset="0"/>
                          <a:cs typeface="Calibri" panose="020F0502020204030204" pitchFamily="34" charset="0"/>
                        </a:rPr>
                        <a:t>design and plan a cloud architecture implementation and data pipeline</a:t>
                      </a:r>
                      <a:r>
                        <a:rPr lang="pl-PL" sz="700" dirty="0">
                          <a:latin typeface="Calibri" panose="020F0502020204030204" pitchFamily="34" charset="0"/>
                          <a:ea typeface="Calibri" panose="020F0502020204030204" pitchFamily="34" charset="0"/>
                          <a:cs typeface="Calibri" panose="020F0502020204030204" pitchFamily="34" charset="0"/>
                        </a:rPr>
                        <a:t>.</a:t>
                      </a:r>
                    </a:p>
                    <a:p>
                      <a:r>
                        <a:rPr lang="en-US" sz="700" dirty="0">
                          <a:latin typeface="Calibri" panose="020F0502020204030204" pitchFamily="34" charset="0"/>
                          <a:ea typeface="Calibri" panose="020F0502020204030204" pitchFamily="34" charset="0"/>
                          <a:cs typeface="Calibri" panose="020F0502020204030204" pitchFamily="34" charset="0"/>
                        </a:rPr>
                        <a:t>The plan covers implemented branching  strategies  with automated testing, Docker </a:t>
                      </a:r>
                      <a:r>
                        <a:rPr lang="en-US" sz="700" dirty="0" err="1">
                          <a:latin typeface="Calibri" panose="020F0502020204030204" pitchFamily="34" charset="0"/>
                          <a:ea typeface="Calibri" panose="020F0502020204030204" pitchFamily="34" charset="0"/>
                          <a:cs typeface="Calibri" panose="020F0502020204030204" pitchFamily="34" charset="0"/>
                        </a:rPr>
                        <a:t>containerisation</a:t>
                      </a:r>
                      <a:r>
                        <a:rPr lang="en-US" sz="700" dirty="0">
                          <a:latin typeface="Calibri" panose="020F0502020204030204" pitchFamily="34" charset="0"/>
                          <a:ea typeface="Calibri" panose="020F0502020204030204" pitchFamily="34" charset="0"/>
                          <a:cs typeface="Calibri" panose="020F0502020204030204" pitchFamily="34" charset="0"/>
                        </a:rPr>
                        <a:t>, and Azure ML for data management and model deployment.</a:t>
                      </a:r>
                      <a:endParaRPr lang="en-NL" sz="700" dirty="0">
                        <a:latin typeface="Calibri" panose="020F0502020204030204" pitchFamily="34" charset="0"/>
                        <a:ea typeface="Calibri" panose="020F0502020204030204" pitchFamily="34" charset="0"/>
                        <a:cs typeface="Calibri" panose="020F0502020204030204" pitchFamily="34" charset="0"/>
                      </a:endParaRPr>
                    </a:p>
                  </a:txBody>
                  <a:tcPr>
                    <a:solidFill>
                      <a:schemeClr val="accent4">
                        <a:lumMod val="40000"/>
                        <a:lumOff val="60000"/>
                      </a:schemeClr>
                    </a:solidFill>
                  </a:tcPr>
                </a:tc>
                <a:tc>
                  <a:txBody>
                    <a:bodyPr/>
                    <a:lstStyle/>
                    <a:p>
                      <a:r>
                        <a:rPr lang="en-US" sz="600" dirty="0">
                          <a:latin typeface="Calibri"/>
                          <a:ea typeface="Calibri"/>
                          <a:cs typeface="Calibri"/>
                        </a:rPr>
                        <a:t>An API was created using Fast API to interact with the package</a:t>
                      </a:r>
                      <a:r>
                        <a:rPr lang="pl-PL" sz="600" dirty="0">
                          <a:latin typeface="Calibri" panose="020F0502020204030204" pitchFamily="34" charset="0"/>
                          <a:ea typeface="Calibri" panose="020F0502020204030204" pitchFamily="34" charset="0"/>
                          <a:cs typeface="Calibri" panose="020F0502020204030204" pitchFamily="34" charset="0"/>
                        </a:rPr>
                        <a:t>.</a:t>
                      </a:r>
                      <a:r>
                        <a:rPr lang="en-US" sz="600" dirty="0">
                          <a:latin typeface="Calibri" panose="020F0502020204030204" pitchFamily="34" charset="0"/>
                          <a:ea typeface="Calibri" panose="020F0502020204030204" pitchFamily="34" charset="0"/>
                          <a:cs typeface="Calibri" panose="020F0502020204030204" pitchFamily="34" charset="0"/>
                        </a:rPr>
                        <a:t> This API is containerized using docker locally,   but also connected to a custom user interface we developed for a more   user-friendly way of interacting with the package. It can predict on a single   image or process and predict datasets that can be uploaded as a zip file. This was demonstrated on the demo   day.</a:t>
                      </a:r>
                      <a:r>
                        <a:rPr lang="pl-PL" sz="600" dirty="0">
                          <a:latin typeface="Calibri" panose="020F0502020204030204" pitchFamily="34" charset="0"/>
                          <a:ea typeface="Calibri" panose="020F0502020204030204" pitchFamily="34" charset="0"/>
                          <a:cs typeface="Calibri" panose="020F0502020204030204" pitchFamily="34" charset="0"/>
                        </a:rPr>
                        <a:t> I ran API localy. I created a Docker container. I test and interact with localy </a:t>
                      </a:r>
                      <a:r>
                        <a:rPr lang="en-US" sz="600" dirty="0">
                          <a:latin typeface="Calibri" panose="020F0502020204030204" pitchFamily="34" charset="0"/>
                          <a:ea typeface="Calibri" panose="020F0502020204030204" pitchFamily="34" charset="0"/>
                          <a:cs typeface="Calibri" panose="020F0502020204030204" pitchFamily="34" charset="0"/>
                        </a:rPr>
                        <a:t>running</a:t>
                      </a:r>
                      <a:r>
                        <a:rPr lang="pl-PL" sz="600" dirty="0">
                          <a:latin typeface="Calibri" panose="020F0502020204030204" pitchFamily="34" charset="0"/>
                          <a:ea typeface="Calibri" panose="020F0502020204030204" pitchFamily="34" charset="0"/>
                          <a:cs typeface="Calibri" panose="020F0502020204030204" pitchFamily="34" charset="0"/>
                        </a:rPr>
                        <a:t> data pipeline.</a:t>
                      </a:r>
                      <a:endParaRPr lang="en-NL" sz="600" dirty="0">
                        <a:latin typeface="Calibri" panose="020F0502020204030204" pitchFamily="34" charset="0"/>
                        <a:ea typeface="Calibri" panose="020F0502020204030204" pitchFamily="34" charset="0"/>
                        <a:cs typeface="Calibri" panose="020F0502020204030204" pitchFamily="34" charset="0"/>
                      </a:endParaRPr>
                    </a:p>
                  </a:txBody>
                  <a:tcPr>
                    <a:solidFill>
                      <a:schemeClr val="accent6">
                        <a:lumMod val="40000"/>
                        <a:lumOff val="60000"/>
                      </a:schemeClr>
                    </a:solidFill>
                  </a:tcPr>
                </a:tc>
                <a:tc>
                  <a:txBody>
                    <a:bodyPr/>
                    <a:lstStyle/>
                    <a:p>
                      <a:r>
                        <a:rPr lang="pl-PL" sz="600" dirty="0">
                          <a:latin typeface="Calibri" panose="020F0502020204030204" pitchFamily="34" charset="0"/>
                          <a:ea typeface="Calibri" panose="020F0502020204030204" pitchFamily="34" charset="0"/>
                          <a:cs typeface="Calibri" panose="020F0502020204030204" pitchFamily="34" charset="0"/>
                        </a:rPr>
                        <a:t>I </a:t>
                      </a:r>
                      <a:r>
                        <a:rPr lang="en-US" sz="600" dirty="0">
                          <a:latin typeface="Calibri" panose="020F0502020204030204" pitchFamily="34" charset="0"/>
                          <a:ea typeface="Calibri" panose="020F0502020204030204" pitchFamily="34" charset="0"/>
                          <a:cs typeface="Calibri" panose="020F0502020204030204" pitchFamily="34" charset="0"/>
                        </a:rPr>
                        <a:t>create</a:t>
                      </a:r>
                      <a:r>
                        <a:rPr lang="pl-PL" sz="600" dirty="0">
                          <a:latin typeface="Calibri" panose="020F0502020204030204" pitchFamily="34" charset="0"/>
                          <a:ea typeface="Calibri" panose="020F0502020204030204" pitchFamily="34" charset="0"/>
                          <a:cs typeface="Calibri" panose="020F0502020204030204" pitchFamily="34" charset="0"/>
                        </a:rPr>
                        <a:t>d</a:t>
                      </a:r>
                      <a:r>
                        <a:rPr lang="en-US" sz="600" dirty="0">
                          <a:latin typeface="Calibri" panose="020F0502020204030204" pitchFamily="34" charset="0"/>
                          <a:ea typeface="Calibri" panose="020F0502020204030204" pitchFamily="34" charset="0"/>
                          <a:cs typeface="Calibri" panose="020F0502020204030204" pitchFamily="34" charset="0"/>
                        </a:rPr>
                        <a:t> and manage modular pipeline components</a:t>
                      </a:r>
                      <a:r>
                        <a:rPr lang="pl-PL" sz="600" dirty="0">
                          <a:latin typeface="Calibri" panose="020F0502020204030204" pitchFamily="34" charset="0"/>
                          <a:ea typeface="Calibri" panose="020F0502020204030204" pitchFamily="34" charset="0"/>
                          <a:cs typeface="Calibri" panose="020F0502020204030204" pitchFamily="34" charset="0"/>
                        </a:rPr>
                        <a:t> for feedback loop</a:t>
                      </a:r>
                      <a:r>
                        <a:rPr lang="en-US" sz="600" dirty="0">
                          <a:latin typeface="Calibri" panose="020F0502020204030204" pitchFamily="34" charset="0"/>
                          <a:ea typeface="Calibri" panose="020F0502020204030204" pitchFamily="34" charset="0"/>
                          <a:cs typeface="Calibri" panose="020F0502020204030204" pitchFamily="34" charset="0"/>
                        </a:rPr>
                        <a:t>. The API is sending custom   requests, running the scripts with arguments. It allows to upload a single  image and predict on it as well as processing data and making predictions on   the test set.  Functions and modules can be imported from script and have a main function where necessary. The backend container is built  and deployed on the ADSAI server (cloud) and handle those requests.</a:t>
                      </a:r>
                      <a:r>
                        <a:rPr lang="pl-PL" sz="600" dirty="0">
                          <a:latin typeface="Calibri" panose="020F0502020204030204" pitchFamily="34" charset="0"/>
                          <a:ea typeface="Calibri" panose="020F0502020204030204" pitchFamily="34" charset="0"/>
                          <a:cs typeface="Calibri" panose="020F0502020204030204" pitchFamily="34" charset="0"/>
                        </a:rPr>
                        <a:t> </a:t>
                      </a:r>
                      <a:r>
                        <a:rPr lang="en-US" sz="600" dirty="0">
                          <a:latin typeface="Calibri" panose="020F0502020204030204" pitchFamily="34" charset="0"/>
                          <a:ea typeface="Calibri" panose="020F0502020204030204" pitchFamily="34" charset="0"/>
                          <a:cs typeface="Calibri" panose="020F0502020204030204" pitchFamily="34" charset="0"/>
                        </a:rPr>
                        <a:t>The deployment is carried out using managed ML endpoints.</a:t>
                      </a:r>
                      <a:endParaRPr lang="en-NL" sz="600" dirty="0">
                        <a:latin typeface="Calibri" panose="020F0502020204030204" pitchFamily="34" charset="0"/>
                        <a:ea typeface="Calibri" panose="020F0502020204030204" pitchFamily="34" charset="0"/>
                        <a:cs typeface="Calibri" panose="020F0502020204030204" pitchFamily="34" charset="0"/>
                      </a:endParaRPr>
                    </a:p>
                  </a:txBody>
                  <a:tcPr>
                    <a:solidFill>
                      <a:srgbClr val="00FFCC"/>
                    </a:solidFill>
                  </a:tcPr>
                </a:tc>
                <a:tc>
                  <a:txBody>
                    <a:bodyPr/>
                    <a:lstStyle/>
                    <a:p>
                      <a:r>
                        <a:rPr lang="pl-PL" sz="700" dirty="0">
                          <a:latin typeface="Calibri" panose="020F0502020204030204" pitchFamily="34" charset="0"/>
                          <a:ea typeface="Calibri" panose="020F0502020204030204" pitchFamily="34" charset="0"/>
                          <a:cs typeface="Calibri" panose="020F0502020204030204" pitchFamily="34" charset="0"/>
                        </a:rPr>
                        <a:t>We used </a:t>
                      </a:r>
                      <a:r>
                        <a:rPr lang="en-US" sz="700" dirty="0">
                          <a:latin typeface="Calibri" panose="020F0502020204030204" pitchFamily="34" charset="0"/>
                          <a:ea typeface="Calibri" panose="020F0502020204030204" pitchFamily="34" charset="0"/>
                          <a:cs typeface="Calibri" panose="020F0502020204030204" pitchFamily="34" charset="0"/>
                        </a:rPr>
                        <a:t>like blue-green deployment</a:t>
                      </a:r>
                      <a:r>
                        <a:rPr lang="pl-PL" sz="700" dirty="0">
                          <a:latin typeface="Calibri" panose="020F0502020204030204" pitchFamily="34" charset="0"/>
                          <a:ea typeface="Calibri" panose="020F0502020204030204" pitchFamily="34" charset="0"/>
                          <a:cs typeface="Calibri" panose="020F0502020204030204" pitchFamily="34" charset="0"/>
                        </a:rPr>
                        <a:t>.</a:t>
                      </a:r>
                    </a:p>
                    <a:p>
                      <a:r>
                        <a:rPr lang="en-US" sz="700" dirty="0">
                          <a:latin typeface="Calibri" panose="020F0502020204030204" pitchFamily="34" charset="0"/>
                          <a:ea typeface="Calibri" panose="020F0502020204030204" pitchFamily="34" charset="0"/>
                          <a:cs typeface="Calibri" panose="020F0502020204030204" pitchFamily="34" charset="0"/>
                        </a:rPr>
                        <a:t>Multiple models have been deployed and tested including custom models</a:t>
                      </a:r>
                      <a:r>
                        <a:rPr lang="pl-PL" sz="700" dirty="0">
                          <a:latin typeface="Calibri" panose="020F0502020204030204" pitchFamily="34" charset="0"/>
                          <a:ea typeface="Calibri" panose="020F0502020204030204" pitchFamily="34" charset="0"/>
                          <a:cs typeface="Calibri" panose="020F0502020204030204" pitchFamily="34" charset="0"/>
                        </a:rPr>
                        <a:t> </a:t>
                      </a:r>
                      <a:r>
                        <a:rPr lang="en-US" sz="700" dirty="0">
                          <a:latin typeface="Calibri" panose="020F0502020204030204" pitchFamily="34" charset="0"/>
                          <a:ea typeface="Calibri" panose="020F0502020204030204" pitchFamily="34" charset="0"/>
                          <a:cs typeface="Calibri" panose="020F0502020204030204" pitchFamily="34" charset="0"/>
                        </a:rPr>
                        <a:t>and existing open sources models</a:t>
                      </a:r>
                      <a:r>
                        <a:rPr lang="pl-PL" sz="700" dirty="0">
                          <a:latin typeface="Calibri" panose="020F0502020204030204" pitchFamily="34" charset="0"/>
                          <a:ea typeface="Calibri" panose="020F0502020204030204" pitchFamily="34" charset="0"/>
                          <a:cs typeface="Calibri" panose="020F0502020204030204" pitchFamily="34" charset="0"/>
                        </a:rPr>
                        <a:t> (custom U-net, Resnet50 and Resnet101).</a:t>
                      </a:r>
                      <a:r>
                        <a:rPr lang="en-US" sz="700" dirty="0">
                          <a:latin typeface="Calibri" panose="020F0502020204030204" pitchFamily="34" charset="0"/>
                          <a:ea typeface="Calibri" panose="020F0502020204030204" pitchFamily="34" charset="0"/>
                          <a:cs typeface="Calibri" panose="020F0502020204030204" pitchFamily="34" charset="0"/>
                        </a:rPr>
                        <a:t> API accepts both batch (adding labelled data) and real-time data</a:t>
                      </a:r>
                      <a:r>
                        <a:rPr lang="pl-PL" sz="700" dirty="0">
                          <a:latin typeface="Calibri" panose="020F0502020204030204" pitchFamily="34" charset="0"/>
                          <a:ea typeface="Calibri" panose="020F0502020204030204" pitchFamily="34" charset="0"/>
                          <a:cs typeface="Calibri" panose="020F0502020204030204" pitchFamily="34" charset="0"/>
                        </a:rPr>
                        <a:t>. We have containers for CLI backend and front end</a:t>
                      </a:r>
                      <a:r>
                        <a:rPr lang="en-US" sz="600" dirty="0">
                          <a:latin typeface="Calibri" panose="020F0502020204030204" pitchFamily="34" charset="0"/>
                          <a:ea typeface="Calibri" panose="020F0502020204030204" pitchFamily="34" charset="0"/>
                          <a:cs typeface="Calibri" panose="020F0502020204030204" pitchFamily="34" charset="0"/>
                        </a:rPr>
                        <a:t>. </a:t>
                      </a:r>
                      <a:r>
                        <a:rPr lang="en-US" sz="700" dirty="0">
                          <a:latin typeface="Calibri" panose="020F0502020204030204" pitchFamily="34" charset="0"/>
                          <a:ea typeface="Calibri" panose="020F0502020204030204" pitchFamily="34" charset="0"/>
                          <a:cs typeface="Calibri" panose="020F0502020204030204" pitchFamily="34" charset="0"/>
                        </a:rPr>
                        <a:t>The deployment is carried out using container instances </a:t>
                      </a:r>
                      <a:endParaRPr lang="en-NL" sz="700" dirty="0">
                        <a:latin typeface="Calibri" panose="020F0502020204030204" pitchFamily="34" charset="0"/>
                        <a:ea typeface="Calibri" panose="020F0502020204030204" pitchFamily="34" charset="0"/>
                        <a:cs typeface="Calibri" panose="020F0502020204030204" pitchFamily="34" charset="0"/>
                      </a:endParaRPr>
                    </a:p>
                  </a:txBody>
                  <a:tcPr>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700" dirty="0">
                          <a:latin typeface="Calibri" panose="020F0502020204030204" pitchFamily="34" charset="0"/>
                          <a:ea typeface="Calibri" panose="020F0502020204030204" pitchFamily="34" charset="0"/>
                          <a:cs typeface="Calibri" panose="020F0502020204030204" pitchFamily="34" charset="0"/>
                        </a:rPr>
                        <a:t>We made a cost analysis that was   reviewed by our teammates. The cost analysis covers azure data storage,   compute instance costs per hour, model training, model deployment and   monitoring costs. The API was deployed on portainer which can be accessed on the premises using the link.</a:t>
                      </a:r>
                      <a:endParaRPr lang="en-NL" sz="700" dirty="0">
                        <a:latin typeface="Calibri" panose="020F0502020204030204" pitchFamily="34" charset="0"/>
                        <a:ea typeface="Calibri" panose="020F0502020204030204" pitchFamily="34" charset="0"/>
                        <a:cs typeface="Calibri" panose="020F0502020204030204" pitchFamily="34" charset="0"/>
                      </a:endParaRPr>
                    </a:p>
                  </a:txBody>
                  <a:tcPr>
                    <a:solidFill>
                      <a:schemeClr val="tx1">
                        <a:lumMod val="20000"/>
                        <a:lumOff val="80000"/>
                      </a:schemeClr>
                    </a:solidFill>
                  </a:tcPr>
                </a:tc>
                <a:extLst>
                  <a:ext uri="{0D108BD9-81ED-4DB2-BD59-A6C34878D82A}">
                    <a16:rowId xmlns:a16="http://schemas.microsoft.com/office/drawing/2014/main" val="3577151072"/>
                  </a:ext>
                </a:extLst>
              </a:tr>
              <a:tr h="1894252">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pl-PL" sz="700" dirty="0">
                          <a:latin typeface="Calibri" panose="020F0502020204030204" pitchFamily="34" charset="0"/>
                          <a:ea typeface="Calibri" panose="020F0502020204030204" pitchFamily="34" charset="0"/>
                          <a:cs typeface="Calibri" panose="020F0502020204030204" pitchFamily="34" charset="0"/>
                        </a:rPr>
                        <a:t>D</a:t>
                      </a:r>
                      <a:r>
                        <a:rPr lang="en-US" sz="700" dirty="0">
                          <a:latin typeface="Calibri" panose="020F0502020204030204" pitchFamily="34" charset="0"/>
                          <a:ea typeface="Calibri" panose="020F0502020204030204" pitchFamily="34" charset="0"/>
                          <a:cs typeface="Calibri" panose="020F0502020204030204" pitchFamily="34" charset="0"/>
                        </a:rPr>
                        <a:t>ata pipeline</a:t>
                      </a:r>
                      <a:r>
                        <a:rPr lang="pl-PL" sz="700" dirty="0">
                          <a:latin typeface="Calibri" panose="020F0502020204030204" pitchFamily="34" charset="0"/>
                          <a:ea typeface="Calibri" panose="020F0502020204030204" pitchFamily="34" charset="0"/>
                          <a:cs typeface="Calibri" panose="020F0502020204030204" pitchFamily="34" charset="0"/>
                        </a:rPr>
                        <a:t>: </a:t>
                      </a:r>
                      <a:r>
                        <a:rPr lang="pl-PL" sz="500" dirty="0">
                          <a:latin typeface="Calibri"/>
                          <a:ea typeface="Calibri"/>
                          <a:cs typeface="Calibri"/>
                          <a:hlinkClick r:id="rId3"/>
                        </a:rPr>
                        <a:t>https://github.com/BredaUniversityADSAI/2023-24d-fai2-adsai-group-cv1/blob/test/app/backend/ATHENA/scr/process_data.py</a:t>
                      </a:r>
                      <a:endParaRPr lang="pl-PL" sz="500" dirty="0">
                        <a:latin typeface="Calibri"/>
                        <a:ea typeface="Calibri"/>
                        <a:cs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pl-PL" sz="700" dirty="0">
                          <a:latin typeface="Calibri" panose="020F0502020204030204" pitchFamily="34" charset="0"/>
                          <a:ea typeface="Calibri" panose="020F0502020204030204" pitchFamily="34" charset="0"/>
                          <a:cs typeface="Calibri" panose="020F0502020204030204" pitchFamily="34" charset="0"/>
                        </a:rPr>
                        <a:t>Plan </a:t>
                      </a:r>
                      <a:r>
                        <a:rPr lang="en-US" sz="700" dirty="0">
                          <a:latin typeface="Calibri" panose="020F0502020204030204" pitchFamily="34" charset="0"/>
                          <a:ea typeface="Calibri" panose="020F0502020204030204" pitchFamily="34" charset="0"/>
                          <a:cs typeface="Calibri" panose="020F0502020204030204" pitchFamily="34" charset="0"/>
                        </a:rPr>
                        <a:t>cloud architecture </a:t>
                      </a:r>
                      <a:r>
                        <a:rPr lang="pl-PL" sz="700" dirty="0">
                          <a:latin typeface="Calibri" panose="020F0502020204030204" pitchFamily="34" charset="0"/>
                          <a:ea typeface="Calibri" panose="020F0502020204030204" pitchFamily="34" charset="0"/>
                          <a:cs typeface="Calibri" panose="020F0502020204030204" pitchFamily="34" charset="0"/>
                        </a:rPr>
                        <a:t>: </a:t>
                      </a:r>
                      <a:r>
                        <a:rPr lang="pl-PL" sz="500" dirty="0">
                          <a:latin typeface="Calibri" panose="020F0502020204030204" pitchFamily="34" charset="0"/>
                          <a:ea typeface="Calibri" panose="020F0502020204030204" pitchFamily="34" charset="0"/>
                          <a:cs typeface="Calibri" panose="020F0502020204030204" pitchFamily="34" charset="0"/>
                          <a:hlinkClick r:id="rId4"/>
                        </a:rPr>
                        <a:t>https://github.com/BredaUniversityADSAI/2023-24d-fai2-adsai-group-cv1/blob/test/Management/MLOps_plan.md</a:t>
                      </a:r>
                      <a:r>
                        <a:rPr lang="pl-PL" sz="500" dirty="0">
                          <a:latin typeface="Calibri" panose="020F0502020204030204" pitchFamily="34" charset="0"/>
                          <a:ea typeface="Calibri" panose="020F0502020204030204" pitchFamily="34" charset="0"/>
                          <a:cs typeface="Calibri" panose="020F0502020204030204" pitchFamily="34" charset="0"/>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700" dirty="0">
                          <a:latin typeface="Calibri"/>
                          <a:ea typeface="Calibri"/>
                          <a:cs typeface="Calibri"/>
                        </a:rPr>
                        <a:t>ProjectBreakdown</a:t>
                      </a:r>
                      <a:r>
                        <a:rPr lang="pl-PL" sz="700" dirty="0">
                          <a:latin typeface="Calibri"/>
                          <a:ea typeface="Calibri"/>
                          <a:cs typeface="Calibri"/>
                        </a:rPr>
                        <a:t>: </a:t>
                      </a:r>
                      <a:r>
                        <a:rPr lang="pl-PL" sz="500" dirty="0">
                          <a:latin typeface="Calibri"/>
                          <a:ea typeface="Calibri"/>
                          <a:cs typeface="Calibri"/>
                          <a:hlinkClick r:id="rId5"/>
                        </a:rPr>
                        <a:t>https://github.com/BredaUniversityADSAI/2023-24d-fai2-adsai-group-cv1/blob/test/Management/ProjectBreakdown.md</a:t>
                      </a:r>
                      <a:r>
                        <a:rPr lang="pl-PL" sz="500" dirty="0">
                          <a:latin typeface="Calibri"/>
                          <a:ea typeface="Calibri"/>
                          <a:cs typeface="Calibri"/>
                        </a:rPr>
                        <a:t> </a:t>
                      </a:r>
                      <a:endParaRPr lang="en-US" sz="700" dirty="0">
                        <a:latin typeface="Calibri"/>
                        <a:ea typeface="Calibri"/>
                        <a:cs typeface="Calibri"/>
                      </a:endParaRPr>
                    </a:p>
                  </a:txBody>
                  <a:tcPr>
                    <a:solidFill>
                      <a:schemeClr val="accent4">
                        <a:lumMod val="40000"/>
                        <a:lumOff val="60000"/>
                      </a:schemeClr>
                    </a:solidFill>
                  </a:tcPr>
                </a:tc>
                <a:tc>
                  <a:txBody>
                    <a:bodyPr/>
                    <a:lstStyle/>
                    <a:p>
                      <a:pPr lvl="0" algn="l">
                        <a:lnSpc>
                          <a:spcPct val="100000"/>
                        </a:lnSpc>
                        <a:spcBef>
                          <a:spcPts val="0"/>
                        </a:spcBef>
                        <a:spcAft>
                          <a:spcPts val="0"/>
                        </a:spcAft>
                        <a:buNone/>
                      </a:pPr>
                      <a:r>
                        <a:rPr lang="pl-PL" sz="700" b="0" i="0" u="none" strike="noStrike" cap="none" noProof="0"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API: </a:t>
                      </a:r>
                      <a:r>
                        <a:rPr lang="pl-PL" sz="500" b="0" i="0" u="none" strike="noStrike" cap="none" noProof="0"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hlinkClick r:id="rId6"/>
                        </a:rPr>
                        <a:t>https://github.com/BredaUniversityADSAI/2023-24d-fai2-adsai-group-cv1/blob/test/app/backend/ATHENA/app.py</a:t>
                      </a:r>
                      <a:r>
                        <a:rPr lang="pl-PL" sz="500" b="0" i="0" u="none" strike="noStrike" cap="none" noProof="0"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 </a:t>
                      </a:r>
                    </a:p>
                    <a:p>
                      <a:pPr lvl="0" algn="l">
                        <a:lnSpc>
                          <a:spcPct val="100000"/>
                        </a:lnSpc>
                        <a:spcBef>
                          <a:spcPts val="0"/>
                        </a:spcBef>
                        <a:spcAft>
                          <a:spcPts val="0"/>
                        </a:spcAft>
                        <a:buNone/>
                      </a:pPr>
                      <a:r>
                        <a:rPr lang="pl-PL" sz="700" b="0" i="0" u="none" strike="noStrike" cap="none" noProof="0"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API localy: </a:t>
                      </a:r>
                      <a:r>
                        <a:rPr lang="pl-PL" sz="500" b="0" i="0" u="none" strike="noStrike" cap="none" noProof="0"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hlinkClick r:id="rId7"/>
                        </a:rPr>
                        <a:t>https://github.com/BredaUniversityADSAI/2023-24d-fai2-adsai-DominikSzewczyk224180/blob/main/Evidence/API_localy.png</a:t>
                      </a:r>
                      <a:r>
                        <a:rPr lang="pl-PL" sz="500" b="0" i="0" u="none" strike="noStrike" cap="none" noProof="0"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 </a:t>
                      </a:r>
                    </a:p>
                    <a:p>
                      <a:pPr lvl="0" algn="l">
                        <a:lnSpc>
                          <a:spcPct val="100000"/>
                        </a:lnSpc>
                        <a:spcBef>
                          <a:spcPts val="0"/>
                        </a:spcBef>
                        <a:spcAft>
                          <a:spcPts val="0"/>
                        </a:spcAft>
                        <a:buNone/>
                      </a:pPr>
                      <a:r>
                        <a:rPr lang="pl-PL" sz="700" b="0" i="0" u="none" strike="noStrike" cap="none" noProof="0"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Docker container: </a:t>
                      </a:r>
                      <a:r>
                        <a:rPr lang="pl-PL" sz="500" b="0" i="0" u="none" strike="noStrike" cap="none" noProof="0"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hlinkClick r:id="rId8"/>
                        </a:rPr>
                        <a:t>https://github.com/BredaUniversityADSAI/2023-24d-fai2-adsai-DominikSzewczyk224180/blob/main/Evidence/Docker%20container.png</a:t>
                      </a:r>
                      <a:r>
                        <a:rPr lang="pl-PL" sz="500" b="0" i="0" u="none" strike="noStrike" cap="none" noProof="0"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 </a:t>
                      </a:r>
                    </a:p>
                    <a:p>
                      <a:pPr lvl="0" algn="l">
                        <a:lnSpc>
                          <a:spcPct val="100000"/>
                        </a:lnSpc>
                        <a:spcBef>
                          <a:spcPts val="0"/>
                        </a:spcBef>
                        <a:spcAft>
                          <a:spcPts val="0"/>
                        </a:spcAft>
                        <a:buNone/>
                      </a:pPr>
                      <a:r>
                        <a:rPr lang="pl-PL" sz="700" b="0" i="0" u="none" strike="noStrike" cap="none" noProof="0"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Docker desktop: </a:t>
                      </a:r>
                      <a:r>
                        <a:rPr lang="pl-PL" sz="500" b="0" i="0" u="none" strike="noStrike" cap="none" noProof="0"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hlinkClick r:id="rId9"/>
                        </a:rPr>
                        <a:t>https://github.com/BredaUniversityADSAI/2023-24d-fai2-adsai-DominikSzewczyk224180/blob/main/Evidence/Docker_desktop.png</a:t>
                      </a:r>
                      <a:r>
                        <a:rPr lang="pl-PL" sz="500" b="0" i="0" u="none" strike="noStrike" cap="none" noProof="0"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 </a:t>
                      </a:r>
                      <a:br>
                        <a:rPr lang="pl-PL" sz="700" b="0" i="0" u="none" strike="noStrike" cap="none" noProof="0"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br>
                      <a:r>
                        <a:rPr lang="pl-PL" sz="700" b="0" i="0" u="none" strike="noStrike" cap="none" noProof="0"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Docker image frontend (i created it): </a:t>
                      </a:r>
                      <a:r>
                        <a:rPr lang="pl-PL" sz="500" b="0" i="0" u="none" strike="noStrike" cap="none" noProof="0"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hlinkClick r:id="rId10"/>
                        </a:rPr>
                        <a:t>https://hub.docker.com/r/dominik224180/athena-frontend</a:t>
                      </a:r>
                      <a:r>
                        <a:rPr lang="pl-PL" sz="500" b="0" i="0" u="none" strike="noStrike" cap="none" noProof="0"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  </a:t>
                      </a:r>
                    </a:p>
                    <a:p>
                      <a:pPr lvl="0" algn="l">
                        <a:lnSpc>
                          <a:spcPct val="100000"/>
                        </a:lnSpc>
                        <a:spcBef>
                          <a:spcPts val="0"/>
                        </a:spcBef>
                        <a:spcAft>
                          <a:spcPts val="0"/>
                        </a:spcAft>
                        <a:buNone/>
                      </a:pPr>
                      <a:r>
                        <a:rPr lang="pl-PL" sz="700" b="0" i="0" u="none" strike="noStrike" cap="none" noProof="0"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Docker image backend: </a:t>
                      </a:r>
                      <a:r>
                        <a:rPr lang="pl-PL" sz="500" b="0" i="0" u="none" strike="noStrike" cap="none" noProof="0"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hlinkClick r:id="rId11"/>
                        </a:rPr>
                        <a:t>https://hub.docker.com/repository/docker/kian183072/athena-backend/general</a:t>
                      </a:r>
                      <a:r>
                        <a:rPr lang="pl-PL" sz="500" b="0" i="0" u="none" strike="noStrike" cap="none" noProof="0"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 </a:t>
                      </a:r>
                      <a:endParaRPr lang="en-US" sz="500" b="0" i="0" u="none" strike="noStrike" cap="none" noProof="0"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endParaRPr>
                    </a:p>
                    <a:p>
                      <a:pPr lvl="0">
                        <a:buNone/>
                      </a:pPr>
                      <a:r>
                        <a:rPr lang="pl-PL" sz="700" dirty="0">
                          <a:latin typeface="Calibri" panose="020F0502020204030204" pitchFamily="34" charset="0"/>
                          <a:ea typeface="Calibri" panose="020F0502020204030204" pitchFamily="34" charset="0"/>
                          <a:cs typeface="Calibri" panose="020F0502020204030204" pitchFamily="34" charset="0"/>
                        </a:rPr>
                        <a:t>Interact with localy </a:t>
                      </a:r>
                      <a:r>
                        <a:rPr lang="en-US" sz="700" dirty="0">
                          <a:latin typeface="Calibri" panose="020F0502020204030204" pitchFamily="34" charset="0"/>
                          <a:ea typeface="Calibri" panose="020F0502020204030204" pitchFamily="34" charset="0"/>
                          <a:cs typeface="Calibri" panose="020F0502020204030204" pitchFamily="34" charset="0"/>
                        </a:rPr>
                        <a:t>running</a:t>
                      </a:r>
                      <a:r>
                        <a:rPr lang="pl-PL" sz="700" dirty="0">
                          <a:latin typeface="Calibri" panose="020F0502020204030204" pitchFamily="34" charset="0"/>
                          <a:ea typeface="Calibri" panose="020F0502020204030204" pitchFamily="34" charset="0"/>
                          <a:cs typeface="Calibri" panose="020F0502020204030204" pitchFamily="34" charset="0"/>
                        </a:rPr>
                        <a:t> data pipeline: </a:t>
                      </a:r>
                      <a:r>
                        <a:rPr lang="pl-PL" sz="500" dirty="0">
                          <a:latin typeface="Calibri" panose="020F0502020204030204" pitchFamily="34" charset="0"/>
                          <a:ea typeface="Calibri" panose="020F0502020204030204" pitchFamily="34" charset="0"/>
                          <a:cs typeface="Calibri" panose="020F0502020204030204" pitchFamily="34" charset="0"/>
                          <a:hlinkClick r:id="rId12"/>
                        </a:rPr>
                        <a:t>https://github.com/BredaUniversityADSAI/2023-24d-fai2-adsai-DominikSzewczyk224180/blob/main/Evidence/Interact%20with%20localy%20running%20data%20pipeline.png</a:t>
                      </a:r>
                      <a:r>
                        <a:rPr lang="pl-PL" sz="500" dirty="0">
                          <a:latin typeface="Calibri" panose="020F0502020204030204" pitchFamily="34" charset="0"/>
                          <a:ea typeface="Calibri" panose="020F0502020204030204" pitchFamily="34" charset="0"/>
                          <a:cs typeface="Calibri" panose="020F0502020204030204" pitchFamily="34" charset="0"/>
                        </a:rPr>
                        <a:t> </a:t>
                      </a:r>
                      <a:endParaRPr lang="en-US" sz="700" dirty="0">
                        <a:latin typeface="Calibri"/>
                        <a:ea typeface="Calibri"/>
                        <a:cs typeface="Calibri"/>
                      </a:endParaRPr>
                    </a:p>
                  </a:txBody>
                  <a:tcPr>
                    <a:solidFill>
                      <a:schemeClr val="accent6">
                        <a:lumMod val="40000"/>
                        <a:lumOff val="60000"/>
                      </a:schemeClr>
                    </a:solidFill>
                  </a:tcPr>
                </a:tc>
                <a:tc>
                  <a:txBody>
                    <a:bodyPr/>
                    <a:lstStyle/>
                    <a:p>
                      <a:pPr lvl="0" algn="l">
                        <a:lnSpc>
                          <a:spcPct val="100000"/>
                        </a:lnSpc>
                        <a:spcBef>
                          <a:spcPts val="0"/>
                        </a:spcBef>
                        <a:spcAft>
                          <a:spcPts val="0"/>
                        </a:spcAft>
                        <a:buNone/>
                      </a:pPr>
                      <a:r>
                        <a:rPr lang="pl-PL" sz="700" b="0" i="0" u="none" strike="noStrike" cap="none" noProof="0"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Feedback loop: </a:t>
                      </a:r>
                      <a:r>
                        <a:rPr lang="pl-PL" sz="700" b="0" i="0" u="none" strike="noStrike" cap="none" noProof="0"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hlinkClick r:id="rId13"/>
                        </a:rPr>
                        <a:t>https://github.com/BredaUniversityADSAI/2023-24d-fai2-adsai-group-cv1/blob/Feedback-loop/app/backend/ATHENA/app.py</a:t>
                      </a:r>
                      <a:r>
                        <a:rPr lang="pl-PL" sz="700" b="0" i="0" u="none" strike="noStrike" cap="none" noProof="0"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 </a:t>
                      </a:r>
                    </a:p>
                    <a:p>
                      <a:pPr lvl="0" algn="l">
                        <a:lnSpc>
                          <a:spcPct val="100000"/>
                        </a:lnSpc>
                        <a:spcBef>
                          <a:spcPts val="0"/>
                        </a:spcBef>
                        <a:spcAft>
                          <a:spcPts val="0"/>
                        </a:spcAft>
                        <a:buNone/>
                      </a:pPr>
                      <a:r>
                        <a:rPr lang="pl-PL" sz="700" b="0" i="0" u="none" strike="noStrike" cap="none" noProof="0"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API: </a:t>
                      </a:r>
                      <a:r>
                        <a:rPr lang="pl-PL" sz="700" b="0" i="0" u="none" strike="noStrike" cap="none" noProof="0"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hlinkClick r:id="rId6"/>
                        </a:rPr>
                        <a:t>https://github.com/BredaUniversityADSAI/2023-24d-fai2-adsai-group-cv1/blob/test/app/backend/ATHENA/app.py</a:t>
                      </a:r>
                      <a:endParaRPr lang="pl-PL" sz="700" b="0" i="0" u="none" strike="noStrike" cap="none" noProof="0"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endParaRPr>
                    </a:p>
                    <a:p>
                      <a:pPr lvl="0" algn="l">
                        <a:lnSpc>
                          <a:spcPct val="100000"/>
                        </a:lnSpc>
                        <a:spcBef>
                          <a:spcPts val="0"/>
                        </a:spcBef>
                        <a:spcAft>
                          <a:spcPts val="0"/>
                        </a:spcAft>
                        <a:buNone/>
                      </a:pPr>
                      <a:r>
                        <a:rPr lang="pl-PL" sz="700" b="0" i="0" u="none" strike="noStrike" cap="none" noProof="0"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ML endpoints:  </a:t>
                      </a:r>
                      <a:r>
                        <a:rPr lang="en-GB" sz="600" dirty="0">
                          <a:hlinkClick r:id="rId14" tooltip="https://ml.azure.com/endpoints?wsid=/subscriptions/0a94de80-6d3b-49f2-b3e9-ec5818862801/resourcegroups/buas-y2/providers/microsoft.machinelearningservices/workspaces/cv1&amp;tid=0a33589b-0036-4fe8-a829-3ed0926af886"/>
                        </a:rPr>
                        <a:t>https://ml.azure.com/endpoints?wsid=/subscriptions/0a94de80-6d3b-49f2-b3e9-ec5818862801/resourceGroups/buas-y2/providers/Microsoft.MachineLearningServices/workspaces/CV1&amp;tid=0a33589b-0036-4fe8-a829-3ed0926af886</a:t>
                      </a:r>
                      <a:endParaRPr lang="en-US" sz="500" b="0" i="0" u="none" strike="noStrike" cap="none" noProof="0"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endParaRPr>
                    </a:p>
                    <a:p>
                      <a:pPr lvl="0">
                        <a:buNone/>
                      </a:pPr>
                      <a:endParaRPr lang="en-US" sz="700" dirty="0">
                        <a:latin typeface="Calibri"/>
                        <a:ea typeface="Calibri"/>
                        <a:cs typeface="Calibri"/>
                      </a:endParaRPr>
                    </a:p>
                  </a:txBody>
                  <a:tcPr>
                    <a:solidFill>
                      <a:srgbClr val="00FFCC"/>
                    </a:solidFill>
                  </a:tcPr>
                </a:tc>
                <a:tc>
                  <a:txBody>
                    <a:bodyPr/>
                    <a:lstStyle/>
                    <a:p>
                      <a:pPr lvl="0" algn="l">
                        <a:lnSpc>
                          <a:spcPct val="100000"/>
                        </a:lnSpc>
                        <a:spcBef>
                          <a:spcPts val="0"/>
                        </a:spcBef>
                        <a:spcAft>
                          <a:spcPts val="0"/>
                        </a:spcAft>
                        <a:buNone/>
                      </a:pPr>
                      <a:r>
                        <a:rPr lang="pl-PL" sz="700" dirty="0">
                          <a:latin typeface="Calibri" panose="020F0502020204030204" pitchFamily="34" charset="0"/>
                          <a:ea typeface="Calibri" panose="020F0502020204030204" pitchFamily="34" charset="0"/>
                          <a:cs typeface="Calibri" panose="020F0502020204030204" pitchFamily="34" charset="0"/>
                        </a:rPr>
                        <a:t>B</a:t>
                      </a:r>
                      <a:r>
                        <a:rPr lang="en-US" sz="700" dirty="0">
                          <a:latin typeface="Calibri" panose="020F0502020204030204" pitchFamily="34" charset="0"/>
                          <a:ea typeface="Calibri" panose="020F0502020204030204" pitchFamily="34" charset="0"/>
                          <a:cs typeface="Calibri" panose="020F0502020204030204" pitchFamily="34" charset="0"/>
                        </a:rPr>
                        <a:t>lue-green deployment</a:t>
                      </a:r>
                      <a:r>
                        <a:rPr lang="pl-PL" sz="700" dirty="0">
                          <a:latin typeface="Calibri" panose="020F0502020204030204" pitchFamily="34" charset="0"/>
                          <a:ea typeface="Calibri" panose="020F0502020204030204" pitchFamily="34" charset="0"/>
                          <a:cs typeface="Calibri" panose="020F0502020204030204" pitchFamily="34" charset="0"/>
                        </a:rPr>
                        <a:t>: </a:t>
                      </a:r>
                      <a:r>
                        <a:rPr lang="pl-PL" sz="500" dirty="0">
                          <a:latin typeface="Calibri" panose="020F0502020204030204" pitchFamily="34" charset="0"/>
                          <a:ea typeface="Calibri" panose="020F0502020204030204" pitchFamily="34" charset="0"/>
                          <a:cs typeface="Calibri" panose="020F0502020204030204" pitchFamily="34" charset="0"/>
                          <a:hlinkClick r:id="rId15"/>
                        </a:rPr>
                        <a:t>https://github.com/BredaUniversityADSAI/2023-24d-fai2-adsai-group-cv1/blob/test/Azure/deployment_endpoints_cloud.py</a:t>
                      </a:r>
                      <a:r>
                        <a:rPr lang="pl-PL" sz="500" dirty="0">
                          <a:latin typeface="Calibri" panose="020F0502020204030204" pitchFamily="34" charset="0"/>
                          <a:ea typeface="Calibri" panose="020F0502020204030204" pitchFamily="34" charset="0"/>
                          <a:cs typeface="Calibri" panose="020F0502020204030204" pitchFamily="34" charset="0"/>
                        </a:rPr>
                        <a:t> </a:t>
                      </a:r>
                      <a:endParaRPr lang="pl-PL" sz="500" b="0" i="0" u="none" strike="noStrike" noProof="0" dirty="0">
                        <a:solidFill>
                          <a:srgbClr val="000000"/>
                        </a:solidFill>
                      </a:endParaRPr>
                    </a:p>
                    <a:p>
                      <a:pPr lvl="0" algn="l">
                        <a:lnSpc>
                          <a:spcPct val="100000"/>
                        </a:lnSpc>
                        <a:spcBef>
                          <a:spcPts val="0"/>
                        </a:spcBef>
                        <a:spcAft>
                          <a:spcPts val="0"/>
                        </a:spcAft>
                        <a:buNone/>
                      </a:pPr>
                      <a:r>
                        <a:rPr lang="pl-PL" sz="700" b="0" i="0" u="none" strike="noStrike" cap="none" noProof="0"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Models: </a:t>
                      </a:r>
                      <a:r>
                        <a:rPr lang="pl-PL" sz="500" b="0" i="0" u="none" strike="noStrike" cap="none" noProof="0"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hlinkClick r:id="rId16"/>
                        </a:rPr>
                        <a:t>https://github.com/BredaUniversityADSAI/2023-24d-fai2-adsai-group-cv1/blob/test/app/backend/ATHENA/scr/model_architectures.py</a:t>
                      </a:r>
                      <a:r>
                        <a:rPr lang="pl-PL" sz="500" b="0" i="0" u="none" strike="noStrike" cap="none" noProof="0"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 </a:t>
                      </a:r>
                    </a:p>
                    <a:p>
                      <a:pPr lvl="0" algn="l">
                        <a:lnSpc>
                          <a:spcPct val="100000"/>
                        </a:lnSpc>
                        <a:spcBef>
                          <a:spcPts val="0"/>
                        </a:spcBef>
                        <a:spcAft>
                          <a:spcPts val="0"/>
                        </a:spcAft>
                        <a:buNone/>
                      </a:pPr>
                      <a:r>
                        <a:rPr lang="pl-PL" sz="700" b="0" i="0" u="none" strike="noStrike" cap="none" noProof="0"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API: </a:t>
                      </a:r>
                      <a:r>
                        <a:rPr lang="pl-PL" sz="500" b="0" i="0" u="none" strike="noStrike" cap="none" noProof="0"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hlinkClick r:id="rId6"/>
                        </a:rPr>
                        <a:t>https://github.com/BredaUniversityADSAI/2023-24d-fai2-adsai-group-cv1/blob/test/app/backend/ATHENA/app.py</a:t>
                      </a:r>
                      <a:r>
                        <a:rPr lang="pl-PL" sz="500" b="0" i="0" u="none" strike="noStrike" cap="none" noProof="0"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pl-PL" sz="700" b="0" i="0" u="none" strike="noStrike" cap="none" noProof="0"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ML endpoints:  </a:t>
                      </a:r>
                      <a:r>
                        <a:rPr lang="en-GB" sz="500" dirty="0">
                          <a:hlinkClick r:id="rId14" tooltip="https://ml.azure.com/endpoints?wsid=/subscriptions/0a94de80-6d3b-49f2-b3e9-ec5818862801/resourcegroups/buas-y2/providers/microsoft.machinelearningservices/workspaces/cv1&amp;tid=0a33589b-0036-4fe8-a829-3ed0926af886"/>
                        </a:rPr>
                        <a:t>https://ml.azure.com/endpoints?wsid=/subscriptions/0a94de80-6d3b-49f2-b3e9-ec5818862801/resourceGroups/buas-y2/providers/Microsoft.MachineLearningServices/workspaces/CV1&amp;tid=0a33589b-0036-4fe8-a829-3ed0926af886</a:t>
                      </a:r>
                      <a:endParaRPr lang="pl-PL" sz="500" dirty="0"/>
                    </a:p>
                    <a:p>
                      <a:pPr lvl="0" algn="l">
                        <a:lnSpc>
                          <a:spcPct val="100000"/>
                        </a:lnSpc>
                        <a:spcBef>
                          <a:spcPts val="0"/>
                        </a:spcBef>
                        <a:spcAft>
                          <a:spcPts val="0"/>
                        </a:spcAft>
                        <a:buNone/>
                      </a:pPr>
                      <a:r>
                        <a:rPr lang="pl-PL" sz="700" dirty="0">
                          <a:latin typeface="Calibri"/>
                          <a:ea typeface="Calibri"/>
                          <a:cs typeface="Calibri"/>
                        </a:rPr>
                        <a:t>Container </a:t>
                      </a:r>
                      <a:r>
                        <a:rPr lang="pl-PL" sz="700" dirty="0" err="1">
                          <a:latin typeface="Calibri"/>
                          <a:ea typeface="Calibri"/>
                          <a:cs typeface="Calibri"/>
                        </a:rPr>
                        <a:t>instances</a:t>
                      </a:r>
                      <a:r>
                        <a:rPr lang="pl-PL" sz="700" dirty="0">
                          <a:latin typeface="Calibri"/>
                          <a:ea typeface="Calibri"/>
                          <a:cs typeface="Calibri"/>
                        </a:rPr>
                        <a:t>  </a:t>
                      </a:r>
                      <a:r>
                        <a:rPr lang="pl-PL" sz="700" dirty="0" err="1">
                          <a:latin typeface="Calibri"/>
                          <a:ea typeface="Calibri"/>
                          <a:cs typeface="Calibri"/>
                        </a:rPr>
                        <a:t>python</a:t>
                      </a:r>
                      <a:r>
                        <a:rPr lang="pl-PL" sz="700" dirty="0">
                          <a:latin typeface="Calibri"/>
                          <a:ea typeface="Calibri"/>
                          <a:cs typeface="Calibri"/>
                        </a:rPr>
                        <a:t> file: </a:t>
                      </a:r>
                      <a:r>
                        <a:rPr lang="pl-PL" sz="500" dirty="0">
                          <a:latin typeface="Calibri"/>
                          <a:ea typeface="Calibri"/>
                          <a:cs typeface="Calibri"/>
                          <a:hlinkClick r:id="rId17"/>
                        </a:rPr>
                        <a:t>https://github.com/BredaUniversityADSAI/2023-24d-fai2-adsai-group-cv1/blob/test/Azure/deploy_to_aci.py</a:t>
                      </a:r>
                      <a:r>
                        <a:rPr lang="pl-PL" sz="500" dirty="0">
                          <a:latin typeface="Calibri"/>
                          <a:ea typeface="Calibri"/>
                          <a:cs typeface="Calibri"/>
                        </a:rPr>
                        <a:t> </a:t>
                      </a:r>
                    </a:p>
                    <a:p>
                      <a:pPr lvl="0" algn="l">
                        <a:lnSpc>
                          <a:spcPct val="100000"/>
                        </a:lnSpc>
                        <a:spcBef>
                          <a:spcPts val="0"/>
                        </a:spcBef>
                        <a:spcAft>
                          <a:spcPts val="0"/>
                        </a:spcAft>
                        <a:buNone/>
                      </a:pPr>
                      <a:r>
                        <a:rPr lang="pl-PL" sz="700" dirty="0" err="1">
                          <a:latin typeface="Calibri"/>
                          <a:ea typeface="Calibri"/>
                          <a:cs typeface="Calibri"/>
                        </a:rPr>
                        <a:t>Containe</a:t>
                      </a:r>
                      <a:r>
                        <a:rPr lang="pl-PL" sz="700" dirty="0">
                          <a:latin typeface="Calibri"/>
                          <a:ea typeface="Calibri"/>
                          <a:cs typeface="Calibri"/>
                        </a:rPr>
                        <a:t> </a:t>
                      </a:r>
                      <a:r>
                        <a:rPr lang="pl-PL" sz="700" dirty="0" err="1">
                          <a:latin typeface="Calibri"/>
                          <a:ea typeface="Calibri"/>
                          <a:cs typeface="Calibri"/>
                        </a:rPr>
                        <a:t>instances</a:t>
                      </a:r>
                      <a:r>
                        <a:rPr lang="pl-PL" sz="700" dirty="0">
                          <a:latin typeface="Calibri"/>
                          <a:ea typeface="Calibri"/>
                          <a:cs typeface="Calibri"/>
                        </a:rPr>
                        <a:t> </a:t>
                      </a:r>
                      <a:r>
                        <a:rPr lang="pl-PL" sz="700" dirty="0" err="1">
                          <a:latin typeface="Calibri"/>
                          <a:ea typeface="Calibri"/>
                          <a:cs typeface="Calibri"/>
                        </a:rPr>
                        <a:t>png</a:t>
                      </a:r>
                      <a:r>
                        <a:rPr lang="pl-PL" sz="700" dirty="0">
                          <a:latin typeface="Calibri"/>
                          <a:ea typeface="Calibri"/>
                          <a:cs typeface="Calibri"/>
                        </a:rPr>
                        <a:t>: </a:t>
                      </a:r>
                      <a:r>
                        <a:rPr lang="pl-PL" sz="400" dirty="0">
                          <a:latin typeface="Calibri"/>
                          <a:ea typeface="Calibri"/>
                          <a:cs typeface="Calibri"/>
                          <a:hlinkClick r:id="rId18"/>
                        </a:rPr>
                        <a:t>https://github.com/BredaUniversityADSAI/2023-24d-fai2-adsai-DominikSzewczyk224180/blob/main/Evidence/deploy_to_aci.png</a:t>
                      </a:r>
                      <a:r>
                        <a:rPr lang="pl-PL" sz="400" dirty="0">
                          <a:latin typeface="Calibri"/>
                          <a:ea typeface="Calibri"/>
                          <a:cs typeface="Calibri"/>
                        </a:rPr>
                        <a:t> </a:t>
                      </a:r>
                    </a:p>
                    <a:p>
                      <a:pPr lvl="0" algn="l">
                        <a:lnSpc>
                          <a:spcPct val="100000"/>
                        </a:lnSpc>
                        <a:spcBef>
                          <a:spcPts val="0"/>
                        </a:spcBef>
                        <a:spcAft>
                          <a:spcPts val="0"/>
                        </a:spcAft>
                        <a:buNone/>
                      </a:pPr>
                      <a:r>
                        <a:rPr lang="pl-PL" sz="700" dirty="0">
                          <a:latin typeface="Calibri"/>
                          <a:ea typeface="Calibri"/>
                          <a:cs typeface="Calibri"/>
                        </a:rPr>
                        <a:t>Conteiner </a:t>
                      </a:r>
                      <a:r>
                        <a:rPr lang="pl-PL" sz="700" dirty="0" err="1">
                          <a:latin typeface="Calibri"/>
                          <a:ea typeface="Calibri"/>
                          <a:cs typeface="Calibri"/>
                        </a:rPr>
                        <a:t>instances</a:t>
                      </a:r>
                      <a:r>
                        <a:rPr lang="pl-PL" sz="700" dirty="0">
                          <a:latin typeface="Calibri"/>
                          <a:ea typeface="Calibri"/>
                          <a:cs typeface="Calibri"/>
                        </a:rPr>
                        <a:t> on azure: </a:t>
                      </a:r>
                      <a:r>
                        <a:rPr lang="en-GB" sz="400" dirty="0">
                          <a:hlinkClick r:id="rId19" tooltip="https://portal.azure.com/#@edubuas.onmicrosoft.com/resource/subscriptions/0a94de80-6d3b-49f2-b3e9-ec5818862801/resourcegroups/buas-y2/providers/microsoft.containerinstance/containergroups/athena-backend/overview"/>
                        </a:rPr>
                        <a:t>https://portal.azure.com/#@edubuas.onmicrosoft.com/resource/subscriptions/0a94de80-6d3b-49f2-b3e9-ec5818862801/resourceGroups/buas-y2/providers/Microsoft.ContainerInstance/containerGroups/athena-backend/overview</a:t>
                      </a:r>
                      <a:endParaRPr lang="en-US" sz="700" dirty="0">
                        <a:latin typeface="Calibri"/>
                        <a:ea typeface="Calibri"/>
                        <a:cs typeface="Calibri"/>
                      </a:endParaRPr>
                    </a:p>
                  </a:txBody>
                  <a:tcPr>
                    <a:solidFill>
                      <a:schemeClr val="accent2">
                        <a:lumMod val="20000"/>
                        <a:lumOff val="80000"/>
                      </a:schemeClr>
                    </a:solidFill>
                  </a:tcPr>
                </a:tc>
                <a:tc>
                  <a:txBody>
                    <a:bodyPr/>
                    <a:lstStyle/>
                    <a:p>
                      <a:pPr lvl="0" algn="l">
                        <a:lnSpc>
                          <a:spcPct val="100000"/>
                        </a:lnSpc>
                        <a:spcBef>
                          <a:spcPts val="0"/>
                        </a:spcBef>
                        <a:spcAft>
                          <a:spcPts val="0"/>
                        </a:spcAft>
                        <a:buNone/>
                      </a:pPr>
                      <a:r>
                        <a:rPr lang="pl-PL" sz="700" dirty="0">
                          <a:latin typeface="Calibri" panose="020F0502020204030204" pitchFamily="34" charset="0"/>
                          <a:ea typeface="Calibri" panose="020F0502020204030204" pitchFamily="34" charset="0"/>
                          <a:cs typeface="Calibri" panose="020F0502020204030204" pitchFamily="34" charset="0"/>
                        </a:rPr>
                        <a:t>C</a:t>
                      </a:r>
                      <a:r>
                        <a:rPr lang="en-US" sz="700" dirty="0">
                          <a:latin typeface="Calibri" panose="020F0502020204030204" pitchFamily="34" charset="0"/>
                          <a:ea typeface="Calibri" panose="020F0502020204030204" pitchFamily="34" charset="0"/>
                          <a:cs typeface="Calibri" panose="020F0502020204030204" pitchFamily="34" charset="0"/>
                        </a:rPr>
                        <a:t>ost analysis</a:t>
                      </a:r>
                      <a:r>
                        <a:rPr lang="pl-PL" sz="700" dirty="0">
                          <a:latin typeface="Calibri" panose="020F0502020204030204" pitchFamily="34" charset="0"/>
                          <a:ea typeface="Calibri" panose="020F0502020204030204" pitchFamily="34" charset="0"/>
                          <a:cs typeface="Calibri" panose="020F0502020204030204" pitchFamily="34" charset="0"/>
                        </a:rPr>
                        <a:t>: </a:t>
                      </a:r>
                      <a:r>
                        <a:rPr lang="pl-PL" sz="700" dirty="0">
                          <a:latin typeface="Calibri" panose="020F0502020204030204" pitchFamily="34" charset="0"/>
                          <a:ea typeface="Calibri" panose="020F0502020204030204" pitchFamily="34" charset="0"/>
                          <a:cs typeface="Calibri" panose="020F0502020204030204" pitchFamily="34" charset="0"/>
                          <a:hlinkClick r:id="rId20"/>
                        </a:rPr>
                        <a:t>https://github.com/BredaUniversityADSAI/2023-24d-fai2-adsai-group-cv1/blob/test/Management/Training_cost_expectations.md</a:t>
                      </a:r>
                      <a:r>
                        <a:rPr lang="pl-PL" sz="700" dirty="0">
                          <a:latin typeface="Calibri" panose="020F0502020204030204" pitchFamily="34" charset="0"/>
                          <a:ea typeface="Calibri" panose="020F0502020204030204" pitchFamily="34" charset="0"/>
                          <a:cs typeface="Calibri" panose="020F0502020204030204" pitchFamily="34" charset="0"/>
                        </a:rPr>
                        <a:t> </a:t>
                      </a:r>
                    </a:p>
                    <a:p>
                      <a:pPr lvl="0" algn="l">
                        <a:lnSpc>
                          <a:spcPct val="100000"/>
                        </a:lnSpc>
                        <a:spcBef>
                          <a:spcPts val="0"/>
                        </a:spcBef>
                        <a:spcAft>
                          <a:spcPts val="0"/>
                        </a:spcAft>
                        <a:buNone/>
                      </a:pPr>
                      <a:r>
                        <a:rPr lang="pl-PL" sz="700" dirty="0">
                          <a:latin typeface="Calibri" panose="020F0502020204030204" pitchFamily="34" charset="0"/>
                          <a:ea typeface="Calibri" panose="020F0502020204030204" pitchFamily="34" charset="0"/>
                          <a:cs typeface="Calibri" panose="020F0502020204030204" pitchFamily="34" charset="0"/>
                        </a:rPr>
                        <a:t>Containers: </a:t>
                      </a:r>
                      <a:r>
                        <a:rPr lang="pl-PL" sz="700" dirty="0">
                          <a:latin typeface="Calibri" panose="020F0502020204030204" pitchFamily="34" charset="0"/>
                          <a:ea typeface="Calibri" panose="020F0502020204030204" pitchFamily="34" charset="0"/>
                          <a:cs typeface="Calibri" panose="020F0502020204030204" pitchFamily="34" charset="0"/>
                          <a:hlinkClick r:id="rId21"/>
                        </a:rPr>
                        <a:t>https://github.com/BredaUniversityADSAI/2023-24d-fai2-adsai-DominikSzewczyk224180/blob/main/Evidence/Containers.png</a:t>
                      </a:r>
                      <a:r>
                        <a:rPr lang="pl-PL" sz="700" dirty="0">
                          <a:latin typeface="Calibri" panose="020F0502020204030204" pitchFamily="34" charset="0"/>
                          <a:ea typeface="Calibri" panose="020F0502020204030204" pitchFamily="34" charset="0"/>
                          <a:cs typeface="Calibri" panose="020F0502020204030204" pitchFamily="34" charset="0"/>
                        </a:rPr>
                        <a:t> </a:t>
                      </a:r>
                    </a:p>
                    <a:p>
                      <a:pPr lvl="0" algn="l">
                        <a:lnSpc>
                          <a:spcPct val="100000"/>
                        </a:lnSpc>
                        <a:spcBef>
                          <a:spcPts val="0"/>
                        </a:spcBef>
                        <a:spcAft>
                          <a:spcPts val="0"/>
                        </a:spcAft>
                        <a:buNone/>
                      </a:pPr>
                      <a:endParaRPr lang="pl-PL" sz="700" dirty="0">
                        <a:latin typeface="Calibri" panose="020F0502020204030204" pitchFamily="34" charset="0"/>
                        <a:ea typeface="Calibri" panose="020F0502020204030204" pitchFamily="34" charset="0"/>
                        <a:cs typeface="Calibri" panose="020F0502020204030204" pitchFamily="34" charset="0"/>
                      </a:endParaRPr>
                    </a:p>
                    <a:p>
                      <a:pPr lvl="0" algn="l">
                        <a:lnSpc>
                          <a:spcPct val="100000"/>
                        </a:lnSpc>
                        <a:spcBef>
                          <a:spcPts val="0"/>
                        </a:spcBef>
                        <a:spcAft>
                          <a:spcPts val="0"/>
                        </a:spcAft>
                        <a:buNone/>
                      </a:pPr>
                      <a:r>
                        <a:rPr lang="en-GB" sz="800" dirty="0">
                          <a:hlinkClick r:id="rId22"/>
                        </a:rPr>
                        <a:t>http://194.171.191.226:3983/docs#/</a:t>
                      </a:r>
                      <a:r>
                        <a:rPr lang="pl-PL" sz="800" dirty="0"/>
                        <a:t> </a:t>
                      </a:r>
                      <a:endParaRPr lang="pl-PL" sz="700" dirty="0">
                        <a:latin typeface="Calibri" panose="020F0502020204030204" pitchFamily="34" charset="0"/>
                        <a:ea typeface="Calibri" panose="020F0502020204030204" pitchFamily="34" charset="0"/>
                        <a:cs typeface="Calibri" panose="020F0502020204030204" pitchFamily="34" charset="0"/>
                      </a:endParaRPr>
                    </a:p>
                    <a:p>
                      <a:pPr lvl="0" algn="l">
                        <a:lnSpc>
                          <a:spcPct val="100000"/>
                        </a:lnSpc>
                        <a:spcBef>
                          <a:spcPts val="0"/>
                        </a:spcBef>
                        <a:spcAft>
                          <a:spcPts val="0"/>
                        </a:spcAft>
                        <a:buNone/>
                      </a:pPr>
                      <a:endParaRPr lang="pl-PL" sz="700" dirty="0">
                        <a:latin typeface="Calibri" panose="020F0502020204030204" pitchFamily="34" charset="0"/>
                        <a:ea typeface="Calibri" panose="020F0502020204030204" pitchFamily="34" charset="0"/>
                        <a:cs typeface="Calibri" panose="020F0502020204030204" pitchFamily="34" charset="0"/>
                      </a:endParaRPr>
                    </a:p>
                  </a:txBody>
                  <a:tcPr>
                    <a:solidFill>
                      <a:schemeClr val="tx1">
                        <a:lumMod val="20000"/>
                        <a:lumOff val="80000"/>
                      </a:schemeClr>
                    </a:solidFill>
                  </a:tcPr>
                </a:tc>
                <a:extLst>
                  <a:ext uri="{0D108BD9-81ED-4DB2-BD59-A6C34878D82A}">
                    <a16:rowId xmlns:a16="http://schemas.microsoft.com/office/drawing/2014/main" val="740005107"/>
                  </a:ext>
                </a:extLst>
              </a:tr>
            </a:tbl>
          </a:graphicData>
        </a:graphic>
      </p:graphicFrame>
    </p:spTree>
    <p:extLst>
      <p:ext uri="{BB962C8B-B14F-4D97-AF65-F5344CB8AC3E}">
        <p14:creationId xmlns:p14="http://schemas.microsoft.com/office/powerpoint/2010/main" val="24446392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42"/>
          <p:cNvSpPr txBox="1">
            <a:spLocks noGrp="1"/>
          </p:cNvSpPr>
          <p:nvPr>
            <p:ph type="title"/>
          </p:nvPr>
        </p:nvSpPr>
        <p:spPr>
          <a:xfrm>
            <a:off x="68250" y="0"/>
            <a:ext cx="777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ILO </a:t>
            </a:r>
            <a:r>
              <a:rPr lang="pl-PL" dirty="0"/>
              <a:t>5</a:t>
            </a:r>
            <a:endParaRPr dirty="0"/>
          </a:p>
        </p:txBody>
      </p:sp>
      <p:sp>
        <p:nvSpPr>
          <p:cNvPr id="394" name="Google Shape;394;p42"/>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pl-PL" dirty="0"/>
              <a:t>2</a:t>
            </a:r>
            <a:r>
              <a:rPr lang="en" dirty="0"/>
              <a:t>/</a:t>
            </a:r>
            <a:r>
              <a:rPr lang="pl-PL" dirty="0"/>
              <a:t>2</a:t>
            </a:r>
            <a:endParaRPr dirty="0"/>
          </a:p>
        </p:txBody>
      </p:sp>
      <p:sp>
        <p:nvSpPr>
          <p:cNvPr id="395" name="Google Shape;395;p42"/>
          <p:cNvSpPr txBox="1">
            <a:spLocks noGrp="1"/>
          </p:cNvSpPr>
          <p:nvPr>
            <p:ph type="body" idx="4294967295"/>
          </p:nvPr>
        </p:nvSpPr>
        <p:spPr>
          <a:xfrm>
            <a:off x="2674350" y="3037484"/>
            <a:ext cx="5486400"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900" i="1">
                <a:solidFill>
                  <a:schemeClr val="lt1"/>
                </a:solidFill>
                <a:latin typeface="Helvetica Neue"/>
                <a:ea typeface="Helvetica Neue"/>
                <a:cs typeface="Helvetica Neue"/>
                <a:sym typeface="Helvetica Neue"/>
              </a:rPr>
              <a:t>Show your best examples, do not go overboard, add in short description, you are free to alter this layout (or add slides per evidence) to suit your needs. Just be sure that it is clear.</a:t>
            </a:r>
            <a:endParaRPr sz="900">
              <a:solidFill>
                <a:schemeClr val="lt1"/>
              </a:solidFill>
            </a:endParaRPr>
          </a:p>
          <a:p>
            <a:pPr marL="0" lvl="0" indent="0" algn="l" rtl="0">
              <a:lnSpc>
                <a:spcPct val="115000"/>
              </a:lnSpc>
              <a:spcBef>
                <a:spcPts val="0"/>
              </a:spcBef>
              <a:spcAft>
                <a:spcPts val="0"/>
              </a:spcAft>
              <a:buNone/>
            </a:pPr>
            <a:endParaRPr sz="700" i="1">
              <a:solidFill>
                <a:schemeClr val="lt1"/>
              </a:solidFill>
              <a:latin typeface="Helvetica Neue"/>
              <a:ea typeface="Helvetica Neue"/>
              <a:cs typeface="Helvetica Neue"/>
              <a:sym typeface="Helvetica Neue"/>
            </a:endParaRPr>
          </a:p>
        </p:txBody>
      </p:sp>
      <p:sp>
        <p:nvSpPr>
          <p:cNvPr id="396" name="Google Shape;396;p42"/>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indent="0"/>
            <a:r>
              <a:rPr lang="en-US" sz="1050" dirty="0"/>
              <a:t>Demonstrates the </a:t>
            </a:r>
            <a:r>
              <a:rPr lang="en-US" sz="1050" dirty="0" err="1"/>
              <a:t>ablity</a:t>
            </a:r>
            <a:r>
              <a:rPr lang="en-US" sz="1050" dirty="0"/>
              <a:t> to deploy and monitor machine learning models as part of a cloud application.</a:t>
            </a:r>
            <a:endParaRPr lang="en" sz="1050" dirty="0"/>
          </a:p>
        </p:txBody>
      </p:sp>
      <p:sp>
        <p:nvSpPr>
          <p:cNvPr id="397" name="Google Shape;397;p42"/>
          <p:cNvSpPr txBox="1">
            <a:spLocks noGrp="1"/>
          </p:cNvSpPr>
          <p:nvPr>
            <p:ph type="title" idx="4"/>
          </p:nvPr>
        </p:nvSpPr>
        <p:spPr>
          <a:xfrm>
            <a:off x="0" y="576000"/>
            <a:ext cx="90795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pl-PL" dirty="0"/>
              <a:t>5</a:t>
            </a:r>
            <a:r>
              <a:rPr lang="en" dirty="0"/>
              <a:t>.</a:t>
            </a:r>
            <a:r>
              <a:rPr lang="pl-PL" dirty="0"/>
              <a:t>2</a:t>
            </a:r>
            <a:endParaRPr dirty="0"/>
          </a:p>
        </p:txBody>
      </p:sp>
      <p:sp>
        <p:nvSpPr>
          <p:cNvPr id="398" name="Google Shape;398;p42"/>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a:spcBef>
                <a:spcPts val="0"/>
              </a:spcBef>
              <a:spcAft>
                <a:spcPts val="0"/>
              </a:spcAft>
              <a:buNone/>
            </a:pPr>
            <a:r>
              <a:rPr lang="en-US" i="0" dirty="0"/>
              <a:t>The student showcases expertise in implementing Continuous Integration (CI), Continuous Testing/Training (CT), and Continuous Deployment (CD) practices, adhering to industry standards for efficient development and deployment processes. They also exhibit the ability to monitor the performance of the deployed solution, ensuring optimal functionality and addressing potential issues in a timely manner.</a:t>
            </a:r>
          </a:p>
        </p:txBody>
      </p:sp>
      <p:sp>
        <p:nvSpPr>
          <p:cNvPr id="399" name="Google Shape;399;p42"/>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134620" indent="-134620"/>
            <a:r>
              <a:rPr lang="en-US" sz="900" dirty="0"/>
              <a:t>Deployment and Monitoring</a:t>
            </a:r>
          </a:p>
        </p:txBody>
      </p:sp>
      <p:graphicFrame>
        <p:nvGraphicFramePr>
          <p:cNvPr id="3" name="Table 4">
            <a:extLst>
              <a:ext uri="{FF2B5EF4-FFF2-40B4-BE49-F238E27FC236}">
                <a16:creationId xmlns:a16="http://schemas.microsoft.com/office/drawing/2014/main" id="{56BA5354-3A5E-ED5E-DA1B-291354D19517}"/>
              </a:ext>
            </a:extLst>
          </p:cNvPr>
          <p:cNvGraphicFramePr>
            <a:graphicFrameLocks noGrp="1"/>
          </p:cNvGraphicFramePr>
          <p:nvPr>
            <p:extLst>
              <p:ext uri="{D42A27DB-BD31-4B8C-83A1-F6EECF244321}">
                <p14:modId xmlns:p14="http://schemas.microsoft.com/office/powerpoint/2010/main" val="3674458310"/>
              </p:ext>
            </p:extLst>
          </p:nvPr>
        </p:nvGraphicFramePr>
        <p:xfrm>
          <a:off x="7436" y="1078854"/>
          <a:ext cx="9141704" cy="4171804"/>
        </p:xfrm>
        <a:graphic>
          <a:graphicData uri="http://schemas.openxmlformats.org/drawingml/2006/table">
            <a:tbl>
              <a:tblPr firstRow="1" bandRow="1">
                <a:tableStyleId>{764D4AE7-FFBC-431D-9275-528F30A785D3}</a:tableStyleId>
              </a:tblPr>
              <a:tblGrid>
                <a:gridCol w="1828341">
                  <a:extLst>
                    <a:ext uri="{9D8B030D-6E8A-4147-A177-3AD203B41FA5}">
                      <a16:colId xmlns:a16="http://schemas.microsoft.com/office/drawing/2014/main" val="3534130133"/>
                    </a:ext>
                  </a:extLst>
                </a:gridCol>
                <a:gridCol w="1828341">
                  <a:extLst>
                    <a:ext uri="{9D8B030D-6E8A-4147-A177-3AD203B41FA5}">
                      <a16:colId xmlns:a16="http://schemas.microsoft.com/office/drawing/2014/main" val="3367927302"/>
                    </a:ext>
                  </a:extLst>
                </a:gridCol>
                <a:gridCol w="1810377">
                  <a:extLst>
                    <a:ext uri="{9D8B030D-6E8A-4147-A177-3AD203B41FA5}">
                      <a16:colId xmlns:a16="http://schemas.microsoft.com/office/drawing/2014/main" val="3466084504"/>
                    </a:ext>
                  </a:extLst>
                </a:gridCol>
                <a:gridCol w="1846304">
                  <a:extLst>
                    <a:ext uri="{9D8B030D-6E8A-4147-A177-3AD203B41FA5}">
                      <a16:colId xmlns:a16="http://schemas.microsoft.com/office/drawing/2014/main" val="2514858810"/>
                    </a:ext>
                  </a:extLst>
                </a:gridCol>
                <a:gridCol w="1828341">
                  <a:extLst>
                    <a:ext uri="{9D8B030D-6E8A-4147-A177-3AD203B41FA5}">
                      <a16:colId xmlns:a16="http://schemas.microsoft.com/office/drawing/2014/main" val="4047295137"/>
                    </a:ext>
                  </a:extLst>
                </a:gridCol>
              </a:tblGrid>
              <a:tr h="239884">
                <a:tc>
                  <a:txBody>
                    <a:bodyPr/>
                    <a:lstStyle/>
                    <a:p>
                      <a:pPr algn="ctr"/>
                      <a:r>
                        <a:rPr lang="en-GB" sz="800" b="1" dirty="0">
                          <a:latin typeface="Calibri" panose="020F0502020204030204" pitchFamily="34" charset="0"/>
                          <a:ea typeface="Calibri" panose="020F0502020204030204" pitchFamily="34" charset="0"/>
                          <a:cs typeface="Calibri" panose="020F0502020204030204" pitchFamily="34" charset="0"/>
                        </a:rPr>
                        <a:t>Poor</a:t>
                      </a:r>
                      <a:endParaRPr lang="en-NL" sz="800" b="1" dirty="0">
                        <a:latin typeface="Calibri" panose="020F0502020204030204" pitchFamily="34" charset="0"/>
                        <a:ea typeface="Calibri" panose="020F0502020204030204" pitchFamily="34" charset="0"/>
                        <a:cs typeface="Calibri" panose="020F0502020204030204" pitchFamily="34" charset="0"/>
                      </a:endParaRPr>
                    </a:p>
                  </a:txBody>
                  <a:tcPr>
                    <a:solidFill>
                      <a:schemeClr val="accent4">
                        <a:lumMod val="40000"/>
                        <a:lumOff val="60000"/>
                      </a:schemeClr>
                    </a:solidFill>
                  </a:tcPr>
                </a:tc>
                <a:tc>
                  <a:txBody>
                    <a:bodyPr/>
                    <a:lstStyle/>
                    <a:p>
                      <a:pPr algn="ctr"/>
                      <a:r>
                        <a:rPr lang="en-GB" sz="800" b="1" dirty="0">
                          <a:latin typeface="Calibri"/>
                          <a:ea typeface="Calibri"/>
                          <a:cs typeface="Calibri"/>
                        </a:rPr>
                        <a:t>Insufficient</a:t>
                      </a:r>
                      <a:endParaRPr lang="en-NL" sz="800" b="1" dirty="0">
                        <a:latin typeface="Calibri"/>
                        <a:ea typeface="Calibri"/>
                        <a:cs typeface="Calibri"/>
                      </a:endParaRPr>
                    </a:p>
                  </a:txBody>
                  <a:tcPr>
                    <a:solidFill>
                      <a:schemeClr val="accent6">
                        <a:lumMod val="40000"/>
                        <a:lumOff val="60000"/>
                      </a:schemeClr>
                    </a:solidFill>
                  </a:tcPr>
                </a:tc>
                <a:tc>
                  <a:txBody>
                    <a:bodyPr/>
                    <a:lstStyle/>
                    <a:p>
                      <a:pPr algn="ctr"/>
                      <a:r>
                        <a:rPr lang="en-GB" sz="800" b="1" dirty="0">
                          <a:latin typeface="Calibri" panose="020F0502020204030204" pitchFamily="34" charset="0"/>
                          <a:ea typeface="Calibri" panose="020F0502020204030204" pitchFamily="34" charset="0"/>
                          <a:cs typeface="Calibri" panose="020F0502020204030204" pitchFamily="34" charset="0"/>
                        </a:rPr>
                        <a:t>Sufficient</a:t>
                      </a:r>
                      <a:endParaRPr lang="en-NL" sz="800" b="1" dirty="0">
                        <a:latin typeface="Calibri" panose="020F0502020204030204" pitchFamily="34" charset="0"/>
                        <a:ea typeface="Calibri" panose="020F0502020204030204" pitchFamily="34" charset="0"/>
                        <a:cs typeface="Calibri" panose="020F0502020204030204" pitchFamily="34" charset="0"/>
                      </a:endParaRPr>
                    </a:p>
                  </a:txBody>
                  <a:tcPr>
                    <a:solidFill>
                      <a:srgbClr val="00FFCC"/>
                    </a:solidFill>
                  </a:tcPr>
                </a:tc>
                <a:tc>
                  <a:txBody>
                    <a:bodyPr/>
                    <a:lstStyle/>
                    <a:p>
                      <a:pPr algn="ctr"/>
                      <a:r>
                        <a:rPr lang="en-GB" sz="800" b="1" dirty="0">
                          <a:latin typeface="Calibri" panose="020F0502020204030204" pitchFamily="34" charset="0"/>
                          <a:ea typeface="Calibri" panose="020F0502020204030204" pitchFamily="34" charset="0"/>
                          <a:cs typeface="Calibri" panose="020F0502020204030204" pitchFamily="34" charset="0"/>
                        </a:rPr>
                        <a:t>Good</a:t>
                      </a:r>
                      <a:endParaRPr lang="en-NL" sz="800" b="1" dirty="0">
                        <a:latin typeface="Calibri" panose="020F0502020204030204" pitchFamily="34" charset="0"/>
                        <a:ea typeface="Calibri" panose="020F0502020204030204" pitchFamily="34" charset="0"/>
                        <a:cs typeface="Calibri" panose="020F0502020204030204" pitchFamily="34" charset="0"/>
                      </a:endParaRPr>
                    </a:p>
                  </a:txBody>
                  <a:tcPr>
                    <a:solidFill>
                      <a:schemeClr val="accent2">
                        <a:lumMod val="20000"/>
                        <a:lumOff val="80000"/>
                      </a:schemeClr>
                    </a:solidFill>
                  </a:tcPr>
                </a:tc>
                <a:tc>
                  <a:txBody>
                    <a:bodyPr/>
                    <a:lstStyle/>
                    <a:p>
                      <a:pPr algn="ctr"/>
                      <a:r>
                        <a:rPr lang="en-GB" sz="800" b="1" dirty="0">
                          <a:latin typeface="Calibri" panose="020F0502020204030204" pitchFamily="34" charset="0"/>
                          <a:ea typeface="Calibri" panose="020F0502020204030204" pitchFamily="34" charset="0"/>
                          <a:cs typeface="Calibri" panose="020F0502020204030204" pitchFamily="34" charset="0"/>
                        </a:rPr>
                        <a:t>Excellent</a:t>
                      </a:r>
                      <a:endParaRPr lang="en-NL" sz="800" b="1" dirty="0">
                        <a:latin typeface="Calibri" panose="020F0502020204030204" pitchFamily="34" charset="0"/>
                        <a:ea typeface="Calibri" panose="020F0502020204030204" pitchFamily="34" charset="0"/>
                        <a:cs typeface="Calibri" panose="020F0502020204030204" pitchFamily="34" charset="0"/>
                      </a:endParaRPr>
                    </a:p>
                  </a:txBody>
                  <a:tcPr>
                    <a:solidFill>
                      <a:schemeClr val="tx1">
                        <a:lumMod val="20000"/>
                        <a:lumOff val="80000"/>
                      </a:schemeClr>
                    </a:solidFill>
                  </a:tcPr>
                </a:tc>
                <a:extLst>
                  <a:ext uri="{0D108BD9-81ED-4DB2-BD59-A6C34878D82A}">
                    <a16:rowId xmlns:a16="http://schemas.microsoft.com/office/drawing/2014/main" val="1929066760"/>
                  </a:ext>
                </a:extLst>
              </a:tr>
              <a:tr h="1127079">
                <a:tc>
                  <a:txBody>
                    <a:bodyPr/>
                    <a:lstStyle/>
                    <a:p>
                      <a:r>
                        <a:rPr lang="en-US" sz="600" dirty="0">
                          <a:latin typeface="Calibri" panose="020F0502020204030204" pitchFamily="34" charset="0"/>
                          <a:ea typeface="Calibri" panose="020F0502020204030204" pitchFamily="34" charset="0"/>
                          <a:cs typeface="Calibri" panose="020F0502020204030204" pitchFamily="34" charset="0"/>
                        </a:rPr>
                        <a:t>The student/group works towards applying industry best practice for CI in ML Deployments by automating the building of deployment containers and code quality checks on a </a:t>
                      </a:r>
                      <a:r>
                        <a:rPr lang="en-US" sz="600" dirty="0" err="1">
                          <a:latin typeface="Calibri" panose="020F0502020204030204" pitchFamily="34" charset="0"/>
                          <a:ea typeface="Calibri" panose="020F0502020204030204" pitchFamily="34" charset="0"/>
                          <a:cs typeface="Calibri" panose="020F0502020204030204" pitchFamily="34" charset="0"/>
                        </a:rPr>
                        <a:t>repositry</a:t>
                      </a:r>
                      <a:r>
                        <a:rPr lang="en-US" sz="600" dirty="0">
                          <a:latin typeface="Calibri" panose="020F0502020204030204" pitchFamily="34" charset="0"/>
                          <a:ea typeface="Calibri" panose="020F0502020204030204" pitchFamily="34" charset="0"/>
                          <a:cs typeface="Calibri" panose="020F0502020204030204" pitchFamily="34" charset="0"/>
                        </a:rPr>
                        <a:t> level.</a:t>
                      </a:r>
                    </a:p>
                    <a:p>
                      <a:endParaRPr lang="en-US" sz="600" dirty="0">
                        <a:latin typeface="Calibri" panose="020F0502020204030204" pitchFamily="34" charset="0"/>
                        <a:ea typeface="Calibri" panose="020F0502020204030204" pitchFamily="34" charset="0"/>
                        <a:cs typeface="Calibri" panose="020F0502020204030204" pitchFamily="34" charset="0"/>
                      </a:endParaRPr>
                    </a:p>
                  </a:txBody>
                  <a:tcPr>
                    <a:solidFill>
                      <a:schemeClr val="accent4">
                        <a:lumMod val="40000"/>
                        <a:lumOff val="60000"/>
                      </a:schemeClr>
                    </a:solidFill>
                  </a:tcPr>
                </a:tc>
                <a:tc>
                  <a:txBody>
                    <a:bodyPr/>
                    <a:lstStyle/>
                    <a:p>
                      <a:r>
                        <a:rPr lang="en-US" sz="600" dirty="0">
                          <a:latin typeface="Calibri" panose="020F0502020204030204" pitchFamily="34" charset="0"/>
                          <a:ea typeface="Calibri" panose="020F0502020204030204" pitchFamily="34" charset="0"/>
                          <a:cs typeface="Calibri" panose="020F0502020204030204" pitchFamily="34" charset="0"/>
                        </a:rPr>
                        <a:t>All criteria in Poor are met.  The student/group works towards applying industry best practice for CI in ML Deployments by automating the upload of development containers and Python packages based on appropriate criteria. Model </a:t>
                      </a:r>
                      <a:r>
                        <a:rPr lang="en-US" sz="600" dirty="0" err="1">
                          <a:latin typeface="Calibri" panose="020F0502020204030204" pitchFamily="34" charset="0"/>
                          <a:ea typeface="Calibri" panose="020F0502020204030204" pitchFamily="34" charset="0"/>
                          <a:cs typeface="Calibri" panose="020F0502020204030204" pitchFamily="34" charset="0"/>
                        </a:rPr>
                        <a:t>perfomance</a:t>
                      </a:r>
                      <a:r>
                        <a:rPr lang="en-US" sz="600" dirty="0">
                          <a:latin typeface="Calibri" panose="020F0502020204030204" pitchFamily="34" charset="0"/>
                          <a:ea typeface="Calibri" panose="020F0502020204030204" pitchFamily="34" charset="0"/>
                          <a:cs typeface="Calibri" panose="020F0502020204030204" pitchFamily="34" charset="0"/>
                        </a:rPr>
                        <a:t> is monitored using relevant metrics and logging appropriate for the cloud package used.</a:t>
                      </a:r>
                    </a:p>
                    <a:p>
                      <a:endParaRPr lang="en-US" sz="600" dirty="0">
                        <a:latin typeface="Calibri" panose="020F0502020204030204" pitchFamily="34" charset="0"/>
                        <a:ea typeface="Calibri" panose="020F0502020204030204" pitchFamily="34" charset="0"/>
                        <a:cs typeface="Calibri" panose="020F0502020204030204" pitchFamily="34" charset="0"/>
                      </a:endParaRPr>
                    </a:p>
                    <a:p>
                      <a:endParaRPr lang="en-US" sz="600" dirty="0">
                        <a:latin typeface="Calibri" panose="020F0502020204030204" pitchFamily="34" charset="0"/>
                        <a:ea typeface="Calibri" panose="020F0502020204030204" pitchFamily="34" charset="0"/>
                        <a:cs typeface="Calibri" panose="020F0502020204030204" pitchFamily="34" charset="0"/>
                      </a:endParaRPr>
                    </a:p>
                    <a:p>
                      <a:endParaRPr lang="en-US" sz="600" dirty="0">
                        <a:latin typeface="Calibri" panose="020F0502020204030204" pitchFamily="34" charset="0"/>
                        <a:ea typeface="Calibri" panose="020F0502020204030204" pitchFamily="34" charset="0"/>
                        <a:cs typeface="Calibri" panose="020F0502020204030204" pitchFamily="34" charset="0"/>
                      </a:endParaRPr>
                    </a:p>
                    <a:p>
                      <a:endParaRPr lang="en-US" sz="600" dirty="0">
                        <a:latin typeface="Calibri" panose="020F0502020204030204" pitchFamily="34" charset="0"/>
                        <a:ea typeface="Calibri" panose="020F0502020204030204" pitchFamily="34" charset="0"/>
                        <a:cs typeface="Calibri" panose="020F0502020204030204" pitchFamily="34" charset="0"/>
                      </a:endParaRPr>
                    </a:p>
                    <a:p>
                      <a:endParaRPr lang="en-US" sz="600" dirty="0">
                        <a:latin typeface="Calibri" panose="020F0502020204030204" pitchFamily="34" charset="0"/>
                        <a:ea typeface="Calibri" panose="020F0502020204030204" pitchFamily="34" charset="0"/>
                        <a:cs typeface="Calibri" panose="020F0502020204030204" pitchFamily="34" charset="0"/>
                      </a:endParaRPr>
                    </a:p>
                  </a:txBody>
                  <a:tcPr>
                    <a:solidFill>
                      <a:schemeClr val="accent6">
                        <a:lumMod val="40000"/>
                        <a:lumOff val="60000"/>
                      </a:schemeClr>
                    </a:solidFill>
                  </a:tcPr>
                </a:tc>
                <a:tc>
                  <a:txBody>
                    <a:bodyPr/>
                    <a:lstStyle/>
                    <a:p>
                      <a:r>
                        <a:rPr lang="en-US" sz="600" dirty="0">
                          <a:latin typeface="Calibri" panose="020F0502020204030204" pitchFamily="34" charset="0"/>
                          <a:ea typeface="Calibri" panose="020F0502020204030204" pitchFamily="34" charset="0"/>
                          <a:cs typeface="Calibri" panose="020F0502020204030204" pitchFamily="34" charset="0"/>
                        </a:rPr>
                        <a:t>All criteria in Insufficient are met. A pipeline for continuous training and testing has been implemented and is fed by a data pipeline using industry standard tools for batch processing. The deployment pipelines are appropriately monitored (using standard and custom service metrics). The performance of the deployed application is suitably monitored. Dev/Test/Prod </a:t>
                      </a:r>
                      <a:r>
                        <a:rPr lang="en-US" sz="600" dirty="0" err="1">
                          <a:latin typeface="Calibri" panose="020F0502020204030204" pitchFamily="34" charset="0"/>
                          <a:ea typeface="Calibri" panose="020F0502020204030204" pitchFamily="34" charset="0"/>
                          <a:cs typeface="Calibri" panose="020F0502020204030204" pitchFamily="34" charset="0"/>
                        </a:rPr>
                        <a:t>environements</a:t>
                      </a:r>
                      <a:r>
                        <a:rPr lang="en-US" sz="600" dirty="0">
                          <a:latin typeface="Calibri" panose="020F0502020204030204" pitchFamily="34" charset="0"/>
                          <a:ea typeface="Calibri" panose="020F0502020204030204" pitchFamily="34" charset="0"/>
                          <a:cs typeface="Calibri" panose="020F0502020204030204" pitchFamily="34" charset="0"/>
                        </a:rPr>
                        <a:t> or branches are used as a part of the CI/CD process.</a:t>
                      </a:r>
                    </a:p>
                    <a:p>
                      <a:endParaRPr lang="en-US" sz="600" dirty="0">
                        <a:latin typeface="Calibri" panose="020F0502020204030204" pitchFamily="34" charset="0"/>
                        <a:ea typeface="Calibri" panose="020F0502020204030204" pitchFamily="34" charset="0"/>
                        <a:cs typeface="Calibri" panose="020F0502020204030204" pitchFamily="34" charset="0"/>
                      </a:endParaRPr>
                    </a:p>
                    <a:p>
                      <a:endParaRPr lang="en-US" sz="600" dirty="0">
                        <a:latin typeface="Calibri" panose="020F0502020204030204" pitchFamily="34" charset="0"/>
                        <a:ea typeface="Calibri" panose="020F0502020204030204" pitchFamily="34" charset="0"/>
                        <a:cs typeface="Calibri" panose="020F0502020204030204" pitchFamily="34" charset="0"/>
                      </a:endParaRPr>
                    </a:p>
                  </a:txBody>
                  <a:tcPr>
                    <a:solidFill>
                      <a:srgbClr val="00FFCC"/>
                    </a:solidFill>
                  </a:tcPr>
                </a:tc>
                <a:tc>
                  <a:txBody>
                    <a:bodyPr/>
                    <a:lstStyle/>
                    <a:p>
                      <a:r>
                        <a:rPr lang="en-US" sz="600" dirty="0">
                          <a:latin typeface="Calibri" panose="020F0502020204030204" pitchFamily="34" charset="0"/>
                          <a:ea typeface="Calibri" panose="020F0502020204030204" pitchFamily="34" charset="0"/>
                          <a:cs typeface="Calibri" panose="020F0502020204030204" pitchFamily="34" charset="0"/>
                        </a:rPr>
                        <a:t>All criteria in Sufficient are met. The process for </a:t>
                      </a:r>
                      <a:r>
                        <a:rPr lang="en-US" sz="600" dirty="0" err="1">
                          <a:latin typeface="Calibri" panose="020F0502020204030204" pitchFamily="34" charset="0"/>
                          <a:ea typeface="Calibri" panose="020F0502020204030204" pitchFamily="34" charset="0"/>
                          <a:cs typeface="Calibri" panose="020F0502020204030204" pitchFamily="34" charset="0"/>
                        </a:rPr>
                        <a:t>continuos</a:t>
                      </a:r>
                      <a:r>
                        <a:rPr lang="en-US" sz="600" dirty="0">
                          <a:latin typeface="Calibri" panose="020F0502020204030204" pitchFamily="34" charset="0"/>
                          <a:ea typeface="Calibri" panose="020F0502020204030204" pitchFamily="34" charset="0"/>
                          <a:cs typeface="Calibri" panose="020F0502020204030204" pitchFamily="34" charset="0"/>
                        </a:rPr>
                        <a:t> training has been automated including a robust </a:t>
                      </a:r>
                      <a:r>
                        <a:rPr lang="en-US" sz="600" dirty="0" err="1">
                          <a:latin typeface="Calibri" panose="020F0502020204030204" pitchFamily="34" charset="0"/>
                          <a:ea typeface="Calibri" panose="020F0502020204030204" pitchFamily="34" charset="0"/>
                          <a:cs typeface="Calibri" panose="020F0502020204030204" pitchFamily="34" charset="0"/>
                        </a:rPr>
                        <a:t>datapipline</a:t>
                      </a:r>
                      <a:r>
                        <a:rPr lang="en-US" sz="600" dirty="0">
                          <a:latin typeface="Calibri" panose="020F0502020204030204" pitchFamily="34" charset="0"/>
                          <a:ea typeface="Calibri" panose="020F0502020204030204" pitchFamily="34" charset="0"/>
                          <a:cs typeface="Calibri" panose="020F0502020204030204" pitchFamily="34" charset="0"/>
                        </a:rPr>
                        <a:t>. The deployment is extensively monitored with appropriate alerting systems in place. The usage and capacity of the </a:t>
                      </a:r>
                      <a:r>
                        <a:rPr lang="en-US" sz="600" dirty="0" err="1">
                          <a:latin typeface="Calibri" panose="020F0502020204030204" pitchFamily="34" charset="0"/>
                          <a:ea typeface="Calibri" panose="020F0502020204030204" pitchFamily="34" charset="0"/>
                          <a:cs typeface="Calibri" panose="020F0502020204030204" pitchFamily="34" charset="0"/>
                        </a:rPr>
                        <a:t>infrastucture</a:t>
                      </a:r>
                      <a:r>
                        <a:rPr lang="en-US" sz="600" dirty="0">
                          <a:latin typeface="Calibri" panose="020F0502020204030204" pitchFamily="34" charset="0"/>
                          <a:ea typeface="Calibri" panose="020F0502020204030204" pitchFamily="34" charset="0"/>
                          <a:cs typeface="Calibri" panose="020F0502020204030204" pitchFamily="34" charset="0"/>
                        </a:rPr>
                        <a:t> is </a:t>
                      </a:r>
                      <a:r>
                        <a:rPr lang="en-US" sz="600" dirty="0" err="1">
                          <a:latin typeface="Calibri" panose="020F0502020204030204" pitchFamily="34" charset="0"/>
                          <a:ea typeface="Calibri" panose="020F0502020204030204" pitchFamily="34" charset="0"/>
                          <a:cs typeface="Calibri" panose="020F0502020204030204" pitchFamily="34" charset="0"/>
                        </a:rPr>
                        <a:t>montitored</a:t>
                      </a:r>
                      <a:r>
                        <a:rPr lang="en-US" sz="600" dirty="0">
                          <a:latin typeface="Calibri" panose="020F0502020204030204" pitchFamily="34" charset="0"/>
                          <a:ea typeface="Calibri" panose="020F0502020204030204" pitchFamily="34" charset="0"/>
                          <a:cs typeface="Calibri" panose="020F0502020204030204" pitchFamily="34" charset="0"/>
                        </a:rPr>
                        <a:t>, scaling techniques are </a:t>
                      </a:r>
                      <a:r>
                        <a:rPr lang="en-US" sz="600" dirty="0" err="1">
                          <a:latin typeface="Calibri" panose="020F0502020204030204" pitchFamily="34" charset="0"/>
                          <a:ea typeface="Calibri" panose="020F0502020204030204" pitchFamily="34" charset="0"/>
                          <a:cs typeface="Calibri" panose="020F0502020204030204" pitchFamily="34" charset="0"/>
                        </a:rPr>
                        <a:t>apllied</a:t>
                      </a:r>
                      <a:r>
                        <a:rPr lang="en-US" sz="600" dirty="0">
                          <a:latin typeface="Calibri" panose="020F0502020204030204" pitchFamily="34" charset="0"/>
                          <a:ea typeface="Calibri" panose="020F0502020204030204" pitchFamily="34" charset="0"/>
                          <a:cs typeface="Calibri" panose="020F0502020204030204" pitchFamily="34" charset="0"/>
                        </a:rPr>
                        <a:t> as necessary. The deployment is tested using realistic traffic generation. API error reporting has been implemented and provides clear error messages. All metrics tracked are useful and relevant.  Code updates are automatically verified through unit tests as a part of the CI pipeline.</a:t>
                      </a:r>
                    </a:p>
                  </a:txBody>
                  <a:tcPr>
                    <a:solidFill>
                      <a:schemeClr val="accent2">
                        <a:lumMod val="20000"/>
                        <a:lumOff val="80000"/>
                      </a:schemeClr>
                    </a:solidFill>
                  </a:tcPr>
                </a:tc>
                <a:tc>
                  <a:txBody>
                    <a:bodyPr/>
                    <a:lstStyle/>
                    <a:p>
                      <a:r>
                        <a:rPr lang="en-US" sz="600" dirty="0">
                          <a:latin typeface="Calibri" panose="020F0502020204030204" pitchFamily="34" charset="0"/>
                          <a:ea typeface="Calibri" panose="020F0502020204030204" pitchFamily="34" charset="0"/>
                          <a:cs typeface="Calibri" panose="020F0502020204030204" pitchFamily="34" charset="0"/>
                        </a:rPr>
                        <a:t>All criteria in Good are met. The deployed application can be easily monitored through a dashboard. Application deployment is automated when changes to the codebase are made. Tracing is implemented to identify bottlenecks in the deployment.</a:t>
                      </a:r>
                    </a:p>
                    <a:p>
                      <a:endParaRPr lang="en-US" sz="600" dirty="0">
                        <a:latin typeface="Calibri" panose="020F0502020204030204" pitchFamily="34" charset="0"/>
                        <a:ea typeface="Calibri" panose="020F0502020204030204" pitchFamily="34" charset="0"/>
                        <a:cs typeface="Calibri" panose="020F0502020204030204" pitchFamily="34" charset="0"/>
                      </a:endParaRPr>
                    </a:p>
                    <a:p>
                      <a:endParaRPr lang="en-US" sz="600" dirty="0">
                        <a:latin typeface="Calibri" panose="020F0502020204030204" pitchFamily="34" charset="0"/>
                        <a:ea typeface="Calibri" panose="020F0502020204030204" pitchFamily="34" charset="0"/>
                        <a:cs typeface="Calibri" panose="020F0502020204030204" pitchFamily="34" charset="0"/>
                      </a:endParaRPr>
                    </a:p>
                    <a:p>
                      <a:r>
                        <a:rPr lang="en-US" sz="600" dirty="0">
                          <a:latin typeface="Calibri" panose="020F0502020204030204" pitchFamily="34" charset="0"/>
                          <a:ea typeface="Calibri" panose="020F0502020204030204" pitchFamily="34" charset="0"/>
                          <a:cs typeface="Calibri" panose="020F0502020204030204" pitchFamily="34" charset="0"/>
                        </a:rPr>
                        <a:t> </a:t>
                      </a:r>
                    </a:p>
                  </a:txBody>
                  <a:tcPr>
                    <a:solidFill>
                      <a:schemeClr val="tx1">
                        <a:lumMod val="20000"/>
                        <a:lumOff val="80000"/>
                      </a:schemeClr>
                    </a:solidFill>
                  </a:tcPr>
                </a:tc>
                <a:extLst>
                  <a:ext uri="{0D108BD9-81ED-4DB2-BD59-A6C34878D82A}">
                    <a16:rowId xmlns:a16="http://schemas.microsoft.com/office/drawing/2014/main" val="173029964"/>
                  </a:ext>
                </a:extLst>
              </a:tr>
              <a:tr h="1098180">
                <a:tc>
                  <a:txBody>
                    <a:bodyPr/>
                    <a:lstStyle/>
                    <a:p>
                      <a:r>
                        <a:rPr lang="en-US" sz="700" dirty="0">
                          <a:latin typeface="Calibri"/>
                          <a:ea typeface="Calibri"/>
                          <a:cs typeface="Calibri"/>
                        </a:rPr>
                        <a:t>We worked various CI techniques,   pre-commits, a testing branch and various workflows. Although implemented   late, we learned a lot from the benefits and implications. The workflows on main build and   push images to Docker Hub upon changes in the files. Automatic coverage report for   insights into the unit-tests. And requirements to complete tests </a:t>
                      </a:r>
                      <a:r>
                        <a:rPr lang="en-US" sz="700" dirty="0" err="1">
                          <a:latin typeface="Calibri"/>
                          <a:ea typeface="Calibri"/>
                          <a:cs typeface="Calibri"/>
                        </a:rPr>
                        <a:t>succesfully</a:t>
                      </a:r>
                      <a:r>
                        <a:rPr lang="en-US" sz="700" dirty="0">
                          <a:latin typeface="Calibri"/>
                          <a:ea typeface="Calibri"/>
                          <a:cs typeface="Calibri"/>
                        </a:rPr>
                        <a:t>   to push to main.</a:t>
                      </a:r>
                      <a:endParaRPr lang="en-NL" sz="700" dirty="0">
                        <a:latin typeface="Calibri" panose="020F0502020204030204" pitchFamily="34" charset="0"/>
                        <a:ea typeface="Calibri" panose="020F0502020204030204" pitchFamily="34" charset="0"/>
                        <a:cs typeface="Calibri" panose="020F0502020204030204" pitchFamily="34" charset="0"/>
                      </a:endParaRPr>
                    </a:p>
                  </a:txBody>
                  <a:tcPr>
                    <a:solidFill>
                      <a:schemeClr val="accent4">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pl-PL" sz="700" dirty="0">
                          <a:latin typeface="Calibri" panose="020F0502020204030204" pitchFamily="34" charset="0"/>
                          <a:ea typeface="Calibri" panose="020F0502020204030204" pitchFamily="34" charset="0"/>
                          <a:cs typeface="Calibri" panose="020F0502020204030204" pitchFamily="34" charset="0"/>
                        </a:rPr>
                        <a:t>We </a:t>
                      </a:r>
                      <a:r>
                        <a:rPr lang="en-US" sz="700" dirty="0">
                          <a:latin typeface="Calibri" panose="020F0502020204030204" pitchFamily="34" charset="0"/>
                          <a:ea typeface="Calibri" panose="020F0502020204030204" pitchFamily="34" charset="0"/>
                          <a:cs typeface="Calibri" panose="020F0502020204030204" pitchFamily="34" charset="0"/>
                        </a:rPr>
                        <a:t>works towards applying industry best practice for CI in ML Deployments by automating the upload of development containers and Python packages. Model </a:t>
                      </a:r>
                      <a:r>
                        <a:rPr lang="en-US" sz="700" dirty="0" err="1">
                          <a:latin typeface="Calibri" panose="020F0502020204030204" pitchFamily="34" charset="0"/>
                          <a:ea typeface="Calibri" panose="020F0502020204030204" pitchFamily="34" charset="0"/>
                          <a:cs typeface="Calibri" panose="020F0502020204030204" pitchFamily="34" charset="0"/>
                        </a:rPr>
                        <a:t>perfomance</a:t>
                      </a:r>
                      <a:r>
                        <a:rPr lang="en-US" sz="700" dirty="0">
                          <a:latin typeface="Calibri" panose="020F0502020204030204" pitchFamily="34" charset="0"/>
                          <a:ea typeface="Calibri" panose="020F0502020204030204" pitchFamily="34" charset="0"/>
                          <a:cs typeface="Calibri" panose="020F0502020204030204" pitchFamily="34" charset="0"/>
                        </a:rPr>
                        <a:t> is monitored using relevant metrics and logging appropriate for the cloud package used.</a:t>
                      </a:r>
                    </a:p>
                    <a:p>
                      <a:endParaRPr lang="en-NL" sz="700" dirty="0">
                        <a:latin typeface="Calibri" panose="020F0502020204030204" pitchFamily="34" charset="0"/>
                        <a:ea typeface="Calibri" panose="020F0502020204030204" pitchFamily="34" charset="0"/>
                        <a:cs typeface="Calibri" panose="020F0502020204030204" pitchFamily="34" charset="0"/>
                      </a:endParaRPr>
                    </a:p>
                  </a:txBody>
                  <a:tcPr>
                    <a:solidFill>
                      <a:schemeClr val="accent6">
                        <a:lumMod val="40000"/>
                        <a:lumOff val="60000"/>
                      </a:schemeClr>
                    </a:solidFill>
                  </a:tcPr>
                </a:tc>
                <a:tc>
                  <a:txBody>
                    <a:bodyPr/>
                    <a:lstStyle/>
                    <a:p>
                      <a:r>
                        <a:rPr lang="en-US" sz="700" dirty="0">
                          <a:latin typeface="Calibri" panose="020F0502020204030204" pitchFamily="34" charset="0"/>
                          <a:ea typeface="Calibri" panose="020F0502020204030204" pitchFamily="34" charset="0"/>
                          <a:cs typeface="Calibri" panose="020F0502020204030204" pitchFamily="34" charset="0"/>
                        </a:rPr>
                        <a:t>Continuous training and testing   fed by data pipeline using AzureML, the training jobs contain relevant   metrics. We used custom IoU and F1 metrics   to train the models with. We have set up feature level   branches, that can be merged to develoment upon finishing for review, it can   then be pushed to test with the appropriate user-test after which it is   merged with main. Because of the late implementation we were facing some problems,   but we learned a lot from this.</a:t>
                      </a:r>
                      <a:endParaRPr lang="en-NL" sz="700" dirty="0">
                        <a:latin typeface="Calibri" panose="020F0502020204030204" pitchFamily="34" charset="0"/>
                        <a:ea typeface="Calibri" panose="020F0502020204030204" pitchFamily="34" charset="0"/>
                        <a:cs typeface="Calibri" panose="020F0502020204030204" pitchFamily="34" charset="0"/>
                      </a:endParaRPr>
                    </a:p>
                  </a:txBody>
                  <a:tcPr>
                    <a:solidFill>
                      <a:srgbClr val="00FFCC"/>
                    </a:solidFill>
                  </a:tcPr>
                </a:tc>
                <a:tc>
                  <a:txBody>
                    <a:bodyPr/>
                    <a:lstStyle/>
                    <a:p>
                      <a:r>
                        <a:rPr lang="en-NL" sz="700" dirty="0">
                          <a:latin typeface="Calibri"/>
                          <a:ea typeface="Calibri"/>
                          <a:cs typeface="Calibri"/>
                        </a:rPr>
                        <a:t>Provide writted justification supported with evidence here. </a:t>
                      </a:r>
                      <a:r>
                        <a:rPr lang="en-GB" sz="700" dirty="0">
                          <a:latin typeface="Calibri"/>
                          <a:ea typeface="Calibri"/>
                          <a:cs typeface="Calibri"/>
                        </a:rPr>
                        <a:t>Show your best examples, do not go overboard, add in short description, you are free to alter this layout (or add slides per evidence) to suit your needs. Just be sure that it is clear.</a:t>
                      </a:r>
                    </a:p>
                    <a:p>
                      <a:endParaRPr lang="en-NL" sz="700" dirty="0">
                        <a:latin typeface="Calibri" panose="020F0502020204030204" pitchFamily="34" charset="0"/>
                        <a:ea typeface="Calibri" panose="020F0502020204030204" pitchFamily="34" charset="0"/>
                        <a:cs typeface="Calibri" panose="020F0502020204030204" pitchFamily="34" charset="0"/>
                      </a:endParaRPr>
                    </a:p>
                  </a:txBody>
                  <a:tcPr>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NL" sz="700" dirty="0">
                          <a:latin typeface="Calibri"/>
                          <a:ea typeface="Calibri"/>
                          <a:cs typeface="Calibri"/>
                        </a:rPr>
                        <a:t>Provide writted justification supported with evidence here. </a:t>
                      </a:r>
                      <a:r>
                        <a:rPr lang="en-GB" sz="700" dirty="0">
                          <a:latin typeface="Calibri"/>
                          <a:ea typeface="Calibri"/>
                          <a:cs typeface="Calibri"/>
                        </a:rPr>
                        <a:t>Show your best examples, do not go overboard, add in short description, you are free to alter this layout (or add slides per evidence) to suit your needs. Just be sure that it is clear.</a:t>
                      </a:r>
                    </a:p>
                    <a:p>
                      <a:endParaRPr lang="en-NL" sz="700" dirty="0">
                        <a:latin typeface="Calibri" panose="020F0502020204030204" pitchFamily="34" charset="0"/>
                        <a:ea typeface="Calibri" panose="020F0502020204030204" pitchFamily="34" charset="0"/>
                        <a:cs typeface="Calibri" panose="020F0502020204030204" pitchFamily="34" charset="0"/>
                      </a:endParaRPr>
                    </a:p>
                  </a:txBody>
                  <a:tcPr>
                    <a:solidFill>
                      <a:schemeClr val="tx1">
                        <a:lumMod val="20000"/>
                        <a:lumOff val="80000"/>
                      </a:schemeClr>
                    </a:solidFill>
                  </a:tcPr>
                </a:tc>
                <a:extLst>
                  <a:ext uri="{0D108BD9-81ED-4DB2-BD59-A6C34878D82A}">
                    <a16:rowId xmlns:a16="http://schemas.microsoft.com/office/drawing/2014/main" val="3577151072"/>
                  </a:ext>
                </a:extLst>
              </a:tr>
              <a:tr h="1300476">
                <a:tc>
                  <a:txBody>
                    <a:bodyPr/>
                    <a:lstStyle/>
                    <a:p>
                      <a:pPr lvl="0">
                        <a:buNone/>
                      </a:pPr>
                      <a:r>
                        <a:rPr lang="en-US" sz="700" dirty="0">
                          <a:latin typeface="Calibri"/>
                          <a:ea typeface="Calibri"/>
                          <a:cs typeface="Calibri"/>
                        </a:rPr>
                        <a:t>Docker workflows</a:t>
                      </a:r>
                      <a:r>
                        <a:rPr lang="pl-PL" sz="700" dirty="0">
                          <a:latin typeface="Calibri"/>
                          <a:ea typeface="Calibri"/>
                          <a:cs typeface="Calibri"/>
                        </a:rPr>
                        <a:t>: </a:t>
                      </a:r>
                      <a:r>
                        <a:rPr lang="pl-PL" sz="500" dirty="0">
                          <a:latin typeface="Calibri"/>
                          <a:ea typeface="Calibri"/>
                          <a:cs typeface="Calibri"/>
                          <a:hlinkClick r:id="rId3"/>
                        </a:rPr>
                        <a:t>https://github.com/BredaUniversityADSAI/2023-24d-fai2-adsai-group-cv1/tree/test/.github/workflows</a:t>
                      </a:r>
                      <a:r>
                        <a:rPr lang="pl-PL" sz="500" dirty="0">
                          <a:latin typeface="Calibri"/>
                          <a:ea typeface="Calibri"/>
                          <a:cs typeface="Calibri"/>
                        </a:rPr>
                        <a:t> </a:t>
                      </a:r>
                    </a:p>
                    <a:p>
                      <a:pPr lvl="0">
                        <a:buNone/>
                      </a:pPr>
                      <a:r>
                        <a:rPr lang="pl-PL" sz="700" dirty="0">
                          <a:latin typeface="Calibri"/>
                          <a:ea typeface="Calibri"/>
                          <a:cs typeface="Calibri"/>
                        </a:rPr>
                        <a:t>Unit-test workflows: </a:t>
                      </a:r>
                      <a:r>
                        <a:rPr lang="pl-PL" sz="500" dirty="0">
                          <a:latin typeface="Calibri"/>
                          <a:ea typeface="Calibri"/>
                          <a:cs typeface="Calibri"/>
                          <a:hlinkClick r:id="rId4"/>
                        </a:rPr>
                        <a:t>https://github.com/BredaUniversityADSAI/2023-24d-fai2-adsai-group-cv1/blob/test/.github/workflows/CI.yml</a:t>
                      </a:r>
                      <a:r>
                        <a:rPr lang="pl-PL" sz="500" dirty="0">
                          <a:latin typeface="Calibri"/>
                          <a:ea typeface="Calibri"/>
                          <a:cs typeface="Calibri"/>
                        </a:rPr>
                        <a:t> </a:t>
                      </a:r>
                    </a:p>
                    <a:p>
                      <a:pPr lvl="0">
                        <a:buNone/>
                      </a:pPr>
                      <a:r>
                        <a:rPr lang="pl-PL" sz="700" dirty="0" err="1">
                          <a:latin typeface="Calibri"/>
                          <a:ea typeface="Calibri"/>
                          <a:cs typeface="Calibri"/>
                        </a:rPr>
                        <a:t>Coverage</a:t>
                      </a:r>
                      <a:r>
                        <a:rPr lang="pl-PL" sz="700" dirty="0">
                          <a:latin typeface="Calibri"/>
                          <a:ea typeface="Calibri"/>
                          <a:cs typeface="Calibri"/>
                        </a:rPr>
                        <a:t> Report: </a:t>
                      </a:r>
                      <a:r>
                        <a:rPr lang="pl-PL" sz="500" dirty="0">
                          <a:latin typeface="Calibri"/>
                          <a:ea typeface="Calibri"/>
                          <a:cs typeface="Calibri"/>
                          <a:hlinkClick r:id="rId5"/>
                        </a:rPr>
                        <a:t>https://urban-adventure-o4eew5n.pages.github.io/coverage/index.html</a:t>
                      </a:r>
                      <a:r>
                        <a:rPr lang="pl-PL" sz="500" dirty="0">
                          <a:latin typeface="Calibri"/>
                          <a:ea typeface="Calibri"/>
                          <a:cs typeface="Calibri"/>
                        </a:rPr>
                        <a:t> </a:t>
                      </a:r>
                    </a:p>
                    <a:p>
                      <a:pPr lvl="0">
                        <a:buNone/>
                      </a:pPr>
                      <a:r>
                        <a:rPr lang="pl-PL" sz="700" dirty="0" err="1">
                          <a:latin typeface="Calibri"/>
                          <a:ea typeface="Calibri"/>
                          <a:cs typeface="Calibri"/>
                        </a:rPr>
                        <a:t>Pre-commits</a:t>
                      </a:r>
                      <a:r>
                        <a:rPr lang="pl-PL" sz="700" dirty="0">
                          <a:latin typeface="Calibri"/>
                          <a:ea typeface="Calibri"/>
                          <a:cs typeface="Calibri"/>
                        </a:rPr>
                        <a:t>: </a:t>
                      </a:r>
                      <a:r>
                        <a:rPr lang="pl-PL" sz="500" dirty="0">
                          <a:latin typeface="Calibri"/>
                          <a:ea typeface="Calibri"/>
                          <a:cs typeface="Calibri"/>
                          <a:hlinkClick r:id="rId6"/>
                        </a:rPr>
                        <a:t>https://github.com/BredaUniversityADSAI/2023-24d-fai2-adsai-group-cv1/blob/development/ATHENA/.pre-commit-config.yaml</a:t>
                      </a:r>
                      <a:r>
                        <a:rPr lang="pl-PL" sz="500" dirty="0">
                          <a:latin typeface="Calibri"/>
                          <a:ea typeface="Calibri"/>
                          <a:cs typeface="Calibri"/>
                        </a:rPr>
                        <a:t> </a:t>
                      </a:r>
                    </a:p>
                    <a:p>
                      <a:pPr lvl="0">
                        <a:buNone/>
                      </a:pPr>
                      <a:endParaRPr lang="en-US" sz="700" dirty="0">
                        <a:latin typeface="Calibri"/>
                        <a:ea typeface="Calibri"/>
                        <a:cs typeface="Calibri"/>
                      </a:endParaRPr>
                    </a:p>
                  </a:txBody>
                  <a:tcPr>
                    <a:solidFill>
                      <a:schemeClr val="accent4">
                        <a:lumMod val="40000"/>
                        <a:lumOff val="60000"/>
                      </a:schemeClr>
                    </a:solidFill>
                  </a:tcPr>
                </a:tc>
                <a:tc>
                  <a:txBody>
                    <a:bodyPr/>
                    <a:lstStyle/>
                    <a:p>
                      <a:pPr lvl="0">
                        <a:buNone/>
                      </a:pPr>
                      <a:r>
                        <a:rPr lang="pl-PL" sz="700" dirty="0">
                          <a:latin typeface="Calibri"/>
                          <a:ea typeface="Calibri"/>
                          <a:cs typeface="Calibri"/>
                        </a:rPr>
                        <a:t>B</a:t>
                      </a:r>
                      <a:r>
                        <a:rPr lang="en-US" sz="700" dirty="0">
                          <a:latin typeface="Calibri"/>
                          <a:ea typeface="Calibri"/>
                          <a:cs typeface="Calibri"/>
                        </a:rPr>
                        <a:t>uild-frontend.yml</a:t>
                      </a:r>
                      <a:r>
                        <a:rPr lang="pl-PL" sz="700" dirty="0">
                          <a:latin typeface="Calibri"/>
                          <a:ea typeface="Calibri"/>
                          <a:cs typeface="Calibri"/>
                        </a:rPr>
                        <a:t>: </a:t>
                      </a:r>
                      <a:r>
                        <a:rPr lang="pl-PL" sz="700" dirty="0">
                          <a:latin typeface="Calibri"/>
                          <a:ea typeface="Calibri"/>
                          <a:cs typeface="Calibri"/>
                          <a:hlinkClick r:id="rId7"/>
                        </a:rPr>
                        <a:t>https://github.com/BredaUniversityADSAI/2023-24d-fai2-adsai-group-cv1/blob/main/.github/workflows/build-frontend.yml</a:t>
                      </a:r>
                      <a:r>
                        <a:rPr lang="pl-PL" sz="700" dirty="0">
                          <a:latin typeface="Calibri"/>
                          <a:ea typeface="Calibri"/>
                          <a:cs typeface="Calibri"/>
                        </a:rPr>
                        <a:t> </a:t>
                      </a:r>
                    </a:p>
                    <a:p>
                      <a:pPr lvl="0">
                        <a:buNone/>
                      </a:pPr>
                      <a:endParaRPr lang="pl-PL" sz="700" dirty="0">
                        <a:latin typeface="Calibri"/>
                        <a:ea typeface="Calibri"/>
                        <a:cs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700" dirty="0">
                          <a:latin typeface="Calibri" panose="020F0502020204030204" pitchFamily="34" charset="0"/>
                          <a:ea typeface="Calibri" panose="020F0502020204030204" pitchFamily="34" charset="0"/>
                          <a:cs typeface="Calibri" panose="020F0502020204030204" pitchFamily="34" charset="0"/>
                        </a:rPr>
                        <a:t>Automated metric logging and visualisations</a:t>
                      </a:r>
                      <a:r>
                        <a:rPr lang="pl-PL" sz="700" dirty="0">
                          <a:latin typeface="Calibri" panose="020F0502020204030204" pitchFamily="34" charset="0"/>
                          <a:ea typeface="Calibri" panose="020F0502020204030204" pitchFamily="34" charset="0"/>
                          <a:cs typeface="Calibri" panose="020F0502020204030204" pitchFamily="34" charset="0"/>
                        </a:rPr>
                        <a:t>: </a:t>
                      </a:r>
                      <a:r>
                        <a:rPr lang="pl-PL" sz="700" dirty="0">
                          <a:latin typeface="Calibri" panose="020F0502020204030204" pitchFamily="34" charset="0"/>
                          <a:ea typeface="Calibri" panose="020F0502020204030204" pitchFamily="34" charset="0"/>
                          <a:cs typeface="Calibri" panose="020F0502020204030204" pitchFamily="34" charset="0"/>
                          <a:hlinkClick r:id="rId8"/>
                        </a:rPr>
                        <a:t>https://github.com/BredaUniversityADSAI/2023-24d-fai2-adsai-DominikSzewczyk224180/blob/main/Evidence/Automated%20metric%20logging%20and%20visualisations.png</a:t>
                      </a:r>
                      <a:r>
                        <a:rPr lang="pl-PL" sz="700" dirty="0">
                          <a:latin typeface="Calibri" panose="020F0502020204030204" pitchFamily="34" charset="0"/>
                          <a:ea typeface="Calibri" panose="020F0502020204030204" pitchFamily="34" charset="0"/>
                          <a:cs typeface="Calibri" panose="020F0502020204030204" pitchFamily="34" charset="0"/>
                        </a:rPr>
                        <a:t> </a:t>
                      </a:r>
                      <a:endParaRPr lang="en-US" sz="700" dirty="0">
                        <a:latin typeface="Calibri"/>
                        <a:ea typeface="Calibri"/>
                        <a:cs typeface="Calibri"/>
                      </a:endParaRPr>
                    </a:p>
                  </a:txBody>
                  <a:tcPr>
                    <a:solidFill>
                      <a:schemeClr val="accent6">
                        <a:lumMod val="40000"/>
                        <a:lumOff val="60000"/>
                      </a:schemeClr>
                    </a:solidFill>
                  </a:tcPr>
                </a:tc>
                <a:tc>
                  <a:txBody>
                    <a:bodyPr/>
                    <a:lstStyle/>
                    <a:p>
                      <a:pPr lvl="0">
                        <a:buNone/>
                      </a:pPr>
                      <a:r>
                        <a:rPr lang="pl-PL" sz="700" dirty="0" err="1">
                          <a:latin typeface="Calibri"/>
                          <a:ea typeface="Calibri"/>
                          <a:cs typeface="Calibri"/>
                        </a:rPr>
                        <a:t>Metric</a:t>
                      </a:r>
                      <a:r>
                        <a:rPr lang="pl-PL" sz="700" dirty="0">
                          <a:latin typeface="Calibri"/>
                          <a:ea typeface="Calibri"/>
                          <a:cs typeface="Calibri"/>
                        </a:rPr>
                        <a:t>: </a:t>
                      </a:r>
                      <a:r>
                        <a:rPr lang="pl-PL" sz="700" dirty="0">
                          <a:latin typeface="Calibri"/>
                          <a:ea typeface="Calibri"/>
                          <a:cs typeface="Calibri"/>
                          <a:hlinkClick r:id="rId9"/>
                        </a:rPr>
                        <a:t>https://github.com/BredaUniversityADSAI/2023-24d-fai2-adsai-group-cv1/blob/test/app/backend/ATHENA/scr/metric.py</a:t>
                      </a:r>
                      <a:r>
                        <a:rPr lang="pl-PL" sz="700" dirty="0">
                          <a:latin typeface="Calibri"/>
                          <a:ea typeface="Calibri"/>
                          <a:cs typeface="Calibri"/>
                        </a:rPr>
                        <a:t> </a:t>
                      </a:r>
                    </a:p>
                    <a:p>
                      <a:pPr lvl="0">
                        <a:buNone/>
                      </a:pPr>
                      <a:r>
                        <a:rPr lang="en-US" sz="700" dirty="0">
                          <a:latin typeface="Calibri"/>
                          <a:ea typeface="Calibri"/>
                          <a:cs typeface="Calibri"/>
                        </a:rPr>
                        <a:t>Branches</a:t>
                      </a:r>
                      <a:r>
                        <a:rPr lang="pl-PL" sz="700" dirty="0">
                          <a:latin typeface="Calibri"/>
                          <a:ea typeface="Calibri"/>
                          <a:cs typeface="Calibri"/>
                        </a:rPr>
                        <a:t>: </a:t>
                      </a:r>
                      <a:r>
                        <a:rPr lang="pl-PL" sz="700" dirty="0">
                          <a:latin typeface="Calibri"/>
                          <a:ea typeface="Calibri"/>
                          <a:cs typeface="Calibri"/>
                          <a:hlinkClick r:id="rId10"/>
                        </a:rPr>
                        <a:t>https://github.com/BredaUniversityADSAI/2023-24d-fai2-adsai-group-cv1/branches</a:t>
                      </a:r>
                      <a:r>
                        <a:rPr lang="pl-PL" sz="700" dirty="0">
                          <a:latin typeface="Calibri"/>
                          <a:ea typeface="Calibri"/>
                          <a:cs typeface="Calibri"/>
                        </a:rPr>
                        <a:t> </a:t>
                      </a:r>
                      <a:endParaRPr lang="en-US" sz="700" dirty="0">
                        <a:latin typeface="Calibri"/>
                        <a:ea typeface="Calibri"/>
                        <a:cs typeface="Calibri"/>
                      </a:endParaRPr>
                    </a:p>
                  </a:txBody>
                  <a:tcPr>
                    <a:solidFill>
                      <a:srgbClr val="00FFCC"/>
                    </a:solidFill>
                  </a:tcPr>
                </a:tc>
                <a:tc>
                  <a:txBody>
                    <a:bodyPr/>
                    <a:lstStyle/>
                    <a:p>
                      <a:pPr lvl="0" algn="l">
                        <a:lnSpc>
                          <a:spcPct val="100000"/>
                        </a:lnSpc>
                        <a:spcBef>
                          <a:spcPts val="0"/>
                        </a:spcBef>
                        <a:spcAft>
                          <a:spcPts val="0"/>
                        </a:spcAft>
                        <a:buNone/>
                      </a:pPr>
                      <a:r>
                        <a:rPr lang="en-US" sz="700" b="0" i="0" u="none" strike="noStrike" noProof="0" dirty="0">
                          <a:solidFill>
                            <a:srgbClr val="000000"/>
                          </a:solidFill>
                        </a:rPr>
                        <a:t>Provide evidence links for each criterion.</a:t>
                      </a:r>
                    </a:p>
                    <a:p>
                      <a:pPr lvl="0">
                        <a:buNone/>
                      </a:pPr>
                      <a:endParaRPr lang="en-US" sz="700" dirty="0">
                        <a:latin typeface="Calibri"/>
                        <a:ea typeface="Calibri"/>
                        <a:cs typeface="Calibri"/>
                      </a:endParaRPr>
                    </a:p>
                  </a:txBody>
                  <a:tcPr>
                    <a:solidFill>
                      <a:schemeClr val="accent2">
                        <a:lumMod val="20000"/>
                        <a:lumOff val="80000"/>
                      </a:schemeClr>
                    </a:solidFill>
                  </a:tcPr>
                </a:tc>
                <a:tc>
                  <a:txBody>
                    <a:bodyPr/>
                    <a:lstStyle/>
                    <a:p>
                      <a:pPr lvl="0" algn="l">
                        <a:lnSpc>
                          <a:spcPct val="100000"/>
                        </a:lnSpc>
                        <a:spcBef>
                          <a:spcPts val="0"/>
                        </a:spcBef>
                        <a:spcAft>
                          <a:spcPts val="0"/>
                        </a:spcAft>
                        <a:buNone/>
                      </a:pPr>
                      <a:r>
                        <a:rPr lang="en-US" sz="700" b="0" i="0" u="none" strike="noStrike" noProof="0" dirty="0">
                          <a:solidFill>
                            <a:srgbClr val="000000"/>
                          </a:solidFill>
                        </a:rPr>
                        <a:t>Provide evidence links for each criterion.</a:t>
                      </a:r>
                    </a:p>
                  </a:txBody>
                  <a:tcPr>
                    <a:solidFill>
                      <a:schemeClr val="tx1">
                        <a:lumMod val="20000"/>
                        <a:lumOff val="80000"/>
                      </a:schemeClr>
                    </a:solidFill>
                  </a:tcPr>
                </a:tc>
                <a:extLst>
                  <a:ext uri="{0D108BD9-81ED-4DB2-BD59-A6C34878D82A}">
                    <a16:rowId xmlns:a16="http://schemas.microsoft.com/office/drawing/2014/main" val="740005107"/>
                  </a:ext>
                </a:extLst>
              </a:tr>
            </a:tbl>
          </a:graphicData>
        </a:graphic>
      </p:graphicFrame>
    </p:spTree>
    <p:extLst>
      <p:ext uri="{BB962C8B-B14F-4D97-AF65-F5344CB8AC3E}">
        <p14:creationId xmlns:p14="http://schemas.microsoft.com/office/powerpoint/2010/main" val="17866347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9"/>
          <p:cNvSpPr txBox="1">
            <a:spLocks noGrp="1"/>
          </p:cNvSpPr>
          <p:nvPr>
            <p:ph type="ctrTitle"/>
          </p:nvPr>
        </p:nvSpPr>
        <p:spPr>
          <a:xfrm>
            <a:off x="2286000" y="1104139"/>
            <a:ext cx="64008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t>
            </a:r>
            <a:r>
              <a:rPr lang="en-NL" err="1"/>
              <a:t>edal</a:t>
            </a:r>
            <a:r>
              <a:rPr lang="en-NL"/>
              <a:t> Challenges</a:t>
            </a:r>
            <a:endParaRPr/>
          </a:p>
        </p:txBody>
      </p:sp>
      <p:sp>
        <p:nvSpPr>
          <p:cNvPr id="468" name="Google Shape;468;p49"/>
          <p:cNvSpPr txBox="1">
            <a:spLocks noGrp="1"/>
          </p:cNvSpPr>
          <p:nvPr>
            <p:ph type="subTitle" idx="1"/>
          </p:nvPr>
        </p:nvSpPr>
        <p:spPr>
          <a:xfrm>
            <a:off x="2286000" y="2503171"/>
            <a:ext cx="64008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NL"/>
              <a:t>Going the extra mile!</a:t>
            </a:r>
            <a:endParaRPr/>
          </a:p>
        </p:txBody>
      </p:sp>
      <p:pic>
        <p:nvPicPr>
          <p:cNvPr id="7" name="Graphic 6" descr="Medal">
            <a:extLst>
              <a:ext uri="{FF2B5EF4-FFF2-40B4-BE49-F238E27FC236}">
                <a16:creationId xmlns:a16="http://schemas.microsoft.com/office/drawing/2014/main" id="{2C2C6876-7040-0594-5C65-F9EFF1B3B31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1666" y="1379845"/>
            <a:ext cx="3492405" cy="3492405"/>
          </a:xfrm>
          <a:prstGeom prst="rect">
            <a:avLst/>
          </a:prstGeom>
        </p:spPr>
      </p:pic>
    </p:spTree>
    <p:extLst>
      <p:ext uri="{BB962C8B-B14F-4D97-AF65-F5344CB8AC3E}">
        <p14:creationId xmlns:p14="http://schemas.microsoft.com/office/powerpoint/2010/main" val="28329518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6" name="Google Shape;476;p50"/>
          <p:cNvSpPr txBox="1">
            <a:spLocks noGrp="1"/>
          </p:cNvSpPr>
          <p:nvPr>
            <p:ph type="title" idx="2"/>
          </p:nvPr>
        </p:nvSpPr>
        <p:spPr>
          <a:xfrm>
            <a:off x="7068300" y="0"/>
            <a:ext cx="1984200" cy="576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1/1</a:t>
            </a:r>
            <a:endParaRPr/>
          </a:p>
        </p:txBody>
      </p:sp>
      <p:sp>
        <p:nvSpPr>
          <p:cNvPr id="477" name="Google Shape;477;p50"/>
          <p:cNvSpPr txBox="1">
            <a:spLocks noGrp="1"/>
          </p:cNvSpPr>
          <p:nvPr>
            <p:ph type="body" idx="4294967295"/>
          </p:nvPr>
        </p:nvSpPr>
        <p:spPr>
          <a:xfrm>
            <a:off x="63194" y="1152000"/>
            <a:ext cx="2629206" cy="389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pl-PL" sz="1600" i="1" dirty="0">
                <a:solidFill>
                  <a:schemeClr val="lt1"/>
                </a:solidFill>
                <a:latin typeface="Helvetica Neue"/>
                <a:ea typeface="Helvetica Neue"/>
                <a:cs typeface="Helvetica Neue"/>
                <a:sym typeface="Helvetica Neue"/>
              </a:rPr>
              <a:t>We c</a:t>
            </a:r>
            <a:r>
              <a:rPr lang="en-US" sz="1600" i="1" dirty="0" err="1">
                <a:solidFill>
                  <a:schemeClr val="lt1"/>
                </a:solidFill>
                <a:latin typeface="Helvetica Neue"/>
                <a:ea typeface="Helvetica Neue"/>
                <a:cs typeface="Helvetica Neue"/>
                <a:sym typeface="Helvetica Neue"/>
              </a:rPr>
              <a:t>reate</a:t>
            </a:r>
            <a:r>
              <a:rPr lang="en-US" sz="1600" i="1" dirty="0">
                <a:solidFill>
                  <a:schemeClr val="lt1"/>
                </a:solidFill>
                <a:latin typeface="Helvetica Neue"/>
                <a:ea typeface="Helvetica Neue"/>
                <a:cs typeface="Helvetica Neue"/>
                <a:sym typeface="Helvetica Neue"/>
              </a:rPr>
              <a:t> a web based GUI (using a frontend tool</a:t>
            </a:r>
            <a:r>
              <a:rPr lang="pl-PL" sz="1600" i="1" dirty="0">
                <a:solidFill>
                  <a:schemeClr val="lt1"/>
                </a:solidFill>
                <a:latin typeface="Helvetica Neue"/>
                <a:ea typeface="Helvetica Neue"/>
                <a:cs typeface="Helvetica Neue"/>
                <a:sym typeface="Helvetica Neue"/>
              </a:rPr>
              <a:t>) </a:t>
            </a:r>
            <a:r>
              <a:rPr lang="en-US" sz="1600" i="1" dirty="0">
                <a:solidFill>
                  <a:schemeClr val="lt1"/>
                </a:solidFill>
                <a:latin typeface="Helvetica Neue"/>
                <a:ea typeface="Helvetica Neue"/>
                <a:cs typeface="Helvetica Neue"/>
                <a:sym typeface="Helvetica Neue"/>
              </a:rPr>
              <a:t>for your deployed app that adds business value to the model.</a:t>
            </a:r>
            <a:endParaRPr lang="pl-PL" sz="1600" i="1" dirty="0">
              <a:solidFill>
                <a:schemeClr val="lt1"/>
              </a:solidFill>
              <a:latin typeface="Helvetica Neue"/>
              <a:ea typeface="Helvetica Neue"/>
              <a:cs typeface="Helvetica Neue"/>
              <a:sym typeface="Helvetica Neue"/>
            </a:endParaRPr>
          </a:p>
          <a:p>
            <a:pPr marL="0" lvl="0" indent="0" algn="l" rtl="0">
              <a:lnSpc>
                <a:spcPct val="115000"/>
              </a:lnSpc>
              <a:spcBef>
                <a:spcPts val="0"/>
              </a:spcBef>
              <a:spcAft>
                <a:spcPts val="0"/>
              </a:spcAft>
              <a:buNone/>
            </a:pPr>
            <a:endParaRPr lang="pl-PL" sz="1600" i="1" dirty="0">
              <a:solidFill>
                <a:schemeClr val="lt1"/>
              </a:solidFill>
              <a:latin typeface="Helvetica Neue"/>
              <a:ea typeface="Helvetica Neue"/>
              <a:cs typeface="Helvetica Neue"/>
              <a:sym typeface="Helvetica Neue"/>
            </a:endParaRPr>
          </a:p>
          <a:p>
            <a:pPr marL="0" lvl="0" indent="0" algn="l" rtl="0">
              <a:lnSpc>
                <a:spcPct val="115000"/>
              </a:lnSpc>
              <a:spcBef>
                <a:spcPts val="0"/>
              </a:spcBef>
              <a:spcAft>
                <a:spcPts val="0"/>
              </a:spcAft>
              <a:buNone/>
            </a:pPr>
            <a:r>
              <a:rPr lang="pl-PL" sz="1600" i="1" dirty="0">
                <a:solidFill>
                  <a:schemeClr val="lt1"/>
                </a:solidFill>
                <a:latin typeface="Helvetica Neue"/>
                <a:ea typeface="Helvetica Neue"/>
                <a:cs typeface="Helvetica Neue"/>
                <a:sym typeface="Helvetica Neue"/>
                <a:hlinkClick r:id="rId3"/>
              </a:rPr>
              <a:t>https://github.com/BredaUniversityADSAI/2023-24d-fai2-adsai-group-cv1/tree/test/app/frontend</a:t>
            </a:r>
            <a:r>
              <a:rPr lang="pl-PL" sz="1600" i="1" dirty="0">
                <a:solidFill>
                  <a:schemeClr val="lt1"/>
                </a:solidFill>
                <a:latin typeface="Helvetica Neue"/>
                <a:ea typeface="Helvetica Neue"/>
                <a:cs typeface="Helvetica Neue"/>
                <a:sym typeface="Helvetica Neue"/>
              </a:rPr>
              <a:t> </a:t>
            </a:r>
          </a:p>
          <a:p>
            <a:pPr marL="0" lvl="0" indent="0" algn="l" rtl="0">
              <a:lnSpc>
                <a:spcPct val="115000"/>
              </a:lnSpc>
              <a:spcBef>
                <a:spcPts val="0"/>
              </a:spcBef>
              <a:spcAft>
                <a:spcPts val="0"/>
              </a:spcAft>
              <a:buNone/>
            </a:pPr>
            <a:endParaRPr lang="pl-PL" sz="900" i="1" dirty="0">
              <a:solidFill>
                <a:schemeClr val="lt1"/>
              </a:solidFill>
              <a:latin typeface="Helvetica Neue"/>
              <a:sym typeface="Helvetica Neue"/>
            </a:endParaRPr>
          </a:p>
          <a:p>
            <a:pPr marL="0" lvl="0" indent="0" algn="l" rtl="0">
              <a:lnSpc>
                <a:spcPct val="115000"/>
              </a:lnSpc>
              <a:spcBef>
                <a:spcPts val="0"/>
              </a:spcBef>
              <a:spcAft>
                <a:spcPts val="0"/>
              </a:spcAft>
              <a:buNone/>
            </a:pPr>
            <a:endParaRPr lang="pl-PL" sz="900" dirty="0">
              <a:solidFill>
                <a:schemeClr val="lt1"/>
              </a:solidFill>
            </a:endParaRPr>
          </a:p>
          <a:p>
            <a:pPr marL="0" lvl="0" indent="0" algn="l" rtl="0">
              <a:lnSpc>
                <a:spcPct val="115000"/>
              </a:lnSpc>
              <a:spcBef>
                <a:spcPts val="0"/>
              </a:spcBef>
              <a:spcAft>
                <a:spcPts val="0"/>
              </a:spcAft>
              <a:buNone/>
            </a:pPr>
            <a:endParaRPr lang="pl-PL" sz="700" i="1" dirty="0">
              <a:solidFill>
                <a:schemeClr val="lt1"/>
              </a:solidFill>
              <a:latin typeface="Helvetica Neue"/>
              <a:ea typeface="Helvetica Neue"/>
              <a:cs typeface="Helvetica Neue"/>
              <a:sym typeface="Helvetica Neue"/>
            </a:endParaRPr>
          </a:p>
        </p:txBody>
      </p:sp>
      <p:sp>
        <p:nvSpPr>
          <p:cNvPr id="480" name="Google Shape;480;p50"/>
          <p:cNvSpPr txBox="1">
            <a:spLocks noGrp="1"/>
          </p:cNvSpPr>
          <p:nvPr>
            <p:ph type="title" idx="5"/>
          </p:nvPr>
        </p:nvSpPr>
        <p:spPr>
          <a:xfrm>
            <a:off x="845550" y="576000"/>
            <a:ext cx="7315200" cy="493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P</a:t>
            </a:r>
            <a:r>
              <a:rPr lang="en-NL" err="1"/>
              <a:t>ut</a:t>
            </a:r>
            <a:r>
              <a:rPr lang="en-NL"/>
              <a:t> your evidence down here to receive a medal!</a:t>
            </a:r>
            <a:endParaRPr lang="en-GB"/>
          </a:p>
        </p:txBody>
      </p:sp>
      <p:sp>
        <p:nvSpPr>
          <p:cNvPr id="7" name="Google Shape;459;p48">
            <a:extLst>
              <a:ext uri="{FF2B5EF4-FFF2-40B4-BE49-F238E27FC236}">
                <a16:creationId xmlns:a16="http://schemas.microsoft.com/office/drawing/2014/main" id="{5161B9CD-FD90-1846-8EE0-48554F0A839A}"/>
              </a:ext>
            </a:extLst>
          </p:cNvPr>
          <p:cNvSpPr txBox="1">
            <a:spLocks noGrp="1"/>
          </p:cNvSpPr>
          <p:nvPr>
            <p:ph type="title" idx="3"/>
          </p:nvPr>
        </p:nvSpPr>
        <p:spPr>
          <a:xfrm>
            <a:off x="2049462" y="0"/>
            <a:ext cx="42063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NL"/>
              <a:t>Going the extra mile!</a:t>
            </a:r>
            <a:endParaRPr lang="en-GB"/>
          </a:p>
        </p:txBody>
      </p:sp>
      <p:sp>
        <p:nvSpPr>
          <p:cNvPr id="2" name="Google Shape;462;p48">
            <a:extLst>
              <a:ext uri="{FF2B5EF4-FFF2-40B4-BE49-F238E27FC236}">
                <a16:creationId xmlns:a16="http://schemas.microsoft.com/office/drawing/2014/main" id="{504CBF35-FBEA-FA87-F016-E6278C3C94BB}"/>
              </a:ext>
            </a:extLst>
          </p:cNvPr>
          <p:cNvSpPr txBox="1">
            <a:spLocks noGrp="1"/>
          </p:cNvSpPr>
          <p:nvPr>
            <p:ph type="title" idx="6"/>
          </p:nvPr>
        </p:nvSpPr>
        <p:spPr>
          <a:xfrm>
            <a:off x="845550" y="0"/>
            <a:ext cx="1368600" cy="57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NL"/>
              <a:t>Medal Challenges</a:t>
            </a:r>
            <a:endParaRPr lang="en-US"/>
          </a:p>
        </p:txBody>
      </p:sp>
      <p:pic>
        <p:nvPicPr>
          <p:cNvPr id="12" name="Graphic 11" descr="Medal">
            <a:extLst>
              <a:ext uri="{FF2B5EF4-FFF2-40B4-BE49-F238E27FC236}">
                <a16:creationId xmlns:a16="http://schemas.microsoft.com/office/drawing/2014/main" id="{DAEAD1FE-ADA8-7092-2C63-52D1D8722E0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45771" y="58096"/>
            <a:ext cx="459808" cy="459808"/>
          </a:xfrm>
          <a:prstGeom prst="rect">
            <a:avLst/>
          </a:prstGeom>
        </p:spPr>
      </p:pic>
      <p:pic>
        <p:nvPicPr>
          <p:cNvPr id="4" name="Picture 3" descr="Screens screenshot of a computer screen&#10;&#10;Description automatically generated">
            <a:extLst>
              <a:ext uri="{FF2B5EF4-FFF2-40B4-BE49-F238E27FC236}">
                <a16:creationId xmlns:a16="http://schemas.microsoft.com/office/drawing/2014/main" id="{AAA35CC3-E584-EF7D-076A-7BECB7B386C0}"/>
              </a:ext>
            </a:extLst>
          </p:cNvPr>
          <p:cNvPicPr>
            <a:picLocks noChangeAspect="1"/>
          </p:cNvPicPr>
          <p:nvPr/>
        </p:nvPicPr>
        <p:blipFill>
          <a:blip r:embed="rId6"/>
          <a:stretch>
            <a:fillRect/>
          </a:stretch>
        </p:blipFill>
        <p:spPr>
          <a:xfrm>
            <a:off x="2725269" y="947591"/>
            <a:ext cx="6164878" cy="2054959"/>
          </a:xfrm>
          <a:prstGeom prst="rect">
            <a:avLst/>
          </a:prstGeom>
        </p:spPr>
      </p:pic>
      <p:pic>
        <p:nvPicPr>
          <p:cNvPr id="9" name="Picture 8" descr="Screens screenshot of a computer&#10;&#10;Description automatically generated">
            <a:extLst>
              <a:ext uri="{FF2B5EF4-FFF2-40B4-BE49-F238E27FC236}">
                <a16:creationId xmlns:a16="http://schemas.microsoft.com/office/drawing/2014/main" id="{AF84577E-010C-2E10-2BDC-520E4D5A72E2}"/>
              </a:ext>
            </a:extLst>
          </p:cNvPr>
          <p:cNvPicPr>
            <a:picLocks noChangeAspect="1"/>
          </p:cNvPicPr>
          <p:nvPr/>
        </p:nvPicPr>
        <p:blipFill>
          <a:blip r:embed="rId7"/>
          <a:stretch>
            <a:fillRect/>
          </a:stretch>
        </p:blipFill>
        <p:spPr>
          <a:xfrm>
            <a:off x="2863272" y="3061367"/>
            <a:ext cx="6026875" cy="1985833"/>
          </a:xfrm>
          <a:prstGeom prst="rect">
            <a:avLst/>
          </a:prstGeom>
        </p:spPr>
      </p:pic>
    </p:spTree>
    <p:extLst>
      <p:ext uri="{BB962C8B-B14F-4D97-AF65-F5344CB8AC3E}">
        <p14:creationId xmlns:p14="http://schemas.microsoft.com/office/powerpoint/2010/main" val="3318464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6"/>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Where am I starting?</a:t>
            </a:r>
            <a:endParaRPr/>
          </a:p>
        </p:txBody>
      </p:sp>
      <p:sp>
        <p:nvSpPr>
          <p:cNvPr id="123" name="Google Shape;123;p16"/>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1400"/>
              <a:t>1/</a:t>
            </a:r>
            <a:r>
              <a:rPr lang="en"/>
              <a:t>2</a:t>
            </a:r>
            <a:endParaRPr sz="1400"/>
          </a:p>
        </p:txBody>
      </p:sp>
      <p:sp>
        <p:nvSpPr>
          <p:cNvPr id="124" name="Google Shape;124;p16"/>
          <p:cNvSpPr txBox="1">
            <a:spLocks noGrp="1"/>
          </p:cNvSpPr>
          <p:nvPr>
            <p:ph type="title" idx="4"/>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a:t>
            </a:r>
            <a:endParaRPr/>
          </a:p>
        </p:txBody>
      </p:sp>
      <p:sp>
        <p:nvSpPr>
          <p:cNvPr id="125" name="Google Shape;125;p16"/>
          <p:cNvSpPr txBox="1">
            <a:spLocks noGrp="1"/>
          </p:cNvSpPr>
          <p:nvPr>
            <p:ph type="subTitle" idx="1"/>
          </p:nvPr>
        </p:nvSpPr>
        <p:spPr>
          <a:xfrm>
            <a:off x="182880" y="667512"/>
            <a:ext cx="8778300" cy="4023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dirty="0"/>
              <a:t>Feedback from previous assessment 			     Previous block’s grade</a:t>
            </a:r>
            <a:r>
              <a:rPr lang="pl-PL" dirty="0"/>
              <a:t>:</a:t>
            </a:r>
            <a:endParaRPr b="0" i="1" dirty="0"/>
          </a:p>
        </p:txBody>
      </p:sp>
      <p:sp>
        <p:nvSpPr>
          <p:cNvPr id="126" name="Google Shape;126;p16"/>
          <p:cNvSpPr txBox="1">
            <a:spLocks noGrp="1"/>
          </p:cNvSpPr>
          <p:nvPr>
            <p:ph type="body" idx="3"/>
          </p:nvPr>
        </p:nvSpPr>
        <p:spPr>
          <a:xfrm>
            <a:off x="182880" y="1069848"/>
            <a:ext cx="5852100" cy="3895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t>Very well written report! All sections are clear, there is easy navigation through the headers used and every section describes the project and approach on the same detailed level. Your recommendations are clear and make sense for this project. Small remark on the titles of the figures: you describe for example figure 6 and table 1 starting with 'This chart visualizes' and 'this table compares'. You can just state '</a:t>
            </a:r>
            <a:r>
              <a:rPr lang="en-US" dirty="0" err="1"/>
              <a:t>visualisation</a:t>
            </a:r>
            <a:r>
              <a:rPr lang="en-US" dirty="0"/>
              <a:t> and comparison of the importance of the used dataset' and 'comparison of the two different architectures...' and be consistent in the placement of this title. Either above or below but do it the same for all figures. In APA style, there are only horizontal lines in tables so table 1 is not formatted according to APA but table 2 is. But this is really nitpicky </a:t>
            </a:r>
            <a:r>
              <a:rPr lang="en-US" dirty="0" err="1"/>
              <a:t>haha</a:t>
            </a:r>
            <a:r>
              <a:rPr lang="en-US" dirty="0"/>
              <a:t>!</a:t>
            </a:r>
            <a:endParaRPr dirty="0"/>
          </a:p>
          <a:p>
            <a:pPr marL="0" lvl="0" indent="0" algn="just" rtl="0">
              <a:spcBef>
                <a:spcPts val="800"/>
              </a:spcBef>
              <a:spcAft>
                <a:spcPts val="0"/>
              </a:spcAft>
              <a:buNone/>
            </a:pPr>
            <a:endParaRPr dirty="0"/>
          </a:p>
          <a:p>
            <a:pPr marL="0" lvl="0" indent="0" algn="just" rtl="0">
              <a:spcBef>
                <a:spcPts val="800"/>
              </a:spcBef>
              <a:spcAft>
                <a:spcPts val="0"/>
              </a:spcAft>
              <a:buNone/>
            </a:pPr>
            <a:r>
              <a:rPr lang="en" sz="1400" b="1" dirty="0"/>
              <a:t>My interpretation / key takeaways</a:t>
            </a:r>
            <a:endParaRPr sz="1400" b="1" dirty="0"/>
          </a:p>
          <a:p>
            <a:pPr marL="0" lvl="0" indent="0" algn="just" rtl="0">
              <a:spcBef>
                <a:spcPts val="800"/>
              </a:spcBef>
              <a:spcAft>
                <a:spcPts val="800"/>
              </a:spcAft>
              <a:buNone/>
            </a:pPr>
            <a:r>
              <a:rPr lang="en-US" dirty="0"/>
              <a:t>The feedback highlights that the report is well-organized with clear sections, making it easy to navigate. Each section is detailed, providing a thorough explanation of the project and approach. The recommendations are logical and appropriate. However, it's suggested to simplify figure and table titles and be consistent with their placement. Additionally, ensure tables follow APA style with only horizontal lines, as Table 1 needs adjustment to match the properly formatted Table 2. Overall, the report is excellent with just a few formatting improvements needed.</a:t>
            </a:r>
            <a:endParaRPr dirty="0"/>
          </a:p>
        </p:txBody>
      </p:sp>
      <p:sp>
        <p:nvSpPr>
          <p:cNvPr id="127" name="Google Shape;127;p16"/>
          <p:cNvSpPr txBox="1"/>
          <p:nvPr/>
        </p:nvSpPr>
        <p:spPr>
          <a:xfrm>
            <a:off x="7918704" y="752900"/>
            <a:ext cx="914400" cy="64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l-PL" sz="3600" b="1" dirty="0">
                <a:solidFill>
                  <a:srgbClr val="434343"/>
                </a:solidFill>
                <a:latin typeface="Roboto"/>
                <a:ea typeface="Roboto"/>
                <a:cs typeface="Roboto"/>
                <a:sym typeface="Roboto"/>
              </a:rPr>
              <a:t>8</a:t>
            </a:r>
            <a:r>
              <a:rPr lang="en" sz="3600" b="1" dirty="0">
                <a:solidFill>
                  <a:srgbClr val="434343"/>
                </a:solidFill>
                <a:latin typeface="Roboto"/>
                <a:ea typeface="Roboto"/>
                <a:cs typeface="Roboto"/>
                <a:sym typeface="Roboto"/>
              </a:rPr>
              <a:t>.</a:t>
            </a:r>
            <a:r>
              <a:rPr lang="pl-PL" sz="3600" b="1" dirty="0">
                <a:solidFill>
                  <a:srgbClr val="434343"/>
                </a:solidFill>
                <a:latin typeface="Roboto"/>
                <a:ea typeface="Roboto"/>
                <a:cs typeface="Roboto"/>
                <a:sym typeface="Roboto"/>
              </a:rPr>
              <a:t>2</a:t>
            </a:r>
            <a:endParaRPr sz="3600" b="1" dirty="0">
              <a:solidFill>
                <a:srgbClr val="434343"/>
              </a:solidFill>
              <a:latin typeface="Roboto"/>
              <a:ea typeface="Roboto"/>
              <a:cs typeface="Roboto"/>
              <a:sym typeface="Roboto"/>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52"/>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t>Section </a:t>
            </a:r>
            <a:r>
              <a:rPr lang="en-NL" sz="6000"/>
              <a:t>D</a:t>
            </a:r>
            <a:endParaRPr sz="6000"/>
          </a:p>
        </p:txBody>
      </p:sp>
      <p:sp>
        <p:nvSpPr>
          <p:cNvPr id="498" name="Google Shape;498;p52"/>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Reflection</a:t>
            </a:r>
            <a:endParaRPr sz="3000"/>
          </a:p>
        </p:txBody>
      </p:sp>
      <p:sp>
        <p:nvSpPr>
          <p:cNvPr id="499" name="Google Shape;499;p52"/>
          <p:cNvSpPr txBox="1"/>
          <p:nvPr/>
        </p:nvSpPr>
        <p:spPr>
          <a:xfrm>
            <a:off x="-420624" y="749808"/>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NL" sz="40000">
                <a:solidFill>
                  <a:srgbClr val="999999"/>
                </a:solidFill>
                <a:latin typeface="Roboto"/>
                <a:ea typeface="Roboto"/>
                <a:cs typeface="Roboto"/>
                <a:sym typeface="Roboto"/>
              </a:rPr>
              <a:t>D</a:t>
            </a:r>
            <a:endParaRPr sz="40000">
              <a:solidFill>
                <a:srgbClr val="999999"/>
              </a:solidFill>
              <a:latin typeface="Roboto"/>
              <a:ea typeface="Roboto"/>
              <a:cs typeface="Roboto"/>
              <a:sym typeface="Roboto"/>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53"/>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What did I achieve this block?</a:t>
            </a:r>
            <a:endParaRPr/>
          </a:p>
        </p:txBody>
      </p:sp>
      <p:sp>
        <p:nvSpPr>
          <p:cNvPr id="505" name="Google Shape;505;p53"/>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1/2</a:t>
            </a:r>
            <a:endParaRPr/>
          </a:p>
        </p:txBody>
      </p:sp>
      <p:sp>
        <p:nvSpPr>
          <p:cNvPr id="507" name="Google Shape;507;p53"/>
          <p:cNvSpPr txBox="1">
            <a:spLocks noGrp="1"/>
          </p:cNvSpPr>
          <p:nvPr>
            <p:ph type="body" idx="3"/>
          </p:nvPr>
        </p:nvSpPr>
        <p:spPr>
          <a:xfrm>
            <a:off x="91500" y="530262"/>
            <a:ext cx="8910350" cy="4082975"/>
          </a:xfrm>
          <a:prstGeom prst="rect">
            <a:avLst/>
          </a:prstGeom>
        </p:spPr>
        <p:txBody>
          <a:bodyPr spcFirstLastPara="1" wrap="square" lIns="91425" tIns="91425" rIns="91425" bIns="91425" anchor="t" anchorCtr="0">
            <a:noAutofit/>
          </a:bodyPr>
          <a:lstStyle/>
          <a:p>
            <a:pPr marL="0" indent="0" algn="just">
              <a:buNone/>
            </a:pPr>
            <a:r>
              <a:rPr lang="en-US" sz="1400" b="1" dirty="0"/>
              <a:t>My most significant achievements this block</a:t>
            </a:r>
          </a:p>
          <a:p>
            <a:pPr marL="0" indent="0" algn="just">
              <a:buNone/>
            </a:pPr>
            <a:endParaRPr lang="en-US" sz="1400" b="1" dirty="0"/>
          </a:p>
          <a:p>
            <a:pPr marL="0" indent="0" algn="just">
              <a:buNone/>
            </a:pPr>
            <a:r>
              <a:rPr lang="en-US" sz="1200" dirty="0"/>
              <a:t>My most significant achievement this block was being the Scrum Master. I led my team to success with careful planning and task management. I created clear tasks with descriptions, estimated effort, and priorities for everyone, making sure they were manageable. I set daily plans and deadlines, tracked progress, and adjusted tasks as needed. A key achievement was reducing the risk of the inference pipeline delay by assigning an extra team member to help and managing the situation daily. My work was well-received, with</a:t>
            </a:r>
            <a:r>
              <a:rPr lang="pl-PL" sz="1200" dirty="0"/>
              <a:t> </a:t>
            </a:r>
            <a:r>
              <a:rPr lang="en-US" sz="1200" dirty="0"/>
              <a:t>feedback i received in peer review, such as "You're a great Scrum Master" and "You fulfilled your role perfectly." This role greatly improved my leadership and planning skills.</a:t>
            </a:r>
            <a:endParaRPr lang="pl-PL" sz="1200" dirty="0"/>
          </a:p>
          <a:p>
            <a:pPr marL="0" indent="0" algn="just">
              <a:buNone/>
            </a:pPr>
            <a:endParaRPr lang="en-US" sz="1200" dirty="0"/>
          </a:p>
          <a:p>
            <a:pPr marL="0" indent="0" algn="just">
              <a:buNone/>
            </a:pPr>
            <a:r>
              <a:rPr lang="en-US" sz="1400" b="1" dirty="0"/>
              <a:t>My most difficult challenges this block</a:t>
            </a:r>
            <a:r>
              <a:rPr lang="pl-PL" sz="1400" b="1" dirty="0"/>
              <a:t> </a:t>
            </a:r>
          </a:p>
          <a:p>
            <a:pPr marL="0" indent="0" algn="just">
              <a:buNone/>
            </a:pPr>
            <a:endParaRPr lang="en-US" sz="1400" b="1" dirty="0"/>
          </a:p>
          <a:p>
            <a:pPr marL="0" indent="0" algn="just">
              <a:buNone/>
            </a:pPr>
            <a:r>
              <a:rPr lang="en-US" sz="1200" dirty="0"/>
              <a:t>The most difficult challenge this block was setting up the Docker container. While creating Docker files, I encountered many errors. Deploying on    Docker Desktop, creating a Docker container, and automating the Docker build were particularly hard since it was my first time doing this. However, through hard work and thorough self-study, I managed to overcome these challenges and complete everything needed.</a:t>
            </a:r>
          </a:p>
          <a:p>
            <a:pPr marL="0" indent="0" algn="just">
              <a:buNone/>
            </a:pPr>
            <a:endParaRPr lang="en-US" sz="1400" b="1" dirty="0"/>
          </a:p>
          <a:p>
            <a:pPr marL="0" indent="0" algn="just">
              <a:buNone/>
            </a:pPr>
            <a:r>
              <a:rPr lang="en-US" sz="1400" b="1" dirty="0"/>
              <a:t>The most important lessons I learned</a:t>
            </a:r>
            <a:endParaRPr lang="pl-PL" sz="1400" b="1" dirty="0"/>
          </a:p>
          <a:p>
            <a:pPr marL="0" indent="0" algn="just">
              <a:buNone/>
            </a:pPr>
            <a:r>
              <a:rPr lang="en-US" sz="1200" dirty="0"/>
              <a:t>I learned that teamwork is incredibly powerful. Collaborating with my teammates allowed us to leverage each other's strengths and achieve our goals more efficiently. It was rewarding to see how our combined efforts led to better problem-solving and innovation. By cooperating and supporting each other, we were able to overcome challenges that would have been much harder individually. This experience taught me the value of communication, trust, and mutual respect in a successful team.</a:t>
            </a:r>
            <a:endParaRPr sz="1200" dirty="0"/>
          </a:p>
        </p:txBody>
      </p:sp>
      <p:sp>
        <p:nvSpPr>
          <p:cNvPr id="508" name="Google Shape;508;p53"/>
          <p:cNvSpPr txBox="1">
            <a:spLocks noGrp="1"/>
          </p:cNvSpPr>
          <p:nvPr>
            <p:ph type="title" idx="4"/>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54"/>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How well am I progressing?</a:t>
            </a:r>
            <a:endParaRPr/>
          </a:p>
        </p:txBody>
      </p:sp>
      <p:sp>
        <p:nvSpPr>
          <p:cNvPr id="514" name="Google Shape;514;p54"/>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a:t>
            </a:r>
            <a:r>
              <a:rPr lang="en" sz="1400"/>
              <a:t>/</a:t>
            </a:r>
            <a:r>
              <a:rPr lang="en"/>
              <a:t>2</a:t>
            </a:r>
            <a:endParaRPr sz="1400"/>
          </a:p>
        </p:txBody>
      </p:sp>
      <p:sp>
        <p:nvSpPr>
          <p:cNvPr id="515" name="Google Shape;515;p54"/>
          <p:cNvSpPr txBox="1">
            <a:spLocks noGrp="1"/>
          </p:cNvSpPr>
          <p:nvPr>
            <p:ph type="title" idx="4"/>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t>
            </a:r>
            <a:endParaRPr/>
          </a:p>
        </p:txBody>
      </p:sp>
      <p:sp>
        <p:nvSpPr>
          <p:cNvPr id="516" name="Google Shape;516;p54"/>
          <p:cNvSpPr txBox="1">
            <a:spLocks noGrp="1"/>
          </p:cNvSpPr>
          <p:nvPr>
            <p:ph type="subTitle" idx="1"/>
          </p:nvPr>
        </p:nvSpPr>
        <p:spPr>
          <a:xfrm>
            <a:off x="182880" y="667512"/>
            <a:ext cx="8778300" cy="4023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dirty="0"/>
              <a:t>Reflection on my self assessment				My self assessment grade is a</a:t>
            </a:r>
            <a:endParaRPr b="0" i="1" dirty="0"/>
          </a:p>
        </p:txBody>
      </p:sp>
      <p:sp>
        <p:nvSpPr>
          <p:cNvPr id="517" name="Google Shape;517;p54"/>
          <p:cNvSpPr txBox="1">
            <a:spLocks noGrp="1"/>
          </p:cNvSpPr>
          <p:nvPr>
            <p:ph type="body" idx="3"/>
          </p:nvPr>
        </p:nvSpPr>
        <p:spPr>
          <a:xfrm>
            <a:off x="182880" y="1069848"/>
            <a:ext cx="5852100" cy="3895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t>I worked regularly, keeping my logs detailed and up-to-date. I gained valuable MLOps knowledge, learned Azure ML, and created Docker containers and Sphinx documentation. I supported my teammates and completed necessary tasks, meeting almost all requirements. This block felt more like a professional work environment, and I'm proud of my progress and dedication, especially with my consistent daily efforts.</a:t>
            </a:r>
            <a:endParaRPr dirty="0"/>
          </a:p>
          <a:p>
            <a:pPr marL="0" lvl="0" indent="0" algn="just" rtl="0">
              <a:spcBef>
                <a:spcPts val="800"/>
              </a:spcBef>
              <a:spcAft>
                <a:spcPts val="0"/>
              </a:spcAft>
              <a:buNone/>
            </a:pPr>
            <a:r>
              <a:rPr lang="en" sz="1400" b="1" dirty="0"/>
              <a:t>How I plan to improve next block</a:t>
            </a:r>
            <a:endParaRPr sz="1400" b="1" dirty="0"/>
          </a:p>
          <a:p>
            <a:pPr marL="0" lvl="0" indent="0" algn="just" rtl="0">
              <a:spcBef>
                <a:spcPts val="800"/>
              </a:spcBef>
              <a:spcAft>
                <a:spcPts val="800"/>
              </a:spcAft>
              <a:buNone/>
            </a:pPr>
            <a:r>
              <a:rPr lang="en-US" dirty="0"/>
              <a:t>Next block, I aim to balance my time between university tasks and personal development. While I managed my coursework effectively and set SMART goals for my CV, I recognize the importance of dedicating more time to my overall growth. I plan to allocate regular hours each week for self-study and skill-building outside of class. This includes learning new technologies and enhancing important skills for my future career.</a:t>
            </a:r>
            <a:endParaRPr dirty="0"/>
          </a:p>
        </p:txBody>
      </p:sp>
      <p:sp>
        <p:nvSpPr>
          <p:cNvPr id="518" name="Google Shape;518;p54"/>
          <p:cNvSpPr txBox="1"/>
          <p:nvPr/>
        </p:nvSpPr>
        <p:spPr>
          <a:xfrm>
            <a:off x="7882266" y="1069812"/>
            <a:ext cx="914400" cy="64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l-PL" sz="3600" b="1" dirty="0">
                <a:solidFill>
                  <a:srgbClr val="434343"/>
                </a:solidFill>
                <a:latin typeface="Roboto"/>
                <a:ea typeface="Roboto"/>
                <a:cs typeface="Roboto"/>
                <a:sym typeface="Roboto"/>
              </a:rPr>
              <a:t>9</a:t>
            </a:r>
            <a:r>
              <a:rPr lang="en" sz="3600" b="1" dirty="0">
                <a:solidFill>
                  <a:srgbClr val="434343"/>
                </a:solidFill>
                <a:latin typeface="Roboto"/>
                <a:ea typeface="Roboto"/>
                <a:cs typeface="Roboto"/>
                <a:sym typeface="Roboto"/>
              </a:rPr>
              <a:t>.</a:t>
            </a:r>
            <a:r>
              <a:rPr lang="pl-PL" sz="3600" b="1" dirty="0">
                <a:solidFill>
                  <a:srgbClr val="434343"/>
                </a:solidFill>
                <a:latin typeface="Roboto"/>
                <a:ea typeface="Roboto"/>
                <a:cs typeface="Roboto"/>
                <a:sym typeface="Roboto"/>
              </a:rPr>
              <a:t>6</a:t>
            </a:r>
            <a:endParaRPr sz="3600" b="1" dirty="0">
              <a:solidFill>
                <a:srgbClr val="434343"/>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7"/>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What is my plan?</a:t>
            </a:r>
            <a:endParaRPr/>
          </a:p>
        </p:txBody>
      </p:sp>
      <p:sp>
        <p:nvSpPr>
          <p:cNvPr id="133" name="Google Shape;133;p17"/>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2/2</a:t>
            </a:r>
            <a:endParaRPr/>
          </a:p>
        </p:txBody>
      </p:sp>
      <p:sp>
        <p:nvSpPr>
          <p:cNvPr id="134" name="Google Shape;134;p17"/>
          <p:cNvSpPr txBox="1">
            <a:spLocks noGrp="1"/>
          </p:cNvSpPr>
          <p:nvPr>
            <p:ph type="subTitle" idx="1"/>
          </p:nvPr>
        </p:nvSpPr>
        <p:spPr>
          <a:xfrm>
            <a:off x="182873" y="667500"/>
            <a:ext cx="8778300" cy="4023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dirty="0"/>
              <a:t>What I learned last block 				     Previous block’s grade</a:t>
            </a:r>
            <a:r>
              <a:rPr lang="pl-PL" dirty="0"/>
              <a:t>:</a:t>
            </a:r>
            <a:endParaRPr dirty="0"/>
          </a:p>
        </p:txBody>
      </p:sp>
      <p:sp>
        <p:nvSpPr>
          <p:cNvPr id="135" name="Google Shape;135;p17"/>
          <p:cNvSpPr txBox="1">
            <a:spLocks noGrp="1"/>
          </p:cNvSpPr>
          <p:nvPr>
            <p:ph type="body" idx="3"/>
          </p:nvPr>
        </p:nvSpPr>
        <p:spPr>
          <a:xfrm>
            <a:off x="182880" y="1069848"/>
            <a:ext cx="5852100" cy="38952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t>During the last block, I learned the foundations of NLP, including data processing, tagging, categorizing, and classifying linguistic data. I explored various machine learning algorithms and their applications in NLP. Additionally, I delved into transformer models, deep learning, and speech recognition. Finally, I gained insights into Generative AI and completed a group challenge on emotion classification.</a:t>
            </a:r>
            <a:endParaRPr dirty="0"/>
          </a:p>
          <a:p>
            <a:pPr marL="0" lvl="0" indent="0" algn="just" rtl="0">
              <a:spcBef>
                <a:spcPts val="800"/>
              </a:spcBef>
              <a:spcAft>
                <a:spcPts val="0"/>
              </a:spcAft>
              <a:buNone/>
            </a:pPr>
            <a:r>
              <a:rPr lang="en" sz="1400" b="1" dirty="0"/>
              <a:t>My current level of progress</a:t>
            </a:r>
            <a:endParaRPr sz="1400" b="1" dirty="0"/>
          </a:p>
          <a:p>
            <a:pPr marL="0" indent="0">
              <a:spcBef>
                <a:spcPts val="800"/>
              </a:spcBef>
              <a:spcAft>
                <a:spcPts val="800"/>
              </a:spcAft>
              <a:buNone/>
            </a:pPr>
            <a:r>
              <a:rPr lang="en-GB" sz="1000" dirty="0"/>
              <a:t>My current level of progress showcases substantial growth across various domains. I possess a strong command of exploratory data analysis (EDA) and proficiency in machine learning, encompassing supervised learning and hyperparameter optimization. Proficient in Python, I excel in building deep learning image classifiers using </a:t>
            </a:r>
            <a:r>
              <a:rPr lang="en-GB" sz="1000" dirty="0" err="1"/>
              <a:t>Keras</a:t>
            </a:r>
            <a:r>
              <a:rPr lang="en-GB" sz="1000" dirty="0"/>
              <a:t>. Additionally, adept in Power BI for data visualization, I navigate the Scrum framework adeptly for streamlined project management. Moreover, my insights into ethical AI implementation emphasize responsible and conscientious AI applications. Furthermore, I've recently acquired valuable skills in conducting research and programming in R, expanding my skills in data analysis and research methodologies. Alongside, I gained  knowledge in computer vision, reinforcement learning, and basics of robotics, enriching my expertise in diverse areas of artificial intelligence.</a:t>
            </a:r>
            <a:endParaRPr lang="en" sz="1000" dirty="0"/>
          </a:p>
          <a:p>
            <a:pPr marL="0" lvl="0" indent="0" algn="l" rtl="0">
              <a:spcBef>
                <a:spcPts val="800"/>
              </a:spcBef>
              <a:spcAft>
                <a:spcPts val="800"/>
              </a:spcAft>
              <a:buNone/>
            </a:pPr>
            <a:endParaRPr dirty="0"/>
          </a:p>
        </p:txBody>
      </p:sp>
      <p:sp>
        <p:nvSpPr>
          <p:cNvPr id="136" name="Google Shape;136;p17"/>
          <p:cNvSpPr txBox="1">
            <a:spLocks noGrp="1"/>
          </p:cNvSpPr>
          <p:nvPr>
            <p:ph type="title" idx="4"/>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a:t>
            </a:r>
            <a:endParaRPr/>
          </a:p>
        </p:txBody>
      </p:sp>
      <p:sp>
        <p:nvSpPr>
          <p:cNvPr id="137" name="Google Shape;137;p17"/>
          <p:cNvSpPr txBox="1"/>
          <p:nvPr/>
        </p:nvSpPr>
        <p:spPr>
          <a:xfrm>
            <a:off x="6217920" y="2609273"/>
            <a:ext cx="2743200" cy="2355319"/>
          </a:xfrm>
          <a:prstGeom prst="rect">
            <a:avLst/>
          </a:prstGeom>
          <a:solidFill>
            <a:srgbClr val="FFFFFF"/>
          </a:solidFill>
          <a:ln>
            <a:noFill/>
          </a:ln>
        </p:spPr>
        <p:txBody>
          <a:bodyPr spcFirstLastPara="1" wrap="square" lIns="91425" tIns="91425" rIns="91425" bIns="91425" anchor="t" anchorCtr="0">
            <a:noAutofit/>
          </a:bodyPr>
          <a:lstStyle/>
          <a:p>
            <a:pPr marL="0" lvl="0" indent="0" algn="l" rtl="0">
              <a:lnSpc>
                <a:spcPct val="104000"/>
              </a:lnSpc>
              <a:spcBef>
                <a:spcPts val="0"/>
              </a:spcBef>
              <a:spcAft>
                <a:spcPts val="0"/>
              </a:spcAft>
              <a:buNone/>
            </a:pPr>
            <a:r>
              <a:rPr lang="en" b="1" dirty="0">
                <a:solidFill>
                  <a:srgbClr val="434343"/>
                </a:solidFill>
                <a:latin typeface="Roboto"/>
                <a:ea typeface="Roboto"/>
                <a:cs typeface="Roboto"/>
                <a:sym typeface="Roboto"/>
              </a:rPr>
              <a:t>Links</a:t>
            </a:r>
            <a:endParaRPr dirty="0">
              <a:solidFill>
                <a:srgbClr val="434343"/>
              </a:solidFill>
              <a:latin typeface="Roboto"/>
              <a:ea typeface="Roboto"/>
              <a:cs typeface="Roboto"/>
              <a:sym typeface="Roboto"/>
            </a:endParaRPr>
          </a:p>
          <a:p>
            <a:pPr marL="171450" lvl="0" indent="-171450" algn="l" rtl="0">
              <a:lnSpc>
                <a:spcPct val="104000"/>
              </a:lnSpc>
              <a:spcBef>
                <a:spcPts val="800"/>
              </a:spcBef>
              <a:spcAft>
                <a:spcPts val="800"/>
              </a:spcAft>
              <a:buFont typeface="Arial" panose="020B0604020202020204" pitchFamily="34" charset="0"/>
              <a:buChar char="•"/>
            </a:pPr>
            <a:r>
              <a:rPr lang="pl-PL" sz="1000" dirty="0">
                <a:solidFill>
                  <a:srgbClr val="434343"/>
                </a:solidFill>
                <a:latin typeface="Roboto"/>
                <a:ea typeface="Roboto"/>
                <a:cs typeface="Roboto"/>
                <a:sym typeface="Roboto"/>
              </a:rPr>
              <a:t> 2022-2023 Projects: </a:t>
            </a:r>
            <a:r>
              <a:rPr lang="pl-PL" sz="1000" dirty="0">
                <a:solidFill>
                  <a:srgbClr val="434343"/>
                </a:solidFill>
                <a:latin typeface="Roboto"/>
                <a:ea typeface="Roboto"/>
                <a:cs typeface="Roboto"/>
                <a:sym typeface="Roboto"/>
                <a:hlinkClick r:id="rId3"/>
              </a:rPr>
              <a:t>https://github.com/DominikSzewczyk224180/Projects-2022-2023</a:t>
            </a:r>
            <a:r>
              <a:rPr lang="pl-PL" sz="1000" dirty="0">
                <a:solidFill>
                  <a:srgbClr val="434343"/>
                </a:solidFill>
                <a:latin typeface="Roboto"/>
                <a:ea typeface="Roboto"/>
                <a:cs typeface="Roboto"/>
                <a:sym typeface="Roboto"/>
              </a:rPr>
              <a:t> </a:t>
            </a:r>
          </a:p>
          <a:p>
            <a:pPr marL="171450" lvl="0" indent="-171450" algn="l" rtl="0">
              <a:lnSpc>
                <a:spcPct val="104000"/>
              </a:lnSpc>
              <a:spcBef>
                <a:spcPts val="800"/>
              </a:spcBef>
              <a:spcAft>
                <a:spcPts val="800"/>
              </a:spcAft>
              <a:buFont typeface="Arial" panose="020B0604020202020204" pitchFamily="34" charset="0"/>
              <a:buChar char="•"/>
            </a:pPr>
            <a:r>
              <a:rPr lang="pl-PL" sz="1000" dirty="0">
                <a:solidFill>
                  <a:srgbClr val="434343"/>
                </a:solidFill>
                <a:latin typeface="Roboto"/>
                <a:ea typeface="Roboto"/>
                <a:cs typeface="Roboto"/>
                <a:sym typeface="Roboto"/>
              </a:rPr>
              <a:t>2023-2024 Projects: </a:t>
            </a:r>
            <a:r>
              <a:rPr lang="pl-PL" sz="1000" dirty="0">
                <a:solidFill>
                  <a:srgbClr val="434343"/>
                </a:solidFill>
                <a:latin typeface="Roboto"/>
                <a:ea typeface="Roboto"/>
                <a:cs typeface="Roboto"/>
                <a:sym typeface="Roboto"/>
                <a:hlinkClick r:id="rId4"/>
              </a:rPr>
              <a:t>https://github.com/DominikSzewczyk224180/Projects-2023-2024</a:t>
            </a:r>
            <a:r>
              <a:rPr lang="pl-PL" sz="1000" dirty="0">
                <a:solidFill>
                  <a:srgbClr val="434343"/>
                </a:solidFill>
                <a:latin typeface="Roboto"/>
                <a:ea typeface="Roboto"/>
                <a:cs typeface="Roboto"/>
                <a:sym typeface="Roboto"/>
              </a:rPr>
              <a:t> </a:t>
            </a:r>
          </a:p>
          <a:p>
            <a:pPr marL="171450" lvl="0" indent="-171450" algn="l" rtl="0">
              <a:lnSpc>
                <a:spcPct val="104000"/>
              </a:lnSpc>
              <a:spcBef>
                <a:spcPts val="800"/>
              </a:spcBef>
              <a:spcAft>
                <a:spcPts val="800"/>
              </a:spcAft>
              <a:buFont typeface="Arial" panose="020B0604020202020204" pitchFamily="34" charset="0"/>
              <a:buChar char="•"/>
            </a:pPr>
            <a:r>
              <a:rPr lang="en-GB" sz="1000" dirty="0">
                <a:solidFill>
                  <a:srgbClr val="434343"/>
                </a:solidFill>
                <a:latin typeface="Roboto"/>
                <a:ea typeface="Roboto"/>
                <a:cs typeface="Roboto"/>
                <a:sym typeface="Roboto"/>
              </a:rPr>
              <a:t>LinkedIn account: </a:t>
            </a:r>
            <a:r>
              <a:rPr lang="en-GB" sz="1000" dirty="0">
                <a:solidFill>
                  <a:srgbClr val="434343"/>
                </a:solidFill>
                <a:latin typeface="Roboto"/>
                <a:ea typeface="Roboto"/>
                <a:cs typeface="Roboto"/>
                <a:sym typeface="Roboto"/>
                <a:hlinkClick r:id="rId5"/>
              </a:rPr>
              <a:t>https://www.linkedin.com/in/dominik-szewczyk/</a:t>
            </a:r>
            <a:r>
              <a:rPr lang="pl-PL" sz="1000" dirty="0">
                <a:solidFill>
                  <a:srgbClr val="434343"/>
                </a:solidFill>
                <a:latin typeface="Roboto"/>
                <a:ea typeface="Roboto"/>
                <a:cs typeface="Roboto"/>
                <a:sym typeface="Roboto"/>
              </a:rPr>
              <a:t> </a:t>
            </a:r>
            <a:r>
              <a:rPr lang="en-GB" sz="1000" dirty="0">
                <a:solidFill>
                  <a:srgbClr val="434343"/>
                </a:solidFill>
                <a:latin typeface="Roboto"/>
                <a:ea typeface="Roboto"/>
                <a:cs typeface="Roboto"/>
                <a:sym typeface="Roboto"/>
              </a:rPr>
              <a:t> </a:t>
            </a:r>
          </a:p>
          <a:p>
            <a:pPr marL="0" lvl="0" indent="0" algn="l" rtl="0">
              <a:lnSpc>
                <a:spcPct val="104000"/>
              </a:lnSpc>
              <a:spcBef>
                <a:spcPts val="800"/>
              </a:spcBef>
              <a:spcAft>
                <a:spcPts val="800"/>
              </a:spcAft>
              <a:buNone/>
            </a:pPr>
            <a:endParaRPr sz="1000" dirty="0">
              <a:solidFill>
                <a:srgbClr val="434343"/>
              </a:solidFill>
              <a:latin typeface="Roboto"/>
              <a:ea typeface="Roboto"/>
              <a:cs typeface="Roboto"/>
              <a:sym typeface="Roboto"/>
            </a:endParaRPr>
          </a:p>
        </p:txBody>
      </p:sp>
      <p:sp>
        <p:nvSpPr>
          <p:cNvPr id="138" name="Google Shape;138;p17"/>
          <p:cNvSpPr txBox="1"/>
          <p:nvPr/>
        </p:nvSpPr>
        <p:spPr>
          <a:xfrm>
            <a:off x="7918704" y="752900"/>
            <a:ext cx="914400" cy="64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l-PL" sz="3600" b="1" dirty="0">
                <a:solidFill>
                  <a:srgbClr val="434343"/>
                </a:solidFill>
                <a:latin typeface="Roboto"/>
                <a:ea typeface="Roboto"/>
                <a:cs typeface="Roboto"/>
                <a:sym typeface="Roboto"/>
              </a:rPr>
              <a:t>8</a:t>
            </a:r>
            <a:r>
              <a:rPr lang="en" sz="3600" b="1" dirty="0">
                <a:solidFill>
                  <a:srgbClr val="434343"/>
                </a:solidFill>
                <a:latin typeface="Roboto"/>
                <a:ea typeface="Roboto"/>
                <a:cs typeface="Roboto"/>
                <a:sym typeface="Roboto"/>
              </a:rPr>
              <a:t>.</a:t>
            </a:r>
            <a:r>
              <a:rPr lang="pl-PL" sz="3600" b="1" dirty="0">
                <a:solidFill>
                  <a:srgbClr val="434343"/>
                </a:solidFill>
                <a:latin typeface="Roboto"/>
                <a:ea typeface="Roboto"/>
                <a:cs typeface="Roboto"/>
                <a:sym typeface="Roboto"/>
              </a:rPr>
              <a:t>2</a:t>
            </a:r>
            <a:endParaRPr sz="3600" b="1" dirty="0">
              <a:solidFill>
                <a:srgbClr val="434343"/>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body" idx="3"/>
          </p:nvPr>
        </p:nvSpPr>
        <p:spPr>
          <a:xfrm>
            <a:off x="3108950" y="811194"/>
            <a:ext cx="5852100" cy="3886200"/>
          </a:xfrm>
          <a:prstGeom prst="rect">
            <a:avLst/>
          </a:prstGeom>
        </p:spPr>
        <p:txBody>
          <a:bodyPr spcFirstLastPara="1" wrap="square" lIns="91425" tIns="91425" rIns="91425" bIns="91425" anchor="t" anchorCtr="0">
            <a:noAutofit/>
          </a:bodyPr>
          <a:lstStyle/>
          <a:p>
            <a:pPr marL="228600" indent="-228600">
              <a:buFont typeface="+mj-lt"/>
              <a:buAutoNum type="arabicPeriod"/>
            </a:pPr>
            <a:r>
              <a:rPr lang="en-GB" dirty="0"/>
              <a:t>MLOps</a:t>
            </a:r>
            <a:r>
              <a:rPr lang="pl-PL" dirty="0"/>
              <a:t> Specialist</a:t>
            </a:r>
            <a:r>
              <a:rPr lang="en-GB" dirty="0"/>
              <a:t> (30%): Deploying and managing ML models.</a:t>
            </a:r>
            <a:endParaRPr lang="pl-PL" dirty="0"/>
          </a:p>
          <a:p>
            <a:pPr marL="228600" indent="-228600">
              <a:buFont typeface="+mj-lt"/>
              <a:buAutoNum type="arabicPeriod"/>
            </a:pPr>
            <a:r>
              <a:rPr lang="en-GB" dirty="0"/>
              <a:t>Technical Analysis (20%): Evaluating and optimizing systems.</a:t>
            </a:r>
            <a:endParaRPr lang="pl-PL" dirty="0"/>
          </a:p>
          <a:p>
            <a:pPr marL="228600" indent="-228600">
              <a:buFont typeface="+mj-lt"/>
              <a:buAutoNum type="arabicPeriod"/>
            </a:pPr>
            <a:r>
              <a:rPr lang="en-GB" dirty="0"/>
              <a:t>Machine Learning Engineering (20%): Developing computer vision models.</a:t>
            </a:r>
            <a:endParaRPr lang="pl-PL" dirty="0"/>
          </a:p>
          <a:p>
            <a:pPr marL="228600" indent="-228600">
              <a:buFont typeface="+mj-lt"/>
              <a:buAutoNum type="arabicPeriod"/>
            </a:pPr>
            <a:r>
              <a:rPr lang="en-GB" dirty="0"/>
              <a:t>Computer Vision (15%): Designing efficient vision pipelines.</a:t>
            </a:r>
            <a:endParaRPr lang="pl-PL" dirty="0"/>
          </a:p>
          <a:p>
            <a:pPr marL="228600" indent="-228600">
              <a:buFont typeface="+mj-lt"/>
              <a:buAutoNum type="arabicPeriod"/>
            </a:pPr>
            <a:r>
              <a:rPr lang="en-GB" dirty="0"/>
              <a:t>Documentation (10%): Creating project documentation.</a:t>
            </a:r>
            <a:endParaRPr lang="pl-PL" dirty="0"/>
          </a:p>
          <a:p>
            <a:pPr marL="0" lvl="0" indent="0" algn="l" rtl="0">
              <a:spcBef>
                <a:spcPts val="800"/>
              </a:spcBef>
              <a:spcAft>
                <a:spcPts val="0"/>
              </a:spcAft>
              <a:buNone/>
            </a:pPr>
            <a:r>
              <a:rPr lang="en" sz="1400" b="1" dirty="0"/>
              <a:t>Personal and professional development goals</a:t>
            </a:r>
            <a:endParaRPr sz="1400" b="1" dirty="0"/>
          </a:p>
          <a:p>
            <a:r>
              <a:rPr lang="en-US" b="1" dirty="0"/>
              <a:t>Goal: Create a Professional CV to Secure an Internship</a:t>
            </a:r>
            <a:endParaRPr lang="en-US" dirty="0"/>
          </a:p>
          <a:p>
            <a:r>
              <a:rPr lang="en-US" b="1" dirty="0"/>
              <a:t>Specific</a:t>
            </a:r>
            <a:r>
              <a:rPr lang="en-US" dirty="0"/>
              <a:t>: I aim to create a professional CV that clearly highlights my skills and experiences in data science, machine learning, and natural language processing.</a:t>
            </a:r>
          </a:p>
          <a:p>
            <a:r>
              <a:rPr lang="en-US" b="1" dirty="0"/>
              <a:t>Measurable</a:t>
            </a:r>
            <a:r>
              <a:rPr lang="en-US" dirty="0"/>
              <a:t>: My CV will include sections on education, relevant coursework, technical skills, projects, and professional experiences. I will ensure that each section is well-organized and clearly shows my competencies.</a:t>
            </a:r>
          </a:p>
          <a:p>
            <a:r>
              <a:rPr lang="en-US" b="1" dirty="0"/>
              <a:t>Achievable</a:t>
            </a:r>
            <a:r>
              <a:rPr lang="en-US" dirty="0"/>
              <a:t>: I will dedicate time each week to work on my CV, using resources like online templates, career services, and feedback from mentors to ensure it meets industry standards.</a:t>
            </a:r>
          </a:p>
          <a:p>
            <a:r>
              <a:rPr lang="en-US" b="1" dirty="0"/>
              <a:t>Relevant</a:t>
            </a:r>
            <a:r>
              <a:rPr lang="en-US" dirty="0"/>
              <a:t>: Having a strong CV is crucial for securing an internship, which will provide me with practical experience and professional growth in my field.</a:t>
            </a:r>
          </a:p>
          <a:p>
            <a:r>
              <a:rPr lang="en-US" b="1" dirty="0"/>
              <a:t>Time-bound</a:t>
            </a:r>
            <a:r>
              <a:rPr lang="en-US" dirty="0"/>
              <a:t>: I will complete my CV by the end of the next four weeks, so it is ready for internship applications at the beginning of the next semester.</a:t>
            </a:r>
            <a:endParaRPr lang="pl-PL" dirty="0"/>
          </a:p>
          <a:p>
            <a:r>
              <a:rPr lang="en-US" b="1" dirty="0"/>
              <a:t>Evaluate</a:t>
            </a:r>
            <a:r>
              <a:rPr lang="en-US" dirty="0"/>
              <a:t>: I will review my CV weekly to assess its progress and make sure it aligns with industry standards. I will seek feedback from mentors and peers to ensure it is effective.</a:t>
            </a:r>
          </a:p>
          <a:p>
            <a:r>
              <a:rPr lang="en-US" b="1" dirty="0"/>
              <a:t>Readjust</a:t>
            </a:r>
            <a:r>
              <a:rPr lang="en-US" dirty="0"/>
              <a:t>: Based on feedback and evaluation, I will make necessary adjustments to improve my CV. This may include updating the format, adding new experiences, or refining descriptions to better highlight my skills.</a:t>
            </a:r>
          </a:p>
          <a:p>
            <a:endParaRPr lang="en-US" dirty="0"/>
          </a:p>
          <a:p>
            <a:pPr marL="0" lvl="0" indent="0" algn="ctr" rtl="0">
              <a:spcBef>
                <a:spcPts val="800"/>
              </a:spcBef>
              <a:spcAft>
                <a:spcPts val="800"/>
              </a:spcAft>
              <a:buNone/>
            </a:pPr>
            <a:endParaRPr dirty="0"/>
          </a:p>
        </p:txBody>
      </p:sp>
      <p:sp>
        <p:nvSpPr>
          <p:cNvPr id="144" name="Google Shape;144;p18"/>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What are my goals?</a:t>
            </a:r>
            <a:endParaRPr/>
          </a:p>
        </p:txBody>
      </p:sp>
      <p:sp>
        <p:nvSpPr>
          <p:cNvPr id="145" name="Google Shape;145;p18"/>
          <p:cNvSpPr txBox="1">
            <a:spLocks noGrp="1"/>
          </p:cNvSpPr>
          <p:nvPr>
            <p:ph type="title" idx="2"/>
          </p:nvPr>
        </p:nvSpPr>
        <p:spPr>
          <a:xfrm>
            <a:off x="7068300" y="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1/1</a:t>
            </a:r>
            <a:endParaRPr/>
          </a:p>
        </p:txBody>
      </p:sp>
      <p:sp>
        <p:nvSpPr>
          <p:cNvPr id="146" name="Google Shape;146;p18"/>
          <p:cNvSpPr txBox="1">
            <a:spLocks noGrp="1"/>
          </p:cNvSpPr>
          <p:nvPr>
            <p:ph type="subTitle" idx="1"/>
          </p:nvPr>
        </p:nvSpPr>
        <p:spPr>
          <a:xfrm>
            <a:off x="3108950" y="503826"/>
            <a:ext cx="5852100" cy="4023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dirty="0"/>
              <a:t>I am taking responsibility for</a:t>
            </a:r>
            <a:r>
              <a:rPr lang="en" b="0" i="1" dirty="0"/>
              <a:t> (if multiple add in percentages)</a:t>
            </a:r>
            <a:endParaRPr b="0" i="1" dirty="0"/>
          </a:p>
        </p:txBody>
      </p:sp>
      <p:sp>
        <p:nvSpPr>
          <p:cNvPr id="147" name="Google Shape;147;p18"/>
          <p:cNvSpPr txBox="1">
            <a:spLocks noGrp="1"/>
          </p:cNvSpPr>
          <p:nvPr>
            <p:ph type="title" idx="4"/>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a:t>
            </a:r>
            <a:endParaRPr/>
          </a:p>
        </p:txBody>
      </p:sp>
      <p:graphicFrame>
        <p:nvGraphicFramePr>
          <p:cNvPr id="148" name="Google Shape;148;p18"/>
          <p:cNvGraphicFramePr/>
          <p:nvPr>
            <p:extLst>
              <p:ext uri="{D42A27DB-BD31-4B8C-83A1-F6EECF244321}">
                <p14:modId xmlns:p14="http://schemas.microsoft.com/office/powerpoint/2010/main" val="2727034024"/>
              </p:ext>
            </p:extLst>
          </p:nvPr>
        </p:nvGraphicFramePr>
        <p:xfrm>
          <a:off x="182880" y="658368"/>
          <a:ext cx="2740000" cy="4297700"/>
        </p:xfrm>
        <a:graphic>
          <a:graphicData uri="http://schemas.openxmlformats.org/drawingml/2006/table">
            <a:tbl>
              <a:tblPr>
                <a:noFill/>
                <a:tableStyleId>{764D4AE7-FFBC-431D-9275-528F30A785D3}</a:tableStyleId>
              </a:tblPr>
              <a:tblGrid>
                <a:gridCol w="587150">
                  <a:extLst>
                    <a:ext uri="{9D8B030D-6E8A-4147-A177-3AD203B41FA5}">
                      <a16:colId xmlns:a16="http://schemas.microsoft.com/office/drawing/2014/main" val="20000"/>
                    </a:ext>
                  </a:extLst>
                </a:gridCol>
                <a:gridCol w="2152850">
                  <a:extLst>
                    <a:ext uri="{9D8B030D-6E8A-4147-A177-3AD203B41FA5}">
                      <a16:colId xmlns:a16="http://schemas.microsoft.com/office/drawing/2014/main" val="20001"/>
                    </a:ext>
                  </a:extLst>
                </a:gridCol>
              </a:tblGrid>
              <a:tr h="586050">
                <a:tc>
                  <a:txBody>
                    <a:bodyPr/>
                    <a:lstStyle/>
                    <a:p>
                      <a:pPr marL="0" lvl="0" indent="0" algn="ctr" rtl="0">
                        <a:lnSpc>
                          <a:spcPct val="115000"/>
                        </a:lnSpc>
                        <a:spcBef>
                          <a:spcPts val="0"/>
                        </a:spcBef>
                        <a:spcAft>
                          <a:spcPts val="0"/>
                        </a:spcAft>
                        <a:buNone/>
                      </a:pPr>
                      <a:r>
                        <a:rPr lang="en" sz="2400" b="1">
                          <a:solidFill>
                            <a:srgbClr val="FFFFFF"/>
                          </a:solidFill>
                          <a:latin typeface="Roboto"/>
                          <a:ea typeface="Roboto"/>
                          <a:cs typeface="Roboto"/>
                          <a:sym typeface="Roboto"/>
                        </a:rPr>
                        <a:t>S</a:t>
                      </a:r>
                      <a:endParaRPr sz="2400" b="1">
                        <a:solidFill>
                          <a:srgbClr val="FFFFFF"/>
                        </a:solidFill>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CC4125"/>
                    </a:solidFill>
                  </a:tcPr>
                </a:tc>
                <a:tc>
                  <a:txBody>
                    <a:bodyPr/>
                    <a:lstStyle/>
                    <a:p>
                      <a:pPr marL="0" lvl="0" indent="0" algn="l" rtl="0">
                        <a:lnSpc>
                          <a:spcPct val="115000"/>
                        </a:lnSpc>
                        <a:spcBef>
                          <a:spcPts val="0"/>
                        </a:spcBef>
                        <a:spcAft>
                          <a:spcPts val="0"/>
                        </a:spcAft>
                        <a:buNone/>
                      </a:pPr>
                      <a:r>
                        <a:rPr lang="en" sz="600" b="1">
                          <a:latin typeface="Roboto"/>
                          <a:ea typeface="Roboto"/>
                          <a:cs typeface="Roboto"/>
                          <a:sym typeface="Roboto"/>
                        </a:rPr>
                        <a:t>Specific:</a:t>
                      </a:r>
                      <a:r>
                        <a:rPr lang="en" sz="600">
                          <a:latin typeface="Roboto"/>
                          <a:ea typeface="Roboto"/>
                          <a:cs typeface="Roboto"/>
                          <a:sym typeface="Roboto"/>
                        </a:rPr>
                        <a:t> Be specific when determining your goal. The more specific the better. Putting a real figure to your goal helps make it measurable. When specific and measurable your subconscious mind cannot override your goals, they become achievable.</a:t>
                      </a:r>
                      <a:endParaRPr sz="600">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3F3F3"/>
                    </a:solidFill>
                  </a:tcPr>
                </a:tc>
                <a:extLst>
                  <a:ext uri="{0D108BD9-81ED-4DB2-BD59-A6C34878D82A}">
                    <a16:rowId xmlns:a16="http://schemas.microsoft.com/office/drawing/2014/main" val="10000"/>
                  </a:ext>
                </a:extLst>
              </a:tr>
              <a:tr h="586050">
                <a:tc>
                  <a:txBody>
                    <a:bodyPr/>
                    <a:lstStyle/>
                    <a:p>
                      <a:pPr marL="0" lvl="0" indent="0" algn="ctr" rtl="0">
                        <a:lnSpc>
                          <a:spcPct val="115000"/>
                        </a:lnSpc>
                        <a:spcBef>
                          <a:spcPts val="0"/>
                        </a:spcBef>
                        <a:spcAft>
                          <a:spcPts val="0"/>
                        </a:spcAft>
                        <a:buNone/>
                      </a:pPr>
                      <a:r>
                        <a:rPr lang="en" sz="2400" b="1">
                          <a:solidFill>
                            <a:srgbClr val="FFFFFF"/>
                          </a:solidFill>
                          <a:latin typeface="Roboto"/>
                          <a:ea typeface="Roboto"/>
                          <a:cs typeface="Roboto"/>
                          <a:sym typeface="Roboto"/>
                        </a:rPr>
                        <a:t>M</a:t>
                      </a:r>
                      <a:endParaRPr sz="2400" b="1">
                        <a:solidFill>
                          <a:srgbClr val="FFFFFF"/>
                        </a:solidFill>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06666"/>
                    </a:solidFill>
                  </a:tcPr>
                </a:tc>
                <a:tc>
                  <a:txBody>
                    <a:bodyPr/>
                    <a:lstStyle/>
                    <a:p>
                      <a:pPr marL="0" lvl="0" indent="0" algn="l" rtl="0">
                        <a:lnSpc>
                          <a:spcPct val="115000"/>
                        </a:lnSpc>
                        <a:spcBef>
                          <a:spcPts val="0"/>
                        </a:spcBef>
                        <a:spcAft>
                          <a:spcPts val="0"/>
                        </a:spcAft>
                        <a:buNone/>
                      </a:pPr>
                      <a:r>
                        <a:rPr lang="en" sz="600" b="1">
                          <a:latin typeface="Roboto"/>
                          <a:ea typeface="Roboto"/>
                          <a:cs typeface="Roboto"/>
                          <a:sym typeface="Roboto"/>
                        </a:rPr>
                        <a:t>Measurable:</a:t>
                      </a:r>
                      <a:r>
                        <a:rPr lang="en" sz="600">
                          <a:latin typeface="Roboto"/>
                          <a:ea typeface="Roboto"/>
                          <a:cs typeface="Roboto"/>
                          <a:sym typeface="Roboto"/>
                        </a:rPr>
                        <a:t> This where you define a measurable and meaningful goal. It’s important to be able to track your progress. Without meaningful and measurable goals which you can track it’s easy to lose heart and focus.</a:t>
                      </a:r>
                      <a:endParaRPr sz="600">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3F3F3"/>
                    </a:solidFill>
                  </a:tcPr>
                </a:tc>
                <a:extLst>
                  <a:ext uri="{0D108BD9-81ED-4DB2-BD59-A6C34878D82A}">
                    <a16:rowId xmlns:a16="http://schemas.microsoft.com/office/drawing/2014/main" val="10001"/>
                  </a:ext>
                </a:extLst>
              </a:tr>
              <a:tr h="586050">
                <a:tc>
                  <a:txBody>
                    <a:bodyPr/>
                    <a:lstStyle/>
                    <a:p>
                      <a:pPr marL="0" lvl="0" indent="0" algn="ctr" rtl="0">
                        <a:lnSpc>
                          <a:spcPct val="115000"/>
                        </a:lnSpc>
                        <a:spcBef>
                          <a:spcPts val="0"/>
                        </a:spcBef>
                        <a:spcAft>
                          <a:spcPts val="0"/>
                        </a:spcAft>
                        <a:buNone/>
                      </a:pPr>
                      <a:r>
                        <a:rPr lang="en" sz="2400" b="1">
                          <a:solidFill>
                            <a:srgbClr val="FFFFFF"/>
                          </a:solidFill>
                          <a:latin typeface="Roboto"/>
                          <a:ea typeface="Roboto"/>
                          <a:cs typeface="Roboto"/>
                          <a:sym typeface="Roboto"/>
                        </a:rPr>
                        <a:t>A</a:t>
                      </a:r>
                      <a:endParaRPr sz="2400" b="1">
                        <a:solidFill>
                          <a:srgbClr val="FFFFFF"/>
                        </a:solidFill>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6B26B"/>
                    </a:solidFill>
                  </a:tcPr>
                </a:tc>
                <a:tc>
                  <a:txBody>
                    <a:bodyPr/>
                    <a:lstStyle/>
                    <a:p>
                      <a:pPr marL="0" lvl="0" indent="0" algn="l" rtl="0">
                        <a:lnSpc>
                          <a:spcPct val="115000"/>
                        </a:lnSpc>
                        <a:spcBef>
                          <a:spcPts val="0"/>
                        </a:spcBef>
                        <a:spcAft>
                          <a:spcPts val="0"/>
                        </a:spcAft>
                        <a:buNone/>
                      </a:pPr>
                      <a:r>
                        <a:rPr lang="en" sz="600" b="1">
                          <a:latin typeface="Roboto"/>
                          <a:ea typeface="Roboto"/>
                          <a:cs typeface="Roboto"/>
                          <a:sym typeface="Roboto"/>
                        </a:rPr>
                        <a:t>Achievable:</a:t>
                      </a:r>
                      <a:r>
                        <a:rPr lang="en" sz="600">
                          <a:latin typeface="Roboto"/>
                          <a:ea typeface="Roboto"/>
                          <a:cs typeface="Roboto"/>
                          <a:sym typeface="Roboto"/>
                        </a:rPr>
                        <a:t> Choosing realistic and short-term goals helps them be more achievable. Long-term goals can be larger and take more time to achieve. Planning smaller short-term goals as steps to larger long-term goals assists in achieving them.</a:t>
                      </a:r>
                      <a:endParaRPr sz="600">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3F3F3"/>
                    </a:solidFill>
                  </a:tcPr>
                </a:tc>
                <a:extLst>
                  <a:ext uri="{0D108BD9-81ED-4DB2-BD59-A6C34878D82A}">
                    <a16:rowId xmlns:a16="http://schemas.microsoft.com/office/drawing/2014/main" val="10002"/>
                  </a:ext>
                </a:extLst>
              </a:tr>
              <a:tr h="586050">
                <a:tc>
                  <a:txBody>
                    <a:bodyPr/>
                    <a:lstStyle/>
                    <a:p>
                      <a:pPr marL="0" lvl="0" indent="0" algn="ctr" rtl="0">
                        <a:lnSpc>
                          <a:spcPct val="115000"/>
                        </a:lnSpc>
                        <a:spcBef>
                          <a:spcPts val="0"/>
                        </a:spcBef>
                        <a:spcAft>
                          <a:spcPts val="0"/>
                        </a:spcAft>
                        <a:buNone/>
                      </a:pPr>
                      <a:r>
                        <a:rPr lang="en" sz="2400" b="1">
                          <a:solidFill>
                            <a:srgbClr val="FFFFFF"/>
                          </a:solidFill>
                          <a:latin typeface="Roboto"/>
                          <a:ea typeface="Roboto"/>
                          <a:cs typeface="Roboto"/>
                          <a:sym typeface="Roboto"/>
                        </a:rPr>
                        <a:t>R</a:t>
                      </a:r>
                      <a:endParaRPr sz="2400" b="1">
                        <a:solidFill>
                          <a:srgbClr val="FFFFFF"/>
                        </a:solidFill>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FD966"/>
                    </a:solidFill>
                  </a:tcPr>
                </a:tc>
                <a:tc>
                  <a:txBody>
                    <a:bodyPr/>
                    <a:lstStyle/>
                    <a:p>
                      <a:pPr marL="0" lvl="0" indent="0" algn="l" rtl="0">
                        <a:lnSpc>
                          <a:spcPct val="115000"/>
                        </a:lnSpc>
                        <a:spcBef>
                          <a:spcPts val="0"/>
                        </a:spcBef>
                        <a:spcAft>
                          <a:spcPts val="0"/>
                        </a:spcAft>
                        <a:buNone/>
                      </a:pPr>
                      <a:r>
                        <a:rPr lang="en" sz="600" b="1">
                          <a:latin typeface="Roboto"/>
                          <a:ea typeface="Roboto"/>
                          <a:cs typeface="Roboto"/>
                          <a:sym typeface="Roboto"/>
                        </a:rPr>
                        <a:t>Relevant:</a:t>
                      </a:r>
                      <a:r>
                        <a:rPr lang="en" sz="600">
                          <a:latin typeface="Roboto"/>
                          <a:ea typeface="Roboto"/>
                          <a:cs typeface="Roboto"/>
                          <a:sym typeface="Roboto"/>
                        </a:rPr>
                        <a:t> Each goal you set must be in line with your core values and in harmony with what YOU want out of life. Contradictions in values and goals leads to frustration and loss of motivation. Designing your goals with the expectation of your personal success.</a:t>
                      </a:r>
                      <a:endParaRPr sz="600">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3F3F3"/>
                    </a:solidFill>
                  </a:tcPr>
                </a:tc>
                <a:extLst>
                  <a:ext uri="{0D108BD9-81ED-4DB2-BD59-A6C34878D82A}">
                    <a16:rowId xmlns:a16="http://schemas.microsoft.com/office/drawing/2014/main" val="10003"/>
                  </a:ext>
                </a:extLst>
              </a:tr>
              <a:tr h="586050">
                <a:tc>
                  <a:txBody>
                    <a:bodyPr/>
                    <a:lstStyle/>
                    <a:p>
                      <a:pPr marL="0" lvl="0" indent="0" algn="ctr" rtl="0">
                        <a:lnSpc>
                          <a:spcPct val="115000"/>
                        </a:lnSpc>
                        <a:spcBef>
                          <a:spcPts val="0"/>
                        </a:spcBef>
                        <a:spcAft>
                          <a:spcPts val="0"/>
                        </a:spcAft>
                        <a:buNone/>
                      </a:pPr>
                      <a:r>
                        <a:rPr lang="en" sz="2400" b="1">
                          <a:solidFill>
                            <a:srgbClr val="FFFFFF"/>
                          </a:solidFill>
                          <a:latin typeface="Roboto"/>
                          <a:ea typeface="Roboto"/>
                          <a:cs typeface="Roboto"/>
                          <a:sym typeface="Roboto"/>
                        </a:rPr>
                        <a:t>T</a:t>
                      </a:r>
                      <a:endParaRPr sz="2400" b="1">
                        <a:solidFill>
                          <a:srgbClr val="FFFFFF"/>
                        </a:solidFill>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93C47D"/>
                    </a:solidFill>
                  </a:tcPr>
                </a:tc>
                <a:tc>
                  <a:txBody>
                    <a:bodyPr/>
                    <a:lstStyle/>
                    <a:p>
                      <a:pPr marL="0" lvl="0" indent="0" algn="l" rtl="0">
                        <a:lnSpc>
                          <a:spcPct val="115000"/>
                        </a:lnSpc>
                        <a:spcBef>
                          <a:spcPts val="0"/>
                        </a:spcBef>
                        <a:spcAft>
                          <a:spcPts val="0"/>
                        </a:spcAft>
                        <a:buNone/>
                      </a:pPr>
                      <a:r>
                        <a:rPr lang="en" sz="600" b="1">
                          <a:latin typeface="Roboto"/>
                          <a:ea typeface="Roboto"/>
                          <a:cs typeface="Roboto"/>
                          <a:sym typeface="Roboto"/>
                        </a:rPr>
                        <a:t>Time-Bound:</a:t>
                      </a:r>
                      <a:r>
                        <a:rPr lang="en" sz="600">
                          <a:latin typeface="Roboto"/>
                          <a:ea typeface="Roboto"/>
                          <a:cs typeface="Roboto"/>
                          <a:sym typeface="Roboto"/>
                        </a:rPr>
                        <a:t> Setting a time limit on achieving a goal makes it measurable. When a goal is measurable you can SEE your progress and support your motivation and commitment. Giving your goal a time limit assists you in holding yourself accountable to its completion.</a:t>
                      </a:r>
                      <a:endParaRPr sz="600">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3F3F3"/>
                    </a:solidFill>
                  </a:tcPr>
                </a:tc>
                <a:extLst>
                  <a:ext uri="{0D108BD9-81ED-4DB2-BD59-A6C34878D82A}">
                    <a16:rowId xmlns:a16="http://schemas.microsoft.com/office/drawing/2014/main" val="10004"/>
                  </a:ext>
                </a:extLst>
              </a:tr>
              <a:tr h="683725">
                <a:tc>
                  <a:txBody>
                    <a:bodyPr/>
                    <a:lstStyle/>
                    <a:p>
                      <a:pPr marL="0" lvl="0" indent="0" algn="ctr" rtl="0">
                        <a:lnSpc>
                          <a:spcPct val="115000"/>
                        </a:lnSpc>
                        <a:spcBef>
                          <a:spcPts val="0"/>
                        </a:spcBef>
                        <a:spcAft>
                          <a:spcPts val="0"/>
                        </a:spcAft>
                        <a:buNone/>
                      </a:pPr>
                      <a:r>
                        <a:rPr lang="en" sz="2400" b="1">
                          <a:solidFill>
                            <a:srgbClr val="FFFFFF"/>
                          </a:solidFill>
                          <a:latin typeface="Roboto"/>
                          <a:ea typeface="Roboto"/>
                          <a:cs typeface="Roboto"/>
                          <a:sym typeface="Roboto"/>
                        </a:rPr>
                        <a:t>E</a:t>
                      </a:r>
                      <a:endParaRPr sz="2400" b="1">
                        <a:solidFill>
                          <a:srgbClr val="FFFFFF"/>
                        </a:solidFill>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76A5AF"/>
                    </a:solidFill>
                  </a:tcPr>
                </a:tc>
                <a:tc>
                  <a:txBody>
                    <a:bodyPr/>
                    <a:lstStyle/>
                    <a:p>
                      <a:pPr marL="0" lvl="0" indent="0" algn="l" rtl="0">
                        <a:lnSpc>
                          <a:spcPct val="115000"/>
                        </a:lnSpc>
                        <a:spcBef>
                          <a:spcPts val="0"/>
                        </a:spcBef>
                        <a:spcAft>
                          <a:spcPts val="0"/>
                        </a:spcAft>
                        <a:buNone/>
                      </a:pPr>
                      <a:r>
                        <a:rPr lang="en" sz="600" b="1">
                          <a:latin typeface="Roboto"/>
                          <a:ea typeface="Roboto"/>
                          <a:cs typeface="Roboto"/>
                          <a:sym typeface="Roboto"/>
                        </a:rPr>
                        <a:t>Evaluate:</a:t>
                      </a:r>
                      <a:r>
                        <a:rPr lang="en" sz="600">
                          <a:latin typeface="Roboto"/>
                          <a:ea typeface="Roboto"/>
                          <a:cs typeface="Roboto"/>
                          <a:sym typeface="Roboto"/>
                        </a:rPr>
                        <a:t> By evaluating your goals on a regular basis you will be much more likely to achieve them. It is easy to forget about long-term goals if they are not revisited from time to time. This also helps you assess if the goal you are working on remains in line with your core values and helps you measure your progress.</a:t>
                      </a:r>
                      <a:endParaRPr sz="600">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3F3F3"/>
                    </a:solidFill>
                  </a:tcPr>
                </a:tc>
                <a:extLst>
                  <a:ext uri="{0D108BD9-81ED-4DB2-BD59-A6C34878D82A}">
                    <a16:rowId xmlns:a16="http://schemas.microsoft.com/office/drawing/2014/main" val="10005"/>
                  </a:ext>
                </a:extLst>
              </a:tr>
              <a:tr h="683725">
                <a:tc>
                  <a:txBody>
                    <a:bodyPr/>
                    <a:lstStyle/>
                    <a:p>
                      <a:pPr marL="0" lvl="0" indent="0" algn="ctr" rtl="0">
                        <a:lnSpc>
                          <a:spcPct val="115000"/>
                        </a:lnSpc>
                        <a:spcBef>
                          <a:spcPts val="0"/>
                        </a:spcBef>
                        <a:spcAft>
                          <a:spcPts val="0"/>
                        </a:spcAft>
                        <a:buNone/>
                      </a:pPr>
                      <a:r>
                        <a:rPr lang="en" sz="2400" b="1">
                          <a:solidFill>
                            <a:srgbClr val="FFFFFF"/>
                          </a:solidFill>
                          <a:latin typeface="Roboto"/>
                          <a:ea typeface="Roboto"/>
                          <a:cs typeface="Roboto"/>
                          <a:sym typeface="Roboto"/>
                        </a:rPr>
                        <a:t>R</a:t>
                      </a:r>
                      <a:endParaRPr sz="2400" b="1">
                        <a:solidFill>
                          <a:srgbClr val="FFFFFF"/>
                        </a:solidFill>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6D9EEB"/>
                    </a:solidFill>
                  </a:tcPr>
                </a:tc>
                <a:tc>
                  <a:txBody>
                    <a:bodyPr/>
                    <a:lstStyle/>
                    <a:p>
                      <a:pPr marL="0" lvl="0" indent="0" algn="l" rtl="0">
                        <a:lnSpc>
                          <a:spcPct val="115000"/>
                        </a:lnSpc>
                        <a:spcBef>
                          <a:spcPts val="0"/>
                        </a:spcBef>
                        <a:spcAft>
                          <a:spcPts val="0"/>
                        </a:spcAft>
                        <a:buNone/>
                      </a:pPr>
                      <a:r>
                        <a:rPr lang="en" sz="600" b="1">
                          <a:latin typeface="Roboto"/>
                          <a:ea typeface="Roboto"/>
                          <a:cs typeface="Roboto"/>
                          <a:sym typeface="Roboto"/>
                        </a:rPr>
                        <a:t>Readjust:</a:t>
                      </a:r>
                      <a:r>
                        <a:rPr lang="en" sz="600">
                          <a:latin typeface="Roboto"/>
                          <a:ea typeface="Roboto"/>
                          <a:cs typeface="Roboto"/>
                          <a:sym typeface="Roboto"/>
                        </a:rPr>
                        <a:t> Readjustments occur when goals are determined, through re-evaluation, to be misaligned with your values or long-term goals. This is especially helpful when you have been unable to achieve a goal in the time limits you set. This gives you the opportunity to modify your approach and increase your chances of success.</a:t>
                      </a:r>
                      <a:endParaRPr sz="600">
                        <a:latin typeface="Roboto"/>
                        <a:ea typeface="Roboto"/>
                        <a:cs typeface="Roboto"/>
                        <a:sym typeface="Roboto"/>
                      </a:endParaRPr>
                    </a:p>
                  </a:txBody>
                  <a:tcPr marL="28575" marR="28575" marT="19050" marB="19050" anchor="ctr">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F3F3F3"/>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9"/>
          <p:cNvSpPr txBox="1">
            <a:spLocks noGrp="1"/>
          </p:cNvSpPr>
          <p:nvPr>
            <p:ph type="ctrTitle"/>
          </p:nvPr>
        </p:nvSpPr>
        <p:spPr>
          <a:xfrm>
            <a:off x="1828800" y="1453896"/>
            <a:ext cx="7315200" cy="150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a:t>Section </a:t>
            </a:r>
            <a:r>
              <a:rPr lang="en"/>
              <a:t>B</a:t>
            </a:r>
            <a:endParaRPr sz="6000"/>
          </a:p>
        </p:txBody>
      </p:sp>
      <p:sp>
        <p:nvSpPr>
          <p:cNvPr id="154" name="Google Shape;154;p19"/>
          <p:cNvSpPr txBox="1">
            <a:spLocks noGrp="1"/>
          </p:cNvSpPr>
          <p:nvPr>
            <p:ph type="subTitle" idx="1"/>
          </p:nvPr>
        </p:nvSpPr>
        <p:spPr>
          <a:xfrm>
            <a:off x="1828800" y="2953512"/>
            <a:ext cx="7315200" cy="6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Progress Log</a:t>
            </a:r>
            <a:endParaRPr lang="en-US" sz="3000"/>
          </a:p>
        </p:txBody>
      </p:sp>
      <p:sp>
        <p:nvSpPr>
          <p:cNvPr id="155" name="Google Shape;155;p19"/>
          <p:cNvSpPr txBox="1"/>
          <p:nvPr/>
        </p:nvSpPr>
        <p:spPr>
          <a:xfrm>
            <a:off x="-420624" y="754575"/>
            <a:ext cx="3383400" cy="5120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 sz="40000">
                <a:solidFill>
                  <a:srgbClr val="999999"/>
                </a:solidFill>
                <a:latin typeface="Roboto"/>
                <a:ea typeface="Roboto"/>
                <a:cs typeface="Roboto"/>
                <a:sym typeface="Roboto"/>
              </a:rPr>
              <a:t>B</a:t>
            </a:r>
            <a:endParaRPr sz="40000">
              <a:solidFill>
                <a:srgbClr val="999999"/>
              </a:solidFill>
              <a:latin typeface="Roboto"/>
              <a:ea typeface="Roboto"/>
              <a:cs typeface="Roboto"/>
              <a:sym typeface="Roboto"/>
            </a:endParaRPr>
          </a:p>
        </p:txBody>
      </p:sp>
    </p:spTree>
    <p:extLst>
      <p:ext uri="{BB962C8B-B14F-4D97-AF65-F5344CB8AC3E}">
        <p14:creationId xmlns:p14="http://schemas.microsoft.com/office/powerpoint/2010/main" val="53072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0"/>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r>
              <a:rPr lang="en"/>
              <a:t>Week 1 - Log</a:t>
            </a:r>
            <a:endParaRPr lang="en-US"/>
          </a:p>
        </p:txBody>
      </p:sp>
      <p:sp>
        <p:nvSpPr>
          <p:cNvPr id="161" name="Google Shape;161;p20"/>
          <p:cNvSpPr txBox="1">
            <a:spLocks noGrp="1"/>
          </p:cNvSpPr>
          <p:nvPr>
            <p:ph type="subTitle" idx="4"/>
          </p:nvPr>
        </p:nvSpPr>
        <p:spPr>
          <a:xfrm>
            <a:off x="4663440" y="758952"/>
            <a:ext cx="42978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Reflection</a:t>
            </a:r>
            <a:endParaRPr/>
          </a:p>
        </p:txBody>
      </p:sp>
      <p:sp>
        <p:nvSpPr>
          <p:cNvPr id="162" name="Google Shape;162;p20"/>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What did you do?</a:t>
            </a:r>
            <a:endParaRPr/>
          </a:p>
        </p:txBody>
      </p:sp>
      <p:sp>
        <p:nvSpPr>
          <p:cNvPr id="163" name="Google Shape;163;p20"/>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dirty="0"/>
              <a:t>What goal(s) did you set for this week?</a:t>
            </a:r>
            <a:endParaRPr lang="pl-PL" dirty="0"/>
          </a:p>
          <a:p>
            <a:pPr marL="640080" lvl="1" indent="-154940">
              <a:spcBef>
                <a:spcPts val="0"/>
              </a:spcBef>
              <a:buChar char="●"/>
            </a:pPr>
            <a:r>
              <a:rPr lang="pl-PL" dirty="0"/>
              <a:t>Compleat self study materials</a:t>
            </a:r>
          </a:p>
          <a:p>
            <a:pPr marL="640080" lvl="1" indent="-154940">
              <a:spcBef>
                <a:spcPts val="0"/>
              </a:spcBef>
              <a:buChar char="●"/>
            </a:pPr>
            <a:r>
              <a:rPr lang="pl-PL" dirty="0"/>
              <a:t>Build a team </a:t>
            </a:r>
          </a:p>
          <a:p>
            <a:pPr marL="640080" lvl="1" indent="-154940">
              <a:spcBef>
                <a:spcPts val="0"/>
              </a:spcBef>
              <a:buChar char="●"/>
            </a:pPr>
            <a:r>
              <a:rPr lang="pl-PL" dirty="0"/>
              <a:t>Review </a:t>
            </a:r>
            <a:r>
              <a:rPr lang="pl-PL" dirty="0" err="1"/>
              <a:t>ILOs</a:t>
            </a:r>
            <a:endParaRPr lang="pl-PL" dirty="0"/>
          </a:p>
          <a:p>
            <a:pPr marL="640080" lvl="1" indent="-154940">
              <a:spcBef>
                <a:spcPts val="0"/>
              </a:spcBef>
              <a:buChar char="●"/>
            </a:pPr>
            <a:r>
              <a:rPr lang="pl-PL" dirty="0"/>
              <a:t>Plan the project</a:t>
            </a:r>
          </a:p>
          <a:p>
            <a:pPr marL="182880" lvl="0" indent="-154940" algn="l" rtl="0">
              <a:spcBef>
                <a:spcPts val="0"/>
              </a:spcBef>
              <a:spcAft>
                <a:spcPts val="0"/>
              </a:spcAft>
              <a:buSzPts val="1000"/>
              <a:buChar char="●"/>
            </a:pPr>
            <a:r>
              <a:rPr lang="en-GB" dirty="0"/>
              <a:t>What have you actually been able to do? </a:t>
            </a:r>
            <a:endParaRPr lang="pl-PL" dirty="0"/>
          </a:p>
          <a:p>
            <a:pPr marL="640080" lvl="1" indent="-154940">
              <a:spcBef>
                <a:spcPts val="0"/>
              </a:spcBef>
              <a:buChar char="●"/>
            </a:pPr>
            <a:r>
              <a:rPr lang="pl-PL" dirty="0"/>
              <a:t>I compleated all self study materials</a:t>
            </a:r>
          </a:p>
          <a:p>
            <a:pPr marL="640080" lvl="1" indent="-154940">
              <a:spcBef>
                <a:spcPts val="0"/>
              </a:spcBef>
              <a:buChar char="●"/>
            </a:pPr>
            <a:r>
              <a:rPr lang="en-GB" dirty="0"/>
              <a:t>I was working with the team during the whole week</a:t>
            </a:r>
            <a:endParaRPr lang="pl-PL" dirty="0"/>
          </a:p>
          <a:p>
            <a:pPr marL="640080" lvl="1" indent="-154940">
              <a:spcBef>
                <a:spcPts val="0"/>
              </a:spcBef>
              <a:buChar char="●"/>
            </a:pPr>
            <a:r>
              <a:rPr lang="en-GB" dirty="0"/>
              <a:t>We reviewed </a:t>
            </a:r>
            <a:r>
              <a:rPr lang="en-GB" dirty="0" err="1"/>
              <a:t>ilos</a:t>
            </a:r>
            <a:r>
              <a:rPr lang="en-GB" dirty="0"/>
              <a:t> and planned the whole project.</a:t>
            </a:r>
          </a:p>
          <a:p>
            <a:pPr marL="182880" lvl="0" indent="-154940" algn="l" rtl="0">
              <a:spcBef>
                <a:spcPts val="0"/>
              </a:spcBef>
              <a:spcAft>
                <a:spcPts val="0"/>
              </a:spcAft>
              <a:buSzPts val="1000"/>
              <a:buChar char="●"/>
            </a:pPr>
            <a:r>
              <a:rPr lang="en" dirty="0"/>
              <a:t>Showcase the evidence of your progress (production artifacts, short descriptions-links-pictures animated gifs, etc.)</a:t>
            </a:r>
            <a:endParaRPr lang="pl-PL" dirty="0"/>
          </a:p>
          <a:p>
            <a:pPr marL="182880" lvl="0" indent="-154940" algn="l" rtl="0">
              <a:spcBef>
                <a:spcPts val="0"/>
              </a:spcBef>
              <a:spcAft>
                <a:spcPts val="0"/>
              </a:spcAft>
              <a:buSzPts val="1000"/>
              <a:buChar char="●"/>
            </a:pPr>
            <a:endParaRPr lang="pl-PL" dirty="0"/>
          </a:p>
          <a:p>
            <a:pPr marL="640080" lvl="1" indent="-154940">
              <a:spcBef>
                <a:spcPts val="0"/>
              </a:spcBef>
              <a:buChar char="●"/>
            </a:pPr>
            <a:r>
              <a:rPr lang="pl-PL" dirty="0"/>
              <a:t>Team repo: </a:t>
            </a:r>
            <a:r>
              <a:rPr lang="pl-PL" dirty="0">
                <a:hlinkClick r:id="rId3"/>
              </a:rPr>
              <a:t>https://github.com/BredaUniversityADSAI/2023-24d-fai2-adsai-group-cv1</a:t>
            </a:r>
            <a:r>
              <a:rPr lang="pl-PL" dirty="0"/>
              <a:t> </a:t>
            </a:r>
            <a:endParaRPr dirty="0"/>
          </a:p>
        </p:txBody>
      </p:sp>
      <p:sp>
        <p:nvSpPr>
          <p:cNvPr id="164" name="Google Shape;164;p20"/>
          <p:cNvSpPr txBox="1">
            <a:spLocks noGrp="1"/>
          </p:cNvSpPr>
          <p:nvPr>
            <p:ph type="body" idx="3"/>
          </p:nvPr>
        </p:nvSpPr>
        <p:spPr>
          <a:xfrm>
            <a:off x="4663450" y="1152698"/>
            <a:ext cx="4297800" cy="16257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dirty="0"/>
              <a:t>How did the week go? </a:t>
            </a:r>
            <a:endParaRPr lang="pl-PL" dirty="0"/>
          </a:p>
          <a:p>
            <a:pPr marL="640080" lvl="1" indent="-154940">
              <a:spcBef>
                <a:spcPts val="0"/>
              </a:spcBef>
              <a:buChar char="●"/>
            </a:pPr>
            <a:r>
              <a:rPr lang="en-GB" dirty="0"/>
              <a:t>The week started with presenting the entire block on kick off, but right after it I immediately started working with the team, reviewing ILOs and planning the project. In the following days, I focused on self-study, I understood the concept of </a:t>
            </a:r>
            <a:r>
              <a:rPr lang="en-GB" dirty="0" err="1"/>
              <a:t>mlpops</a:t>
            </a:r>
            <a:r>
              <a:rPr lang="en-GB" dirty="0"/>
              <a:t> and how git hub branches work. Daily meetings with the team helped me stay on track.</a:t>
            </a:r>
            <a:endParaRPr dirty="0"/>
          </a:p>
          <a:p>
            <a:pPr marL="182880" lvl="0" indent="-154940" algn="l" rtl="0">
              <a:spcBef>
                <a:spcPts val="0"/>
              </a:spcBef>
              <a:spcAft>
                <a:spcPts val="0"/>
              </a:spcAft>
              <a:buSzPts val="1000"/>
              <a:buChar char="●"/>
            </a:pPr>
            <a:r>
              <a:rPr lang="en" dirty="0"/>
              <a:t>What went well? </a:t>
            </a:r>
            <a:endParaRPr lang="pl-PL" dirty="0"/>
          </a:p>
          <a:p>
            <a:pPr marL="640080" lvl="1" indent="-154940">
              <a:spcBef>
                <a:spcPts val="0"/>
              </a:spcBef>
              <a:buChar char="●"/>
            </a:pPr>
            <a:r>
              <a:rPr lang="en-GB" dirty="0"/>
              <a:t>I am positively surprised by the cooperation and motivation of my team. Our teamwork this week was very smooth, giving us a vision of a successful project</a:t>
            </a:r>
            <a:r>
              <a:rPr lang="pl-PL" dirty="0"/>
              <a:t>.</a:t>
            </a:r>
            <a:endParaRPr dirty="0"/>
          </a:p>
          <a:p>
            <a:pPr marL="182880" lvl="0" indent="-154940" algn="l" rtl="0">
              <a:spcBef>
                <a:spcPts val="0"/>
              </a:spcBef>
              <a:spcAft>
                <a:spcPts val="0"/>
              </a:spcAft>
              <a:buSzPts val="1000"/>
              <a:buChar char="●"/>
            </a:pPr>
            <a:r>
              <a:rPr lang="en" dirty="0"/>
              <a:t>What didn’t go so well? </a:t>
            </a:r>
            <a:endParaRPr lang="pl-PL" dirty="0"/>
          </a:p>
          <a:p>
            <a:pPr marL="640080" lvl="1" indent="-154940">
              <a:spcBef>
                <a:spcPts val="0"/>
              </a:spcBef>
              <a:buChar char="●"/>
            </a:pPr>
            <a:r>
              <a:rPr lang="en-GB" dirty="0"/>
              <a:t>I had some problems with poetry.(to be more specific my python version didn't want to update)</a:t>
            </a:r>
            <a:endParaRPr lang="pl-PL" dirty="0"/>
          </a:p>
          <a:p>
            <a:pPr marL="182880" lvl="0" indent="-154940" algn="l" rtl="0">
              <a:spcBef>
                <a:spcPts val="0"/>
              </a:spcBef>
              <a:spcAft>
                <a:spcPts val="0"/>
              </a:spcAft>
              <a:buSzPts val="1000"/>
              <a:buChar char="●"/>
            </a:pPr>
            <a:r>
              <a:rPr lang="en-GB" dirty="0"/>
              <a:t>What did you learn? </a:t>
            </a:r>
            <a:endParaRPr lang="pl-PL" dirty="0"/>
          </a:p>
          <a:p>
            <a:pPr marL="640080" lvl="1" indent="-154940">
              <a:spcBef>
                <a:spcPts val="0"/>
              </a:spcBef>
              <a:buChar char="●"/>
            </a:pPr>
            <a:r>
              <a:rPr lang="en-GB" dirty="0"/>
              <a:t>I improved my </a:t>
            </a:r>
            <a:r>
              <a:rPr lang="en-GB" dirty="0" err="1"/>
              <a:t>github</a:t>
            </a:r>
            <a:r>
              <a:rPr lang="en-GB" dirty="0"/>
              <a:t> skills</a:t>
            </a:r>
          </a:p>
          <a:p>
            <a:pPr marL="182880" lvl="0" indent="-154940" algn="l" rtl="0">
              <a:spcBef>
                <a:spcPts val="0"/>
              </a:spcBef>
              <a:spcAft>
                <a:spcPts val="0"/>
              </a:spcAft>
              <a:buSzPts val="1000"/>
              <a:buChar char="●"/>
            </a:pPr>
            <a:r>
              <a:rPr lang="en" dirty="0"/>
              <a:t>What could be added as an Action point looking forward to next week?</a:t>
            </a:r>
            <a:endParaRPr lang="pl-PL" dirty="0"/>
          </a:p>
          <a:p>
            <a:pPr marL="640080" lvl="1" indent="-154940">
              <a:spcBef>
                <a:spcPts val="0"/>
              </a:spcBef>
              <a:buChar char="●"/>
            </a:pPr>
            <a:r>
              <a:rPr lang="en-GB" dirty="0"/>
              <a:t>Next week i want to start </a:t>
            </a:r>
            <a:r>
              <a:rPr lang="en-GB" dirty="0" err="1"/>
              <a:t>programing</a:t>
            </a:r>
            <a:r>
              <a:rPr lang="en-GB" dirty="0"/>
              <a:t> necessary functions for your project.</a:t>
            </a:r>
            <a:endParaRPr dirty="0"/>
          </a:p>
        </p:txBody>
      </p:sp>
      <p:sp>
        <p:nvSpPr>
          <p:cNvPr id="165" name="Google Shape;165;p20"/>
          <p:cNvSpPr txBox="1">
            <a:spLocks noGrp="1"/>
          </p:cNvSpPr>
          <p:nvPr>
            <p:ph type="title" idx="6"/>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1/</a:t>
            </a:r>
            <a:r>
              <a:rPr lang="en-NL"/>
              <a:t>2</a:t>
            </a:r>
            <a:endParaRPr/>
          </a:p>
        </p:txBody>
      </p:sp>
      <p:sp>
        <p:nvSpPr>
          <p:cNvPr id="166" name="Google Shape;166;p20"/>
          <p:cNvSpPr txBox="1">
            <a:spLocks noGrp="1"/>
          </p:cNvSpPr>
          <p:nvPr>
            <p:ph type="title" idx="5"/>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167" name="Google Shape;167;p20"/>
          <p:cNvSpPr/>
          <p:nvPr/>
        </p:nvSpPr>
        <p:spPr>
          <a:xfrm>
            <a:off x="0" y="576072"/>
            <a:ext cx="9144000" cy="915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1"/>
          <p:cNvSpPr txBox="1">
            <a:spLocks noGrp="1"/>
          </p:cNvSpPr>
          <p:nvPr>
            <p:ph type="title"/>
          </p:nvPr>
        </p:nvSpPr>
        <p:spPr>
          <a:xfrm>
            <a:off x="667512" y="0"/>
            <a:ext cx="54864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Week 1 - Feedback</a:t>
            </a:r>
            <a:endParaRPr/>
          </a:p>
        </p:txBody>
      </p:sp>
      <p:sp>
        <p:nvSpPr>
          <p:cNvPr id="173" name="Google Shape;173;p21"/>
          <p:cNvSpPr txBox="1">
            <a:spLocks noGrp="1"/>
          </p:cNvSpPr>
          <p:nvPr>
            <p:ph type="subTitle" idx="1"/>
          </p:nvPr>
        </p:nvSpPr>
        <p:spPr>
          <a:xfrm>
            <a:off x="186167" y="758952"/>
            <a:ext cx="4294500" cy="3939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
              <a:t>Team, individual, peer, workshop feedback</a:t>
            </a:r>
            <a:endParaRPr/>
          </a:p>
        </p:txBody>
      </p:sp>
      <p:sp>
        <p:nvSpPr>
          <p:cNvPr id="174" name="Google Shape;174;p21"/>
          <p:cNvSpPr txBox="1">
            <a:spLocks noGrp="1"/>
          </p:cNvSpPr>
          <p:nvPr>
            <p:ph type="body" idx="2"/>
          </p:nvPr>
        </p:nvSpPr>
        <p:spPr>
          <a:xfrm>
            <a:off x="182875" y="1152697"/>
            <a:ext cx="4294500" cy="3812400"/>
          </a:xfrm>
          <a:prstGeom prst="rect">
            <a:avLst/>
          </a:prstGeom>
        </p:spPr>
        <p:txBody>
          <a:bodyPr spcFirstLastPara="1" wrap="square" lIns="91425" tIns="91425" rIns="91425" bIns="91425" anchor="t" anchorCtr="0">
            <a:noAutofit/>
          </a:bodyPr>
          <a:lstStyle/>
          <a:p>
            <a:pPr marL="182880" lvl="0" indent="-154940" algn="l" rtl="0">
              <a:spcBef>
                <a:spcPts val="0"/>
              </a:spcBef>
              <a:spcAft>
                <a:spcPts val="0"/>
              </a:spcAft>
              <a:buSzPts val="1000"/>
              <a:buChar char="●"/>
            </a:pPr>
            <a:r>
              <a:rPr lang="en" b="1"/>
              <a:t>[Reviewer]</a:t>
            </a:r>
            <a:r>
              <a:rPr lang="en"/>
              <a:t> Feedback</a:t>
            </a:r>
            <a:endParaRPr/>
          </a:p>
          <a:p>
            <a:pPr marL="0" indent="0">
              <a:spcBef>
                <a:spcPts val="800"/>
              </a:spcBef>
              <a:spcAft>
                <a:spcPts val="800"/>
              </a:spcAft>
              <a:buNone/>
            </a:pPr>
            <a:r>
              <a:rPr lang="en"/>
              <a:t>Response</a:t>
            </a:r>
            <a:r>
              <a:rPr lang="en-US"/>
              <a:t> to Feedback</a:t>
            </a:r>
          </a:p>
        </p:txBody>
      </p:sp>
      <p:sp>
        <p:nvSpPr>
          <p:cNvPr id="175" name="Google Shape;175;p21"/>
          <p:cNvSpPr txBox="1">
            <a:spLocks noGrp="1"/>
          </p:cNvSpPr>
          <p:nvPr>
            <p:ph type="title" idx="4"/>
          </p:nvPr>
        </p:nvSpPr>
        <p:spPr>
          <a:xfrm>
            <a:off x="7068300" y="1650"/>
            <a:ext cx="1984200" cy="572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2/2</a:t>
            </a:r>
            <a:endParaRPr/>
          </a:p>
        </p:txBody>
      </p:sp>
      <p:sp>
        <p:nvSpPr>
          <p:cNvPr id="176" name="Google Shape;176;p21"/>
          <p:cNvSpPr txBox="1">
            <a:spLocks noGrp="1"/>
          </p:cNvSpPr>
          <p:nvPr>
            <p:ph type="title" idx="3"/>
          </p:nvPr>
        </p:nvSpPr>
        <p:spPr>
          <a:xfrm>
            <a:off x="0" y="0"/>
            <a:ext cx="576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Tree>
  </p:cSld>
  <p:clrMapOvr>
    <a:masterClrMapping/>
  </p:clrMapOvr>
</p:sld>
</file>

<file path=ppt/theme/theme1.xml><?xml version="1.0" encoding="utf-8"?>
<a:theme xmlns:a="http://schemas.openxmlformats.org/drawingml/2006/main" name="BUAS 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3C78D8"/>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35914ba8-9e4a-4224-9594-5062124be8f1">
      <UserInfo>
        <DisplayName/>
        <AccountId xsi:nil="true"/>
        <AccountType/>
      </UserInfo>
    </SharedWithUsers>
    <TaxCatchAll xmlns="35914ba8-9e4a-4224-9594-5062124be8f1" xsi:nil="true"/>
    <lcf76f155ced4ddcb4097134ff3c332f xmlns="cafc3e4c-b146-46b8-8a52-78ced9164e87">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78F7411FF5BA04C8BB948E4423DB960" ma:contentTypeVersion="14" ma:contentTypeDescription="Create a new document." ma:contentTypeScope="" ma:versionID="d1414ec7071dd118dd6e0a03231a539a">
  <xsd:schema xmlns:xsd="http://www.w3.org/2001/XMLSchema" xmlns:xs="http://www.w3.org/2001/XMLSchema" xmlns:p="http://schemas.microsoft.com/office/2006/metadata/properties" xmlns:ns2="cafc3e4c-b146-46b8-8a52-78ced9164e87" xmlns:ns3="35914ba8-9e4a-4224-9594-5062124be8f1" targetNamespace="http://schemas.microsoft.com/office/2006/metadata/properties" ma:root="true" ma:fieldsID="3eef441954570387784f88d2d7e788f7" ns2:_="" ns3:_="">
    <xsd:import namespace="cafc3e4c-b146-46b8-8a52-78ced9164e87"/>
    <xsd:import namespace="35914ba8-9e4a-4224-9594-5062124be8f1"/>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element ref="ns2:lcf76f155ced4ddcb4097134ff3c332f" minOccurs="0"/>
                <xsd:element ref="ns3:TaxCatchAll" minOccurs="0"/>
                <xsd:element ref="ns2:MediaServiceGenerationTime" minOccurs="0"/>
                <xsd:element ref="ns2:MediaServiceEventHashCode" minOccurs="0"/>
                <xsd:element ref="ns2:MediaServiceDateTaken" minOccurs="0"/>
                <xsd:element ref="ns2:MediaServiceOCR" minOccurs="0"/>
                <xsd:element ref="ns2:MediaLengthInSecond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fc3e4c-b146-46b8-8a52-78ced9164e8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365a90ea-d0e7-4aae-8ef9-9f5dd1eb65e3" ma:termSetId="09814cd3-568e-fe90-9814-8d621ff8fb84" ma:anchorId="fba54fb3-c3e1-fe81-a776-ca4b69148c4d" ma:open="true" ma:isKeyword="false">
      <xsd:complexType>
        <xsd:sequence>
          <xsd:element ref="pc:Terms" minOccurs="0" maxOccurs="1"/>
        </xsd:sequence>
      </xsd:complex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LengthInSeconds" ma:index="20" nillable="true" ma:displayName="MediaLengthInSeconds" ma:hidden="true" ma:internalName="MediaLengthInSeconds" ma:readOnly="true">
      <xsd:simpleType>
        <xsd:restriction base="dms:Unknown"/>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5914ba8-9e4a-4224-9594-5062124be8f1"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TaxCatchAll" ma:index="15" nillable="true" ma:displayName="Taxonomy Catch All Column" ma:hidden="true" ma:list="{3036bc52-4a51-452c-ad2d-608e46149e65}" ma:internalName="TaxCatchAll" ma:showField="CatchAllData" ma:web="35914ba8-9e4a-4224-9594-5062124be8f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067B86F-F5BB-4BE6-9A37-0E19E53CB68B}">
  <ds:schemaRefs>
    <ds:schemaRef ds:uri="35914ba8-9e4a-4224-9594-5062124be8f1"/>
    <ds:schemaRef ds:uri="cafc3e4c-b146-46b8-8a52-78ced9164e87"/>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8D9791E-52D0-4ABB-925A-4EAECF798D9B}">
  <ds:schemaRefs>
    <ds:schemaRef ds:uri="http://schemas.microsoft.com/sharepoint/v3/contenttype/forms"/>
  </ds:schemaRefs>
</ds:datastoreItem>
</file>

<file path=customXml/itemProps3.xml><?xml version="1.0" encoding="utf-8"?>
<ds:datastoreItem xmlns:ds="http://schemas.openxmlformats.org/officeDocument/2006/customXml" ds:itemID="{2DC884BF-69F4-4815-8F38-A7E8B2A998C5}">
  <ds:schemaRefs>
    <ds:schemaRef ds:uri="35914ba8-9e4a-4224-9594-5062124be8f1"/>
    <ds:schemaRef ds:uri="cafc3e4c-b146-46b8-8a52-78ced9164e8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5043</TotalTime>
  <Words>14604</Words>
  <Application>Microsoft Office PowerPoint</Application>
  <PresentationFormat>On-screen Show (16:9)</PresentationFormat>
  <Paragraphs>815</Paragraphs>
  <Slides>42</Slides>
  <Notes>42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42</vt:i4>
      </vt:variant>
    </vt:vector>
  </HeadingPairs>
  <TitlesOfParts>
    <vt:vector size="51" baseType="lpstr">
      <vt:lpstr>Roboto</vt:lpstr>
      <vt:lpstr>Open Sans</vt:lpstr>
      <vt:lpstr>Helvetica Neue</vt:lpstr>
      <vt:lpstr>Roboto Light</vt:lpstr>
      <vt:lpstr>Proxima Nova</vt:lpstr>
      <vt:lpstr>Roboto Thin</vt:lpstr>
      <vt:lpstr>Arial</vt:lpstr>
      <vt:lpstr>Calibri</vt:lpstr>
      <vt:lpstr>BUAS Gameday</vt:lpstr>
      <vt:lpstr>How To Use This Template</vt:lpstr>
      <vt:lpstr>Learning Log Structure</vt:lpstr>
      <vt:lpstr>Section A</vt:lpstr>
      <vt:lpstr>Where am I starting?</vt:lpstr>
      <vt:lpstr>What is my plan?</vt:lpstr>
      <vt:lpstr>What are my goals?</vt:lpstr>
      <vt:lpstr>Section B</vt:lpstr>
      <vt:lpstr>Week 1 - Log</vt:lpstr>
      <vt:lpstr>Week 1 - Feedback</vt:lpstr>
      <vt:lpstr>Week 2 - Log</vt:lpstr>
      <vt:lpstr>Week 2 - Feedback</vt:lpstr>
      <vt:lpstr>Week 3 - Log</vt:lpstr>
      <vt:lpstr>Week 3 - Feedback</vt:lpstr>
      <vt:lpstr>Week 4 - Log</vt:lpstr>
      <vt:lpstr>Week 4 - Feedback</vt:lpstr>
      <vt:lpstr>Week 5 - Log</vt:lpstr>
      <vt:lpstr>Week 5 - Feedback</vt:lpstr>
      <vt:lpstr>Week 6 - Log</vt:lpstr>
      <vt:lpstr>Week 6 - Feedback</vt:lpstr>
      <vt:lpstr>Week 7 - Log</vt:lpstr>
      <vt:lpstr>Week 7 - Feedback</vt:lpstr>
      <vt:lpstr>Week 8 - Log</vt:lpstr>
      <vt:lpstr>Week 8 - Feedback</vt:lpstr>
      <vt:lpstr>Section C</vt:lpstr>
      <vt:lpstr>ILO 1</vt:lpstr>
      <vt:lpstr>ILO 1</vt:lpstr>
      <vt:lpstr>ILO 1</vt:lpstr>
      <vt:lpstr>ILO 2</vt:lpstr>
      <vt:lpstr>ILO 2</vt:lpstr>
      <vt:lpstr>ILO 3</vt:lpstr>
      <vt:lpstr>ILO 3</vt:lpstr>
      <vt:lpstr>ILO 3</vt:lpstr>
      <vt:lpstr>ILO 4</vt:lpstr>
      <vt:lpstr>ILO 4</vt:lpstr>
      <vt:lpstr>ILO 5</vt:lpstr>
      <vt:lpstr>ILO 5</vt:lpstr>
      <vt:lpstr>ILO 5</vt:lpstr>
      <vt:lpstr>Medal Challenges</vt:lpstr>
      <vt:lpstr>1/1</vt:lpstr>
      <vt:lpstr>Section D</vt:lpstr>
      <vt:lpstr>What did I achieve this block?</vt:lpstr>
      <vt:lpstr>How well am I progressing?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«studentname» «studentid» «studentacademicproject»</dc:title>
  <cp:lastModifiedBy>Szewczyk, Dominik (224180)</cp:lastModifiedBy>
  <cp:revision>38</cp:revision>
  <dcterms:modified xsi:type="dcterms:W3CDTF">2024-06-28T14:11:12Z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0x010100378F7411FF5BA04C8BB948E4423DB960</vt:lpwstr>
  </property>
  <property fmtid="{D5CDD505-2E9C-101B-9397-08002B2CF9AE}" pid="3" name="MediaServiceImageTags">
    <vt:lpwstr/>
  </property>
  <property fmtid="{D5CDD505-2E9C-101B-9397-08002B2CF9AE}" pid="4" name="xd_ProgID">
    <vt:lpwstr/>
  </property>
  <property fmtid="{D5CDD505-2E9C-101B-9397-08002B2CF9AE}" pid="5" name="ComplianceAssetId">
    <vt:lpwstr/>
  </property>
  <property fmtid="{D5CDD505-2E9C-101B-9397-08002B2CF9AE}" pid="6" name="TemplateUrl">
    <vt:lpwstr/>
  </property>
  <property fmtid="{D5CDD505-2E9C-101B-9397-08002B2CF9AE}" pid="7" name="_ExtendedDescription">
    <vt:lpwstr/>
  </property>
  <property fmtid="{D5CDD505-2E9C-101B-9397-08002B2CF9AE}" pid="8" name="TriggerFlowInfo">
    <vt:lpwstr/>
  </property>
  <property fmtid="{D5CDD505-2E9C-101B-9397-08002B2CF9AE}" pid="9" name="xd_Signature">
    <vt:bool>false</vt:bool>
  </property>
</Properties>
</file>