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66" r:id="rId4"/>
    <p:sldId id="260" r:id="rId5"/>
    <p:sldId id="259" r:id="rId6"/>
    <p:sldId id="258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2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4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2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3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2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3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3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8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81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28394-6FB7-6860-7800-296E30CAC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749" r="-1" b="6976"/>
          <a:stretch/>
        </p:blipFill>
        <p:spPr>
          <a:xfrm>
            <a:off x="-1" y="-2"/>
            <a:ext cx="12188932" cy="68566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15414-80AC-9A3D-63EE-876F9280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765" y="2734888"/>
            <a:ext cx="7764275" cy="1681190"/>
          </a:xfrm>
        </p:spPr>
        <p:txBody>
          <a:bodyPr anchor="b">
            <a:normAutofit fontScale="90000"/>
          </a:bodyPr>
          <a:lstStyle/>
          <a:p>
            <a:pPr algn="l" fontAlgn="base"/>
            <a:br>
              <a:rPr lang="hr-HR" sz="5400" dirty="0">
                <a:solidFill>
                  <a:schemeClr val="tx1"/>
                </a:solidFill>
                <a:latin typeface="zeitung"/>
              </a:rPr>
            </a:br>
            <a:r>
              <a:rPr lang="hr-HR" sz="3600" dirty="0">
                <a:solidFill>
                  <a:schemeClr val="tx1"/>
                </a:solidFill>
                <a:latin typeface="zeitung"/>
              </a:rPr>
              <a:t>Unsupervised Machine Learning: </a:t>
            </a:r>
            <a:br>
              <a:rPr lang="hr-HR" sz="5400" dirty="0">
                <a:solidFill>
                  <a:schemeClr val="tx1"/>
                </a:solidFill>
                <a:latin typeface="zeitung"/>
              </a:rPr>
            </a:br>
            <a:r>
              <a:rPr lang="en-US" sz="5400" dirty="0">
                <a:solidFill>
                  <a:schemeClr val="tx1"/>
                </a:solidFill>
                <a:latin typeface="zeitung"/>
              </a:rPr>
              <a:t>K</a:t>
            </a:r>
            <a:r>
              <a:rPr lang="hr-HR" sz="5400" dirty="0">
                <a:solidFill>
                  <a:schemeClr val="tx1"/>
                </a:solidFill>
                <a:latin typeface="zeitung"/>
              </a:rPr>
              <a:t>-</a:t>
            </a:r>
            <a:r>
              <a:rPr lang="en-US" sz="5400" dirty="0">
                <a:solidFill>
                  <a:schemeClr val="tx1"/>
                </a:solidFill>
                <a:latin typeface="zeitung"/>
              </a:rPr>
              <a:t>means Clustering</a:t>
            </a:r>
            <a:r>
              <a:rPr lang="hr-HR" sz="5400" dirty="0">
                <a:solidFill>
                  <a:schemeClr val="tx1"/>
                </a:solidFill>
                <a:latin typeface="zeitung"/>
              </a:rPr>
              <a:t> and PCA</a:t>
            </a:r>
            <a:br>
              <a:rPr lang="en-US" sz="5400" dirty="0">
                <a:solidFill>
                  <a:schemeClr val="tx1"/>
                </a:solidFill>
                <a:latin typeface="zeitung"/>
              </a:rPr>
            </a:br>
            <a:r>
              <a:rPr lang="en-US" sz="5400" dirty="0">
                <a:solidFill>
                  <a:schemeClr val="tx1"/>
                </a:solidFill>
                <a:latin typeface="zeitung"/>
              </a:rPr>
              <a:t>on </a:t>
            </a:r>
            <a:r>
              <a:rPr lang="en-US" sz="5400" b="1" i="0" dirty="0">
                <a:solidFill>
                  <a:schemeClr val="tx1"/>
                </a:solidFill>
                <a:effectLst/>
                <a:latin typeface="zeitung"/>
              </a:rPr>
              <a:t>Country Data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5F8E5-0603-CA34-DA19-301DDCADF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700" y="4702891"/>
            <a:ext cx="5336957" cy="1032892"/>
          </a:xfrm>
        </p:spPr>
        <p:txBody>
          <a:bodyPr anchor="t">
            <a:normAutofit fontScale="70000" lnSpcReduction="20000"/>
          </a:bodyPr>
          <a:lstStyle/>
          <a:p>
            <a:r>
              <a:rPr lang="hr-HR" sz="4000" dirty="0">
                <a:solidFill>
                  <a:schemeClr val="tx1"/>
                </a:solidFill>
              </a:rPr>
              <a:t>Factors of C</a:t>
            </a:r>
            <a:r>
              <a:rPr lang="en-US" sz="4000" dirty="0" err="1">
                <a:solidFill>
                  <a:schemeClr val="tx1"/>
                </a:solidFill>
              </a:rPr>
              <a:t>hild</a:t>
            </a:r>
            <a:r>
              <a:rPr lang="en-US" sz="4000" dirty="0">
                <a:solidFill>
                  <a:schemeClr val="tx1"/>
                </a:solidFill>
              </a:rPr>
              <a:t> mortality</a:t>
            </a:r>
            <a:endParaRPr lang="hr-HR" sz="4000" dirty="0">
              <a:solidFill>
                <a:schemeClr val="tx1"/>
              </a:solidFill>
            </a:endParaRPr>
          </a:p>
          <a:p>
            <a:r>
              <a:rPr lang="hr-HR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refers to the probability of dying between birth and exactly five years of age expressed per 1,000 live births</a:t>
            </a:r>
            <a:r>
              <a:rPr lang="hr-HR" sz="2200" dirty="0">
                <a:solidFill>
                  <a:schemeClr val="tx1"/>
                </a:solidFill>
              </a:rPr>
              <a:t>)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ED4A29-5413-4E02-0B80-A9B8EE1F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278" y="552590"/>
            <a:ext cx="5638800" cy="1573786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tx2"/>
                </a:solidFill>
              </a:rPr>
              <a:t>Inflation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3D7250-5871-CEB0-1794-7923DF030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53" y="2385716"/>
            <a:ext cx="10383294" cy="3919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BAAAA57-B71D-908A-5470-88A6CECBADF6}"/>
              </a:ext>
            </a:extLst>
          </p:cNvPr>
          <p:cNvSpPr txBox="1">
            <a:spLocks/>
          </p:cNvSpPr>
          <p:nvPr/>
        </p:nvSpPr>
        <p:spPr>
          <a:xfrm>
            <a:off x="7451035" y="552590"/>
            <a:ext cx="5638800" cy="1573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tx2"/>
                </a:solidFill>
              </a:rPr>
              <a:t>Gdp(perc)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9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134F5-D8B2-4E75-AB7D-52504044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2C91-1815-7EAF-B26F-FFF8E5CE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612" y="2072038"/>
            <a:ext cx="9774619" cy="2474333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Thanks for your attention!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D6EA1-CE62-882B-AC25-09C8F85D87C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24900" y="4837970"/>
            <a:ext cx="1740188" cy="17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5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2624F-5D63-004B-5391-23C6BE75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Meet the </a:t>
            </a:r>
            <a:br>
              <a:rPr lang="hr-HR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‘Country-data.csv’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BE04E3-F9BA-BD8A-57CD-D06E671E1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81989" y="2666999"/>
            <a:ext cx="8666619" cy="38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59C72-2C8C-C3A1-6702-0A8DA6B6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Principal component analysis – visual</a:t>
            </a:r>
            <a:r>
              <a:rPr lang="hr-HR" dirty="0">
                <a:solidFill>
                  <a:schemeClr val="tx2"/>
                </a:solidFill>
              </a:rPr>
              <a:t> PC1:PC2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CA2B0-5E0A-7CB5-FA5F-C1FC6EDFACC1}"/>
              </a:ext>
            </a:extLst>
          </p:cNvPr>
          <p:cNvSpPr txBox="1"/>
          <p:nvPr/>
        </p:nvSpPr>
        <p:spPr>
          <a:xfrm>
            <a:off x="8391734" y="3962183"/>
            <a:ext cx="4351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Cluster Interpreter</a:t>
            </a:r>
          </a:p>
          <a:p>
            <a:r>
              <a:rPr lang="hr-HR" dirty="0">
                <a:solidFill>
                  <a:schemeClr val="bg1"/>
                </a:solidFill>
              </a:rPr>
              <a:t>Low: Less prosperous countries</a:t>
            </a:r>
          </a:p>
          <a:p>
            <a:r>
              <a:rPr lang="hr-HR" dirty="0">
                <a:solidFill>
                  <a:schemeClr val="bg1"/>
                </a:solidFill>
              </a:rPr>
              <a:t>Mid: In-between</a:t>
            </a:r>
          </a:p>
          <a:p>
            <a:r>
              <a:rPr lang="hr-HR" dirty="0">
                <a:solidFill>
                  <a:schemeClr val="bg1"/>
                </a:solidFill>
              </a:rPr>
              <a:t>High: Prosperous countries</a:t>
            </a:r>
          </a:p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8860740-D762-2066-1C8B-2AD254153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1189" y="2458291"/>
            <a:ext cx="7261897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6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59C72-2C8C-C3A1-6702-0A8DA6B6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Principal component analysis – visual</a:t>
            </a:r>
            <a:r>
              <a:rPr lang="hr-HR" dirty="0">
                <a:solidFill>
                  <a:schemeClr val="tx2"/>
                </a:solidFill>
              </a:rPr>
              <a:t> PC1:PC4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CA2B0-5E0A-7CB5-FA5F-C1FC6EDFACC1}"/>
              </a:ext>
            </a:extLst>
          </p:cNvPr>
          <p:cNvSpPr txBox="1"/>
          <p:nvPr/>
        </p:nvSpPr>
        <p:spPr>
          <a:xfrm>
            <a:off x="8391734" y="3962183"/>
            <a:ext cx="4351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Cluster Interpreter</a:t>
            </a:r>
          </a:p>
          <a:p>
            <a:r>
              <a:rPr lang="hr-HR" dirty="0">
                <a:solidFill>
                  <a:schemeClr val="bg1"/>
                </a:solidFill>
              </a:rPr>
              <a:t>Low: Less prosperous countries</a:t>
            </a:r>
          </a:p>
          <a:p>
            <a:r>
              <a:rPr lang="hr-HR" dirty="0">
                <a:solidFill>
                  <a:schemeClr val="bg1"/>
                </a:solidFill>
              </a:rPr>
              <a:t>Mid: In-between</a:t>
            </a:r>
          </a:p>
          <a:p>
            <a:r>
              <a:rPr lang="hr-HR" dirty="0">
                <a:solidFill>
                  <a:schemeClr val="bg1"/>
                </a:solidFill>
              </a:rPr>
              <a:t>High: Prosperous countries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862D41-8563-04B4-C430-97A01E046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28803" y="2458291"/>
            <a:ext cx="7261897" cy="41957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3FC520-16A8-3957-84C1-4C43D35B80C7}"/>
              </a:ext>
            </a:extLst>
          </p:cNvPr>
          <p:cNvCxnSpPr>
            <a:cxnSpLocks/>
          </p:cNvCxnSpPr>
          <p:nvPr/>
        </p:nvCxnSpPr>
        <p:spPr>
          <a:xfrm flipV="1">
            <a:off x="2876204" y="3962183"/>
            <a:ext cx="1321723" cy="233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8AA265-B1FD-3421-BC2F-C3F228EC3BCA}"/>
              </a:ext>
            </a:extLst>
          </p:cNvPr>
          <p:cNvCxnSpPr>
            <a:cxnSpLocks/>
          </p:cNvCxnSpPr>
          <p:nvPr/>
        </p:nvCxnSpPr>
        <p:spPr>
          <a:xfrm>
            <a:off x="4197927" y="3962183"/>
            <a:ext cx="1546168" cy="23305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9F862C-8446-5873-376B-63D8AB470A9D}"/>
              </a:ext>
            </a:extLst>
          </p:cNvPr>
          <p:cNvCxnSpPr>
            <a:cxnSpLocks/>
          </p:cNvCxnSpPr>
          <p:nvPr/>
        </p:nvCxnSpPr>
        <p:spPr>
          <a:xfrm>
            <a:off x="4197927" y="2545303"/>
            <a:ext cx="0" cy="14168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69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866D0999-F56A-3C66-1CD4-299937A2406D}"/>
              </a:ext>
            </a:extLst>
          </p:cNvPr>
          <p:cNvSpPr/>
          <p:nvPr/>
        </p:nvSpPr>
        <p:spPr>
          <a:xfrm>
            <a:off x="3395749" y="665015"/>
            <a:ext cx="5400501" cy="519961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9E0B3B-CD38-B33A-8683-4017385D2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21" t="66182"/>
          <a:stretch/>
        </p:blipFill>
        <p:spPr>
          <a:xfrm>
            <a:off x="8679836" y="2171698"/>
            <a:ext cx="3005658" cy="2319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9D8306-DB4B-3C64-671E-500A1C885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01" t="66182" r="32636"/>
          <a:stretch/>
        </p:blipFill>
        <p:spPr>
          <a:xfrm>
            <a:off x="444767" y="2171698"/>
            <a:ext cx="3067397" cy="231925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FE104D-F8EA-0C6D-4F4C-88A18E1F3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909" r="66284" b="66609"/>
          <a:stretch/>
        </p:blipFill>
        <p:spPr>
          <a:xfrm>
            <a:off x="3812425" y="1707105"/>
            <a:ext cx="4434146" cy="3248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97F1F6-660E-0F5E-F77B-79AF89785778}"/>
              </a:ext>
            </a:extLst>
          </p:cNvPr>
          <p:cNvSpPr txBox="1"/>
          <p:nvPr/>
        </p:nvSpPr>
        <p:spPr>
          <a:xfrm>
            <a:off x="4960195" y="5776808"/>
            <a:ext cx="43516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sz="1400" dirty="0">
              <a:solidFill>
                <a:schemeClr val="bg1"/>
              </a:solidFill>
            </a:endParaRPr>
          </a:p>
          <a:p>
            <a:r>
              <a:rPr lang="hr-HR" sz="1400" dirty="0">
                <a:solidFill>
                  <a:schemeClr val="bg1"/>
                </a:solidFill>
              </a:rPr>
              <a:t>Low: Less prosperous countries</a:t>
            </a:r>
          </a:p>
          <a:p>
            <a:r>
              <a:rPr lang="hr-HR" sz="1400" dirty="0">
                <a:solidFill>
                  <a:schemeClr val="bg1"/>
                </a:solidFill>
              </a:rPr>
              <a:t>Mid: In-between</a:t>
            </a:r>
          </a:p>
          <a:p>
            <a:r>
              <a:rPr lang="hr-HR" sz="1400" dirty="0">
                <a:solidFill>
                  <a:schemeClr val="bg1"/>
                </a:solidFill>
              </a:rPr>
              <a:t>High: Prosperous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5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3F487-3236-9452-899B-4BE3E595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75" y="402460"/>
            <a:ext cx="8704678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>
                <a:solidFill>
                  <a:schemeClr val="tx2"/>
                </a:solidFill>
              </a:rPr>
              <a:t>T</a:t>
            </a:r>
            <a:r>
              <a:rPr lang="en-US" dirty="0">
                <a:solidFill>
                  <a:schemeClr val="tx2"/>
                </a:solidFill>
              </a:rPr>
              <a:t>he extremes of each cluster…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44C494-BC76-BD24-1909-0CD31519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96" y="2722650"/>
            <a:ext cx="11346894" cy="350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84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1F8E1-0ECF-99CD-CE81-4C04782D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Life expectancy vs. exports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082730-5B23-BB53-FE04-1DA2121E5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02226" y="2467549"/>
            <a:ext cx="5904236" cy="417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1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72201-E615-2284-BC35-84496EA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Child mortality vs. Gdp(perc)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9A1000-9623-260B-6A72-A770846B7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51922" y="2417166"/>
            <a:ext cx="6110690" cy="427748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388B4B-5D71-D317-BBCC-C1D030A052B6}"/>
              </a:ext>
            </a:extLst>
          </p:cNvPr>
          <p:cNvCxnSpPr/>
          <p:nvPr/>
        </p:nvCxnSpPr>
        <p:spPr>
          <a:xfrm flipV="1">
            <a:off x="3923607" y="2493818"/>
            <a:ext cx="0" cy="37490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F2ACA-F6DC-6B02-740A-ED161B4D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585" y="552590"/>
            <a:ext cx="5638800" cy="1573786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tx2"/>
                </a:solidFill>
              </a:rPr>
              <a:t>Child mortality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EB1333-20CC-D353-7F2F-8BBEA804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5166" y="942199"/>
            <a:ext cx="4633486" cy="1573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Income</a:t>
            </a:r>
            <a:endParaRPr lang="en-US" sz="4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5A7F4B-D8C6-B42F-304F-959375549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53" y="2385716"/>
            <a:ext cx="10383294" cy="3919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9376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LeftStep">
      <a:dk1>
        <a:srgbClr val="000000"/>
      </a:dk1>
      <a:lt1>
        <a:srgbClr val="FFFFFF"/>
      </a:lt1>
      <a:dk2>
        <a:srgbClr val="1D2A34"/>
      </a:dk2>
      <a:lt2>
        <a:srgbClr val="E2E4E8"/>
      </a:lt2>
      <a:accent1>
        <a:srgbClr val="D89126"/>
      </a:accent1>
      <a:accent2>
        <a:srgbClr val="D53A17"/>
      </a:accent2>
      <a:accent3>
        <a:srgbClr val="E72956"/>
      </a:accent3>
      <a:accent4>
        <a:srgbClr val="D51793"/>
      </a:accent4>
      <a:accent5>
        <a:srgbClr val="DA29E7"/>
      </a:accent5>
      <a:accent6>
        <a:srgbClr val="7917D5"/>
      </a:accent6>
      <a:hlink>
        <a:srgbClr val="3F72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141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AvenirNext LT Pro Medium</vt:lpstr>
      <vt:lpstr>zeitung</vt:lpstr>
      <vt:lpstr>BlockprintVTI</vt:lpstr>
      <vt:lpstr> Unsupervised Machine Learning:  K-means Clustering and PCA on Country Data</vt:lpstr>
      <vt:lpstr>Meet the  ‘Country-data.csv’</vt:lpstr>
      <vt:lpstr>Principal component analysis – visual PC1:PC2</vt:lpstr>
      <vt:lpstr>Principal component analysis – visual PC1:PC4</vt:lpstr>
      <vt:lpstr>PowerPoint Presentation</vt:lpstr>
      <vt:lpstr>The extremes of each cluster…</vt:lpstr>
      <vt:lpstr>Life expectancy vs. exports</vt:lpstr>
      <vt:lpstr>Child mortality vs. Gdp(perc)</vt:lpstr>
      <vt:lpstr>Child mortality</vt:lpstr>
      <vt:lpstr>Inflation</vt:lpstr>
      <vt:lpstr>Thanks for your attention!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 on Country Data</dc:title>
  <dc:creator>Sandra Bischof</dc:creator>
  <cp:lastModifiedBy>Sandra Bischof</cp:lastModifiedBy>
  <cp:revision>27</cp:revision>
  <dcterms:created xsi:type="dcterms:W3CDTF">2022-11-29T15:39:47Z</dcterms:created>
  <dcterms:modified xsi:type="dcterms:W3CDTF">2022-11-30T19:17:19Z</dcterms:modified>
</cp:coreProperties>
</file>