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140"/>
    <a:srgbClr val="224378"/>
    <a:srgbClr val="FFFFFF"/>
    <a:srgbClr val="003399"/>
    <a:srgbClr val="FBA34C"/>
    <a:srgbClr val="FECF58"/>
    <a:srgbClr val="C0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205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9C15-F6E4-FEA3-6247-77485F731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ECFA6-F60F-FA3E-1006-3997E0CAC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6121-2D1F-4BAD-6B8B-CC7E7033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1A28-E4C5-4261-4FFE-CB36A91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C083-6EF9-93FF-26B9-ADE0FA14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96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212A-5E95-612F-24BE-EA21964F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EA8F-FEE4-B267-B622-F11236AE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6AB0-F6CD-C94A-4017-AD6C590C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1160-4636-D8E4-DE16-10E8C6A7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22C6-67BD-05C2-A9CF-68BF0DA1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53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9118E-3609-3515-683C-44A0A7743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677D4-22A9-7199-25B8-31987816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FE86-E1BE-FAE3-CDD1-2D6F53A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AF71-DF5E-4713-CD99-4300AEA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3095-9771-5960-F24C-B1FBAA38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76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7766-F692-C5E1-22E9-76634982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CDB6-0935-5B6D-16B9-B4FEB190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6DD5-07D2-DF84-6531-9F445342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BA35-ECCB-1ECD-187F-C6EA862F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2E51-3948-384D-C2F8-E8B946F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806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8E8F-1F75-AF6A-6B2B-D60F7B84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DCAF-2FF8-850F-B70E-C27C9ED3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DDEF-254F-3D59-2ED2-5480BE75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8BC2A-4D4C-592C-042F-361AD2F1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4943-7624-9BA3-1AB7-75AC1C72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52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160F-1D9C-1FF8-408A-9343DB92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9A34-22AE-FA5C-CDCF-E19F9AA7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323C3-1B87-1AA6-E906-37FD30E0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7CC2A-6DF3-973D-5ADA-2DF82F75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718E-F0DB-E6FB-1A4F-7814AFFB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DF892-0F45-0D25-6716-3588F85D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925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DED1-2AA3-A574-2549-3175181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8CD3A-BF35-6498-039F-D61D5D34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4294-EA5A-2B8B-1F0C-C86B52D14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5ADE8-8B6F-CB58-118C-3DF6E6DB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AE033-55FC-DF5F-E9B0-FA2F3AEB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EA629-B193-A0A3-6B40-FF71DFBD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0305A-F4DD-96A7-D6CF-0B4874C3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F6247-E489-5DEC-5F42-5B595062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728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A2BC-EA84-34A7-477A-1099C5FD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CC639-7018-60CC-6482-E789069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1AA8E-A2D5-0590-C0C9-9087A6E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42B1D-50C4-13C3-8A38-B55934DF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00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1E88F-BB23-A115-AC59-7F2D58EA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AED6B-6B93-9473-B992-1FB870EC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5F2B-A252-7492-CDEC-72ECD62D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983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4510-D889-4151-ED6E-0C98EC61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6964-6E27-FBF7-A38B-E4384E79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24A7-5EC8-1BAD-2AE3-361D1968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DA5D-EB1A-038F-DBFA-3DA4B642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22B2-DDAB-65D3-721B-FCD5E96C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BBEA2-DF05-FEDD-505A-475E2809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4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7336-CB3E-310E-5174-8D14F015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46BBB-456B-07D1-8BF7-A44F4C45F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F3FE-5B1E-0AB1-1E20-9201FF21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4F18-7587-87FC-E644-3873F088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4E1EE-6A36-7C7D-F1D1-79A6DB24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6839-591E-2805-6857-A4ED5A49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705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0E79C-C17A-6048-8307-46CE2BE9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500E-4EB7-EABE-D455-7194F8C1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B5E3-9464-ECB6-9172-60AB85CC2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F613A-AAAF-402D-BB89-62559A5A540E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B7C4-A294-8621-AAAD-8BB6954C4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2695-E8D7-482A-28B3-13FF3EB20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35391-74A7-46A0-8A67-6305F68A06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51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3B60-8E0E-9DEF-66FC-D6D23D80B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3" y="1341997"/>
            <a:ext cx="9717741" cy="1255059"/>
          </a:xfrm>
        </p:spPr>
        <p:txBody>
          <a:bodyPr anchor="ctr">
            <a:normAutofit fontScale="90000"/>
          </a:bodyPr>
          <a:lstStyle/>
          <a:p>
            <a:r>
              <a:rPr lang="en-US" sz="4900" b="1" dirty="0">
                <a:latin typeface="+mn-lt"/>
              </a:rPr>
              <a:t>Efficiency and Diversity of R&amp;D</a:t>
            </a:r>
            <a:br>
              <a:rPr lang="en-US" sz="4900" b="1" dirty="0">
                <a:latin typeface="+mn-lt"/>
              </a:rPr>
            </a:br>
            <a:r>
              <a:rPr lang="en-US" sz="4900" b="1" dirty="0">
                <a:latin typeface="+mn-lt"/>
              </a:rPr>
              <a:t>in Knowledge-Intensive Services </a:t>
            </a:r>
            <a:br>
              <a:rPr lang="pl-PL" sz="4900" b="1" dirty="0">
                <a:latin typeface="+mn-lt"/>
              </a:rPr>
            </a:br>
            <a:r>
              <a:rPr lang="en-US" sz="4000" b="1" dirty="0">
                <a:latin typeface="+mn-lt"/>
              </a:rPr>
              <a:t>(2005–2023)</a:t>
            </a:r>
            <a:br>
              <a:rPr lang="en-US" b="1" dirty="0">
                <a:latin typeface="+mn-lt"/>
              </a:rPr>
            </a:br>
            <a:endParaRPr lang="LID4096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D130-4EFB-7C8E-F0B1-93CAFAAE6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811" y="3042985"/>
            <a:ext cx="9717741" cy="1655762"/>
          </a:xfrm>
        </p:spPr>
        <p:txBody>
          <a:bodyPr>
            <a:normAutofit/>
          </a:bodyPr>
          <a:lstStyle/>
          <a:p>
            <a:r>
              <a:rPr lang="pl-PL" sz="2000" dirty="0"/>
              <a:t>How </a:t>
            </a:r>
            <a:r>
              <a:rPr lang="en-US" sz="2000" dirty="0">
                <a:solidFill>
                  <a:srgbClr val="C89140"/>
                </a:solidFill>
              </a:rPr>
              <a:t>efficiently</a:t>
            </a:r>
            <a:r>
              <a:rPr lang="en-US" sz="2000" dirty="0"/>
              <a:t> selected European countries convert R&amp;D spending </a:t>
            </a:r>
            <a:br>
              <a:rPr lang="pl-PL" sz="2000" dirty="0"/>
            </a:br>
            <a:r>
              <a:rPr lang="en-US" sz="2000" dirty="0"/>
              <a:t>into researcher human capital within the knowledge-intensive services sector</a:t>
            </a:r>
            <a:r>
              <a:rPr lang="pl-PL" sz="2000" dirty="0"/>
              <a:t>?</a:t>
            </a:r>
            <a:r>
              <a:rPr lang="en-US" sz="2000" dirty="0"/>
              <a:t> </a:t>
            </a:r>
            <a:br>
              <a:rPr lang="pl-PL" sz="2000" dirty="0"/>
            </a:br>
            <a:endParaRPr lang="pl-PL" sz="2000" dirty="0"/>
          </a:p>
          <a:p>
            <a:r>
              <a:rPr lang="pl-PL" sz="2000" dirty="0"/>
              <a:t>Does</a:t>
            </a:r>
            <a:r>
              <a:rPr lang="en-US" sz="2000" dirty="0"/>
              <a:t> increasing </a:t>
            </a:r>
            <a:r>
              <a:rPr lang="en-US" sz="2000" dirty="0">
                <a:solidFill>
                  <a:srgbClr val="C89140"/>
                </a:solidFill>
              </a:rPr>
              <a:t>female participation </a:t>
            </a:r>
            <a:r>
              <a:rPr lang="en-US" sz="2000" dirty="0"/>
              <a:t>in researcher roles correlates </a:t>
            </a:r>
            <a:br>
              <a:rPr lang="pl-PL" sz="2000" dirty="0"/>
            </a:br>
            <a:r>
              <a:rPr lang="en-US" sz="2000" dirty="0"/>
              <a:t>with </a:t>
            </a:r>
            <a:r>
              <a:rPr lang="pl-PL" sz="2000" dirty="0"/>
              <a:t>chosen</a:t>
            </a:r>
            <a:r>
              <a:rPr lang="en-US" sz="2000" dirty="0"/>
              <a:t> </a:t>
            </a:r>
            <a:r>
              <a:rPr lang="pl-PL" sz="2000" dirty="0"/>
              <a:t>metrics of development?</a:t>
            </a:r>
            <a:endParaRPr lang="LID4096" sz="20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225E5BE5-9D60-219F-3BA1-AFD34CE81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21" y="5688906"/>
            <a:ext cx="640872" cy="7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ing Python » Khmer168.com – Your Source for IT Knowledge, Comparisons,  Best Practices, and ICT Insights in Cambodia Ratana SOTH - the IT Geek in  Cambodia">
            <a:extLst>
              <a:ext uri="{FF2B5EF4-FFF2-40B4-BE49-F238E27FC236}">
                <a16:creationId xmlns:a16="http://schemas.microsoft.com/office/drawing/2014/main" id="{0BEDA7DF-C512-0141-F709-A7C057882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1" r="20892"/>
          <a:stretch>
            <a:fillRect/>
          </a:stretch>
        </p:blipFill>
        <p:spPr bwMode="auto">
          <a:xfrm>
            <a:off x="1374174" y="5671876"/>
            <a:ext cx="769085" cy="7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Reviews 2025: Details, Pricing, &amp; Features | G2">
            <a:extLst>
              <a:ext uri="{FF2B5EF4-FFF2-40B4-BE49-F238E27FC236}">
                <a16:creationId xmlns:a16="http://schemas.microsoft.com/office/drawing/2014/main" id="{68E59D5F-5089-E038-989C-D898BB9A4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t="25056" r="26378" b="28886"/>
          <a:stretch>
            <a:fillRect/>
          </a:stretch>
        </p:blipFill>
        <p:spPr bwMode="auto">
          <a:xfrm>
            <a:off x="2221918" y="5848801"/>
            <a:ext cx="949698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GitHub? Beginner Guide For GitHub | by Ishara Madusanka | MS Club  of SLIIT | Medium">
            <a:extLst>
              <a:ext uri="{FF2B5EF4-FFF2-40B4-BE49-F238E27FC236}">
                <a16:creationId xmlns:a16="http://schemas.microsoft.com/office/drawing/2014/main" id="{18468F58-C8BF-FB00-C7DF-E103ED684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17618" r="7703" b="17076"/>
          <a:stretch>
            <a:fillRect/>
          </a:stretch>
        </p:blipFill>
        <p:spPr bwMode="auto">
          <a:xfrm>
            <a:off x="3171616" y="5803165"/>
            <a:ext cx="1461304" cy="61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257D30-035A-91A3-7C07-E7CDB683BE6B}"/>
              </a:ext>
            </a:extLst>
          </p:cNvPr>
          <p:cNvSpPr/>
          <p:nvPr/>
        </p:nvSpPr>
        <p:spPr>
          <a:xfrm>
            <a:off x="1662381" y="408561"/>
            <a:ext cx="8821749" cy="124169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271C5-9580-C32B-B783-AD335B8C4D6A}"/>
              </a:ext>
            </a:extLst>
          </p:cNvPr>
          <p:cNvSpPr/>
          <p:nvPr/>
        </p:nvSpPr>
        <p:spPr>
          <a:xfrm>
            <a:off x="2721644" y="2604914"/>
            <a:ext cx="6749474" cy="95001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D58A3A2-0140-DD98-8F0D-DB80D2A23D7D}"/>
              </a:ext>
            </a:extLst>
          </p:cNvPr>
          <p:cNvSpPr txBox="1">
            <a:spLocks/>
          </p:cNvSpPr>
          <p:nvPr/>
        </p:nvSpPr>
        <p:spPr>
          <a:xfrm>
            <a:off x="8975819" y="5848801"/>
            <a:ext cx="3016622" cy="783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2000" b="1" dirty="0"/>
              <a:t>BY DOMINIKA DRĄŻYK</a:t>
            </a:r>
            <a:br>
              <a:rPr lang="pl-PL" sz="2000" b="1" dirty="0"/>
            </a:br>
            <a:r>
              <a:rPr lang="pl-PL" sz="2000" b="1" dirty="0"/>
              <a:t>OCTOBER, 2025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158042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AD12E-8A7D-F2C7-7281-15BF2D95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8482C6-30A5-5CF8-D3E8-AD6AD00707BA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9DD61D-4D5E-EAD4-10E9-4C2C7D71812D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458A6-855A-8F67-5500-DA6D5EEBF6D4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1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5FC11C-E2FE-12AF-CF75-2A6B68CFBBDF}"/>
              </a:ext>
            </a:extLst>
          </p:cNvPr>
          <p:cNvSpPr/>
          <p:nvPr/>
        </p:nvSpPr>
        <p:spPr>
          <a:xfrm>
            <a:off x="6221505" y="1452718"/>
            <a:ext cx="5545243" cy="5106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4F81C1-1B34-9C43-1204-1CE3C29D18DD}"/>
              </a:ext>
            </a:extLst>
          </p:cNvPr>
          <p:cNvSpPr/>
          <p:nvPr/>
        </p:nvSpPr>
        <p:spPr>
          <a:xfrm>
            <a:off x="6158751" y="2349189"/>
            <a:ext cx="5545243" cy="25007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E0D8E-8975-A469-5C90-79CAC5E2B2FB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Missing data review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5425D-8F15-751F-971C-8EB00E715964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74225-DF41-31D4-182C-D6C4E58C9143}"/>
              </a:ext>
            </a:extLst>
          </p:cNvPr>
          <p:cNvSpPr txBox="1"/>
          <p:nvPr/>
        </p:nvSpPr>
        <p:spPr>
          <a:xfrm>
            <a:off x="520372" y="5294883"/>
            <a:ext cx="5575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en-US" sz="1600" i="1" dirty="0">
                <a:latin typeface="system-ui"/>
              </a:rPr>
              <a:t>The </a:t>
            </a:r>
            <a:r>
              <a:rPr lang="pl-PL" sz="1600" i="1" dirty="0">
                <a:latin typeface="system-ui"/>
              </a:rPr>
              <a:t>number of </a:t>
            </a:r>
            <a:r>
              <a:rPr lang="en-US" sz="1600" i="1" dirty="0">
                <a:latin typeface="system-ui"/>
              </a:rPr>
              <a:t>female researcher full-time equivalent</a:t>
            </a:r>
            <a:r>
              <a:rPr lang="pl-PL" sz="1600" i="1" dirty="0">
                <a:latin typeface="system-ui"/>
              </a:rPr>
              <a:t>s</a:t>
            </a:r>
            <a:r>
              <a:rPr lang="en-US" sz="1600" i="1" dirty="0">
                <a:latin typeface="system-ui"/>
              </a:rPr>
              <a:t> </a:t>
            </a:r>
            <a:br>
              <a:rPr lang="pl-PL" sz="1600" i="1" dirty="0">
                <a:latin typeface="system-ui"/>
              </a:rPr>
            </a:br>
            <a:r>
              <a:rPr lang="en-US" sz="1600" i="1" dirty="0">
                <a:latin typeface="system-ui"/>
              </a:rPr>
              <a:t>variable (</a:t>
            </a:r>
            <a:r>
              <a:rPr lang="en-US" sz="1600" b="1" i="1" dirty="0">
                <a:latin typeface="system-ui"/>
              </a:rPr>
              <a:t>FTE Researcher Fem</a:t>
            </a:r>
            <a:r>
              <a:rPr lang="en-US" sz="1600" i="1" dirty="0">
                <a:latin typeface="system-ui"/>
              </a:rPr>
              <a:t>) includes significant </a:t>
            </a:r>
            <a:r>
              <a:rPr lang="pl-PL" sz="1600" i="1" dirty="0">
                <a:latin typeface="system-ui"/>
              </a:rPr>
              <a:t>proportion</a:t>
            </a:r>
            <a:r>
              <a:rPr lang="en-US" sz="1600" i="1" dirty="0">
                <a:latin typeface="system-ui"/>
              </a:rPr>
              <a:t> </a:t>
            </a:r>
            <a:br>
              <a:rPr lang="pl-PL" sz="1600" i="1" dirty="0">
                <a:latin typeface="system-ui"/>
              </a:rPr>
            </a:br>
            <a:r>
              <a:rPr lang="en-US" sz="1600" i="1" dirty="0">
                <a:latin typeface="system-ui"/>
              </a:rPr>
              <a:t>of missing data (</a:t>
            </a:r>
            <a:r>
              <a:rPr lang="en-US" sz="1600" b="1" i="1" dirty="0">
                <a:latin typeface="system-ui"/>
              </a:rPr>
              <a:t>~35%</a:t>
            </a:r>
            <a:r>
              <a:rPr lang="en-US" sz="1600" i="1" dirty="0">
                <a:latin typeface="system-ui"/>
              </a:rPr>
              <a:t>) compared to the rest of chosen metrics</a:t>
            </a:r>
            <a:r>
              <a:rPr lang="pl-PL" sz="1600" i="1" dirty="0">
                <a:latin typeface="system-ui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937A13-0CDD-B435-5CAA-6C168193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6" y="3070835"/>
            <a:ext cx="2915057" cy="1057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A64538-9289-EACA-3745-32909D4B57F3}"/>
              </a:ext>
            </a:extLst>
          </p:cNvPr>
          <p:cNvSpPr txBox="1"/>
          <p:nvPr/>
        </p:nvSpPr>
        <p:spPr>
          <a:xfrm>
            <a:off x="426287" y="915407"/>
            <a:ext cx="584900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1400" dirty="0">
                <a:latin typeface="system-ui"/>
              </a:rPr>
              <a:t>Key variables</a:t>
            </a:r>
            <a:r>
              <a:rPr lang="pl-PL" sz="1400" dirty="0">
                <a:latin typeface="system-ui"/>
              </a:rPr>
              <a:t> related to knowledge-intensive services </a:t>
            </a:r>
            <a:r>
              <a:rPr lang="en-US" sz="1400" dirty="0">
                <a:latin typeface="system-ui"/>
              </a:rPr>
              <a:t>sector</a:t>
            </a:r>
          </a:p>
          <a:p>
            <a:pPr algn="l">
              <a:spcAft>
                <a:spcPts val="1200"/>
              </a:spcAft>
            </a:pPr>
            <a:r>
              <a:rPr lang="en-US" sz="1400" b="1" dirty="0">
                <a:solidFill>
                  <a:srgbClr val="224378"/>
                </a:solidFill>
                <a:latin typeface="system-ui"/>
              </a:rPr>
              <a:t>GDE Euro</a:t>
            </a:r>
            <a:r>
              <a:rPr lang="en-US" sz="1400" dirty="0">
                <a:latin typeface="system-ui"/>
              </a:rPr>
              <a:t>: R&amp;D expenditure (millions €) </a:t>
            </a:r>
            <a:endParaRPr lang="pl-PL" sz="1400" dirty="0">
              <a:latin typeface="system-ui"/>
            </a:endParaRPr>
          </a:p>
          <a:p>
            <a:pPr algn="l">
              <a:spcAft>
                <a:spcPts val="1200"/>
              </a:spcAft>
            </a:pPr>
            <a:r>
              <a:rPr lang="pl-PL" sz="1400" b="1" dirty="0">
                <a:solidFill>
                  <a:srgbClr val="224378"/>
                </a:solidFill>
                <a:latin typeface="system-ui"/>
              </a:rPr>
              <a:t>F</a:t>
            </a:r>
            <a:r>
              <a:rPr lang="en-US" sz="1400" b="1" dirty="0">
                <a:solidFill>
                  <a:srgbClr val="224378"/>
                </a:solidFill>
                <a:latin typeface="system-ui"/>
              </a:rPr>
              <a:t>TE All</a:t>
            </a:r>
            <a:r>
              <a:rPr lang="en-US" sz="1400" dirty="0">
                <a:latin typeface="system-ui"/>
              </a:rPr>
              <a:t>: number of full-time positions </a:t>
            </a:r>
            <a:endParaRPr lang="pl-PL" sz="1400" dirty="0">
              <a:latin typeface="system-ui"/>
            </a:endParaRPr>
          </a:p>
          <a:p>
            <a:pPr algn="l">
              <a:spcAft>
                <a:spcPts val="1200"/>
              </a:spcAft>
            </a:pPr>
            <a:r>
              <a:rPr lang="en-US" sz="1400" b="1" dirty="0">
                <a:solidFill>
                  <a:srgbClr val="224378"/>
                </a:solidFill>
                <a:latin typeface="system-ui"/>
              </a:rPr>
              <a:t>FTE Researcher</a:t>
            </a:r>
            <a:r>
              <a:rPr lang="en-US" sz="1400" dirty="0">
                <a:latin typeface="system-ui"/>
              </a:rPr>
              <a:t>: number of full-time researcher positions</a:t>
            </a:r>
            <a:endParaRPr lang="pl-PL" sz="1400" dirty="0">
              <a:latin typeface="system-ui"/>
            </a:endParaRPr>
          </a:p>
          <a:p>
            <a:pPr algn="l">
              <a:spcAft>
                <a:spcPts val="1200"/>
              </a:spcAft>
            </a:pPr>
            <a:r>
              <a:rPr lang="en-US" sz="1400" b="1" dirty="0">
                <a:solidFill>
                  <a:srgbClr val="224378"/>
                </a:solidFill>
                <a:latin typeface="system-ui"/>
              </a:rPr>
              <a:t>FTE Researcher Fem</a:t>
            </a:r>
            <a:r>
              <a:rPr lang="en-US" sz="1400" dirty="0">
                <a:latin typeface="system-ui"/>
              </a:rPr>
              <a:t>: number of full-time researcher positions held by </a:t>
            </a:r>
            <a:r>
              <a:rPr lang="pl-PL" sz="1400" dirty="0">
                <a:latin typeface="system-ui"/>
              </a:rPr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47038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A7BB-94B0-D290-4B82-9F846321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434649-296D-52C8-5546-5CB6F7B4290B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41D1D-479D-7C40-705D-A5CC1DF3185D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C4573-C015-F785-D9F5-1FD6F983A365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1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784916-D476-7178-7996-3118E87B2E9E}"/>
              </a:ext>
            </a:extLst>
          </p:cNvPr>
          <p:cNvSpPr/>
          <p:nvPr/>
        </p:nvSpPr>
        <p:spPr>
          <a:xfrm>
            <a:off x="6221505" y="1452718"/>
            <a:ext cx="5545243" cy="5106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0E71B6-8E3C-7FA9-127E-60E6344C9C12}"/>
              </a:ext>
            </a:extLst>
          </p:cNvPr>
          <p:cNvSpPr/>
          <p:nvPr/>
        </p:nvSpPr>
        <p:spPr>
          <a:xfrm>
            <a:off x="6158751" y="2349189"/>
            <a:ext cx="5545243" cy="25007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D82BD-537F-DE55-4260-2DB5F0725638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Missing data review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4669F-1EA4-8813-DEAA-B1CBAD42C2A4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E8B8-00CD-7E32-5331-A6767045CF90}"/>
              </a:ext>
            </a:extLst>
          </p:cNvPr>
          <p:cNvSpPr txBox="1"/>
          <p:nvPr/>
        </p:nvSpPr>
        <p:spPr>
          <a:xfrm>
            <a:off x="515938" y="4583803"/>
            <a:ext cx="55756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D</a:t>
            </a:r>
            <a:r>
              <a:rPr lang="en-US" sz="1600" i="1" dirty="0" err="1">
                <a:latin typeface="system-ui"/>
              </a:rPr>
              <a:t>ata</a:t>
            </a:r>
            <a:r>
              <a:rPr lang="en-US" sz="1600" i="1" dirty="0">
                <a:latin typeface="system-ui"/>
              </a:rPr>
              <a:t> entry issues: </a:t>
            </a:r>
            <a:endParaRPr lang="pl-PL" sz="1600" i="1" dirty="0">
              <a:latin typeface="system-ui"/>
            </a:endParaRPr>
          </a:p>
          <a:p>
            <a:pPr marL="285750" indent="-285750">
              <a:buFontTx/>
              <a:buChar char="-"/>
            </a:pPr>
            <a:r>
              <a:rPr lang="en-US" sz="1600" i="1" dirty="0">
                <a:latin typeface="system-ui"/>
              </a:rPr>
              <a:t>pre-2008 period with missing data across all metrics;</a:t>
            </a:r>
            <a:endParaRPr lang="pl-PL" sz="1600" i="1" dirty="0">
              <a:latin typeface="system-ui"/>
            </a:endParaRPr>
          </a:p>
          <a:p>
            <a:pPr marL="285750" indent="-285750">
              <a:buFontTx/>
              <a:buChar char="-"/>
            </a:pPr>
            <a:r>
              <a:rPr lang="en-US" sz="1600" i="1" dirty="0">
                <a:latin typeface="system-ui"/>
              </a:rPr>
              <a:t>post-2022 period with gaps in FTE Researcher Fem.</a:t>
            </a:r>
            <a:br>
              <a:rPr lang="pl-PL" sz="1600" i="1" dirty="0">
                <a:latin typeface="system-ui"/>
              </a:rPr>
            </a:br>
            <a:endParaRPr lang="pl-PL" sz="1600" i="1" dirty="0">
              <a:latin typeface="system-ui"/>
            </a:endParaRPr>
          </a:p>
          <a:p>
            <a:r>
              <a:rPr lang="en-US" sz="1600" i="1" dirty="0">
                <a:latin typeface="system-ui"/>
              </a:rPr>
              <a:t>These patterns inform the selection of the </a:t>
            </a:r>
            <a:r>
              <a:rPr lang="en-US" sz="1600" b="1" i="1" dirty="0">
                <a:latin typeface="system-ui"/>
              </a:rPr>
              <a:t>2009-2021</a:t>
            </a:r>
            <a:r>
              <a:rPr lang="en-US" sz="1600" i="1" dirty="0">
                <a:latin typeface="system-ui"/>
              </a:rPr>
              <a:t> </a:t>
            </a:r>
            <a:endParaRPr lang="pl-PL" sz="1600" i="1" dirty="0">
              <a:latin typeface="system-ui"/>
            </a:endParaRPr>
          </a:p>
          <a:p>
            <a:r>
              <a:rPr lang="en-US" sz="1600" i="1" dirty="0">
                <a:latin typeface="system-ui"/>
              </a:rPr>
              <a:t>analysis period for optimal data coverage.</a:t>
            </a:r>
            <a:endParaRPr lang="pl-PL" sz="1600" i="1" dirty="0">
              <a:latin typeface="system-ui"/>
            </a:endParaRPr>
          </a:p>
        </p:txBody>
      </p:sp>
      <p:pic>
        <p:nvPicPr>
          <p:cNvPr id="7" name="Picture 6" descr="A graph of a line graph&#10;&#10;AI-generated content may be incorrect.">
            <a:extLst>
              <a:ext uri="{FF2B5EF4-FFF2-40B4-BE49-F238E27FC236}">
                <a16:creationId xmlns:a16="http://schemas.microsoft.com/office/drawing/2014/main" id="{BFF299E9-5A3E-7F70-B7ED-772FDC21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5" y="838416"/>
            <a:ext cx="5670748" cy="35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0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7D70F-80C3-2FA1-68D6-20663D16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3E4003-DE5C-AB36-4C47-0C0372E1F53A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DF96AC-18B9-32EA-1281-BA15DD0F4AAE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BED9E-9BA5-EA49-8AEC-08DAEB1CFEA3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1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89FC28-87ED-D99C-2D6E-1673F9B2C727}"/>
              </a:ext>
            </a:extLst>
          </p:cNvPr>
          <p:cNvSpPr/>
          <p:nvPr/>
        </p:nvSpPr>
        <p:spPr>
          <a:xfrm>
            <a:off x="6221505" y="1452718"/>
            <a:ext cx="5545243" cy="5106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05685-8AF9-5CDE-3231-B0AFFC66EBB7}"/>
              </a:ext>
            </a:extLst>
          </p:cNvPr>
          <p:cNvSpPr/>
          <p:nvPr/>
        </p:nvSpPr>
        <p:spPr>
          <a:xfrm>
            <a:off x="6158751" y="2349189"/>
            <a:ext cx="5545243" cy="25007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C2DEC-CE25-0216-B916-D54051B57109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Missing data review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B40F7D-B979-89F3-4E2E-273A1F5BC9D1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AAE48-EBD2-6795-18F5-BDBE309EFD19}"/>
              </a:ext>
            </a:extLst>
          </p:cNvPr>
          <p:cNvSpPr txBox="1"/>
          <p:nvPr/>
        </p:nvSpPr>
        <p:spPr>
          <a:xfrm>
            <a:off x="520369" y="4702650"/>
            <a:ext cx="55756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I used pandas library to filter countries that </a:t>
            </a:r>
            <a:r>
              <a:rPr lang="en-US" sz="1600" i="1" dirty="0">
                <a:latin typeface="system-ui"/>
              </a:rPr>
              <a:t>demonstrate </a:t>
            </a:r>
            <a:endParaRPr lang="pl-PL" sz="1600" i="1" dirty="0">
              <a:latin typeface="system-ui"/>
            </a:endParaRPr>
          </a:p>
          <a:p>
            <a:r>
              <a:rPr lang="en-US" sz="1600" b="1" i="1" dirty="0">
                <a:latin typeface="system-ui"/>
              </a:rPr>
              <a:t>data completeness rates of at least 80%</a:t>
            </a:r>
            <a:r>
              <a:rPr lang="en-US" sz="1600" i="1" dirty="0">
                <a:latin typeface="system-ui"/>
              </a:rPr>
              <a:t> </a:t>
            </a:r>
            <a:endParaRPr lang="pl-PL" sz="1600" i="1" dirty="0">
              <a:latin typeface="system-ui"/>
            </a:endParaRPr>
          </a:p>
          <a:p>
            <a:r>
              <a:rPr lang="en-US" sz="1600" i="1" dirty="0">
                <a:latin typeface="system-ui"/>
              </a:rPr>
              <a:t>across all analytical metrics. </a:t>
            </a:r>
            <a:endParaRPr lang="pl-PL" sz="1600" i="1" dirty="0">
              <a:latin typeface="system-ui"/>
            </a:endParaRPr>
          </a:p>
          <a:p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Only t</a:t>
            </a:r>
            <a:r>
              <a:rPr lang="en-US" sz="1600" i="1" dirty="0">
                <a:latin typeface="system-ui"/>
              </a:rPr>
              <a:t>hose </a:t>
            </a:r>
            <a:r>
              <a:rPr lang="en-US" sz="1600" b="1" i="1" dirty="0">
                <a:latin typeface="system-ui"/>
              </a:rPr>
              <a:t>nine countries </a:t>
            </a:r>
            <a:r>
              <a:rPr lang="pl-PL" sz="1600" i="1" dirty="0">
                <a:latin typeface="system-ui"/>
              </a:rPr>
              <a:t>listed above fulfill that requirement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and those will be </a:t>
            </a:r>
            <a:r>
              <a:rPr lang="en-US" sz="1600" i="1" dirty="0">
                <a:latin typeface="system-ui"/>
              </a:rPr>
              <a:t>chosen for further analysis.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45E687-8615-8F38-258F-557F4E20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874788"/>
            <a:ext cx="5490415" cy="824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D628E3-43C9-16AE-AF93-56E18DFF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866327"/>
            <a:ext cx="4244321" cy="25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7885-F57A-8448-520A-84E682B9C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B4BB8-55F0-7D9F-30AE-7F9F9C67D94F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4B3AF-EFAF-264A-5B25-B912AD84F466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CA96C-BEE7-4926-2C7D-D5F0C6ABBEA8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</a:t>
            </a:r>
            <a:r>
              <a:rPr lang="pl-PL" sz="1600" b="1" dirty="0"/>
              <a:t>chosen efficency metrics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BE6A8-D94F-396C-8BD1-0D7EBE4C2C3C}"/>
              </a:ext>
            </a:extLst>
          </p:cNvPr>
          <p:cNvSpPr/>
          <p:nvPr/>
        </p:nvSpPr>
        <p:spPr>
          <a:xfrm>
            <a:off x="6221505" y="1066922"/>
            <a:ext cx="5545243" cy="12822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2CEF7D-3704-4210-4406-BDAD9D87E3DE}"/>
              </a:ext>
            </a:extLst>
          </p:cNvPr>
          <p:cNvSpPr/>
          <p:nvPr/>
        </p:nvSpPr>
        <p:spPr>
          <a:xfrm>
            <a:off x="6158751" y="3034024"/>
            <a:ext cx="5545243" cy="18158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C6342-069D-A5A8-A91A-FB81CAE4607F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Example - metrics calculation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901560-9EEF-9E84-6FF2-B0B0D29FFB4C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CDF4-0A51-49C6-92C8-F2E62F6458C4}"/>
              </a:ext>
            </a:extLst>
          </p:cNvPr>
          <p:cNvSpPr txBox="1"/>
          <p:nvPr/>
        </p:nvSpPr>
        <p:spPr>
          <a:xfrm>
            <a:off x="520369" y="4711615"/>
            <a:ext cx="5575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I used pandas library to c</a:t>
            </a:r>
            <a:r>
              <a:rPr lang="en-US" sz="1600" i="1" dirty="0" err="1">
                <a:latin typeface="system-ui"/>
              </a:rPr>
              <a:t>alculate</a:t>
            </a:r>
            <a:r>
              <a:rPr lang="en-US" sz="1600" i="1" dirty="0">
                <a:latin typeface="system-ui"/>
              </a:rPr>
              <a:t> annual spending efficiency, defined as R&amp;D expenditure per researcher full-time equivalent.</a:t>
            </a:r>
            <a:endParaRPr lang="pl-PL" sz="1600" i="1" dirty="0">
              <a:latin typeface="system-ui"/>
            </a:endParaRPr>
          </a:p>
          <a:p>
            <a:endParaRPr lang="pl-PL" sz="1600" i="1" dirty="0">
              <a:latin typeface="system-ui"/>
            </a:endParaRPr>
          </a:p>
          <a:p>
            <a:r>
              <a:rPr lang="pl-PL" sz="1600" i="1" dirty="0">
                <a:latin typeface="system-ui"/>
              </a:rPr>
              <a:t>Then I visualised the calculated metrics across years and chosen set of countries using matplotlib and seaborn libraries.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97ACF-1102-8F90-C8C1-F2F380B0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9" y="900105"/>
            <a:ext cx="5501884" cy="174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8DED04-377C-4E51-3A39-30994E05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016"/>
          <a:stretch>
            <a:fillRect/>
          </a:stretch>
        </p:blipFill>
        <p:spPr>
          <a:xfrm>
            <a:off x="515939" y="2864867"/>
            <a:ext cx="5501884" cy="6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5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AB60-3A45-58B3-E415-4AB229FA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D17967-5436-C435-3EA8-5D04A25C8AD1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89397-81C2-C3ED-DE62-EB8FCC26DC76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9F7A5-EB81-8356-8887-B40A34BA66FF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</a:t>
            </a:r>
            <a:r>
              <a:rPr lang="pl-PL" sz="1600" b="1" dirty="0"/>
              <a:t>chosen efficency metrics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DBAE75-C0AA-3244-6E91-CF95C4E523DD}"/>
              </a:ext>
            </a:extLst>
          </p:cNvPr>
          <p:cNvSpPr/>
          <p:nvPr/>
        </p:nvSpPr>
        <p:spPr>
          <a:xfrm>
            <a:off x="6221505" y="1066922"/>
            <a:ext cx="5545243" cy="12822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CC0EA-3436-17A8-6BBA-97FDD6AEF487}"/>
              </a:ext>
            </a:extLst>
          </p:cNvPr>
          <p:cNvSpPr/>
          <p:nvPr/>
        </p:nvSpPr>
        <p:spPr>
          <a:xfrm>
            <a:off x="6158751" y="3034024"/>
            <a:ext cx="5545243" cy="18158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40044-7072-D5D4-2632-F73B5BD6AD23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Visualization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E1ED0-D8FE-231E-8AD8-52A1A3AF79C6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6CBF1-C921-35F5-F7EA-8499941CB3F6}"/>
              </a:ext>
            </a:extLst>
          </p:cNvPr>
          <p:cNvSpPr txBox="1"/>
          <p:nvPr/>
        </p:nvSpPr>
        <p:spPr>
          <a:xfrm>
            <a:off x="520369" y="4259881"/>
            <a:ext cx="557562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en-US" sz="1400" i="1" dirty="0">
                <a:latin typeface="system-ui"/>
              </a:rPr>
              <a:t>A rising curve</a:t>
            </a:r>
            <a:r>
              <a:rPr lang="pl-PL" sz="1400" i="1" dirty="0">
                <a:latin typeface="system-ui"/>
              </a:rPr>
              <a:t> </a:t>
            </a:r>
            <a:r>
              <a:rPr lang="en-US" sz="1400" i="1" dirty="0">
                <a:latin typeface="system-ui"/>
              </a:rPr>
              <a:t>present for most countries</a:t>
            </a:r>
            <a:r>
              <a:rPr lang="pl-PL" sz="1400" i="1" dirty="0">
                <a:latin typeface="system-ui"/>
              </a:rPr>
              <a:t>, except </a:t>
            </a:r>
            <a:r>
              <a:rPr lang="en-US" sz="1400" i="1" dirty="0">
                <a:latin typeface="system-ui"/>
              </a:rPr>
              <a:t>Portugal and Italy</a:t>
            </a:r>
            <a:r>
              <a:rPr lang="pl-PL" sz="1400" i="1" dirty="0">
                <a:latin typeface="system-ui"/>
              </a:rPr>
              <a:t>, showing</a:t>
            </a:r>
            <a:r>
              <a:rPr lang="en-US" sz="1400" i="1" dirty="0">
                <a:latin typeface="system-ui"/>
              </a:rPr>
              <a:t> a decrease</a:t>
            </a:r>
            <a:r>
              <a:rPr lang="pl-PL" sz="1400" i="1" dirty="0">
                <a:latin typeface="system-ui"/>
              </a:rPr>
              <a:t>. This could be due to austerity periods following </a:t>
            </a:r>
            <a:br>
              <a:rPr lang="pl-PL" sz="1400" i="1" dirty="0">
                <a:latin typeface="system-ui"/>
              </a:rPr>
            </a:br>
            <a:r>
              <a:rPr lang="pl-PL" sz="1400" i="1" dirty="0">
                <a:latin typeface="system-ui"/>
              </a:rPr>
              <a:t>the 2008 crisis (</a:t>
            </a:r>
            <a:r>
              <a:rPr lang="en-US" sz="1400" i="1" dirty="0">
                <a:latin typeface="system-ui"/>
              </a:rPr>
              <a:t>Wearden, 2011</a:t>
            </a:r>
            <a:r>
              <a:rPr lang="pl-PL" sz="1400" i="1" dirty="0">
                <a:latin typeface="system-ui"/>
              </a:rPr>
              <a:t>). </a:t>
            </a:r>
            <a:br>
              <a:rPr lang="pl-PL" sz="1400" i="1" dirty="0">
                <a:latin typeface="system-ui"/>
              </a:rPr>
            </a:br>
            <a:r>
              <a:rPr lang="pl-PL" sz="1400" i="1" dirty="0">
                <a:latin typeface="system-ui"/>
              </a:rPr>
              <a:t>A decrease</a:t>
            </a:r>
            <a:r>
              <a:rPr lang="en-US" sz="1400" i="1" dirty="0">
                <a:latin typeface="system-ui"/>
              </a:rPr>
              <a:t> could indicate</a:t>
            </a:r>
            <a:r>
              <a:rPr lang="pl-PL" sz="1400" i="1" dirty="0">
                <a:latin typeface="system-ui"/>
              </a:rPr>
              <a:t> </a:t>
            </a:r>
            <a:r>
              <a:rPr lang="en-US" sz="1400" i="1" dirty="0">
                <a:latin typeface="system-ui"/>
              </a:rPr>
              <a:t>labor scaling</a:t>
            </a:r>
            <a:r>
              <a:rPr lang="pl-PL" sz="1400" i="1" dirty="0">
                <a:latin typeface="system-ui"/>
              </a:rPr>
              <a:t>, </a:t>
            </a:r>
            <a:r>
              <a:rPr lang="en-US" sz="1400" i="1" dirty="0">
                <a:latin typeface="system-ui"/>
              </a:rPr>
              <a:t>budget cuts</a:t>
            </a:r>
            <a:r>
              <a:rPr lang="pl-PL" sz="1400" i="1" dirty="0">
                <a:latin typeface="system-ui"/>
              </a:rPr>
              <a:t>, or both.</a:t>
            </a:r>
          </a:p>
          <a:p>
            <a:endParaRPr lang="en-US" sz="1400" i="1" dirty="0">
              <a:latin typeface="system-ui"/>
            </a:endParaRPr>
          </a:p>
          <a:p>
            <a:r>
              <a:rPr lang="en-US" sz="1400" i="1" dirty="0">
                <a:latin typeface="system-ui"/>
              </a:rPr>
              <a:t>Croatia presented a volatile trend</a:t>
            </a:r>
            <a:r>
              <a:rPr lang="pl-PL" sz="1400" i="1" dirty="0">
                <a:latin typeface="system-ui"/>
              </a:rPr>
              <a:t> (probably due its late </a:t>
            </a:r>
            <a:r>
              <a:rPr lang="en-US" sz="1400" i="1" dirty="0">
                <a:latin typeface="system-ui"/>
              </a:rPr>
              <a:t>EU accession</a:t>
            </a:r>
            <a:r>
              <a:rPr lang="pl-PL" sz="1400" i="1" dirty="0">
                <a:latin typeface="system-ui"/>
              </a:rPr>
              <a:t>)</a:t>
            </a:r>
            <a:r>
              <a:rPr lang="en-US" sz="1400" i="1" dirty="0">
                <a:latin typeface="system-ui"/>
              </a:rPr>
              <a:t>.</a:t>
            </a:r>
            <a:r>
              <a:rPr lang="pl-PL" sz="1400" i="1" dirty="0">
                <a:latin typeface="system-ui"/>
              </a:rPr>
              <a:t> </a:t>
            </a:r>
            <a:r>
              <a:rPr lang="en-US" sz="1400" i="1" dirty="0">
                <a:latin typeface="system-ui"/>
              </a:rPr>
              <a:t>Poland presents a generally low but stable spending efficiency.</a:t>
            </a:r>
          </a:p>
        </p:txBody>
      </p:sp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D0E6D58-FC76-AE59-B6F6-49EB89CB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8"/>
          <a:stretch>
            <a:fillRect/>
          </a:stretch>
        </p:blipFill>
        <p:spPr>
          <a:xfrm>
            <a:off x="397245" y="933972"/>
            <a:ext cx="5636931" cy="3189793"/>
          </a:xfrm>
          <a:prstGeom prst="rect">
            <a:avLst/>
          </a:prstGeom>
        </p:spPr>
      </p:pic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7CFB77A-CDE0-E1BD-FB00-DE8AE405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8" t="8178" b="39683"/>
          <a:stretch>
            <a:fillRect/>
          </a:stretch>
        </p:blipFill>
        <p:spPr>
          <a:xfrm>
            <a:off x="5970496" y="1073453"/>
            <a:ext cx="882129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8D7F-D99B-94EB-A052-96843EC4D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DD6273-CF3F-6EDE-0DFB-811C3519EC1B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9905B-E97B-754A-D7CC-8AE1E60A74ED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9E5D8-649A-188F-9FA4-39A1B22B0FE1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</a:t>
            </a:r>
            <a:r>
              <a:rPr lang="pl-PL" sz="1600" b="1" dirty="0"/>
              <a:t>chosen efficency metrics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528B70-DA64-CEF9-0FF1-35634011E668}"/>
              </a:ext>
            </a:extLst>
          </p:cNvPr>
          <p:cNvSpPr/>
          <p:nvPr/>
        </p:nvSpPr>
        <p:spPr>
          <a:xfrm>
            <a:off x="6221505" y="1066922"/>
            <a:ext cx="5545243" cy="12822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9FF52-0111-DF2C-5629-D4C87F8B020C}"/>
              </a:ext>
            </a:extLst>
          </p:cNvPr>
          <p:cNvSpPr/>
          <p:nvPr/>
        </p:nvSpPr>
        <p:spPr>
          <a:xfrm>
            <a:off x="6158751" y="3303088"/>
            <a:ext cx="5545243" cy="15468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2908-12ED-5137-BA8F-9DADC4A85279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Visualization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22346-893C-8B9F-0B2C-43C289057B1E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E5FE2-1D72-CEC7-85C1-23D87C6AD42E}"/>
              </a:ext>
            </a:extLst>
          </p:cNvPr>
          <p:cNvSpPr txBox="1"/>
          <p:nvPr/>
        </p:nvSpPr>
        <p:spPr>
          <a:xfrm>
            <a:off x="515938" y="4373655"/>
            <a:ext cx="55756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pl-PL" sz="1400" i="1" dirty="0">
                <a:latin typeface="system-ui"/>
              </a:rPr>
              <a:t>L</a:t>
            </a:r>
            <a:r>
              <a:rPr lang="en-US" sz="1400" i="1" dirty="0" err="1">
                <a:latin typeface="system-ui"/>
              </a:rPr>
              <a:t>abor</a:t>
            </a:r>
            <a:r>
              <a:rPr lang="en-US" sz="1400" i="1" dirty="0">
                <a:latin typeface="system-ui"/>
              </a:rPr>
              <a:t> </a:t>
            </a:r>
            <a:r>
              <a:rPr lang="pl-PL" sz="1400" i="1" dirty="0">
                <a:latin typeface="system-ui"/>
              </a:rPr>
              <a:t>I</a:t>
            </a:r>
            <a:r>
              <a:rPr lang="en-US" sz="1400" i="1" dirty="0" err="1">
                <a:latin typeface="system-ui"/>
              </a:rPr>
              <a:t>ntensity</a:t>
            </a:r>
            <a:r>
              <a:rPr lang="pl-PL" sz="1400" i="1" dirty="0">
                <a:latin typeface="system-ui"/>
              </a:rPr>
              <a:t>:</a:t>
            </a:r>
            <a:r>
              <a:rPr lang="en-US" sz="1400" i="1" dirty="0">
                <a:latin typeface="system-ui"/>
              </a:rPr>
              <a:t> researcher </a:t>
            </a:r>
            <a:r>
              <a:rPr lang="pl-PL" sz="1400" i="1" dirty="0">
                <a:latin typeface="system-ui"/>
              </a:rPr>
              <a:t>FTE</a:t>
            </a:r>
            <a:r>
              <a:rPr lang="en-US" sz="1400" i="1" dirty="0">
                <a:latin typeface="system-ui"/>
              </a:rPr>
              <a:t>s per unit of expenditure</a:t>
            </a:r>
            <a:r>
              <a:rPr lang="pl-PL" sz="1400" i="1" dirty="0">
                <a:latin typeface="system-ui"/>
              </a:rPr>
              <a:t>.</a:t>
            </a:r>
          </a:p>
          <a:p>
            <a:endParaRPr lang="pl-PL" sz="1400" i="1" dirty="0">
              <a:latin typeface="system-ui"/>
            </a:endParaRPr>
          </a:p>
          <a:p>
            <a:r>
              <a:rPr lang="en-US" sz="1400" i="1" dirty="0">
                <a:latin typeface="system-ui"/>
              </a:rPr>
              <a:t>A rise was observed only for Italy and Portugal</a:t>
            </a:r>
            <a:r>
              <a:rPr lang="pl-PL" sz="1400" i="1" dirty="0">
                <a:latin typeface="system-ui"/>
              </a:rPr>
              <a:t>, which </a:t>
            </a:r>
            <a:r>
              <a:rPr lang="en-US" sz="1400" i="1" dirty="0">
                <a:latin typeface="system-ui"/>
              </a:rPr>
              <a:t>could partially explain the</a:t>
            </a:r>
            <a:r>
              <a:rPr lang="pl-PL" sz="1400" i="1" dirty="0">
                <a:latin typeface="system-ui"/>
              </a:rPr>
              <a:t>ir</a:t>
            </a:r>
            <a:r>
              <a:rPr lang="en-US" sz="1400" i="1" dirty="0">
                <a:latin typeface="system-ui"/>
              </a:rPr>
              <a:t> decrease in spending efficiency.</a:t>
            </a:r>
            <a:r>
              <a:rPr lang="pl-PL" sz="1400" i="1" dirty="0">
                <a:latin typeface="system-ui"/>
              </a:rPr>
              <a:t> All remaining</a:t>
            </a:r>
            <a:r>
              <a:rPr lang="en-US" sz="1400" i="1" dirty="0">
                <a:latin typeface="system-ui"/>
              </a:rPr>
              <a:t> countries increased spending faster than the number of researcher </a:t>
            </a:r>
            <a:r>
              <a:rPr lang="pl-PL" sz="1400" i="1" dirty="0">
                <a:latin typeface="system-ui"/>
              </a:rPr>
              <a:t>FTEs</a:t>
            </a:r>
            <a:r>
              <a:rPr lang="en-US" sz="1400" i="1" dirty="0">
                <a:latin typeface="system-ui"/>
              </a:rPr>
              <a:t>.</a:t>
            </a:r>
          </a:p>
          <a:p>
            <a:endParaRPr lang="pl-PL" sz="1400" i="1" dirty="0">
              <a:latin typeface="system-ui"/>
            </a:endParaRPr>
          </a:p>
          <a:p>
            <a:r>
              <a:rPr lang="en-US" sz="1400" i="1" dirty="0">
                <a:latin typeface="system-ui"/>
              </a:rPr>
              <a:t>Poland presented a generally high labor intensity, with a volatile pattern between 2007 and 2011</a:t>
            </a:r>
            <a:r>
              <a:rPr lang="pl-PL" sz="1400" i="1" dirty="0">
                <a:latin typeface="system-ui"/>
              </a:rPr>
              <a:t>, that </a:t>
            </a:r>
            <a:r>
              <a:rPr lang="en-US" sz="1400" i="1" dirty="0">
                <a:latin typeface="system-ui"/>
              </a:rPr>
              <a:t>could be caused by its late EU accession.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F379399-9BE6-A0CA-0F49-8CEBDE08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8" t="8178" b="39683"/>
          <a:stretch>
            <a:fillRect/>
          </a:stretch>
        </p:blipFill>
        <p:spPr>
          <a:xfrm>
            <a:off x="5970496" y="1073453"/>
            <a:ext cx="882129" cy="15696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EAD89-4465-4771-A180-DD17838E4D15}"/>
              </a:ext>
            </a:extLst>
          </p:cNvPr>
          <p:cNvSpPr/>
          <p:nvPr/>
        </p:nvSpPr>
        <p:spPr>
          <a:xfrm>
            <a:off x="6194609" y="2747155"/>
            <a:ext cx="5545243" cy="2868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1177C55-366D-FC4C-37DA-F6FA56511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57"/>
          <a:stretch>
            <a:fillRect/>
          </a:stretch>
        </p:blipFill>
        <p:spPr>
          <a:xfrm>
            <a:off x="397245" y="959677"/>
            <a:ext cx="5573251" cy="31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1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83EB3-B316-5FE5-786E-7687B733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151EF-E916-9E93-74E4-1D8CD8B03293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352C3B-62D0-2A63-F710-4FFD3E0E0BF6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9EB1B-1D12-1605-2E02-03CB715C47AC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participation of female researchers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9E6509-0893-F03A-6E9C-1864E8531FBC}"/>
              </a:ext>
            </a:extLst>
          </p:cNvPr>
          <p:cNvSpPr/>
          <p:nvPr/>
        </p:nvSpPr>
        <p:spPr>
          <a:xfrm>
            <a:off x="6221505" y="1066922"/>
            <a:ext cx="5545243" cy="23620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F08A5E-E90F-BDAC-BE02-873562580379}"/>
              </a:ext>
            </a:extLst>
          </p:cNvPr>
          <p:cNvSpPr/>
          <p:nvPr/>
        </p:nvSpPr>
        <p:spPr>
          <a:xfrm>
            <a:off x="6158751" y="4098060"/>
            <a:ext cx="5545243" cy="7518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084DE-CB74-7B9A-022C-C05642CEE482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Visualization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99336-C6AC-26D3-7EDE-18E9182346E8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457CC-90B3-EFF7-3A8E-836B6AFD93F9}"/>
              </a:ext>
            </a:extLst>
          </p:cNvPr>
          <p:cNvSpPr txBox="1"/>
          <p:nvPr/>
        </p:nvSpPr>
        <p:spPr>
          <a:xfrm>
            <a:off x="524903" y="4346375"/>
            <a:ext cx="5633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pl-PL" sz="1400" i="1" dirty="0">
                <a:latin typeface="system-ui"/>
              </a:rPr>
              <a:t>Female Share:</a:t>
            </a:r>
            <a:r>
              <a:rPr lang="en-US" sz="1400" i="1" dirty="0">
                <a:latin typeface="system-ui"/>
              </a:rPr>
              <a:t> the proportion of female researchers in </a:t>
            </a:r>
            <a:r>
              <a:rPr lang="pl-PL" sz="1400" i="1" dirty="0">
                <a:latin typeface="system-ui"/>
              </a:rPr>
              <a:t>all</a:t>
            </a:r>
            <a:r>
              <a:rPr lang="en-US" sz="1400" i="1" dirty="0">
                <a:latin typeface="system-ui"/>
              </a:rPr>
              <a:t> researcher </a:t>
            </a:r>
            <a:r>
              <a:rPr lang="pl-PL" sz="1400" i="1" dirty="0">
                <a:latin typeface="system-ui"/>
              </a:rPr>
              <a:t>FTEs.</a:t>
            </a:r>
          </a:p>
          <a:p>
            <a:endParaRPr lang="pl-PL" sz="1400" i="1" dirty="0">
              <a:latin typeface="system-ui"/>
            </a:endParaRPr>
          </a:p>
          <a:p>
            <a:r>
              <a:rPr lang="en-US" sz="1400" i="1" dirty="0">
                <a:latin typeface="system-ui"/>
              </a:rPr>
              <a:t>A small rise for Poland, Italy and Portugal. Only for Poland </a:t>
            </a:r>
            <a:r>
              <a:rPr lang="pl-PL" sz="1400" i="1" dirty="0">
                <a:latin typeface="system-ui"/>
              </a:rPr>
              <a:t>was it </a:t>
            </a:r>
            <a:r>
              <a:rPr lang="en-US" sz="1400" i="1" dirty="0">
                <a:latin typeface="system-ui"/>
              </a:rPr>
              <a:t>combined with a</a:t>
            </a:r>
            <a:r>
              <a:rPr lang="pl-PL" sz="1400" i="1" dirty="0">
                <a:latin typeface="system-ui"/>
              </a:rPr>
              <a:t>n </a:t>
            </a:r>
            <a:r>
              <a:rPr lang="en-US" sz="1400" i="1" dirty="0">
                <a:latin typeface="system-ui"/>
              </a:rPr>
              <a:t>increase in spending efficiency and a decrease in labor intensity.</a:t>
            </a:r>
            <a:endParaRPr lang="pl-PL" sz="1400" i="1" dirty="0">
              <a:latin typeface="system-ui"/>
            </a:endParaRPr>
          </a:p>
          <a:p>
            <a:br>
              <a:rPr lang="pl-PL" sz="1400" i="1" dirty="0">
                <a:latin typeface="system-ui"/>
              </a:rPr>
            </a:br>
            <a:r>
              <a:rPr lang="pl-PL" sz="1400" i="1" dirty="0">
                <a:latin typeface="system-ui"/>
              </a:rPr>
              <a:t>B</a:t>
            </a:r>
            <a:r>
              <a:rPr lang="en-US" sz="1400" i="1" dirty="0" err="1">
                <a:latin typeface="system-ui"/>
              </a:rPr>
              <a:t>oth</a:t>
            </a:r>
            <a:r>
              <a:rPr lang="en-US" sz="1400" i="1" dirty="0">
                <a:latin typeface="system-ui"/>
              </a:rPr>
              <a:t> Portugal and Croatia recorded a rapid increase in </a:t>
            </a:r>
            <a:r>
              <a:rPr lang="pl-PL" sz="1400" i="1" dirty="0">
                <a:latin typeface="system-ui"/>
              </a:rPr>
              <a:t>female researcher FTEs</a:t>
            </a:r>
            <a:r>
              <a:rPr lang="en-US" sz="1400" i="1" dirty="0">
                <a:latin typeface="system-ui"/>
              </a:rPr>
              <a:t> between 2013 and 2015</a:t>
            </a:r>
            <a:r>
              <a:rPr lang="pl-PL" sz="1400" i="1" dirty="0">
                <a:latin typeface="system-ui"/>
              </a:rPr>
              <a:t> that </a:t>
            </a:r>
            <a:r>
              <a:rPr lang="en-US" sz="1400" i="1" dirty="0">
                <a:latin typeface="system-ui"/>
              </a:rPr>
              <a:t>could be caused by EU-funded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gender-inclusion projects (e.g., Horizon 2020).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29C9DF3-7666-00A2-1CD8-0DE11E96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8" t="8178" b="39683"/>
          <a:stretch>
            <a:fillRect/>
          </a:stretch>
        </p:blipFill>
        <p:spPr>
          <a:xfrm>
            <a:off x="5970496" y="1073453"/>
            <a:ext cx="882129" cy="1569661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D8FFAD3-B88D-4720-6613-0BBCC2D5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1"/>
          <a:stretch>
            <a:fillRect/>
          </a:stretch>
        </p:blipFill>
        <p:spPr>
          <a:xfrm>
            <a:off x="409562" y="964712"/>
            <a:ext cx="5670749" cy="32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0AF8C-FB77-27C9-258B-B3A67062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88C106-C872-34B5-2D47-12665534A201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9B59D-E6EA-FC7A-1D51-832778EC3C9B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D8F75-80C0-56FB-1F00-02550222AD81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participation of female researchers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6A75E-347C-3258-196C-96E8741A971D}"/>
              </a:ext>
            </a:extLst>
          </p:cNvPr>
          <p:cNvSpPr/>
          <p:nvPr/>
        </p:nvSpPr>
        <p:spPr>
          <a:xfrm>
            <a:off x="6221505" y="1066922"/>
            <a:ext cx="5545243" cy="23620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D98DC-A3C3-DD55-C8C6-3AC999547C70}"/>
              </a:ext>
            </a:extLst>
          </p:cNvPr>
          <p:cNvSpPr/>
          <p:nvPr/>
        </p:nvSpPr>
        <p:spPr>
          <a:xfrm>
            <a:off x="6158751" y="4508812"/>
            <a:ext cx="5545243" cy="3410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C1235-33B9-97CD-80AE-5F7C389F9E05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Example – correlation analysis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09F7D-D505-E3DB-0B33-9F1FA6B85299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B8345-4DE2-F9FF-69C5-B12311A1EC5F}"/>
              </a:ext>
            </a:extLst>
          </p:cNvPr>
          <p:cNvSpPr txBox="1"/>
          <p:nvPr/>
        </p:nvSpPr>
        <p:spPr>
          <a:xfrm>
            <a:off x="515938" y="4716560"/>
            <a:ext cx="55756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I used NumPy, scipy, matplotlib and seaborn libraries to perform and visualise the correlation test between two chosen metrics.</a:t>
            </a:r>
          </a:p>
          <a:p>
            <a:endParaRPr lang="pl-PL" sz="1600" i="1" dirty="0">
              <a:latin typeface="system-ui"/>
            </a:endParaRPr>
          </a:p>
          <a:p>
            <a:r>
              <a:rPr lang="pl-PL" sz="1600" i="1" dirty="0">
                <a:latin typeface="system-ui"/>
              </a:rPr>
              <a:t>Before performing a correlation (Pearson’s or Spearman’s)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on each country, I have checked the test assumptions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related to the normality of data distribution (Shapiro-Wilk test).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3816D-1963-E96D-D4D4-CE835B7E7A73}"/>
              </a:ext>
            </a:extLst>
          </p:cNvPr>
          <p:cNvSpPr/>
          <p:nvPr/>
        </p:nvSpPr>
        <p:spPr>
          <a:xfrm>
            <a:off x="6299681" y="3862638"/>
            <a:ext cx="5545243" cy="3410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E4BDA9-D318-C348-3CF6-D1FD852A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29" b="5591"/>
          <a:stretch>
            <a:fillRect/>
          </a:stretch>
        </p:blipFill>
        <p:spPr>
          <a:xfrm>
            <a:off x="515938" y="923157"/>
            <a:ext cx="4969833" cy="36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8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9F97-12D4-B971-50A8-522283CF7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C9E7DE-6C92-560B-2CE0-7A643AB71B1B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3FC9E-14EA-0115-608A-B7C806D1A6C9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998C-648A-F61C-7CA5-DE19BD4E03FF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participation of female researchers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350C21-50A7-1556-5D05-FDB789D184A4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Visualization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20D510-3ACD-15BA-F96D-E2ECAD7B8A83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E7CBA-D5E2-09CF-D29C-C08612A784A6}"/>
              </a:ext>
            </a:extLst>
          </p:cNvPr>
          <p:cNvSpPr txBox="1"/>
          <p:nvPr/>
        </p:nvSpPr>
        <p:spPr>
          <a:xfrm>
            <a:off x="515938" y="5826696"/>
            <a:ext cx="5575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en-US" sz="1400" i="1" dirty="0">
                <a:latin typeface="system-ui"/>
              </a:rPr>
              <a:t>A positive correlation</a:t>
            </a:r>
            <a:r>
              <a:rPr lang="pl-PL" sz="1400" i="1" dirty="0">
                <a:latin typeface="system-ui"/>
              </a:rPr>
              <a:t>: </a:t>
            </a:r>
            <a:r>
              <a:rPr lang="en-US" sz="1400" i="1" dirty="0">
                <a:latin typeface="system-ui"/>
              </a:rPr>
              <a:t>Croatia, Czechia and Poland.</a:t>
            </a:r>
          </a:p>
          <a:p>
            <a:r>
              <a:rPr lang="en-US" sz="1400" i="1" dirty="0">
                <a:latin typeface="system-ui"/>
              </a:rPr>
              <a:t>A negative correlation</a:t>
            </a:r>
            <a:r>
              <a:rPr lang="pl-PL" sz="1400" i="1" dirty="0">
                <a:latin typeface="system-ui"/>
              </a:rPr>
              <a:t>:</a:t>
            </a:r>
            <a:r>
              <a:rPr lang="en-US" sz="1400" i="1" dirty="0">
                <a:latin typeface="system-ui"/>
              </a:rPr>
              <a:t> Italy, Portugal, Estonia, Hungary and Bulgaria.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AB757-81F1-D3B5-1B4E-30757177B523}"/>
              </a:ext>
            </a:extLst>
          </p:cNvPr>
          <p:cNvSpPr/>
          <p:nvPr/>
        </p:nvSpPr>
        <p:spPr>
          <a:xfrm>
            <a:off x="6221505" y="1066922"/>
            <a:ext cx="5545243" cy="23620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4ECA3-5773-27C3-B7B6-D94F05D5B755}"/>
              </a:ext>
            </a:extLst>
          </p:cNvPr>
          <p:cNvSpPr/>
          <p:nvPr/>
        </p:nvSpPr>
        <p:spPr>
          <a:xfrm>
            <a:off x="6158751" y="4508812"/>
            <a:ext cx="5545243" cy="3410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E5B3E-F072-EE2B-68AD-8CEAEBF68B85}"/>
              </a:ext>
            </a:extLst>
          </p:cNvPr>
          <p:cNvSpPr/>
          <p:nvPr/>
        </p:nvSpPr>
        <p:spPr>
          <a:xfrm>
            <a:off x="6299681" y="3862638"/>
            <a:ext cx="5545243" cy="3410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4" name="Picture 1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2E39ACF-1B56-86D2-C26A-B72683F6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7"/>
          <a:stretch>
            <a:fillRect/>
          </a:stretch>
        </p:blipFill>
        <p:spPr>
          <a:xfrm>
            <a:off x="407321" y="870158"/>
            <a:ext cx="3277173" cy="3218625"/>
          </a:xfrm>
          <a:prstGeom prst="rect">
            <a:avLst/>
          </a:prstGeom>
        </p:spPr>
      </p:pic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3EB480E-D4FA-BC3A-9D60-8D9B1F705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8" t="8178" b="39683"/>
          <a:stretch>
            <a:fillRect/>
          </a:stretch>
        </p:blipFill>
        <p:spPr>
          <a:xfrm>
            <a:off x="3810000" y="828835"/>
            <a:ext cx="950593" cy="16914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4338ED-ED90-014E-F81D-8F239FAE6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11" y="4116081"/>
            <a:ext cx="4828454" cy="15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6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5FC43-42E4-7CB9-8582-5547DD2A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42B5A-37F3-C7A8-8F8F-5D9592BC4EEB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15E3F-5FB4-8A9B-CA74-5097449E4D57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4B65C-5259-8F08-DB21-E90F8682ECE1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participation of female researchers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  <a:endParaRPr lang="pl-PL" sz="1600" dirty="0">
              <a:latin typeface="system-u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C9A8C-50BD-CBF8-9248-3BBD6F4F3CBC}"/>
              </a:ext>
            </a:extLst>
          </p:cNvPr>
          <p:cNvSpPr/>
          <p:nvPr/>
        </p:nvSpPr>
        <p:spPr>
          <a:xfrm>
            <a:off x="6221505" y="1066922"/>
            <a:ext cx="5545243" cy="23620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70FDD-BD16-C298-10D2-8A8C81E160BB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Example – CAGR calculation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2D2D9-57B9-392F-469A-B4CA2B4D836C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61DDB-D91D-03FA-F87E-2AF2674A3D5B}"/>
              </a:ext>
            </a:extLst>
          </p:cNvPr>
          <p:cNvSpPr txBox="1"/>
          <p:nvPr/>
        </p:nvSpPr>
        <p:spPr>
          <a:xfrm>
            <a:off x="515939" y="4911375"/>
            <a:ext cx="5575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I used pandas library to calculate compound annual growth rates of chosen metrics in a previusly established 2009-2021 period. </a:t>
            </a:r>
            <a:br>
              <a:rPr lang="pl-PL" sz="1600" i="1" dirty="0">
                <a:latin typeface="system-ui"/>
              </a:rPr>
            </a:b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After reshaping the dataset, I used matplotlib and seaborn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to plot the comparison of all CAGR metrics between countries.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11A5D-7237-CEB4-F743-7669A7649C5F}"/>
              </a:ext>
            </a:extLst>
          </p:cNvPr>
          <p:cNvSpPr/>
          <p:nvPr/>
        </p:nvSpPr>
        <p:spPr>
          <a:xfrm>
            <a:off x="6299681" y="3862637"/>
            <a:ext cx="5545243" cy="6466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DED12B-6F4E-9190-F5E4-EA5C14A5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946566"/>
            <a:ext cx="5575629" cy="18974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72273F-59DD-034F-DA0C-07FEA106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959"/>
          <a:stretch>
            <a:fillRect/>
          </a:stretch>
        </p:blipFill>
        <p:spPr>
          <a:xfrm>
            <a:off x="515939" y="3212634"/>
            <a:ext cx="5154810" cy="9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9082F6-B095-9355-7B53-FCA78D1ADCB0}"/>
              </a:ext>
            </a:extLst>
          </p:cNvPr>
          <p:cNvSpPr/>
          <p:nvPr/>
        </p:nvSpPr>
        <p:spPr>
          <a:xfrm>
            <a:off x="425253" y="677504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DB703-35A6-CD5A-AC01-816AA6CEC7B3}"/>
              </a:ext>
            </a:extLst>
          </p:cNvPr>
          <p:cNvSpPr txBox="1"/>
          <p:nvPr/>
        </p:nvSpPr>
        <p:spPr>
          <a:xfrm>
            <a:off x="344570" y="1542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Introduction</a:t>
            </a:r>
            <a:endParaRPr lang="LID4096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76ADF-9493-42A9-A4E6-627F26BE6B2F}"/>
              </a:ext>
            </a:extLst>
          </p:cNvPr>
          <p:cNvSpPr txBox="1"/>
          <p:nvPr/>
        </p:nvSpPr>
        <p:spPr>
          <a:xfrm>
            <a:off x="425251" y="1066922"/>
            <a:ext cx="567074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 dirty="0">
                <a:effectLst/>
                <a:latin typeface="system-ui"/>
              </a:rPr>
              <a:t>The </a:t>
            </a:r>
            <a:r>
              <a:rPr lang="en-US" sz="1600" b="1" i="0" dirty="0">
                <a:effectLst/>
                <a:latin typeface="system-ui"/>
              </a:rPr>
              <a:t>knowledge‑intensive services sector </a:t>
            </a:r>
            <a:r>
              <a:rPr lang="en-US" sz="1600" b="0" i="0" dirty="0">
                <a:effectLst/>
                <a:latin typeface="system-ui"/>
              </a:rPr>
              <a:t>('G‑N’ </a:t>
            </a:r>
            <a:r>
              <a:rPr lang="pl-PL" sz="1600" b="0" i="0" dirty="0">
                <a:effectLst/>
                <a:latin typeface="system-ui"/>
              </a:rPr>
              <a:t>by </a:t>
            </a:r>
            <a:r>
              <a:rPr lang="en-US" sz="1600" b="0" i="0" dirty="0">
                <a:effectLst/>
                <a:latin typeface="system-ui"/>
              </a:rPr>
              <a:t>NACE) </a:t>
            </a:r>
            <a:br>
              <a:rPr lang="pl-PL" sz="1600" b="0" i="0" dirty="0">
                <a:effectLst/>
                <a:latin typeface="system-ui"/>
              </a:rPr>
            </a:br>
            <a:r>
              <a:rPr lang="en-US" sz="1600" b="0" i="0" dirty="0">
                <a:effectLst/>
                <a:latin typeface="system-ui"/>
              </a:rPr>
              <a:t>has become a major engine of innovation in Europe.</a:t>
            </a:r>
          </a:p>
          <a:p>
            <a:pPr algn="l">
              <a:buNone/>
            </a:pPr>
            <a:br>
              <a:rPr lang="pl-PL" sz="1600" b="0" i="0" dirty="0">
                <a:effectLst/>
                <a:latin typeface="system-ui"/>
              </a:rPr>
            </a:br>
            <a:r>
              <a:rPr lang="pl-PL" sz="1600" b="0" i="0" dirty="0">
                <a:effectLst/>
                <a:latin typeface="system-ui"/>
              </a:rPr>
              <a:t>About companies embracing g</a:t>
            </a:r>
            <a:r>
              <a:rPr lang="en-US" sz="1600" b="0" i="0" dirty="0">
                <a:effectLst/>
                <a:latin typeface="system-ui"/>
              </a:rPr>
              <a:t>ender diversity </a:t>
            </a:r>
            <a:r>
              <a:rPr lang="pl-PL" sz="1600" b="0" i="0" dirty="0">
                <a:effectLst/>
                <a:latin typeface="system-ui"/>
              </a:rPr>
              <a:t>within the </a:t>
            </a:r>
            <a:r>
              <a:rPr lang="en-US" sz="1600" b="0" i="0" dirty="0">
                <a:effectLst/>
                <a:latin typeface="system-ui"/>
              </a:rPr>
              <a:t>R&amp;D</a:t>
            </a:r>
            <a:r>
              <a:rPr lang="pl-PL" sz="1600" b="0" i="0" dirty="0">
                <a:effectLst/>
                <a:latin typeface="system-ui"/>
              </a:rPr>
              <a:t>:</a:t>
            </a:r>
          </a:p>
          <a:p>
            <a:pPr algn="l">
              <a:buNone/>
            </a:pPr>
            <a:r>
              <a:rPr lang="en-US" sz="1600" b="0" i="0" dirty="0">
                <a:effectLst/>
                <a:latin typeface="system-ui"/>
              </a:rPr>
              <a:t> </a:t>
            </a:r>
            <a:endParaRPr lang="pl-PL" sz="16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system-ui"/>
              </a:rPr>
              <a:t>(...) </a:t>
            </a:r>
            <a:r>
              <a:rPr lang="en-US" sz="1600" b="0" i="0" dirty="0">
                <a:effectLst/>
                <a:latin typeface="system-ui"/>
              </a:rPr>
              <a:t>more innovative</a:t>
            </a:r>
            <a:r>
              <a:rPr lang="pl-PL" sz="1600" b="0" i="0" dirty="0">
                <a:effectLst/>
                <a:latin typeface="system-ui"/>
              </a:rPr>
              <a:t>, </a:t>
            </a:r>
            <a:r>
              <a:rPr lang="en-US" sz="1600" b="0" i="0" dirty="0">
                <a:effectLst/>
                <a:latin typeface="system-ui"/>
              </a:rPr>
              <a:t>better at solving complex problems </a:t>
            </a:r>
            <a:r>
              <a:rPr lang="en-US" sz="1400" b="0" i="0" dirty="0">
                <a:effectLst/>
                <a:latin typeface="system-ui"/>
              </a:rPr>
              <a:t>(</a:t>
            </a:r>
            <a:r>
              <a:rPr lang="en-US" sz="1400" b="0" i="1" dirty="0">
                <a:effectLst/>
                <a:latin typeface="system-ui"/>
              </a:rPr>
              <a:t>Phillips, 2014</a:t>
            </a:r>
            <a:r>
              <a:rPr lang="en-US" sz="1400" b="0" i="0" dirty="0">
                <a:effectLst/>
                <a:latin typeface="system-ui"/>
              </a:rPr>
              <a:t>)</a:t>
            </a:r>
            <a:r>
              <a:rPr lang="pl-PL" sz="1600" b="0" i="0" dirty="0">
                <a:effectLst/>
                <a:latin typeface="system-ui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sz="1600" b="0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system-ui"/>
              </a:rPr>
              <a:t>(...) </a:t>
            </a:r>
            <a:r>
              <a:rPr lang="en-US" sz="1600" b="0" i="0" dirty="0">
                <a:effectLst/>
                <a:latin typeface="system-ui"/>
              </a:rPr>
              <a:t>tend to achieve higher productivity and innovation performance</a:t>
            </a:r>
            <a:r>
              <a:rPr lang="pl-PL" sz="1600" dirty="0">
                <a:latin typeface="system-ui"/>
              </a:rPr>
              <a:t> </a:t>
            </a:r>
            <a:r>
              <a:rPr lang="en-US" sz="1400" b="0" i="0" dirty="0">
                <a:effectLst/>
                <a:latin typeface="system-ui"/>
              </a:rPr>
              <a:t>(</a:t>
            </a:r>
            <a:r>
              <a:rPr lang="en-US" sz="1400" b="0" i="1" dirty="0">
                <a:effectLst/>
                <a:latin typeface="system-ui"/>
              </a:rPr>
              <a:t>Hoogendoorn et al., 2019</a:t>
            </a:r>
            <a:r>
              <a:rPr lang="en-US" sz="1400" b="0" i="0" dirty="0">
                <a:effectLst/>
                <a:latin typeface="system-ui"/>
              </a:rPr>
              <a:t>)</a:t>
            </a:r>
            <a:r>
              <a:rPr lang="pl-PL" sz="1600" b="0" i="0" dirty="0">
                <a:effectLst/>
                <a:latin typeface="system-ui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sz="1600" b="0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system-ui"/>
              </a:rPr>
              <a:t>(...) </a:t>
            </a:r>
            <a:r>
              <a:rPr lang="en-US" sz="1600" b="0" i="0" dirty="0">
                <a:effectLst/>
                <a:latin typeface="system-ui"/>
              </a:rPr>
              <a:t>consistently outperform rivals</a:t>
            </a:r>
            <a:r>
              <a:rPr lang="pl-PL" sz="1600" b="0" i="0" dirty="0">
                <a:effectLst/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(</a:t>
            </a:r>
            <a:r>
              <a:rPr lang="en-US" sz="1400" i="1" dirty="0">
                <a:latin typeface="system-ui"/>
              </a:rPr>
              <a:t>Carucci</a:t>
            </a:r>
            <a:r>
              <a:rPr lang="pl-PL" sz="1400" i="1" dirty="0">
                <a:latin typeface="system-ui"/>
              </a:rPr>
              <a:t>, </a:t>
            </a:r>
            <a:r>
              <a:rPr lang="en-US" sz="1400" i="1" dirty="0">
                <a:latin typeface="system-ui"/>
              </a:rPr>
              <a:t>2024</a:t>
            </a:r>
            <a:r>
              <a:rPr lang="en-US" sz="1400" dirty="0">
                <a:latin typeface="system-ui"/>
              </a:rPr>
              <a:t>)</a:t>
            </a:r>
            <a:r>
              <a:rPr lang="pl-PL" sz="1600" dirty="0">
                <a:latin typeface="system-ui"/>
              </a:rPr>
              <a:t>.</a:t>
            </a:r>
            <a:endParaRPr lang="en-US" sz="1600" dirty="0">
              <a:latin typeface="system-ui"/>
            </a:endParaRPr>
          </a:p>
          <a:p>
            <a:pPr algn="l">
              <a:buNone/>
            </a:pPr>
            <a:endParaRPr lang="pl-PL" sz="1600" dirty="0">
              <a:latin typeface="system-ui"/>
            </a:endParaRPr>
          </a:p>
          <a:p>
            <a:endParaRPr lang="pl-PL" sz="1600" b="1" dirty="0">
              <a:solidFill>
                <a:srgbClr val="C04F15"/>
              </a:solidFill>
              <a:latin typeface="system-ui"/>
            </a:endParaRPr>
          </a:p>
          <a:p>
            <a:endParaRPr lang="pl-PL" sz="1600" b="1" dirty="0">
              <a:solidFill>
                <a:srgbClr val="C04F15"/>
              </a:solidFill>
              <a:latin typeface="system-ui"/>
            </a:endParaRPr>
          </a:p>
          <a:p>
            <a:r>
              <a:rPr lang="en-BE" dirty="0"/>
              <a:t>〽️ 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PRACTICAL BUSINESS QUESTION</a:t>
            </a:r>
            <a:r>
              <a:rPr lang="en-US" sz="1600" dirty="0">
                <a:solidFill>
                  <a:srgbClr val="C89140"/>
                </a:solidFill>
                <a:latin typeface="system-ui"/>
              </a:rPr>
              <a:t>: </a:t>
            </a:r>
            <a:br>
              <a:rPr lang="pl-PL" sz="1600" dirty="0">
                <a:latin typeface="system-ui"/>
              </a:rPr>
            </a:br>
            <a:endParaRPr lang="pl-PL" sz="1600" dirty="0">
              <a:latin typeface="system-ui"/>
            </a:endParaRPr>
          </a:p>
          <a:p>
            <a:r>
              <a:rPr lang="en-US" sz="1600" dirty="0">
                <a:latin typeface="system-ui"/>
              </a:rPr>
              <a:t>Does </a:t>
            </a:r>
            <a:r>
              <a:rPr lang="en-US" sz="1600" b="1" dirty="0">
                <a:latin typeface="system-ui"/>
              </a:rPr>
              <a:t>investing in a more gender-diverse R&amp;D workforce </a:t>
            </a:r>
            <a:br>
              <a:rPr lang="pl-PL" sz="1600" dirty="0">
                <a:latin typeface="system-ui"/>
              </a:rPr>
            </a:br>
            <a:r>
              <a:rPr lang="en-US" sz="1600" dirty="0">
                <a:latin typeface="system-ui"/>
              </a:rPr>
              <a:t>help or hinder the efficient use of R&amp;D budgets in </a:t>
            </a:r>
            <a:r>
              <a:rPr lang="pl-PL" sz="1600" dirty="0">
                <a:latin typeface="system-ui"/>
              </a:rPr>
              <a:t>G-N</a:t>
            </a:r>
            <a:r>
              <a:rPr lang="en-US" sz="1600" dirty="0">
                <a:latin typeface="system-ui"/>
              </a:rPr>
              <a:t> se</a:t>
            </a:r>
            <a:r>
              <a:rPr lang="pl-PL" sz="1600" dirty="0">
                <a:latin typeface="system-ui"/>
              </a:rPr>
              <a:t>ctor</a:t>
            </a:r>
            <a:r>
              <a:rPr lang="en-US" sz="1600" dirty="0">
                <a:latin typeface="system-u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300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6FF6-03CB-2EA2-87E1-697A40370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9FB064-4F6F-5F76-A989-34EF368A0118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670D0-9CB5-847D-6F65-F9DACE3C8CAF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9C58B-29EC-E8F7-8C72-02FFD70CDA53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participation of female researchers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  <a:endParaRPr lang="pl-PL" sz="1600" dirty="0">
              <a:latin typeface="system-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F0882-F6D3-E3A4-F00D-21327CB20DE5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Visualization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CBD1DF-1AE6-C5EC-1F33-E8F5DCE5CADE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43FB1-D72F-E516-D59D-F54D39470412}"/>
              </a:ext>
            </a:extLst>
          </p:cNvPr>
          <p:cNvSpPr txBox="1"/>
          <p:nvPr/>
        </p:nvSpPr>
        <p:spPr>
          <a:xfrm>
            <a:off x="515938" y="4006188"/>
            <a:ext cx="55756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sz="1600" b="1" dirty="0">
                <a:solidFill>
                  <a:srgbClr val="C89140"/>
                </a:solidFill>
                <a:latin typeface="system-ui"/>
              </a:rPr>
              <a:t>INSIGHT</a:t>
            </a:r>
            <a:br>
              <a:rPr lang="pl-PL" sz="1400" dirty="0">
                <a:latin typeface="system-ui"/>
              </a:rPr>
            </a:br>
            <a:r>
              <a:rPr lang="en-US" sz="1400" i="1" dirty="0">
                <a:latin typeface="system-ui"/>
              </a:rPr>
              <a:t>Positive growth rates for spending efficiency and female share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observed only for Poland and Slovakia.</a:t>
            </a:r>
            <a:endParaRPr lang="pl-PL" sz="1400" i="1" dirty="0">
              <a:latin typeface="system-ui"/>
            </a:endParaRPr>
          </a:p>
          <a:p>
            <a:pPr>
              <a:spcAft>
                <a:spcPts val="600"/>
              </a:spcAft>
            </a:pPr>
            <a:r>
              <a:rPr lang="en-US" sz="1400" i="1" dirty="0">
                <a:latin typeface="system-ui"/>
              </a:rPr>
              <a:t>Croatia presented a stagnant spending efficiency.</a:t>
            </a:r>
            <a:endParaRPr lang="pl-PL" sz="1400" i="1" dirty="0">
              <a:latin typeface="system-ui"/>
            </a:endParaRPr>
          </a:p>
          <a:p>
            <a:pPr>
              <a:spcAft>
                <a:spcPts val="600"/>
              </a:spcAft>
            </a:pPr>
            <a:r>
              <a:rPr lang="en-US" sz="1400" i="1" dirty="0">
                <a:latin typeface="system-ui"/>
              </a:rPr>
              <a:t>Bulgaria, Czechia and Estonia</a:t>
            </a:r>
            <a:r>
              <a:rPr lang="pl-PL" sz="1400" i="1" dirty="0">
                <a:latin typeface="system-ui"/>
              </a:rPr>
              <a:t>:</a:t>
            </a:r>
            <a:r>
              <a:rPr lang="en-US" sz="1400" i="1" dirty="0">
                <a:latin typeface="system-ui"/>
              </a:rPr>
              <a:t> increasing growth rates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in spending efficiency</a:t>
            </a:r>
            <a:r>
              <a:rPr lang="pl-PL" sz="1400" i="1" dirty="0">
                <a:latin typeface="system-ui"/>
              </a:rPr>
              <a:t> with decreased</a:t>
            </a:r>
            <a:r>
              <a:rPr lang="en-US" sz="1400" i="1" dirty="0">
                <a:latin typeface="system-ui"/>
              </a:rPr>
              <a:t> </a:t>
            </a:r>
            <a:r>
              <a:rPr lang="pl-PL" sz="1400" i="1" dirty="0">
                <a:latin typeface="system-ui"/>
              </a:rPr>
              <a:t>female </a:t>
            </a:r>
            <a:r>
              <a:rPr lang="en-US" sz="1400" i="1" dirty="0">
                <a:latin typeface="system-ui"/>
              </a:rPr>
              <a:t>share. </a:t>
            </a:r>
            <a:endParaRPr lang="pl-PL" sz="1400" i="1" dirty="0">
              <a:latin typeface="system-ui"/>
            </a:endParaRPr>
          </a:p>
          <a:p>
            <a:pPr>
              <a:spcAft>
                <a:spcPts val="600"/>
              </a:spcAft>
            </a:pPr>
            <a:r>
              <a:rPr lang="en-US" sz="1400" i="1" dirty="0">
                <a:latin typeface="system-ui"/>
              </a:rPr>
              <a:t>Despite a growing workforce, Italy and Portugal recorded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a decrease in spending efficiency.</a:t>
            </a:r>
            <a:endParaRPr lang="pl-PL" sz="1400" i="1" dirty="0">
              <a:latin typeface="system-ui"/>
            </a:endParaRPr>
          </a:p>
          <a:p>
            <a:pPr>
              <a:spcAft>
                <a:spcPts val="600"/>
              </a:spcAft>
            </a:pPr>
            <a:r>
              <a:rPr lang="en-US" sz="1400" i="1" dirty="0">
                <a:latin typeface="system-ui"/>
              </a:rPr>
              <a:t>Hungary</a:t>
            </a:r>
            <a:r>
              <a:rPr lang="pl-PL" sz="1400" i="1" dirty="0">
                <a:latin typeface="system-ui"/>
              </a:rPr>
              <a:t> presented</a:t>
            </a:r>
            <a:r>
              <a:rPr lang="en-US" sz="1400" i="1" dirty="0">
                <a:latin typeface="system-ui"/>
              </a:rPr>
              <a:t> a stagnant spending efficiency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and share of female researcher positions.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87ADE-6AA5-28F5-04E0-A5B4629AA250}"/>
              </a:ext>
            </a:extLst>
          </p:cNvPr>
          <p:cNvSpPr/>
          <p:nvPr/>
        </p:nvSpPr>
        <p:spPr>
          <a:xfrm>
            <a:off x="6221505" y="1066922"/>
            <a:ext cx="5545243" cy="23620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257D6-D6C9-F923-D739-A9A81F347611}"/>
              </a:ext>
            </a:extLst>
          </p:cNvPr>
          <p:cNvSpPr/>
          <p:nvPr/>
        </p:nvSpPr>
        <p:spPr>
          <a:xfrm>
            <a:off x="6299681" y="3862637"/>
            <a:ext cx="5545243" cy="5928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3" name="Picture 12" descr="A graph of growth in different colors&#10;&#10;AI-generated content may be incorrect.">
            <a:extLst>
              <a:ext uri="{FF2B5EF4-FFF2-40B4-BE49-F238E27FC236}">
                <a16:creationId xmlns:a16="http://schemas.microsoft.com/office/drawing/2014/main" id="{52633105-8A14-DECE-D9CF-88BA398A9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1"/>
          <a:stretch>
            <a:fillRect/>
          </a:stretch>
        </p:blipFill>
        <p:spPr>
          <a:xfrm>
            <a:off x="415325" y="904887"/>
            <a:ext cx="4380794" cy="3062989"/>
          </a:xfrm>
          <a:prstGeom prst="rect">
            <a:avLst/>
          </a:prstGeom>
        </p:spPr>
      </p:pic>
      <p:pic>
        <p:nvPicPr>
          <p:cNvPr id="15" name="Picture 14" descr="A graph of growth in different colors&#10;&#10;AI-generated content may be incorrect.">
            <a:extLst>
              <a:ext uri="{FF2B5EF4-FFF2-40B4-BE49-F238E27FC236}">
                <a16:creationId xmlns:a16="http://schemas.microsoft.com/office/drawing/2014/main" id="{C6D5B1C3-2423-0E04-0AAF-1FD81B0D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6" t="9442" r="1646" b="65032"/>
          <a:stretch>
            <a:fillRect/>
          </a:stretch>
        </p:blipFill>
        <p:spPr>
          <a:xfrm>
            <a:off x="4823829" y="962334"/>
            <a:ext cx="1628729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51D3-B5E7-3E2F-3828-B93F898D6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D46B03-7C92-7D1D-8709-F742EE436B30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79B72-5731-290D-CDF7-26A6C2602FC3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E39AD-1C9B-88CB-78F3-18B9A6E5A2F3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0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  <a:endParaRPr lang="pl-PL" sz="1600" dirty="0">
              <a:latin typeface="system-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E8E18-4C4D-08C9-1768-DC87E42E3873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Source metadata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B82C5-459F-5B35-E8E9-0FD5D4E5AA4A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2EFB6-04C8-578C-8F6B-5E656375B1B7}"/>
              </a:ext>
            </a:extLst>
          </p:cNvPr>
          <p:cNvSpPr txBox="1"/>
          <p:nvPr/>
        </p:nvSpPr>
        <p:spPr>
          <a:xfrm>
            <a:off x="515938" y="4006188"/>
            <a:ext cx="5575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400" i="1" dirty="0">
                <a:latin typeface="system-ui"/>
              </a:rPr>
              <a:t>I display the metadata related to web-scraped datasets </a:t>
            </a:r>
            <a:br>
              <a:rPr lang="pl-PL" sz="1400" i="1" dirty="0">
                <a:latin typeface="system-ui"/>
              </a:rPr>
            </a:br>
            <a:r>
              <a:rPr lang="pl-PL" sz="1400" i="1" dirty="0">
                <a:latin typeface="system-ui"/>
              </a:rPr>
              <a:t>used during the analysis to inform future data interpretations </a:t>
            </a:r>
            <a:endParaRPr lang="en-US" sz="1400" i="1" dirty="0">
              <a:latin typeface="system-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38EC2-609E-C191-1036-AD59136058E5}"/>
              </a:ext>
            </a:extLst>
          </p:cNvPr>
          <p:cNvSpPr/>
          <p:nvPr/>
        </p:nvSpPr>
        <p:spPr>
          <a:xfrm>
            <a:off x="6221505" y="1066921"/>
            <a:ext cx="5545243" cy="37856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7D2F1-727C-2E82-B59C-CA031B2C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880095"/>
            <a:ext cx="6100015" cy="26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94ECC-A751-A3ED-E878-6C47D72D7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09ABA-7D51-4CD7-203B-05C46931298D}"/>
              </a:ext>
            </a:extLst>
          </p:cNvPr>
          <p:cNvSpPr/>
          <p:nvPr/>
        </p:nvSpPr>
        <p:spPr>
          <a:xfrm>
            <a:off x="425253" y="677504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EF288-3EA5-EA8B-C451-264B1DBA0283}"/>
              </a:ext>
            </a:extLst>
          </p:cNvPr>
          <p:cNvSpPr txBox="1"/>
          <p:nvPr/>
        </p:nvSpPr>
        <p:spPr>
          <a:xfrm>
            <a:off x="344570" y="154284"/>
            <a:ext cx="7454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Summary – analysis limitations</a:t>
            </a:r>
            <a:endParaRPr lang="LID4096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93426-7438-0571-6356-F04D1A5BBAE0}"/>
              </a:ext>
            </a:extLst>
          </p:cNvPr>
          <p:cNvSpPr txBox="1"/>
          <p:nvPr/>
        </p:nvSpPr>
        <p:spPr>
          <a:xfrm>
            <a:off x="425251" y="1066922"/>
            <a:ext cx="607416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</a:rPr>
              <a:t>Data Coverage: </a:t>
            </a:r>
            <a:br>
              <a:rPr lang="pl-PL" sz="1600" dirty="0">
                <a:latin typeface="system-ui"/>
              </a:rPr>
            </a:br>
            <a:r>
              <a:rPr lang="en-US" sz="1400" i="1" dirty="0">
                <a:latin typeface="system-ui"/>
              </a:rPr>
              <a:t>missing data exists before 2008 and after 2022, with optimal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metric comparability limited to the 2009-2021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</a:rPr>
              <a:t>Country selection: </a:t>
            </a:r>
            <a:br>
              <a:rPr lang="pl-PL" sz="1600" dirty="0">
                <a:latin typeface="system-ui"/>
              </a:rPr>
            </a:br>
            <a:r>
              <a:rPr lang="pl-PL" sz="1400" i="1" dirty="0">
                <a:latin typeface="system-ui"/>
              </a:rPr>
              <a:t>only</a:t>
            </a:r>
            <a:r>
              <a:rPr lang="en-US" sz="1400" i="1" dirty="0">
                <a:latin typeface="system-ui"/>
              </a:rPr>
              <a:t> 9 countries </a:t>
            </a:r>
            <a:r>
              <a:rPr lang="pl-PL" sz="1400" i="1" dirty="0">
                <a:latin typeface="system-ui"/>
              </a:rPr>
              <a:t>met </a:t>
            </a:r>
            <a:r>
              <a:rPr lang="en-US" sz="1400" i="1" dirty="0">
                <a:latin typeface="system-ui"/>
              </a:rPr>
              <a:t>data quality criteria (</a:t>
            </a:r>
            <a:r>
              <a:rPr lang="pl-PL" sz="1400" i="1" dirty="0">
                <a:latin typeface="system-ui"/>
              </a:rPr>
              <a:t>at least </a:t>
            </a:r>
            <a:r>
              <a:rPr lang="en-US" sz="1400" i="1" dirty="0">
                <a:latin typeface="system-ui"/>
              </a:rPr>
              <a:t>80% completeness)</a:t>
            </a:r>
            <a:r>
              <a:rPr lang="pl-PL" sz="1400" i="1" dirty="0">
                <a:latin typeface="system-ui"/>
              </a:rPr>
              <a:t>.</a:t>
            </a:r>
            <a:r>
              <a:rPr lang="en-US" sz="1400" i="1" dirty="0">
                <a:latin typeface="system-ui"/>
              </a:rPr>
              <a:t> </a:t>
            </a:r>
            <a:endParaRPr lang="pl-PL" sz="1400" i="1" dirty="0"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</a:rPr>
              <a:t>Sector heterogeneity: </a:t>
            </a:r>
            <a:br>
              <a:rPr lang="pl-PL" sz="1600" dirty="0">
                <a:latin typeface="system-ui"/>
              </a:rPr>
            </a:br>
            <a:r>
              <a:rPr lang="en-US" sz="1400" i="1" dirty="0">
                <a:latin typeface="system-ui"/>
              </a:rPr>
              <a:t>NACE G–N covers multiple service subsectors that can influence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spending and hiring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ystem-ui"/>
              </a:rPr>
              <a:t>Correlation: </a:t>
            </a:r>
            <a:br>
              <a:rPr lang="pl-PL" sz="1600" dirty="0">
                <a:latin typeface="system-ui"/>
              </a:rPr>
            </a:br>
            <a:r>
              <a:rPr lang="pl-PL" sz="1400" i="1" dirty="0">
                <a:latin typeface="system-ui"/>
              </a:rPr>
              <a:t>does</a:t>
            </a:r>
            <a:r>
              <a:rPr lang="en-US" sz="1400" i="1" dirty="0">
                <a:latin typeface="system-ui"/>
              </a:rPr>
              <a:t> not imply causation</a:t>
            </a:r>
            <a:r>
              <a:rPr lang="pl-PL" sz="1400" i="1" dirty="0">
                <a:latin typeface="system-ui"/>
              </a:rPr>
              <a:t>, therefore o</a:t>
            </a:r>
            <a:r>
              <a:rPr lang="en-US" sz="1400" i="1" dirty="0" err="1">
                <a:latin typeface="system-ui"/>
              </a:rPr>
              <a:t>bserved</a:t>
            </a:r>
            <a:r>
              <a:rPr lang="en-US" sz="1400" i="1" dirty="0">
                <a:latin typeface="system-ui"/>
              </a:rPr>
              <a:t> links </a:t>
            </a:r>
            <a:br>
              <a:rPr lang="pl-PL" sz="1400" i="1" dirty="0">
                <a:latin typeface="system-ui"/>
              </a:rPr>
            </a:br>
            <a:r>
              <a:rPr lang="en-US" sz="1400" i="1" dirty="0">
                <a:latin typeface="system-ui"/>
              </a:rPr>
              <a:t>between female share and efficiency may reflect confounders.</a:t>
            </a:r>
            <a:br>
              <a:rPr lang="en-US" sz="1600" dirty="0">
                <a:latin typeface="system-ui"/>
              </a:rPr>
            </a:br>
            <a:endParaRPr lang="pl-PL" sz="1600" dirty="0">
              <a:latin typeface="system-ui"/>
            </a:endParaRPr>
          </a:p>
          <a:p>
            <a:endParaRPr lang="en-US" sz="1600" dirty="0">
              <a:latin typeface="system-ui"/>
            </a:endParaRPr>
          </a:p>
          <a:p>
            <a:r>
              <a:rPr lang="en-US" sz="1600" b="1" dirty="0">
                <a:solidFill>
                  <a:srgbClr val="C89140"/>
                </a:solidFill>
                <a:latin typeface="system-ui"/>
              </a:rPr>
              <a:t>Important note: </a:t>
            </a:r>
            <a:br>
              <a:rPr lang="pl-PL" sz="1600" dirty="0">
                <a:latin typeface="system-ui"/>
              </a:rPr>
            </a:br>
            <a:r>
              <a:rPr lang="en-US" sz="1600" dirty="0">
                <a:latin typeface="system-ui"/>
              </a:rPr>
              <a:t>Offered insights are not based on a structured academic knowledge about EU policy or geo-political structure of discussed countries. </a:t>
            </a:r>
            <a:br>
              <a:rPr lang="pl-PL" sz="1600" dirty="0">
                <a:latin typeface="system-ui"/>
              </a:rPr>
            </a:br>
            <a:r>
              <a:rPr lang="en-US" sz="1600" dirty="0">
                <a:latin typeface="system-ui"/>
              </a:rPr>
              <a:t>My aim was to simply demonstrate my ability to understand </a:t>
            </a:r>
            <a:br>
              <a:rPr lang="pl-PL" sz="1600" dirty="0">
                <a:latin typeface="system-ui"/>
              </a:rPr>
            </a:br>
            <a:r>
              <a:rPr lang="en-US" sz="1600" dirty="0">
                <a:latin typeface="system-ui"/>
              </a:rPr>
              <a:t>complex datasets, data characteristics and measures </a:t>
            </a:r>
            <a:br>
              <a:rPr lang="pl-PL" sz="1600" dirty="0">
                <a:latin typeface="system-ui"/>
              </a:rPr>
            </a:br>
            <a:r>
              <a:rPr lang="en-US" sz="1600" dirty="0">
                <a:latin typeface="system-ui"/>
              </a:rPr>
              <a:t>that </a:t>
            </a:r>
            <a:r>
              <a:rPr lang="pl-PL" sz="1600" dirty="0">
                <a:latin typeface="system-ui"/>
              </a:rPr>
              <a:t>lay</a:t>
            </a:r>
            <a:r>
              <a:rPr lang="en-US" sz="1600" dirty="0">
                <a:latin typeface="system-ui"/>
              </a:rPr>
              <a:t> outside my primary academic expertise</a:t>
            </a:r>
            <a:r>
              <a:rPr lang="pl-PL" sz="1600" dirty="0">
                <a:latin typeface="system-ui"/>
              </a:rPr>
              <a:t>.</a:t>
            </a:r>
            <a:endParaRPr lang="en-US" sz="16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00352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2025B-C0BD-784C-35B1-E9DB777A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A91F54-AA4A-B2E7-20AB-26AC86807EAD}"/>
              </a:ext>
            </a:extLst>
          </p:cNvPr>
          <p:cNvSpPr txBox="1"/>
          <p:nvPr/>
        </p:nvSpPr>
        <p:spPr>
          <a:xfrm>
            <a:off x="425253" y="959346"/>
            <a:ext cx="5670747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GENERAL TRENDS</a:t>
            </a:r>
            <a:br>
              <a:rPr lang="pl-PL" sz="1600" b="1" dirty="0">
                <a:solidFill>
                  <a:srgbClr val="C89140"/>
                </a:solidFill>
                <a:latin typeface="system-ui"/>
              </a:rPr>
            </a:br>
            <a:endParaRPr lang="pl-PL" sz="1600" b="1" dirty="0">
              <a:solidFill>
                <a:srgbClr val="C89140"/>
              </a:solidFill>
              <a:latin typeface="system-u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2005 </a:t>
            </a:r>
            <a:r>
              <a:rPr lang="pl-PL" sz="1400" b="1" dirty="0">
                <a:latin typeface="system-ui"/>
              </a:rPr>
              <a:t>–</a:t>
            </a:r>
            <a:r>
              <a:rPr lang="en-US" sz="1400" b="1" dirty="0">
                <a:latin typeface="system-ui"/>
              </a:rPr>
              <a:t> 2023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spending efficiency </a:t>
            </a:r>
            <a:r>
              <a:rPr lang="pl-PL" sz="1400" dirty="0">
                <a:latin typeface="system-ui"/>
              </a:rPr>
              <a:t>generally </a:t>
            </a:r>
            <a:r>
              <a:rPr lang="en-US" sz="1400" dirty="0">
                <a:latin typeface="system-ui"/>
              </a:rPr>
              <a:t>increased</a:t>
            </a:r>
            <a:r>
              <a:rPr lang="pl-PL" sz="1400" dirty="0">
                <a:latin typeface="system-ui"/>
              </a:rPr>
              <a:t> </a:t>
            </a:r>
            <a:br>
              <a:rPr lang="pl-PL" sz="1400" dirty="0">
                <a:latin typeface="system-ui"/>
              </a:rPr>
            </a:br>
            <a:r>
              <a:rPr lang="pl-PL" sz="1400" dirty="0">
                <a:latin typeface="system-ui"/>
              </a:rPr>
              <a:t>and f</a:t>
            </a:r>
            <a:r>
              <a:rPr lang="en-US" sz="1400" dirty="0" err="1">
                <a:latin typeface="system-ui"/>
              </a:rPr>
              <a:t>emale</a:t>
            </a:r>
            <a:r>
              <a:rPr lang="en-US" sz="1400" dirty="0">
                <a:latin typeface="system-ui"/>
              </a:rPr>
              <a:t> researcher representation gradual</a:t>
            </a:r>
            <a:r>
              <a:rPr lang="pl-PL" sz="1400" dirty="0">
                <a:latin typeface="system-ui"/>
              </a:rPr>
              <a:t>ly</a:t>
            </a:r>
            <a:r>
              <a:rPr lang="en-US" sz="1400" dirty="0">
                <a:latin typeface="system-ui"/>
              </a:rPr>
              <a:t> improve</a:t>
            </a:r>
            <a:r>
              <a:rPr lang="pl-PL" sz="1400" dirty="0">
                <a:latin typeface="system-ui"/>
              </a:rPr>
              <a:t>d</a:t>
            </a:r>
            <a:r>
              <a:rPr lang="en-US" sz="1400" dirty="0">
                <a:latin typeface="system-ui"/>
              </a:rPr>
              <a:t>.</a:t>
            </a:r>
            <a:endParaRPr lang="pl-PL" sz="1400" dirty="0">
              <a:latin typeface="system-u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2009 </a:t>
            </a:r>
            <a:r>
              <a:rPr lang="pl-PL" sz="1400" b="1" dirty="0">
                <a:latin typeface="system-ui"/>
              </a:rPr>
              <a:t>–</a:t>
            </a:r>
            <a:r>
              <a:rPr lang="en-US" sz="1400" b="1" dirty="0">
                <a:latin typeface="system-ui"/>
              </a:rPr>
              <a:t> 2021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number of female researchers grew faster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than overall employment</a:t>
            </a:r>
            <a:r>
              <a:rPr lang="pl-PL" sz="1400" dirty="0">
                <a:latin typeface="system-ui"/>
              </a:rPr>
              <a:t>.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COUNTRY-WISE OBSERVATIONS</a:t>
            </a:r>
            <a:br>
              <a:rPr lang="pl-PL" sz="1600" b="1" dirty="0">
                <a:solidFill>
                  <a:srgbClr val="C89140"/>
                </a:solidFill>
                <a:latin typeface="system-ui"/>
              </a:rPr>
            </a:br>
            <a:endParaRPr lang="pl-PL" sz="1600" b="1" dirty="0">
              <a:solidFill>
                <a:srgbClr val="C89140"/>
              </a:solidFill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Poland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stable but relatively low spending efficiency,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paired with high but stable labor intensity.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Croatia, Czechia, Poland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female inclusion coincided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with more effective use of R&amp;D resources.</a:t>
            </a:r>
            <a:endParaRPr lang="pl-PL" sz="1400" dirty="0"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Italy, Portugal, Estonia, Hungary, Bulgaria</a:t>
            </a:r>
            <a:r>
              <a:rPr lang="pl-PL" sz="1400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female inclusion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coincided with </a:t>
            </a:r>
            <a:r>
              <a:rPr lang="pl-PL" sz="1400" dirty="0">
                <a:latin typeface="system-ui"/>
              </a:rPr>
              <a:t>less</a:t>
            </a:r>
            <a:r>
              <a:rPr lang="en-US" sz="1400" dirty="0">
                <a:latin typeface="system-ui"/>
              </a:rPr>
              <a:t> effective use of R&amp;D resources</a:t>
            </a:r>
            <a:r>
              <a:rPr lang="pl-PL" sz="1400" dirty="0">
                <a:latin typeface="system-ui"/>
              </a:rPr>
              <a:t>.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Poland</a:t>
            </a:r>
            <a:r>
              <a:rPr lang="pl-PL" sz="1400" b="1" dirty="0">
                <a:latin typeface="system-ui"/>
              </a:rPr>
              <a:t>, </a:t>
            </a:r>
            <a:r>
              <a:rPr lang="en-US" sz="1400" b="1" dirty="0">
                <a:latin typeface="system-ui"/>
              </a:rPr>
              <a:t>Slovakia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simultaneous increases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in spending efficiency, female share, and workforce size.</a:t>
            </a:r>
            <a:endParaRPr lang="pl-PL" sz="1400" dirty="0"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Croatia, Italy</a:t>
            </a:r>
            <a:r>
              <a:rPr lang="pl-PL" sz="1400" b="1" dirty="0">
                <a:latin typeface="system-ui"/>
              </a:rPr>
              <a:t>, </a:t>
            </a:r>
            <a:r>
              <a:rPr lang="en-US" sz="1400" b="1" dirty="0">
                <a:latin typeface="system-ui"/>
              </a:rPr>
              <a:t>Portugal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stagnant or declining efficiency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but strong female inclusion. </a:t>
            </a:r>
            <a:endParaRPr lang="pl-PL" sz="1400" dirty="0"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Bulgaria, Czechia, Estonia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improved efficiency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but declines in female share</a:t>
            </a:r>
            <a:r>
              <a:rPr lang="pl-PL" sz="1400" dirty="0">
                <a:latin typeface="system-ui"/>
              </a:rPr>
              <a:t>.</a:t>
            </a:r>
            <a:endParaRPr lang="en-US" sz="1400" dirty="0">
              <a:latin typeface="system-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B9489-5601-B8F8-A89A-17038327B734}"/>
              </a:ext>
            </a:extLst>
          </p:cNvPr>
          <p:cNvSpPr/>
          <p:nvPr/>
        </p:nvSpPr>
        <p:spPr>
          <a:xfrm>
            <a:off x="425253" y="677504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41400-5179-3B52-16EA-1C9088628B4E}"/>
              </a:ext>
            </a:extLst>
          </p:cNvPr>
          <p:cNvSpPr txBox="1"/>
          <p:nvPr/>
        </p:nvSpPr>
        <p:spPr>
          <a:xfrm>
            <a:off x="344570" y="154284"/>
            <a:ext cx="7454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Summary – key findings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27127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69059-116D-E385-42BF-A5A594DD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A4A2702-0116-CB5D-D561-466867883CFF}"/>
              </a:ext>
            </a:extLst>
          </p:cNvPr>
          <p:cNvSpPr txBox="1"/>
          <p:nvPr/>
        </p:nvSpPr>
        <p:spPr>
          <a:xfrm>
            <a:off x="425253" y="959346"/>
            <a:ext cx="5670747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GENERAL TRENDS</a:t>
            </a:r>
            <a:br>
              <a:rPr lang="pl-PL" sz="1600" b="1" dirty="0">
                <a:solidFill>
                  <a:srgbClr val="C89140"/>
                </a:solidFill>
                <a:latin typeface="system-ui"/>
              </a:rPr>
            </a:br>
            <a:endParaRPr lang="pl-PL" sz="1600" b="1" dirty="0">
              <a:solidFill>
                <a:srgbClr val="C89140"/>
              </a:solidFill>
              <a:latin typeface="system-u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2005 </a:t>
            </a:r>
            <a:r>
              <a:rPr lang="pl-PL" sz="1400" b="1" dirty="0">
                <a:latin typeface="system-ui"/>
              </a:rPr>
              <a:t>–</a:t>
            </a:r>
            <a:r>
              <a:rPr lang="en-US" sz="1400" b="1" dirty="0">
                <a:latin typeface="system-ui"/>
              </a:rPr>
              <a:t> 2023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spending efficiency </a:t>
            </a:r>
            <a:r>
              <a:rPr lang="pl-PL" sz="1400" dirty="0">
                <a:latin typeface="system-ui"/>
              </a:rPr>
              <a:t>generally </a:t>
            </a:r>
            <a:r>
              <a:rPr lang="en-US" sz="1400" dirty="0">
                <a:latin typeface="system-ui"/>
              </a:rPr>
              <a:t>increased</a:t>
            </a:r>
            <a:r>
              <a:rPr lang="pl-PL" sz="1400" dirty="0">
                <a:latin typeface="system-ui"/>
              </a:rPr>
              <a:t> </a:t>
            </a:r>
            <a:br>
              <a:rPr lang="pl-PL" sz="1400" dirty="0">
                <a:latin typeface="system-ui"/>
              </a:rPr>
            </a:br>
            <a:r>
              <a:rPr lang="pl-PL" sz="1400" dirty="0">
                <a:latin typeface="system-ui"/>
              </a:rPr>
              <a:t>and f</a:t>
            </a:r>
            <a:r>
              <a:rPr lang="en-US" sz="1400" dirty="0" err="1">
                <a:latin typeface="system-ui"/>
              </a:rPr>
              <a:t>emale</a:t>
            </a:r>
            <a:r>
              <a:rPr lang="en-US" sz="1400" dirty="0">
                <a:latin typeface="system-ui"/>
              </a:rPr>
              <a:t> researcher representation gradual</a:t>
            </a:r>
            <a:r>
              <a:rPr lang="pl-PL" sz="1400" dirty="0">
                <a:latin typeface="system-ui"/>
              </a:rPr>
              <a:t>ly</a:t>
            </a:r>
            <a:r>
              <a:rPr lang="en-US" sz="1400" dirty="0">
                <a:latin typeface="system-ui"/>
              </a:rPr>
              <a:t> improve</a:t>
            </a:r>
            <a:r>
              <a:rPr lang="pl-PL" sz="1400" dirty="0">
                <a:latin typeface="system-ui"/>
              </a:rPr>
              <a:t>d</a:t>
            </a:r>
            <a:r>
              <a:rPr lang="en-US" sz="1400" dirty="0">
                <a:latin typeface="system-ui"/>
              </a:rPr>
              <a:t>.</a:t>
            </a:r>
            <a:endParaRPr lang="pl-PL" sz="1400" dirty="0">
              <a:latin typeface="system-ui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2009 </a:t>
            </a:r>
            <a:r>
              <a:rPr lang="pl-PL" sz="1400" b="1" dirty="0">
                <a:latin typeface="system-ui"/>
              </a:rPr>
              <a:t>–</a:t>
            </a:r>
            <a:r>
              <a:rPr lang="en-US" sz="1400" b="1" dirty="0">
                <a:latin typeface="system-ui"/>
              </a:rPr>
              <a:t> 2021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number of female researchers grew faster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than overall employment</a:t>
            </a:r>
            <a:r>
              <a:rPr lang="pl-PL" sz="1400" dirty="0">
                <a:latin typeface="system-ui"/>
              </a:rPr>
              <a:t>.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COUNTRY-WISE OBSERVATIONS</a:t>
            </a:r>
            <a:br>
              <a:rPr lang="pl-PL" sz="1600" b="1" dirty="0">
                <a:solidFill>
                  <a:srgbClr val="C89140"/>
                </a:solidFill>
                <a:latin typeface="system-ui"/>
              </a:rPr>
            </a:br>
            <a:endParaRPr lang="pl-PL" sz="1600" b="1" dirty="0">
              <a:solidFill>
                <a:srgbClr val="C89140"/>
              </a:solidFill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Poland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stable but relatively low spending efficiency,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paired with high but stable labor intensity.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Croatia, Czechia, Poland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female inclusion coincided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with more effective use of R&amp;D resources.</a:t>
            </a:r>
            <a:endParaRPr lang="pl-PL" sz="1400" dirty="0"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Italy, Portugal, Estonia, Hungary, Bulgaria</a:t>
            </a:r>
            <a:r>
              <a:rPr lang="pl-PL" sz="1400" dirty="0">
                <a:latin typeface="system-ui"/>
              </a:rPr>
              <a:t>: </a:t>
            </a:r>
            <a:r>
              <a:rPr lang="en-US" sz="1400" dirty="0">
                <a:latin typeface="system-ui"/>
              </a:rPr>
              <a:t>female inclusion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coincided with </a:t>
            </a:r>
            <a:r>
              <a:rPr lang="pl-PL" sz="1400" dirty="0">
                <a:latin typeface="system-ui"/>
              </a:rPr>
              <a:t>less</a:t>
            </a:r>
            <a:r>
              <a:rPr lang="en-US" sz="1400" dirty="0">
                <a:latin typeface="system-ui"/>
              </a:rPr>
              <a:t> effective use of R&amp;D resources</a:t>
            </a:r>
            <a:r>
              <a:rPr lang="pl-PL" sz="1400" dirty="0">
                <a:latin typeface="system-ui"/>
              </a:rPr>
              <a:t>.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Poland</a:t>
            </a:r>
            <a:r>
              <a:rPr lang="pl-PL" sz="1400" b="1" dirty="0">
                <a:latin typeface="system-ui"/>
              </a:rPr>
              <a:t>, </a:t>
            </a:r>
            <a:r>
              <a:rPr lang="en-US" sz="1400" b="1" dirty="0">
                <a:latin typeface="system-ui"/>
              </a:rPr>
              <a:t>Slovakia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simultaneous increases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in spending efficiency, female share, and workforce size.</a:t>
            </a:r>
            <a:endParaRPr lang="pl-PL" sz="1400" dirty="0"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Croatia, Italy</a:t>
            </a:r>
            <a:r>
              <a:rPr lang="pl-PL" sz="1400" b="1" dirty="0">
                <a:latin typeface="system-ui"/>
              </a:rPr>
              <a:t>, </a:t>
            </a:r>
            <a:r>
              <a:rPr lang="en-US" sz="1400" b="1" dirty="0">
                <a:latin typeface="system-ui"/>
              </a:rPr>
              <a:t>Portugal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stagnant or declining efficiency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but strong female inclusion. </a:t>
            </a:r>
            <a:endParaRPr lang="pl-PL" sz="1400" dirty="0">
              <a:latin typeface="system-ui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system-ui"/>
              </a:rPr>
              <a:t>Bulgaria, Czechia, Estonia</a:t>
            </a:r>
            <a:r>
              <a:rPr lang="pl-PL" sz="1400" dirty="0">
                <a:latin typeface="system-ui"/>
              </a:rPr>
              <a:t>:</a:t>
            </a:r>
            <a:r>
              <a:rPr lang="en-US" sz="1400" dirty="0">
                <a:latin typeface="system-ui"/>
              </a:rPr>
              <a:t> improved efficiency </a:t>
            </a:r>
            <a:br>
              <a:rPr lang="pl-PL" sz="1400" dirty="0">
                <a:latin typeface="system-ui"/>
              </a:rPr>
            </a:br>
            <a:r>
              <a:rPr lang="en-US" sz="1400" dirty="0">
                <a:latin typeface="system-ui"/>
              </a:rPr>
              <a:t>but declines in female share</a:t>
            </a:r>
            <a:r>
              <a:rPr lang="pl-PL" sz="1400" dirty="0">
                <a:latin typeface="system-ui"/>
              </a:rPr>
              <a:t>.</a:t>
            </a:r>
            <a:endParaRPr lang="en-US" sz="1400" dirty="0"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BA7E3-2632-DFE0-F40B-E2C317E5C422}"/>
              </a:ext>
            </a:extLst>
          </p:cNvPr>
          <p:cNvSpPr txBox="1"/>
          <p:nvPr/>
        </p:nvSpPr>
        <p:spPr>
          <a:xfrm>
            <a:off x="4312023" y="214461"/>
            <a:ext cx="7454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Summary – Categorization</a:t>
            </a:r>
            <a:endParaRPr lang="LID4096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DF8435-9083-58A7-99A1-D0E1070293B0}"/>
              </a:ext>
            </a:extLst>
          </p:cNvPr>
          <p:cNvSpPr/>
          <p:nvPr/>
        </p:nvSpPr>
        <p:spPr>
          <a:xfrm>
            <a:off x="6095999" y="677504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1EB69BD-9AF5-7F0F-AF0A-1BD3E6D81E03}"/>
              </a:ext>
            </a:extLst>
          </p:cNvPr>
          <p:cNvSpPr/>
          <p:nvPr/>
        </p:nvSpPr>
        <p:spPr>
          <a:xfrm rot="16200000">
            <a:off x="5848207" y="3047365"/>
            <a:ext cx="119067" cy="923365"/>
          </a:xfrm>
          <a:prstGeom prst="downArrow">
            <a:avLst>
              <a:gd name="adj1" fmla="val 50000"/>
              <a:gd name="adj2" fmla="val 107143"/>
            </a:avLst>
          </a:prstGeom>
          <a:solidFill>
            <a:srgbClr val="C89140"/>
          </a:solidFill>
          <a:ln>
            <a:solidFill>
              <a:srgbClr val="C891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AC625-5531-1566-779E-5DE676BD4882}"/>
              </a:ext>
            </a:extLst>
          </p:cNvPr>
          <p:cNvSpPr txBox="1"/>
          <p:nvPr/>
        </p:nvSpPr>
        <p:spPr>
          <a:xfrm>
            <a:off x="6867534" y="1446944"/>
            <a:ext cx="471486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Balanced growth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pl-PL" sz="1600" b="0" i="0" dirty="0">
                <a:effectLst/>
                <a:latin typeface="system-ui"/>
              </a:rPr>
              <a:t>(</a:t>
            </a:r>
            <a:r>
              <a:rPr lang="en-US" sz="1600" b="0" i="0" dirty="0">
                <a:effectLst/>
                <a:latin typeface="system-ui"/>
              </a:rPr>
              <a:t>Poland</a:t>
            </a:r>
            <a:r>
              <a:rPr lang="pl-PL" sz="1600" b="0" i="0" dirty="0">
                <a:effectLst/>
                <a:latin typeface="system-ui"/>
              </a:rPr>
              <a:t>,</a:t>
            </a:r>
            <a:r>
              <a:rPr lang="en-US" sz="1600" b="0" i="0" dirty="0">
                <a:effectLst/>
                <a:latin typeface="system-ui"/>
              </a:rPr>
              <a:t> Slovakia</a:t>
            </a:r>
            <a:r>
              <a:rPr lang="pl-PL" sz="1600" b="0" i="0" dirty="0">
                <a:effectLst/>
                <a:latin typeface="system-ui"/>
              </a:rPr>
              <a:t>)</a:t>
            </a:r>
          </a:p>
          <a:p>
            <a:pPr algn="just"/>
            <a:r>
              <a:rPr lang="en-US" sz="1600" b="0" i="1" dirty="0">
                <a:solidFill>
                  <a:srgbClr val="C89140"/>
                </a:solidFill>
                <a:effectLst/>
                <a:latin typeface="system-ui"/>
              </a:rPr>
              <a:t>Business Insight</a:t>
            </a:r>
            <a:r>
              <a:rPr lang="en-US" sz="1600" b="0" i="0" dirty="0">
                <a:solidFill>
                  <a:srgbClr val="C89140"/>
                </a:solidFill>
                <a:effectLst/>
                <a:latin typeface="system-ui"/>
              </a:rPr>
              <a:t>: </a:t>
            </a:r>
            <a:r>
              <a:rPr lang="en-US" sz="1600" b="0" i="0" dirty="0">
                <a:effectLst/>
                <a:latin typeface="system-ui"/>
              </a:rPr>
              <a:t>diversity initiatives combined</a:t>
            </a:r>
            <a:endParaRPr lang="pl-PL" sz="1600" b="0" i="0" dirty="0">
              <a:effectLst/>
              <a:latin typeface="system-ui"/>
            </a:endParaRPr>
          </a:p>
          <a:p>
            <a:pPr algn="just"/>
            <a:r>
              <a:rPr lang="en-US" sz="1600" b="0" i="0" dirty="0">
                <a:effectLst/>
                <a:latin typeface="system-ui"/>
              </a:rPr>
              <a:t> with targeted funding and organizational change </a:t>
            </a:r>
            <a:endParaRPr lang="pl-PL" sz="1600" b="0" i="0" dirty="0">
              <a:effectLst/>
              <a:latin typeface="system-ui"/>
            </a:endParaRPr>
          </a:p>
          <a:p>
            <a:pPr algn="just"/>
            <a:r>
              <a:rPr lang="en-US" sz="1600" b="0" i="0" dirty="0">
                <a:effectLst/>
                <a:latin typeface="system-ui"/>
              </a:rPr>
              <a:t>could result in a stable growth.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1600" b="1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sz="1600" b="1" i="0" dirty="0">
              <a:effectLst/>
              <a:latin typeface="system-ui"/>
            </a:endParaRPr>
          </a:p>
          <a:p>
            <a:r>
              <a:rPr lang="en-US" b="1" i="0" dirty="0">
                <a:effectLst/>
                <a:latin typeface="system-ui"/>
              </a:rPr>
              <a:t>Initial investment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pl-PL" sz="1600" b="0" i="0" dirty="0">
                <a:effectLst/>
                <a:latin typeface="system-ui"/>
              </a:rPr>
              <a:t>(</a:t>
            </a:r>
            <a:r>
              <a:rPr lang="en-US" sz="1600" b="0" i="0" dirty="0">
                <a:effectLst/>
                <a:latin typeface="system-ui"/>
              </a:rPr>
              <a:t>Italy, Portugal, Croatia</a:t>
            </a:r>
            <a:r>
              <a:rPr lang="pl-PL" sz="1600" b="0" i="0" dirty="0">
                <a:effectLst/>
                <a:latin typeface="system-ui"/>
              </a:rPr>
              <a:t>)</a:t>
            </a:r>
            <a:br>
              <a:rPr lang="en-US" sz="1600" b="0" i="0" dirty="0">
                <a:effectLst/>
                <a:latin typeface="system-ui"/>
              </a:rPr>
            </a:br>
            <a:r>
              <a:rPr lang="en-US" sz="1600" b="0" i="1" dirty="0">
                <a:solidFill>
                  <a:srgbClr val="C89140"/>
                </a:solidFill>
                <a:effectLst/>
                <a:latin typeface="system-ui"/>
              </a:rPr>
              <a:t>Business Insight</a:t>
            </a:r>
            <a:r>
              <a:rPr lang="en-US" sz="1600" b="0" i="0" dirty="0">
                <a:solidFill>
                  <a:srgbClr val="C89140"/>
                </a:solidFill>
                <a:effectLst/>
                <a:latin typeface="system-ui"/>
              </a:rPr>
              <a:t>: </a:t>
            </a:r>
            <a:r>
              <a:rPr lang="en-US" sz="1600" b="0" i="0" dirty="0">
                <a:effectLst/>
                <a:latin typeface="system-ui"/>
              </a:rPr>
              <a:t>rising female participation </a:t>
            </a:r>
            <a:br>
              <a:rPr lang="pl-PL" sz="1600" b="0" i="0" dirty="0">
                <a:effectLst/>
                <a:latin typeface="system-ui"/>
              </a:rPr>
            </a:br>
            <a:r>
              <a:rPr lang="pl-PL" sz="1600" b="0" i="0" dirty="0">
                <a:effectLst/>
                <a:latin typeface="system-ui"/>
              </a:rPr>
              <a:t>can cause </a:t>
            </a:r>
            <a:r>
              <a:rPr lang="en-US" sz="1600" b="0" i="0" dirty="0">
                <a:effectLst/>
                <a:latin typeface="system-ui"/>
              </a:rPr>
              <a:t>declining spending efficiency </a:t>
            </a:r>
            <a:br>
              <a:rPr lang="pl-PL" sz="1600" b="0" i="0" dirty="0">
                <a:effectLst/>
                <a:latin typeface="system-ui"/>
              </a:rPr>
            </a:br>
            <a:r>
              <a:rPr lang="pl-PL" sz="1600" b="0" i="0" dirty="0">
                <a:effectLst/>
                <a:latin typeface="system-ui"/>
              </a:rPr>
              <a:t>(</a:t>
            </a:r>
            <a:r>
              <a:rPr lang="en-US" sz="1600" b="0" i="0" dirty="0">
                <a:effectLst/>
                <a:latin typeface="system-ui"/>
              </a:rPr>
              <a:t>initial integration costs</a:t>
            </a:r>
            <a:r>
              <a:rPr lang="pl-PL" sz="1600" b="0" i="0" dirty="0">
                <a:effectLst/>
                <a:latin typeface="system-ui"/>
              </a:rPr>
              <a:t>) </a:t>
            </a:r>
            <a:r>
              <a:rPr lang="en-US" sz="1600" b="0" i="0" dirty="0">
                <a:effectLst/>
                <a:latin typeface="system-ui"/>
              </a:rPr>
              <a:t>but </a:t>
            </a:r>
            <a:r>
              <a:rPr lang="pl-PL" sz="1600" b="0" i="0" dirty="0">
                <a:effectLst/>
                <a:latin typeface="system-ui"/>
              </a:rPr>
              <a:t>may also</a:t>
            </a:r>
            <a:r>
              <a:rPr lang="en-US" sz="1600" b="0" i="0" dirty="0">
                <a:effectLst/>
                <a:latin typeface="system-ui"/>
              </a:rPr>
              <a:t> </a:t>
            </a:r>
            <a:br>
              <a:rPr lang="pl-PL" sz="1600" b="0" i="0" dirty="0">
                <a:effectLst/>
                <a:latin typeface="system-ui"/>
              </a:rPr>
            </a:br>
            <a:r>
              <a:rPr lang="en-US" sz="1600" b="0" i="0" dirty="0">
                <a:effectLst/>
                <a:latin typeface="system-ui"/>
              </a:rPr>
              <a:t>bring long-term efficiency benefits.</a:t>
            </a:r>
            <a:endParaRPr lang="pl-PL" sz="1600" b="0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pl-PL" sz="1600" b="0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system-ui"/>
            </a:endParaRPr>
          </a:p>
          <a:p>
            <a:r>
              <a:rPr lang="en-US" b="1" i="0" dirty="0">
                <a:effectLst/>
                <a:latin typeface="system-ui"/>
              </a:rPr>
              <a:t>Efficiency prioritization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pl-PL" sz="1600" b="0" i="0" dirty="0">
                <a:effectLst/>
                <a:latin typeface="system-ui"/>
              </a:rPr>
              <a:t>(</a:t>
            </a:r>
            <a:r>
              <a:rPr lang="en-US" sz="1600" b="0" i="0" dirty="0">
                <a:effectLst/>
                <a:latin typeface="system-ui"/>
              </a:rPr>
              <a:t>Bulgaria, Czechia, Estonia</a:t>
            </a:r>
            <a:r>
              <a:rPr lang="pl-PL" sz="1600" b="0" i="0" dirty="0">
                <a:effectLst/>
                <a:latin typeface="system-ui"/>
              </a:rPr>
              <a:t>)</a:t>
            </a:r>
            <a:r>
              <a:rPr lang="en-US" sz="1600" b="0" i="0" dirty="0">
                <a:effectLst/>
                <a:latin typeface="system-ui"/>
              </a:rPr>
              <a:t> </a:t>
            </a:r>
            <a:br>
              <a:rPr lang="pl-PL" sz="1600" b="0" i="0" dirty="0">
                <a:effectLst/>
                <a:latin typeface="system-ui"/>
              </a:rPr>
            </a:br>
            <a:r>
              <a:rPr lang="en-US" sz="1600" b="0" i="1" dirty="0">
                <a:solidFill>
                  <a:srgbClr val="C89140"/>
                </a:solidFill>
                <a:effectLst/>
                <a:latin typeface="system-ui"/>
              </a:rPr>
              <a:t>Business Insight</a:t>
            </a:r>
            <a:r>
              <a:rPr lang="en-US" sz="1600" b="0" i="0" dirty="0">
                <a:solidFill>
                  <a:srgbClr val="C89140"/>
                </a:solidFill>
                <a:effectLst/>
                <a:latin typeface="system-ui"/>
              </a:rPr>
              <a:t>: </a:t>
            </a:r>
            <a:r>
              <a:rPr lang="pl-PL" sz="1600" b="0" i="0" dirty="0">
                <a:effectLst/>
                <a:latin typeface="system-ui"/>
              </a:rPr>
              <a:t>Without corresponding diversity policies, </a:t>
            </a:r>
            <a:r>
              <a:rPr lang="en-US" sz="1600" b="0" i="0" dirty="0">
                <a:effectLst/>
                <a:latin typeface="system-ui"/>
              </a:rPr>
              <a:t>improved spending efficiency may have favored male-dominated recruitment or sub-sectors.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ED211-D68C-4836-4084-5CF7B0F108E8}"/>
              </a:ext>
            </a:extLst>
          </p:cNvPr>
          <p:cNvSpPr txBox="1"/>
          <p:nvPr/>
        </p:nvSpPr>
        <p:spPr>
          <a:xfrm>
            <a:off x="6541173" y="1717850"/>
            <a:ext cx="54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〽️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A4ADD-18DD-F3BD-A169-FE5F03150D9D}"/>
              </a:ext>
            </a:extLst>
          </p:cNvPr>
          <p:cNvSpPr txBox="1"/>
          <p:nvPr/>
        </p:nvSpPr>
        <p:spPr>
          <a:xfrm>
            <a:off x="6532209" y="3244074"/>
            <a:ext cx="54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〽️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62538-B9C7-D91E-14A1-3520968E24C8}"/>
              </a:ext>
            </a:extLst>
          </p:cNvPr>
          <p:cNvSpPr txBox="1"/>
          <p:nvPr/>
        </p:nvSpPr>
        <p:spPr>
          <a:xfrm>
            <a:off x="6541173" y="4940602"/>
            <a:ext cx="547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〽️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3780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D743-E376-A043-7128-F3C7DD603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0119DE-C13C-0696-1E4A-54CDDA4CBE0E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Final results</a:t>
            </a:r>
            <a:endParaRPr lang="LID4096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8751EF-06A0-74B5-C6E7-92642649255F}"/>
              </a:ext>
            </a:extLst>
          </p:cNvPr>
          <p:cNvSpPr/>
          <p:nvPr/>
        </p:nvSpPr>
        <p:spPr>
          <a:xfrm>
            <a:off x="425251" y="677502"/>
            <a:ext cx="5670748" cy="120355"/>
          </a:xfrm>
          <a:prstGeom prst="rect">
            <a:avLst/>
          </a:prstGeom>
          <a:solidFill>
            <a:srgbClr val="224378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D77D9-6244-4FDA-F76E-4C5EA2F5A509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3E114-987C-8913-9BA9-807214E33056}"/>
              </a:ext>
            </a:extLst>
          </p:cNvPr>
          <p:cNvSpPr txBox="1"/>
          <p:nvPr/>
        </p:nvSpPr>
        <p:spPr>
          <a:xfrm>
            <a:off x="425251" y="882415"/>
            <a:ext cx="6163808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eu_efta_countries.csv</a:t>
            </a:r>
          </a:p>
          <a:p>
            <a:r>
              <a:rPr lang="pl-PL" sz="1400" i="1" dirty="0">
                <a:latin typeface="system-ui"/>
              </a:rPr>
              <a:t>	</a:t>
            </a:r>
            <a:r>
              <a:rPr lang="pl-PL" sz="1200" i="1" dirty="0">
                <a:latin typeface="system-ui"/>
              </a:rPr>
              <a:t>list of </a:t>
            </a:r>
            <a:r>
              <a:rPr lang="en-US" sz="1200" i="1" dirty="0">
                <a:latin typeface="system-ui"/>
              </a:rPr>
              <a:t>E</a:t>
            </a:r>
            <a:r>
              <a:rPr lang="pl-PL" sz="1200" i="1" dirty="0">
                <a:latin typeface="system-ui"/>
              </a:rPr>
              <a:t>U</a:t>
            </a:r>
            <a:r>
              <a:rPr lang="en-US" sz="1200" i="1" dirty="0">
                <a:latin typeface="system-ui"/>
              </a:rPr>
              <a:t> and EFTA countries for filtering</a:t>
            </a:r>
            <a:r>
              <a:rPr lang="pl-PL" sz="1200" i="1" dirty="0">
                <a:latin typeface="system-ui"/>
              </a:rPr>
              <a:t> data;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scraper_data.csv </a:t>
            </a:r>
          </a:p>
          <a:p>
            <a:pPr lvl="2"/>
            <a:r>
              <a:rPr lang="pl-PL" sz="1200" i="1" dirty="0">
                <a:latin typeface="system-ui"/>
              </a:rPr>
              <a:t>main dataset merged from the extrenal data sources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{</a:t>
            </a:r>
            <a:r>
              <a:rPr lang="en-US" sz="1200" i="1" dirty="0">
                <a:latin typeface="system-ui"/>
              </a:rPr>
              <a:t>htec_sti_exp2</a:t>
            </a:r>
            <a:r>
              <a:rPr lang="pl-PL" sz="1200" i="1" dirty="0">
                <a:latin typeface="system-ui"/>
              </a:rPr>
              <a:t>, </a:t>
            </a:r>
            <a:r>
              <a:rPr lang="en-US" sz="1200" i="1" dirty="0">
                <a:latin typeface="system-ui"/>
              </a:rPr>
              <a:t>htec_sti_pers2</a:t>
            </a:r>
            <a:r>
              <a:rPr lang="pl-PL" sz="1200" i="1" dirty="0">
                <a:latin typeface="system-ui"/>
              </a:rPr>
              <a:t>, </a:t>
            </a:r>
            <a:r>
              <a:rPr lang="en-US" sz="1200" i="1" dirty="0">
                <a:latin typeface="system-ui"/>
              </a:rPr>
              <a:t>rd_p_bempoccr2</a:t>
            </a:r>
            <a:r>
              <a:rPr lang="pl-PL" sz="1200" i="1" dirty="0">
                <a:latin typeface="system-ui"/>
              </a:rPr>
              <a:t>}; 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scraper_metadata.csv</a:t>
            </a:r>
          </a:p>
          <a:p>
            <a:pPr lvl="2"/>
            <a:r>
              <a:rPr lang="pl-PL" sz="1200" i="1" dirty="0">
                <a:latin typeface="system-ui"/>
              </a:rPr>
              <a:t>metadata from external data sources including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dataset IDs, source, title and the date of their last update;</a:t>
            </a:r>
          </a:p>
          <a:p>
            <a:pPr lvl="2"/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scraper_code.ipynb / scraper_code.py</a:t>
            </a:r>
          </a:p>
          <a:p>
            <a:pPr lvl="2"/>
            <a:r>
              <a:rPr lang="pl-PL" sz="1200" i="1" dirty="0">
                <a:latin typeface="system-ui"/>
              </a:rPr>
              <a:t>Python codes that can be re-used in the future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in case of an Eurostat database update.</a:t>
            </a:r>
          </a:p>
          <a:p>
            <a:pPr lvl="2"/>
            <a:endParaRPr lang="pl-PL" sz="1200" i="1" dirty="0">
              <a:latin typeface="system-ui"/>
            </a:endParaRPr>
          </a:p>
          <a:p>
            <a:pPr lvl="2"/>
            <a:endParaRPr lang="pl-PL" sz="1200" i="1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analysis_data.csv </a:t>
            </a:r>
          </a:p>
          <a:p>
            <a:pPr lvl="2"/>
            <a:r>
              <a:rPr lang="pl-PL" sz="1200" i="1" dirty="0">
                <a:latin typeface="system-ui"/>
              </a:rPr>
              <a:t>main preprocessed dataset ready for data anlaysis; 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cagr_analysis_data.csv</a:t>
            </a:r>
          </a:p>
          <a:p>
            <a:pPr lvl="2"/>
            <a:r>
              <a:rPr lang="pl-PL" sz="1200" i="1" dirty="0">
                <a:latin typeface="system-ui"/>
              </a:rPr>
              <a:t>CAGR metrics dataset ready for data anlaysis;</a:t>
            </a:r>
          </a:p>
          <a:p>
            <a:pPr lvl="2"/>
            <a:endParaRPr lang="pl-PL" sz="1200" i="1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analysis_code.ipynb / analysis_code.py</a:t>
            </a:r>
          </a:p>
          <a:p>
            <a:pPr lvl="2"/>
            <a:r>
              <a:rPr lang="pl-PL" sz="1200" i="1" dirty="0">
                <a:latin typeface="system-ui"/>
              </a:rPr>
              <a:t>the Python codes that can be re-used in the future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in case of an Eurostat database update.</a:t>
            </a:r>
          </a:p>
          <a:p>
            <a:pPr lvl="2"/>
            <a:endParaRPr lang="pl-PL" sz="1200" i="1" dirty="0">
              <a:latin typeface="system-ui"/>
            </a:endParaRPr>
          </a:p>
          <a:p>
            <a:pPr lvl="2"/>
            <a:endParaRPr lang="pl-PL" sz="1200" i="1" dirty="0">
              <a:latin typeface="system-ui"/>
            </a:endParaRPr>
          </a:p>
        </p:txBody>
      </p:sp>
      <p:pic>
        <p:nvPicPr>
          <p:cNvPr id="2050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2888A5A3-B96E-406D-08F5-0D2F8E11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1002769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BCC84BB6-7ED2-7DA2-8C55-8742A93F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1753386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B5743F79-1D9E-3384-0B51-0AF36284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2607998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de flat color outline icon 10332153 PNG">
            <a:extLst>
              <a:ext uri="{FF2B5EF4-FFF2-40B4-BE49-F238E27FC236}">
                <a16:creationId xmlns:a16="http://schemas.microsoft.com/office/drawing/2014/main" id="{4EE2499B-7338-530C-DB9C-C898C948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429" y="3462610"/>
            <a:ext cx="408435" cy="4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54AF9A46-1FF8-A99B-C4A9-5CBD128D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4349998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FF4DC9F6-2033-A015-A0CD-59937AB9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5031607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de flat color outline icon 10332153 PNG">
            <a:extLst>
              <a:ext uri="{FF2B5EF4-FFF2-40B4-BE49-F238E27FC236}">
                <a16:creationId xmlns:a16="http://schemas.microsoft.com/office/drawing/2014/main" id="{73E22FD9-1AD1-6FFF-35B8-65872960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429" y="5713216"/>
            <a:ext cx="408435" cy="4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3AC291-41F6-AC9D-2A0F-4882A57C7153}"/>
              </a:ext>
            </a:extLst>
          </p:cNvPr>
          <p:cNvSpPr/>
          <p:nvPr/>
        </p:nvSpPr>
        <p:spPr>
          <a:xfrm>
            <a:off x="6096000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D90F5-BADB-9AF3-80FE-DDAF975F0986}"/>
              </a:ext>
            </a:extLst>
          </p:cNvPr>
          <p:cNvSpPr txBox="1"/>
          <p:nvPr/>
        </p:nvSpPr>
        <p:spPr>
          <a:xfrm>
            <a:off x="5670748" y="1542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References</a:t>
            </a:r>
            <a:endParaRPr lang="LID4096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94547-D54D-1E63-4701-275FABB27753}"/>
              </a:ext>
            </a:extLst>
          </p:cNvPr>
          <p:cNvSpPr txBox="1"/>
          <p:nvPr/>
        </p:nvSpPr>
        <p:spPr>
          <a:xfrm>
            <a:off x="5305246" y="980847"/>
            <a:ext cx="64615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200" b="1" dirty="0"/>
              <a:t>Carucci</a:t>
            </a:r>
            <a:r>
              <a:rPr lang="LID4096" sz="1200" dirty="0"/>
              <a:t>, R. (</a:t>
            </a:r>
            <a:r>
              <a:rPr lang="LID4096" sz="1200" b="1" dirty="0"/>
              <a:t>2024</a:t>
            </a:r>
            <a:r>
              <a:rPr lang="LID4096" sz="1200" dirty="0"/>
              <a:t>) </a:t>
            </a:r>
            <a:br>
              <a:rPr lang="pl-PL" sz="1200" dirty="0"/>
            </a:br>
            <a:r>
              <a:rPr lang="LID4096" sz="1200" dirty="0"/>
              <a:t>One More Time: Why Diversity Leads to Better Team</a:t>
            </a:r>
            <a:r>
              <a:rPr lang="pl-PL" sz="1200" dirty="0"/>
              <a:t> </a:t>
            </a:r>
            <a:r>
              <a:rPr lang="LID4096" sz="1200" dirty="0"/>
              <a:t>Performance. </a:t>
            </a:r>
            <a:br>
              <a:rPr lang="pl-PL" sz="1200" dirty="0"/>
            </a:br>
            <a:r>
              <a:rPr lang="LID4096" sz="1200" i="1" dirty="0"/>
              <a:t>Forbes</a:t>
            </a:r>
            <a:br>
              <a:rPr lang="pl-PL" sz="1200" dirty="0"/>
            </a:br>
            <a:endParaRPr lang="pl-PL" sz="1200" dirty="0"/>
          </a:p>
          <a:p>
            <a:pPr algn="r"/>
            <a:r>
              <a:rPr lang="LID4096" sz="1200" b="1" dirty="0"/>
              <a:t>Hoogendoorn</a:t>
            </a:r>
            <a:r>
              <a:rPr lang="LID4096" sz="1200" dirty="0"/>
              <a:t>, S., Oosterbeek, H., &amp; van Praag, M. (</a:t>
            </a:r>
            <a:r>
              <a:rPr lang="LID4096" sz="1200" b="1" dirty="0"/>
              <a:t>2019</a:t>
            </a:r>
            <a:r>
              <a:rPr lang="LID4096" sz="1200" dirty="0"/>
              <a:t>) </a:t>
            </a:r>
            <a:br>
              <a:rPr lang="pl-PL" sz="1200" dirty="0"/>
            </a:br>
            <a:r>
              <a:rPr lang="LID4096" sz="1200" dirty="0"/>
              <a:t>When Gender Diversity Makes Firms More Productive.</a:t>
            </a:r>
            <a:br>
              <a:rPr lang="pl-PL" sz="1200" dirty="0"/>
            </a:br>
            <a:r>
              <a:rPr lang="LID4096" sz="1200" i="1" dirty="0"/>
              <a:t>Harvard Business Review</a:t>
            </a:r>
            <a:br>
              <a:rPr lang="pl-PL" sz="1200" dirty="0"/>
            </a:br>
            <a:endParaRPr lang="pl-PL" sz="1200" dirty="0"/>
          </a:p>
          <a:p>
            <a:pPr algn="r"/>
            <a:r>
              <a:rPr lang="LID4096" sz="1200" b="1" dirty="0"/>
              <a:t>Niederle</a:t>
            </a:r>
            <a:r>
              <a:rPr lang="LID4096" sz="1200" dirty="0"/>
              <a:t>, M., Segal, C., &amp; Vesterlund, L. (</a:t>
            </a:r>
            <a:r>
              <a:rPr lang="LID4096" sz="1200" b="1" dirty="0"/>
              <a:t>2008</a:t>
            </a:r>
            <a:r>
              <a:rPr lang="LID4096" sz="1200" dirty="0"/>
              <a:t>) </a:t>
            </a:r>
            <a:br>
              <a:rPr lang="pl-PL" sz="1200" dirty="0"/>
            </a:br>
            <a:r>
              <a:rPr lang="LID4096" sz="1200" dirty="0"/>
              <a:t>How Costly is Diversity? Affirmative Action in Light </a:t>
            </a:r>
            <a:br>
              <a:rPr lang="pl-PL" sz="1200" dirty="0"/>
            </a:br>
            <a:r>
              <a:rPr lang="LID4096" sz="1200" dirty="0"/>
              <a:t>of Gender Differences in Competitiveness. </a:t>
            </a:r>
            <a:br>
              <a:rPr lang="pl-PL" sz="1200" dirty="0"/>
            </a:br>
            <a:r>
              <a:rPr lang="LID4096" sz="1200" i="1" dirty="0"/>
              <a:t>NBER Working Paper</a:t>
            </a:r>
            <a:endParaRPr lang="pl-PL" sz="1200" i="1" dirty="0"/>
          </a:p>
          <a:p>
            <a:pPr algn="r"/>
            <a:endParaRPr lang="pl-PL" sz="1200" dirty="0"/>
          </a:p>
          <a:p>
            <a:pPr algn="r"/>
            <a:r>
              <a:rPr lang="LID4096" sz="1200" b="1" dirty="0"/>
              <a:t>Phillips</a:t>
            </a:r>
            <a:r>
              <a:rPr lang="LID4096" sz="1200" dirty="0"/>
              <a:t>, K. (</a:t>
            </a:r>
            <a:r>
              <a:rPr lang="LID4096" sz="1200" b="1" dirty="0"/>
              <a:t>2014</a:t>
            </a:r>
            <a:r>
              <a:rPr lang="LID4096" sz="1200" dirty="0"/>
              <a:t>) </a:t>
            </a:r>
            <a:br>
              <a:rPr lang="pl-PL" sz="1200" dirty="0"/>
            </a:br>
            <a:r>
              <a:rPr lang="LID4096" sz="1200" dirty="0"/>
              <a:t>How Diversity Makes Us Smarter. </a:t>
            </a:r>
            <a:endParaRPr lang="pl-PL" sz="1200" dirty="0"/>
          </a:p>
          <a:p>
            <a:pPr algn="r"/>
            <a:r>
              <a:rPr lang="LID4096" sz="1200" i="1" dirty="0"/>
              <a:t>Scientific American</a:t>
            </a:r>
            <a:br>
              <a:rPr lang="pl-PL" sz="1200" dirty="0"/>
            </a:br>
            <a:endParaRPr lang="pl-PL" sz="1200" dirty="0"/>
          </a:p>
          <a:p>
            <a:pPr algn="r"/>
            <a:r>
              <a:rPr lang="LID4096" sz="1200" b="1" dirty="0"/>
              <a:t>Wearden</a:t>
            </a:r>
            <a:r>
              <a:rPr lang="LID4096" sz="1200" dirty="0"/>
              <a:t>, G. (</a:t>
            </a:r>
            <a:r>
              <a:rPr lang="LID4096" sz="1200" b="1" dirty="0"/>
              <a:t>2011</a:t>
            </a:r>
            <a:r>
              <a:rPr lang="LID4096" sz="1200" dirty="0"/>
              <a:t>) </a:t>
            </a:r>
            <a:endParaRPr lang="pl-PL" sz="1200" dirty="0"/>
          </a:p>
          <a:p>
            <a:pPr algn="r"/>
            <a:r>
              <a:rPr lang="LID4096" sz="1200" dirty="0"/>
              <a:t>EU debt crisis: Italy hit with rating downgrade. </a:t>
            </a:r>
            <a:endParaRPr lang="pl-PL" sz="1200" dirty="0"/>
          </a:p>
          <a:p>
            <a:pPr algn="r"/>
            <a:r>
              <a:rPr lang="LID4096" sz="1200" i="1" dirty="0"/>
              <a:t>The Guardian</a:t>
            </a:r>
            <a:r>
              <a:rPr lang="LID4096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7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B420-3DE5-95B3-747C-56A64F512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053B7C-183B-B7AD-D6B7-82742BEE1394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Data sources: 			</a:t>
            </a:r>
            <a:endParaRPr lang="LID4096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3ADBA-F075-6F80-6594-8B9623254BF5}"/>
              </a:ext>
            </a:extLst>
          </p:cNvPr>
          <p:cNvSpPr txBox="1"/>
          <p:nvPr/>
        </p:nvSpPr>
        <p:spPr>
          <a:xfrm>
            <a:off x="425251" y="1066922"/>
            <a:ext cx="567074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 dirty="0">
                <a:effectLst/>
                <a:latin typeface="system-ui"/>
              </a:rPr>
              <a:t>The </a:t>
            </a:r>
            <a:r>
              <a:rPr lang="en-US" sz="1600" b="1" i="0" dirty="0">
                <a:effectLst/>
                <a:latin typeface="system-ui"/>
              </a:rPr>
              <a:t>knowledge‑intensive services sector </a:t>
            </a:r>
            <a:r>
              <a:rPr lang="en-US" sz="1600" b="0" i="0" dirty="0">
                <a:effectLst/>
                <a:latin typeface="system-ui"/>
              </a:rPr>
              <a:t>('G‑N’ </a:t>
            </a:r>
            <a:r>
              <a:rPr lang="pl-PL" sz="1600" b="0" i="0" dirty="0">
                <a:effectLst/>
                <a:latin typeface="system-ui"/>
              </a:rPr>
              <a:t>by </a:t>
            </a:r>
            <a:r>
              <a:rPr lang="en-US" sz="1600" b="0" i="0" dirty="0">
                <a:effectLst/>
                <a:latin typeface="system-ui"/>
              </a:rPr>
              <a:t>NACE) </a:t>
            </a:r>
            <a:br>
              <a:rPr lang="pl-PL" sz="1600" b="0" i="0" dirty="0">
                <a:effectLst/>
                <a:latin typeface="system-ui"/>
              </a:rPr>
            </a:br>
            <a:r>
              <a:rPr lang="en-US" sz="1600" b="0" i="0" dirty="0">
                <a:effectLst/>
                <a:latin typeface="system-ui"/>
              </a:rPr>
              <a:t>has become a major engine of innovation in Europe.</a:t>
            </a:r>
          </a:p>
          <a:p>
            <a:pPr algn="l">
              <a:buNone/>
            </a:pPr>
            <a:br>
              <a:rPr lang="pl-PL" sz="1600" b="0" i="0" dirty="0">
                <a:effectLst/>
                <a:latin typeface="system-ui"/>
              </a:rPr>
            </a:br>
            <a:r>
              <a:rPr lang="pl-PL" sz="1600" b="0" i="0" dirty="0">
                <a:effectLst/>
                <a:latin typeface="system-ui"/>
              </a:rPr>
              <a:t>About companies embracing g</a:t>
            </a:r>
            <a:r>
              <a:rPr lang="en-US" sz="1600" b="0" i="0" dirty="0">
                <a:effectLst/>
                <a:latin typeface="system-ui"/>
              </a:rPr>
              <a:t>ender diversity </a:t>
            </a:r>
            <a:r>
              <a:rPr lang="pl-PL" sz="1600" b="0" i="0" dirty="0">
                <a:effectLst/>
                <a:latin typeface="system-ui"/>
              </a:rPr>
              <a:t>within the </a:t>
            </a:r>
            <a:r>
              <a:rPr lang="en-US" sz="1600" b="0" i="0" dirty="0">
                <a:effectLst/>
                <a:latin typeface="system-ui"/>
              </a:rPr>
              <a:t>R&amp;D</a:t>
            </a:r>
            <a:r>
              <a:rPr lang="pl-PL" sz="1600" b="0" i="0" dirty="0">
                <a:effectLst/>
                <a:latin typeface="system-ui"/>
              </a:rPr>
              <a:t>:</a:t>
            </a:r>
          </a:p>
          <a:p>
            <a:pPr algn="l">
              <a:buNone/>
            </a:pPr>
            <a:r>
              <a:rPr lang="en-US" sz="1600" b="0" i="0" dirty="0">
                <a:effectLst/>
                <a:latin typeface="system-ui"/>
              </a:rPr>
              <a:t> </a:t>
            </a:r>
            <a:endParaRPr lang="pl-PL" sz="16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system-ui"/>
              </a:rPr>
              <a:t>(...) </a:t>
            </a:r>
            <a:r>
              <a:rPr lang="en-US" sz="1600" b="0" i="0" dirty="0">
                <a:effectLst/>
                <a:latin typeface="system-ui"/>
              </a:rPr>
              <a:t>more innovative</a:t>
            </a:r>
            <a:r>
              <a:rPr lang="pl-PL" sz="1600" b="0" i="0" dirty="0">
                <a:effectLst/>
                <a:latin typeface="system-ui"/>
              </a:rPr>
              <a:t>, </a:t>
            </a:r>
            <a:r>
              <a:rPr lang="en-US" sz="1600" b="0" i="0" dirty="0">
                <a:effectLst/>
                <a:latin typeface="system-ui"/>
              </a:rPr>
              <a:t>better at solving complex problems </a:t>
            </a:r>
            <a:r>
              <a:rPr lang="en-US" sz="1400" b="0" i="0" dirty="0">
                <a:effectLst/>
                <a:latin typeface="system-ui"/>
              </a:rPr>
              <a:t>(</a:t>
            </a:r>
            <a:r>
              <a:rPr lang="en-US" sz="1400" b="0" i="1" dirty="0">
                <a:effectLst/>
                <a:latin typeface="system-ui"/>
              </a:rPr>
              <a:t>Phillips, 2014</a:t>
            </a:r>
            <a:r>
              <a:rPr lang="en-US" sz="1400" b="0" i="0" dirty="0">
                <a:effectLst/>
                <a:latin typeface="system-ui"/>
              </a:rPr>
              <a:t>)</a:t>
            </a:r>
            <a:r>
              <a:rPr lang="pl-PL" sz="1600" b="0" i="0" dirty="0">
                <a:effectLst/>
                <a:latin typeface="system-ui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sz="1600" b="0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system-ui"/>
              </a:rPr>
              <a:t>(...) </a:t>
            </a:r>
            <a:r>
              <a:rPr lang="en-US" sz="1600" b="0" i="0" dirty="0">
                <a:effectLst/>
                <a:latin typeface="system-ui"/>
              </a:rPr>
              <a:t>tend to achieve higher productivity and innovation performance</a:t>
            </a:r>
            <a:r>
              <a:rPr lang="pl-PL" sz="1600" dirty="0">
                <a:latin typeface="system-ui"/>
              </a:rPr>
              <a:t> </a:t>
            </a:r>
            <a:r>
              <a:rPr lang="en-US" sz="1400" b="0" i="0" dirty="0">
                <a:effectLst/>
                <a:latin typeface="system-ui"/>
              </a:rPr>
              <a:t>(</a:t>
            </a:r>
            <a:r>
              <a:rPr lang="en-US" sz="1400" b="0" i="1" dirty="0">
                <a:effectLst/>
                <a:latin typeface="system-ui"/>
              </a:rPr>
              <a:t>Hoogendoorn et al., 2019</a:t>
            </a:r>
            <a:r>
              <a:rPr lang="en-US" sz="1400" b="0" i="0" dirty="0">
                <a:effectLst/>
                <a:latin typeface="system-ui"/>
              </a:rPr>
              <a:t>)</a:t>
            </a:r>
            <a:r>
              <a:rPr lang="pl-PL" sz="1600" b="0" i="0" dirty="0">
                <a:effectLst/>
                <a:latin typeface="system-ui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l-PL" sz="1600" b="0" i="0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0" i="0" dirty="0">
                <a:effectLst/>
                <a:latin typeface="system-ui"/>
              </a:rPr>
              <a:t>(...) </a:t>
            </a:r>
            <a:r>
              <a:rPr lang="en-US" sz="1600" b="0" i="0" dirty="0">
                <a:effectLst/>
                <a:latin typeface="system-ui"/>
              </a:rPr>
              <a:t>consistently outperform rivals</a:t>
            </a:r>
            <a:r>
              <a:rPr lang="pl-PL" sz="1600" b="0" i="0" dirty="0">
                <a:effectLst/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(</a:t>
            </a:r>
            <a:r>
              <a:rPr lang="en-US" sz="1400" i="1" dirty="0">
                <a:latin typeface="system-ui"/>
              </a:rPr>
              <a:t>Carucci</a:t>
            </a:r>
            <a:r>
              <a:rPr lang="pl-PL" sz="1400" i="1" dirty="0">
                <a:latin typeface="system-ui"/>
              </a:rPr>
              <a:t>, </a:t>
            </a:r>
            <a:r>
              <a:rPr lang="en-US" sz="1400" i="1" dirty="0">
                <a:latin typeface="system-ui"/>
              </a:rPr>
              <a:t>2024</a:t>
            </a:r>
            <a:r>
              <a:rPr lang="en-US" sz="1400" dirty="0">
                <a:latin typeface="system-ui"/>
              </a:rPr>
              <a:t>)</a:t>
            </a:r>
            <a:r>
              <a:rPr lang="pl-PL" sz="1600" dirty="0">
                <a:latin typeface="system-ui"/>
              </a:rPr>
              <a:t>.</a:t>
            </a:r>
            <a:endParaRPr lang="en-US" sz="1600" dirty="0">
              <a:latin typeface="system-ui"/>
            </a:endParaRPr>
          </a:p>
          <a:p>
            <a:pPr algn="l">
              <a:buNone/>
            </a:pPr>
            <a:endParaRPr lang="pl-PL" sz="1600" dirty="0">
              <a:latin typeface="system-ui"/>
            </a:endParaRPr>
          </a:p>
          <a:p>
            <a:endParaRPr lang="pl-PL" sz="1600" b="1" dirty="0">
              <a:solidFill>
                <a:srgbClr val="C04F15"/>
              </a:solidFill>
              <a:latin typeface="system-ui"/>
            </a:endParaRPr>
          </a:p>
          <a:p>
            <a:endParaRPr lang="pl-PL" sz="1600" b="1" dirty="0">
              <a:solidFill>
                <a:srgbClr val="C04F15"/>
              </a:solidFill>
              <a:latin typeface="system-ui"/>
            </a:endParaRPr>
          </a:p>
          <a:p>
            <a:r>
              <a:rPr lang="en-BE" dirty="0"/>
              <a:t>〽️ 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PRACTICAL BUSINESS QUESTION</a:t>
            </a:r>
            <a:r>
              <a:rPr lang="en-US" sz="1600" dirty="0">
                <a:solidFill>
                  <a:srgbClr val="C89140"/>
                </a:solidFill>
                <a:latin typeface="system-ui"/>
              </a:rPr>
              <a:t>: </a:t>
            </a:r>
            <a:br>
              <a:rPr lang="pl-PL" sz="1600" dirty="0">
                <a:latin typeface="system-ui"/>
              </a:rPr>
            </a:br>
            <a:endParaRPr lang="pl-PL" sz="1600" dirty="0">
              <a:latin typeface="system-ui"/>
            </a:endParaRPr>
          </a:p>
          <a:p>
            <a:r>
              <a:rPr lang="en-US" sz="1600" dirty="0">
                <a:latin typeface="system-ui"/>
              </a:rPr>
              <a:t>Does </a:t>
            </a:r>
            <a:r>
              <a:rPr lang="en-US" sz="1600" b="1" dirty="0">
                <a:latin typeface="system-ui"/>
              </a:rPr>
              <a:t>investing</a:t>
            </a:r>
            <a:r>
              <a:rPr lang="en-US" sz="1600" dirty="0">
                <a:latin typeface="system-ui"/>
              </a:rPr>
              <a:t> in a more gender-diverse R&amp;D workforce </a:t>
            </a:r>
            <a:br>
              <a:rPr lang="pl-PL" sz="1600" dirty="0">
                <a:latin typeface="system-ui"/>
              </a:rPr>
            </a:br>
            <a:r>
              <a:rPr lang="en-US" sz="1600" dirty="0">
                <a:latin typeface="system-ui"/>
              </a:rPr>
              <a:t>help or hinder the efficient use of R&amp;D budgets in </a:t>
            </a:r>
            <a:r>
              <a:rPr lang="pl-PL" sz="1600" dirty="0">
                <a:latin typeface="system-ui"/>
              </a:rPr>
              <a:t>G-N</a:t>
            </a:r>
            <a:r>
              <a:rPr lang="en-US" sz="1600" dirty="0">
                <a:latin typeface="system-ui"/>
              </a:rPr>
              <a:t> se</a:t>
            </a:r>
            <a:r>
              <a:rPr lang="pl-PL" sz="1600" dirty="0">
                <a:latin typeface="system-ui"/>
              </a:rPr>
              <a:t>ctor</a:t>
            </a:r>
            <a:r>
              <a:rPr lang="en-US" sz="1600" dirty="0">
                <a:latin typeface="system-ui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FE2E3-3C85-DC81-D46E-144F720FF475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81B3-4255-7E27-EEC4-5A156B48E95B}"/>
              </a:ext>
            </a:extLst>
          </p:cNvPr>
          <p:cNvSpPr/>
          <p:nvPr/>
        </p:nvSpPr>
        <p:spPr>
          <a:xfrm>
            <a:off x="425251" y="1066922"/>
            <a:ext cx="5321125" cy="47705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D426B-ED32-E32E-9F37-A36CBD0C3733}"/>
              </a:ext>
            </a:extLst>
          </p:cNvPr>
          <p:cNvSpPr txBox="1"/>
          <p:nvPr/>
        </p:nvSpPr>
        <p:spPr>
          <a:xfrm>
            <a:off x="6095999" y="1066922"/>
            <a:ext cx="56707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Business enterprise R&amp;D expenditure in high-tech sectors </a:t>
            </a:r>
            <a:br>
              <a:rPr lang="pl-PL" sz="1600" dirty="0"/>
            </a:br>
            <a:r>
              <a:rPr lang="en-US" sz="1600" dirty="0"/>
              <a:t>by NACE Rev. 2 </a:t>
            </a:r>
            <a:r>
              <a:rPr lang="pl-PL" sz="1600" b="1" dirty="0">
                <a:solidFill>
                  <a:srgbClr val="224378"/>
                </a:solidFill>
              </a:rPr>
              <a:t>{</a:t>
            </a:r>
            <a:r>
              <a:rPr lang="en-US" sz="1600" b="1" dirty="0">
                <a:solidFill>
                  <a:srgbClr val="224378"/>
                </a:solidFill>
              </a:rPr>
              <a:t>htec_sti_exp2</a:t>
            </a:r>
            <a:r>
              <a:rPr lang="pl-PL" sz="1600" b="1" dirty="0">
                <a:solidFill>
                  <a:srgbClr val="224378"/>
                </a:solidFill>
              </a:rPr>
              <a:t>}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Business enterprise R&amp;D personnel in high-tech sectors </a:t>
            </a:r>
            <a:br>
              <a:rPr lang="pl-PL" sz="1600" dirty="0"/>
            </a:br>
            <a:r>
              <a:rPr lang="en-US" sz="1600" dirty="0"/>
              <a:t>by NACE Rev. 2 </a:t>
            </a:r>
            <a:r>
              <a:rPr lang="pl-PL" sz="1600" b="1" dirty="0">
                <a:solidFill>
                  <a:srgbClr val="224378"/>
                </a:solidFill>
              </a:rPr>
              <a:t>{</a:t>
            </a:r>
            <a:r>
              <a:rPr lang="en-US" sz="1600" b="1" dirty="0">
                <a:solidFill>
                  <a:srgbClr val="224378"/>
                </a:solidFill>
              </a:rPr>
              <a:t>htec_sti_pers2</a:t>
            </a:r>
            <a:r>
              <a:rPr lang="pl-PL" sz="1600" b="1" dirty="0">
                <a:solidFill>
                  <a:srgbClr val="224378"/>
                </a:solidFill>
              </a:rPr>
              <a:t>}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R&amp;D personnel and researchers in business enterprise sector by NACE Rev. 2 activity and sex </a:t>
            </a:r>
            <a:r>
              <a:rPr lang="pl-PL" sz="1600" b="1" dirty="0">
                <a:solidFill>
                  <a:srgbClr val="224378"/>
                </a:solidFill>
              </a:rPr>
              <a:t>{</a:t>
            </a:r>
            <a:r>
              <a:rPr lang="en-US" sz="1600" b="1" dirty="0">
                <a:solidFill>
                  <a:srgbClr val="224378"/>
                </a:solidFill>
              </a:rPr>
              <a:t>rd_p_bempoccr2</a:t>
            </a:r>
            <a:r>
              <a:rPr lang="pl-PL" sz="1600" b="1" dirty="0">
                <a:solidFill>
                  <a:srgbClr val="224378"/>
                </a:solidFill>
              </a:rPr>
              <a:t>}</a:t>
            </a:r>
            <a:endParaRPr lang="en-US" sz="1600" b="1" dirty="0">
              <a:solidFill>
                <a:srgbClr val="224378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C21DF7-F8F4-C667-6685-7A195D81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00" y="237140"/>
            <a:ext cx="1972448" cy="35750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04A1527-8089-FB0D-0FBB-EAAC707809B7}"/>
              </a:ext>
            </a:extLst>
          </p:cNvPr>
          <p:cNvSpPr/>
          <p:nvPr/>
        </p:nvSpPr>
        <p:spPr>
          <a:xfrm>
            <a:off x="8871839" y="3728976"/>
            <a:ext cx="119067" cy="923365"/>
          </a:xfrm>
          <a:prstGeom prst="downArrow">
            <a:avLst>
              <a:gd name="adj1" fmla="val 50000"/>
              <a:gd name="adj2" fmla="val 107143"/>
            </a:avLst>
          </a:prstGeom>
          <a:solidFill>
            <a:srgbClr val="C89140"/>
          </a:solidFill>
          <a:ln>
            <a:solidFill>
              <a:srgbClr val="C891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BF0D6-DFC2-9635-FCE6-D2285FD05EA2}"/>
              </a:ext>
            </a:extLst>
          </p:cNvPr>
          <p:cNvSpPr txBox="1"/>
          <p:nvPr/>
        </p:nvSpPr>
        <p:spPr>
          <a:xfrm>
            <a:off x="7103497" y="4857058"/>
            <a:ext cx="38260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b="1" dirty="0"/>
              <a:t>publicly available</a:t>
            </a:r>
          </a:p>
          <a:p>
            <a:pPr algn="ctr"/>
            <a:endParaRPr lang="pl-PL" sz="1600" b="1" dirty="0"/>
          </a:p>
          <a:p>
            <a:pPr algn="ctr"/>
            <a:r>
              <a:rPr lang="pl-PL" sz="1600" b="1" dirty="0"/>
              <a:t>regularly updated</a:t>
            </a:r>
          </a:p>
          <a:p>
            <a:pPr algn="ctr"/>
            <a:br>
              <a:rPr lang="pl-PL" sz="1600" b="1" dirty="0"/>
            </a:br>
            <a:r>
              <a:rPr lang="pl-PL" sz="1600" b="1" dirty="0"/>
              <a:t>structured, but require pre-processing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12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5A2F5-C1E5-CCBA-EEE3-6F551432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4CE8F8-9DC9-76AC-F344-95B1AA40414F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Approach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1FDF4-A2B1-0D40-D1DD-2A6A59050895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A8C30-17A9-A893-A47B-038295B4DCA6}"/>
              </a:ext>
            </a:extLst>
          </p:cNvPr>
          <p:cNvSpPr txBox="1"/>
          <p:nvPr/>
        </p:nvSpPr>
        <p:spPr>
          <a:xfrm>
            <a:off x="6095999" y="1066922"/>
            <a:ext cx="567074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i="0" dirty="0">
                <a:effectLst/>
                <a:latin typeface="system-ui"/>
              </a:rPr>
              <a:t>Automated web-scraping of datasets and metadata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pl-PL" sz="1600" dirty="0">
                <a:latin typeface="system-ui"/>
              </a:rPr>
              <a:t>Cleaning and reshaping datasets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pl-PL" sz="1600" dirty="0">
                <a:latin typeface="system-ui"/>
              </a:rPr>
              <a:t>Merging datasets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 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	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Python</a:t>
            </a:r>
            <a:r>
              <a:rPr lang="pl-PL" sz="1600" dirty="0">
                <a:latin typeface="system-ui"/>
              </a:rPr>
              <a:t> </a:t>
            </a:r>
            <a:r>
              <a:rPr lang="en-US" sz="1600" dirty="0">
                <a:latin typeface="system-ui"/>
              </a:rPr>
              <a:t>{BeautifulSoup, </a:t>
            </a:r>
            <a:r>
              <a:rPr lang="pl-PL" sz="1600" dirty="0">
                <a:latin typeface="system-ui"/>
              </a:rPr>
              <a:t>s</a:t>
            </a:r>
            <a:r>
              <a:rPr lang="en-US" sz="1600" dirty="0" err="1">
                <a:latin typeface="system-ui"/>
              </a:rPr>
              <a:t>elenium</a:t>
            </a:r>
            <a:r>
              <a:rPr lang="pl-PL" sz="1600" dirty="0">
                <a:latin typeface="system-ui"/>
              </a:rPr>
              <a:t>, </a:t>
            </a:r>
            <a:r>
              <a:rPr lang="en-US" sz="1600" dirty="0">
                <a:latin typeface="system-ui"/>
              </a:rPr>
              <a:t>pandas, </a:t>
            </a:r>
            <a:r>
              <a:rPr lang="pl-PL" sz="1600" dirty="0">
                <a:latin typeface="system-ui"/>
              </a:rPr>
              <a:t>pyjstat</a:t>
            </a:r>
            <a:r>
              <a:rPr lang="en-US" sz="1600" dirty="0">
                <a:latin typeface="system-ui"/>
              </a:rPr>
              <a:t>}</a:t>
            </a:r>
          </a:p>
          <a:p>
            <a:r>
              <a:rPr lang="pl-PL" sz="1600" dirty="0">
                <a:latin typeface="system-ui"/>
              </a:rPr>
              <a:t>	</a:t>
            </a:r>
            <a:endParaRPr lang="en-US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	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Jupyter Notebook</a:t>
            </a:r>
            <a:r>
              <a:rPr lang="pl-PL" sz="1600" b="1" dirty="0">
                <a:solidFill>
                  <a:srgbClr val="C89140"/>
                </a:solidFill>
                <a:latin typeface="system-ui"/>
              </a:rPr>
              <a:t> </a:t>
            </a:r>
            <a:r>
              <a:rPr lang="pl-PL" sz="1600" dirty="0">
                <a:latin typeface="system-ui"/>
              </a:rPr>
              <a:t>as environment</a:t>
            </a:r>
          </a:p>
          <a:p>
            <a:endParaRPr lang="en-US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	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Git &amp; GitHub</a:t>
            </a:r>
            <a:r>
              <a:rPr lang="pl-PL" sz="1600" b="1" dirty="0">
                <a:solidFill>
                  <a:srgbClr val="C89140"/>
                </a:solidFill>
                <a:latin typeface="system-ui"/>
              </a:rPr>
              <a:t> </a:t>
            </a:r>
            <a:r>
              <a:rPr lang="pl-PL" sz="1600" dirty="0">
                <a:latin typeface="system-ui"/>
              </a:rPr>
              <a:t>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85438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7321D-AD48-3FA3-F650-7DA018257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0BDD7C-091D-C293-6F32-6136A9A5AECE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Example – web scraping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81CD3-FBD9-1B00-9FF4-323D92A813AD}"/>
              </a:ext>
            </a:extLst>
          </p:cNvPr>
          <p:cNvSpPr txBox="1"/>
          <p:nvPr/>
        </p:nvSpPr>
        <p:spPr>
          <a:xfrm>
            <a:off x="6095999" y="1066922"/>
            <a:ext cx="56707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i="0" dirty="0">
                <a:effectLst/>
                <a:latin typeface="system-ui"/>
              </a:rPr>
              <a:t>Automated web-scraping of datasets and metadata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pl-PL" sz="1600" dirty="0">
                <a:latin typeface="system-ui"/>
              </a:rPr>
              <a:t>Cleaning and reshaping datasets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dirty="0">
                <a:latin typeface="system-ui"/>
              </a:rPr>
              <a:t>Merging datasets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E15250-4156-7DBF-73A6-CB8802573C0A}"/>
              </a:ext>
            </a:extLst>
          </p:cNvPr>
          <p:cNvSpPr/>
          <p:nvPr/>
        </p:nvSpPr>
        <p:spPr>
          <a:xfrm>
            <a:off x="425251" y="677502"/>
            <a:ext cx="5670748" cy="120355"/>
          </a:xfrm>
          <a:prstGeom prst="rect">
            <a:avLst/>
          </a:prstGeom>
          <a:solidFill>
            <a:srgbClr val="224378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noFill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BD97A-EA8B-C93F-648F-15FB9AEB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3" y="1066922"/>
            <a:ext cx="5446227" cy="24915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85E123-318F-1B41-1068-99E75362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2" y="3827494"/>
            <a:ext cx="5446227" cy="10836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FD8827-9C54-4BBF-421D-E904E75B134A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87E-F132-EFEF-5DD9-240765EAF6BE}"/>
              </a:ext>
            </a:extLst>
          </p:cNvPr>
          <p:cNvSpPr txBox="1"/>
          <p:nvPr/>
        </p:nvSpPr>
        <p:spPr>
          <a:xfrm>
            <a:off x="520372" y="5294883"/>
            <a:ext cx="5575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I use selenium library to automatically open and scrap a website. Then I use BeautifulSoup library to access its HTML code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and extract metadata of the source.</a:t>
            </a:r>
            <a:endParaRPr lang="pl-PL" sz="1400" i="1" dirty="0">
              <a:latin typeface="system-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3FC30-A1A7-CD50-7863-5FBFBE5F07A0}"/>
              </a:ext>
            </a:extLst>
          </p:cNvPr>
          <p:cNvSpPr/>
          <p:nvPr/>
        </p:nvSpPr>
        <p:spPr>
          <a:xfrm>
            <a:off x="6350904" y="1452718"/>
            <a:ext cx="5545243" cy="9946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7553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0486D-3E9C-CD2E-5892-8CACB6B7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2D36B5-4A35-1F11-001F-5BEF48E9CFCD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Example – reshaping dataset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B3D8A-7617-590C-AF59-1A01A080D4CD}"/>
              </a:ext>
            </a:extLst>
          </p:cNvPr>
          <p:cNvSpPr txBox="1"/>
          <p:nvPr/>
        </p:nvSpPr>
        <p:spPr>
          <a:xfrm>
            <a:off x="6095999" y="1066922"/>
            <a:ext cx="56707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i="0" dirty="0">
                <a:effectLst/>
                <a:latin typeface="system-ui"/>
              </a:rPr>
              <a:t>Automated web-scraping of datasets and metadata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pl-PL" sz="1600" dirty="0">
                <a:latin typeface="system-ui"/>
              </a:rPr>
              <a:t>Cleaning and reshaping datasets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dirty="0">
                <a:latin typeface="system-ui"/>
              </a:rPr>
              <a:t>Merging datasets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10F42-D3EC-270A-FBBC-973E408D5CBC}"/>
              </a:ext>
            </a:extLst>
          </p:cNvPr>
          <p:cNvSpPr/>
          <p:nvPr/>
        </p:nvSpPr>
        <p:spPr>
          <a:xfrm>
            <a:off x="425251" y="677502"/>
            <a:ext cx="5670748" cy="120355"/>
          </a:xfrm>
          <a:prstGeom prst="rect">
            <a:avLst/>
          </a:prstGeom>
          <a:solidFill>
            <a:srgbClr val="224378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B6149-533A-70E3-DDC7-398C63F18338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9EC68A-9BE6-0EA5-2AF9-6FE3BB0C6214}"/>
              </a:ext>
            </a:extLst>
          </p:cNvPr>
          <p:cNvSpPr txBox="1"/>
          <p:nvPr/>
        </p:nvSpPr>
        <p:spPr>
          <a:xfrm>
            <a:off x="520372" y="5294883"/>
            <a:ext cx="5575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I use pandas library to pivot tables into preferred wide format, rename newly created columns and display the characteristics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of the transformed DataFrame.</a:t>
            </a:r>
            <a:endParaRPr lang="pl-PL" sz="1400" i="1" dirty="0">
              <a:latin typeface="system-u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248E52-EC54-DF1D-30C4-3AAE49D4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62"/>
          <a:stretch>
            <a:fillRect/>
          </a:stretch>
        </p:blipFill>
        <p:spPr>
          <a:xfrm>
            <a:off x="515939" y="1066922"/>
            <a:ext cx="5490414" cy="20976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0C3216-3275-09BA-566C-B95B0FAFE9D0}"/>
              </a:ext>
            </a:extLst>
          </p:cNvPr>
          <p:cNvSpPr/>
          <p:nvPr/>
        </p:nvSpPr>
        <p:spPr>
          <a:xfrm>
            <a:off x="6377799" y="946567"/>
            <a:ext cx="5545243" cy="5232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DE806-1A3F-F5F3-3DC8-D313C2C90818}"/>
              </a:ext>
            </a:extLst>
          </p:cNvPr>
          <p:cNvSpPr/>
          <p:nvPr/>
        </p:nvSpPr>
        <p:spPr>
          <a:xfrm>
            <a:off x="6377799" y="1999562"/>
            <a:ext cx="5545243" cy="5232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17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76A0B-D501-C0B7-623A-F14F3BF98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BF84F3-7C7F-5436-ABE2-D985C326DD9A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Intermediate results</a:t>
            </a:r>
            <a:endParaRPr lang="LID4096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61394D-AA6B-D0CF-93EE-37E2B2A884DF}"/>
              </a:ext>
            </a:extLst>
          </p:cNvPr>
          <p:cNvSpPr/>
          <p:nvPr/>
        </p:nvSpPr>
        <p:spPr>
          <a:xfrm>
            <a:off x="425251" y="677502"/>
            <a:ext cx="5670748" cy="120355"/>
          </a:xfrm>
          <a:prstGeom prst="rect">
            <a:avLst/>
          </a:prstGeom>
          <a:solidFill>
            <a:srgbClr val="224378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A930B-0AFB-06F7-EDBD-862F606F9A6E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A055D-94DC-EF5F-7CE6-08F4C71B111A}"/>
              </a:ext>
            </a:extLst>
          </p:cNvPr>
          <p:cNvSpPr txBox="1"/>
          <p:nvPr/>
        </p:nvSpPr>
        <p:spPr>
          <a:xfrm>
            <a:off x="425251" y="882415"/>
            <a:ext cx="616380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eu_efta_countries.csv</a:t>
            </a:r>
          </a:p>
          <a:p>
            <a:r>
              <a:rPr lang="pl-PL" sz="1400" i="1" dirty="0">
                <a:latin typeface="system-ui"/>
              </a:rPr>
              <a:t>	</a:t>
            </a:r>
            <a:r>
              <a:rPr lang="pl-PL" sz="1200" i="1" dirty="0">
                <a:latin typeface="system-ui"/>
              </a:rPr>
              <a:t>a list of </a:t>
            </a:r>
            <a:r>
              <a:rPr lang="en-US" sz="1200" i="1" dirty="0">
                <a:latin typeface="system-ui"/>
              </a:rPr>
              <a:t>E</a:t>
            </a:r>
            <a:r>
              <a:rPr lang="pl-PL" sz="1200" i="1" dirty="0">
                <a:latin typeface="system-ui"/>
              </a:rPr>
              <a:t>U</a:t>
            </a:r>
            <a:r>
              <a:rPr lang="en-US" sz="1200" i="1" dirty="0">
                <a:latin typeface="system-ui"/>
              </a:rPr>
              <a:t> and EFTA countries for filtering</a:t>
            </a:r>
            <a:r>
              <a:rPr lang="pl-PL" sz="1200" i="1" dirty="0">
                <a:latin typeface="system-ui"/>
              </a:rPr>
              <a:t> data;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scraper_data.csv </a:t>
            </a:r>
          </a:p>
          <a:p>
            <a:pPr lvl="2"/>
            <a:r>
              <a:rPr lang="pl-PL" sz="1200" i="1" dirty="0">
                <a:latin typeface="system-ui"/>
              </a:rPr>
              <a:t>the main dataset merged from the extrenal data sources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{</a:t>
            </a:r>
            <a:r>
              <a:rPr lang="en-US" sz="1200" i="1" dirty="0">
                <a:latin typeface="system-ui"/>
              </a:rPr>
              <a:t>htec_sti_exp2</a:t>
            </a:r>
            <a:r>
              <a:rPr lang="pl-PL" sz="1200" i="1" dirty="0">
                <a:latin typeface="system-ui"/>
              </a:rPr>
              <a:t>, </a:t>
            </a:r>
            <a:r>
              <a:rPr lang="en-US" sz="1200" i="1" dirty="0">
                <a:latin typeface="system-ui"/>
              </a:rPr>
              <a:t>htec_sti_pers2</a:t>
            </a:r>
            <a:r>
              <a:rPr lang="pl-PL" sz="1200" i="1" dirty="0">
                <a:latin typeface="system-ui"/>
              </a:rPr>
              <a:t>, </a:t>
            </a:r>
            <a:r>
              <a:rPr lang="en-US" sz="1200" i="1" dirty="0">
                <a:latin typeface="system-ui"/>
              </a:rPr>
              <a:t>rd_p_bempoccr2</a:t>
            </a:r>
            <a:r>
              <a:rPr lang="pl-PL" sz="1200" i="1" dirty="0">
                <a:latin typeface="system-ui"/>
              </a:rPr>
              <a:t>}; 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scraper_metadata.csv</a:t>
            </a:r>
          </a:p>
          <a:p>
            <a:pPr lvl="2"/>
            <a:r>
              <a:rPr lang="pl-PL" sz="1200" i="1" dirty="0">
                <a:latin typeface="system-ui"/>
              </a:rPr>
              <a:t>the metadata from external data sources including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dataset IDs, source, title and the date of their last update;</a:t>
            </a:r>
          </a:p>
          <a:p>
            <a:pPr lvl="2"/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scraper_code.ipynb / scraper_code.py</a:t>
            </a:r>
          </a:p>
          <a:p>
            <a:pPr lvl="2"/>
            <a:r>
              <a:rPr lang="pl-PL" sz="1200" i="1" dirty="0">
                <a:latin typeface="system-ui"/>
              </a:rPr>
              <a:t>the Python codes that can be re-used in the future </a:t>
            </a:r>
            <a:br>
              <a:rPr lang="pl-PL" sz="1200" i="1" dirty="0">
                <a:latin typeface="system-ui"/>
              </a:rPr>
            </a:br>
            <a:r>
              <a:rPr lang="pl-PL" sz="1200" i="1" dirty="0">
                <a:latin typeface="system-ui"/>
              </a:rPr>
              <a:t>in case of an Eurostat database update.</a:t>
            </a:r>
          </a:p>
        </p:txBody>
      </p:sp>
      <p:pic>
        <p:nvPicPr>
          <p:cNvPr id="2050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0DFC28CE-E05D-DCFB-463A-686C3A5E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1002769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09BA27D7-6CD3-59B3-933F-F7F489D4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1753386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1D1DB949-4095-BDCD-6BCF-F1186701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2" y="2607998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de flat color outline icon 10332153 PNG">
            <a:extLst>
              <a:ext uri="{FF2B5EF4-FFF2-40B4-BE49-F238E27FC236}">
                <a16:creationId xmlns:a16="http://schemas.microsoft.com/office/drawing/2014/main" id="{6F714FDF-94DC-BB85-3E9D-AF8CCC9B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429" y="3462610"/>
            <a:ext cx="408435" cy="4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7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8FD1A-FCAA-6509-D166-3D4A7F0F2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D82DD-60C5-20E4-E528-95B2AE4347E8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97C0E-FEC8-7362-583E-8B21AD453271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09D8D-7228-74A3-8CF0-369A30EC5C8A}"/>
              </a:ext>
            </a:extLst>
          </p:cNvPr>
          <p:cNvSpPr txBox="1"/>
          <p:nvPr/>
        </p:nvSpPr>
        <p:spPr>
          <a:xfrm>
            <a:off x="6095999" y="1066922"/>
            <a:ext cx="567074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1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</a:t>
            </a:r>
            <a:r>
              <a:rPr lang="pl-PL" sz="1600" b="1" dirty="0"/>
              <a:t>chosen efficency metrics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b="1" dirty="0"/>
              <a:t>Analys</a:t>
            </a:r>
            <a:r>
              <a:rPr lang="pl-PL" sz="1600" b="1" dirty="0"/>
              <a:t>ing</a:t>
            </a:r>
            <a:r>
              <a:rPr lang="en-US" sz="1600" b="1" dirty="0"/>
              <a:t> participation of female researchers</a:t>
            </a:r>
            <a:endParaRPr lang="pl-PL" sz="1600" b="1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  <a:p>
            <a:br>
              <a:rPr lang="pl-PL" dirty="0"/>
            </a:br>
            <a:r>
              <a:rPr lang="pl-PL" dirty="0"/>
              <a:t>	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Python</a:t>
            </a:r>
            <a:r>
              <a:rPr lang="pl-PL" sz="1600" dirty="0">
                <a:latin typeface="system-ui"/>
              </a:rPr>
              <a:t> </a:t>
            </a:r>
            <a:r>
              <a:rPr lang="en-US" sz="1600" dirty="0">
                <a:latin typeface="system-ui"/>
              </a:rPr>
              <a:t>{pandas, </a:t>
            </a:r>
            <a:r>
              <a:rPr lang="pl-PL" sz="1600" dirty="0">
                <a:latin typeface="system-ui"/>
              </a:rPr>
              <a:t>NumPy, scipy, matplotlib, seaborn</a:t>
            </a:r>
            <a:r>
              <a:rPr lang="en-US" sz="1600" dirty="0">
                <a:latin typeface="system-ui"/>
              </a:rPr>
              <a:t>}</a:t>
            </a:r>
          </a:p>
          <a:p>
            <a:r>
              <a:rPr lang="pl-PL" sz="1600" dirty="0">
                <a:latin typeface="system-ui"/>
              </a:rPr>
              <a:t>	</a:t>
            </a:r>
            <a:endParaRPr lang="en-US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	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Jupyter Notebook</a:t>
            </a:r>
            <a:r>
              <a:rPr lang="pl-PL" sz="1600" b="1" dirty="0">
                <a:solidFill>
                  <a:srgbClr val="C89140"/>
                </a:solidFill>
                <a:latin typeface="system-ui"/>
              </a:rPr>
              <a:t> </a:t>
            </a:r>
            <a:r>
              <a:rPr lang="pl-PL" sz="1600" dirty="0">
                <a:latin typeface="system-ui"/>
              </a:rPr>
              <a:t>as environment</a:t>
            </a:r>
          </a:p>
          <a:p>
            <a:endParaRPr lang="en-US" sz="1600" dirty="0">
              <a:latin typeface="system-ui"/>
            </a:endParaRPr>
          </a:p>
          <a:p>
            <a:r>
              <a:rPr lang="pl-PL" sz="1600" b="1" dirty="0">
                <a:solidFill>
                  <a:srgbClr val="C89140"/>
                </a:solidFill>
                <a:latin typeface="system-ui"/>
              </a:rPr>
              <a:t>	</a:t>
            </a:r>
            <a:r>
              <a:rPr lang="en-US" sz="1600" b="1" dirty="0">
                <a:solidFill>
                  <a:srgbClr val="C89140"/>
                </a:solidFill>
                <a:latin typeface="system-ui"/>
              </a:rPr>
              <a:t>Git &amp; GitHub</a:t>
            </a:r>
            <a:r>
              <a:rPr lang="pl-PL" sz="1600" b="1" dirty="0">
                <a:solidFill>
                  <a:srgbClr val="C89140"/>
                </a:solidFill>
                <a:latin typeface="system-ui"/>
              </a:rPr>
              <a:t> </a:t>
            </a:r>
            <a:r>
              <a:rPr lang="pl-PL" sz="1600" dirty="0">
                <a:latin typeface="system-ui"/>
              </a:rPr>
              <a:t>for version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E64AC-E7EA-9120-646D-EDF8706D1DF5}"/>
              </a:ext>
            </a:extLst>
          </p:cNvPr>
          <p:cNvSpPr txBox="1"/>
          <p:nvPr/>
        </p:nvSpPr>
        <p:spPr>
          <a:xfrm>
            <a:off x="425251" y="1066922"/>
            <a:ext cx="616380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l-PL" sz="1600" b="0" i="0" dirty="0">
                <a:effectLst/>
                <a:latin typeface="system-ui"/>
              </a:rPr>
              <a:t>I have generated three new data sources and an reusable code: </a:t>
            </a:r>
          </a:p>
          <a:p>
            <a:pPr algn="l">
              <a:buNone/>
            </a:pPr>
            <a:endParaRPr lang="pl-PL" sz="1600" b="0" i="0" dirty="0">
              <a:effectLst/>
              <a:latin typeface="system-ui"/>
            </a:endParaRPr>
          </a:p>
          <a:p>
            <a:pPr algn="l">
              <a:buNone/>
            </a:pPr>
            <a:endParaRPr lang="pl-PL" sz="1600" b="0" i="0" dirty="0">
              <a:effectLst/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eu_efta_countries.csv</a:t>
            </a:r>
          </a:p>
          <a:p>
            <a:r>
              <a:rPr lang="pl-PL" sz="1600" i="1" dirty="0">
                <a:latin typeface="system-ui"/>
              </a:rPr>
              <a:t>	</a:t>
            </a:r>
            <a:r>
              <a:rPr lang="pl-PL" sz="1400" i="1" dirty="0">
                <a:latin typeface="system-ui"/>
              </a:rPr>
              <a:t>a list of </a:t>
            </a:r>
            <a:r>
              <a:rPr lang="en-US" sz="1400" i="1" dirty="0">
                <a:latin typeface="system-ui"/>
              </a:rPr>
              <a:t>E</a:t>
            </a:r>
            <a:r>
              <a:rPr lang="pl-PL" sz="1400" i="1" dirty="0">
                <a:latin typeface="system-ui"/>
              </a:rPr>
              <a:t>U</a:t>
            </a:r>
            <a:r>
              <a:rPr lang="en-US" sz="1400" i="1" dirty="0">
                <a:latin typeface="system-ui"/>
              </a:rPr>
              <a:t> and EFTA countries for filtering</a:t>
            </a:r>
            <a:r>
              <a:rPr lang="pl-PL" sz="1400" i="1" dirty="0">
                <a:latin typeface="system-ui"/>
              </a:rPr>
              <a:t> the main dataset;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scraper_data.csv </a:t>
            </a:r>
          </a:p>
          <a:p>
            <a:pPr lvl="2"/>
            <a:r>
              <a:rPr lang="pl-PL" sz="1400" i="1" dirty="0">
                <a:latin typeface="system-ui"/>
              </a:rPr>
              <a:t>the main dataset merged from the three extrenal data sources {</a:t>
            </a:r>
            <a:r>
              <a:rPr lang="en-US" sz="1400" i="1" dirty="0">
                <a:latin typeface="system-ui"/>
              </a:rPr>
              <a:t>htec_sti_exp2</a:t>
            </a:r>
            <a:r>
              <a:rPr lang="pl-PL" sz="1400" i="1" dirty="0">
                <a:latin typeface="system-ui"/>
              </a:rPr>
              <a:t>, </a:t>
            </a:r>
            <a:r>
              <a:rPr lang="en-US" sz="1400" i="1" dirty="0">
                <a:latin typeface="system-ui"/>
              </a:rPr>
              <a:t>htec_sti_pers2</a:t>
            </a:r>
            <a:r>
              <a:rPr lang="pl-PL" sz="1400" i="1" dirty="0">
                <a:latin typeface="system-ui"/>
              </a:rPr>
              <a:t>, </a:t>
            </a:r>
            <a:r>
              <a:rPr lang="en-US" sz="1400" i="1" dirty="0">
                <a:latin typeface="system-ui"/>
              </a:rPr>
              <a:t>rd_p_bempoccr2</a:t>
            </a:r>
            <a:r>
              <a:rPr lang="pl-PL" sz="1400" i="1" dirty="0">
                <a:latin typeface="system-ui"/>
              </a:rPr>
              <a:t>}; </a:t>
            </a:r>
          </a:p>
          <a:p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scraper_metadata.csv</a:t>
            </a:r>
          </a:p>
          <a:p>
            <a:pPr lvl="2"/>
            <a:r>
              <a:rPr lang="pl-PL" sz="1400" i="1" dirty="0">
                <a:latin typeface="system-ui"/>
              </a:rPr>
              <a:t>the metadata about three external data sources including </a:t>
            </a:r>
            <a:br>
              <a:rPr lang="pl-PL" sz="1400" i="1" dirty="0">
                <a:latin typeface="system-ui"/>
              </a:rPr>
            </a:br>
            <a:r>
              <a:rPr lang="pl-PL" sz="1400" i="1" dirty="0">
                <a:latin typeface="system-ui"/>
              </a:rPr>
              <a:t>dataset IDs, source, title and the date of their last update;</a:t>
            </a:r>
          </a:p>
          <a:p>
            <a:pPr lvl="2"/>
            <a:endParaRPr lang="pl-PL" sz="1600" dirty="0">
              <a:latin typeface="system-ui"/>
            </a:endParaRPr>
          </a:p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	scraper_code.ipynb / scraper_code.py</a:t>
            </a:r>
          </a:p>
          <a:p>
            <a:pPr lvl="2"/>
            <a:r>
              <a:rPr lang="pl-PL" sz="1400" i="1" dirty="0">
                <a:latin typeface="system-ui"/>
              </a:rPr>
              <a:t>the Python codes that can be used in the future </a:t>
            </a:r>
            <a:br>
              <a:rPr lang="pl-PL" sz="1400" i="1" dirty="0">
                <a:latin typeface="system-ui"/>
              </a:rPr>
            </a:br>
            <a:r>
              <a:rPr lang="pl-PL" sz="1400" i="1" dirty="0">
                <a:latin typeface="system-ui"/>
              </a:rPr>
              <a:t>to re-scrap the data in case of an Eurostat database update.</a:t>
            </a:r>
          </a:p>
        </p:txBody>
      </p:sp>
      <p:pic>
        <p:nvPicPr>
          <p:cNvPr id="12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23FEF98D-AA01-1FE4-6B30-128BD0C6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73" y="1765387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2098A696-0D62-9B0D-A19D-88F09D899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4" y="2496135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36- data source Vector Icons free download in SVG, PNG Format">
            <a:extLst>
              <a:ext uri="{FF2B5EF4-FFF2-40B4-BE49-F238E27FC236}">
                <a16:creationId xmlns:a16="http://schemas.microsoft.com/office/drawing/2014/main" id="{F8D1D05B-B46C-BDD9-CE5A-94FEFCBF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9" y="3403199"/>
            <a:ext cx="434788" cy="43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ode flat color outline icon 10332153 PNG">
            <a:extLst>
              <a:ext uri="{FF2B5EF4-FFF2-40B4-BE49-F238E27FC236}">
                <a16:creationId xmlns:a16="http://schemas.microsoft.com/office/drawing/2014/main" id="{8E07A7D9-B5B1-5A9C-1CF4-BA555892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322" y="4328199"/>
            <a:ext cx="408435" cy="4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888DC7-F273-9EF0-CF65-BBAEEA802414}"/>
              </a:ext>
            </a:extLst>
          </p:cNvPr>
          <p:cNvSpPr/>
          <p:nvPr/>
        </p:nvSpPr>
        <p:spPr>
          <a:xfrm>
            <a:off x="425251" y="1066922"/>
            <a:ext cx="5545243" cy="47705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9007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6737-69B2-8C57-B10E-CBE39B230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330F71-FDAF-02B5-926B-3F377137BFB5}"/>
              </a:ext>
            </a:extLst>
          </p:cNvPr>
          <p:cNvSpPr txBox="1"/>
          <p:nvPr/>
        </p:nvSpPr>
        <p:spPr>
          <a:xfrm>
            <a:off x="5670748" y="1542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l-PL" sz="2800" b="1" dirty="0"/>
              <a:t>Further Approach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18639-33CE-FDC0-C5C8-EB63246C7CAB}"/>
              </a:ext>
            </a:extLst>
          </p:cNvPr>
          <p:cNvSpPr/>
          <p:nvPr/>
        </p:nvSpPr>
        <p:spPr>
          <a:xfrm>
            <a:off x="6096000" y="677503"/>
            <a:ext cx="5670748" cy="120355"/>
          </a:xfrm>
          <a:prstGeom prst="rect">
            <a:avLst/>
          </a:prstGeom>
          <a:solidFill>
            <a:srgbClr val="C8914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FE3E-AE00-96B7-9794-02B1B47248B3}"/>
              </a:ext>
            </a:extLst>
          </p:cNvPr>
          <p:cNvSpPr txBox="1"/>
          <p:nvPr/>
        </p:nvSpPr>
        <p:spPr>
          <a:xfrm>
            <a:off x="6095999" y="1066922"/>
            <a:ext cx="56707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O1: </a:t>
            </a:r>
            <a:r>
              <a:rPr lang="pl-PL" sz="1600" b="1" i="0" dirty="0">
                <a:effectLst/>
                <a:latin typeface="system-ui"/>
              </a:rPr>
              <a:t>Dataset preprocessing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O1.1 </a:t>
            </a:r>
            <a:r>
              <a:rPr lang="pl-PL" sz="1400" dirty="0">
                <a:latin typeface="system-ui"/>
              </a:rPr>
              <a:t>Loading datasets and metadata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O1.2 </a:t>
            </a:r>
            <a:r>
              <a:rPr lang="pl-PL" sz="1400" dirty="0">
                <a:latin typeface="system-ui"/>
              </a:rPr>
              <a:t>Filterng and renaming dataset variables</a:t>
            </a:r>
          </a:p>
          <a:p>
            <a:pPr marL="108000"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O1.3 </a:t>
            </a:r>
            <a:r>
              <a:rPr lang="pl-PL" sz="1400" dirty="0">
                <a:latin typeface="system-ui"/>
              </a:rPr>
              <a:t>Missing data review and country selection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/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O2: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</a:t>
            </a:r>
            <a:r>
              <a:rPr lang="pl-PL" sz="1600" dirty="0"/>
              <a:t>chosen efficency metrics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O2.1 </a:t>
            </a:r>
            <a:r>
              <a:rPr lang="en-US" sz="1400" dirty="0">
                <a:latin typeface="system-ui"/>
              </a:rPr>
              <a:t>Calculating Annual Spending Efficiency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O2.2 </a:t>
            </a:r>
            <a:r>
              <a:rPr lang="en-US" sz="1400" dirty="0">
                <a:latin typeface="system-ui"/>
              </a:rPr>
              <a:t>Calculating Annual Labor Intensity</a:t>
            </a:r>
            <a:r>
              <a:rPr lang="pl-PL" sz="1400" dirty="0">
                <a:latin typeface="system-ui"/>
              </a:rPr>
              <a:t> across countries</a:t>
            </a:r>
          </a:p>
          <a:p>
            <a:pPr algn="r">
              <a:buNone/>
            </a:pPr>
            <a:endParaRPr lang="pl-PL" sz="1600" dirty="0">
              <a:latin typeface="system-ui"/>
            </a:endParaRPr>
          </a:p>
          <a:p>
            <a:pPr algn="r">
              <a:buNone/>
            </a:pPr>
            <a:r>
              <a:rPr lang="pl-PL" sz="1600" b="1" i="0" dirty="0">
                <a:solidFill>
                  <a:srgbClr val="C89140"/>
                </a:solidFill>
                <a:effectLst/>
                <a:latin typeface="system-ui"/>
              </a:rPr>
              <a:t>O3: </a:t>
            </a:r>
            <a:r>
              <a:rPr lang="en-US" sz="1600" dirty="0"/>
              <a:t>Analys</a:t>
            </a:r>
            <a:r>
              <a:rPr lang="pl-PL" sz="1600" dirty="0"/>
              <a:t>ing</a:t>
            </a:r>
            <a:r>
              <a:rPr lang="en-US" sz="1600" dirty="0"/>
              <a:t> participation of female researchers</a:t>
            </a:r>
            <a:endParaRPr lang="pl-PL" sz="1600" b="0" i="0" dirty="0">
              <a:effectLst/>
              <a:latin typeface="system-ui"/>
            </a:endParaRPr>
          </a:p>
          <a:p>
            <a:pPr algn="r">
              <a:spcBef>
                <a:spcPts val="600"/>
              </a:spcBef>
              <a:buNone/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O3.1 </a:t>
            </a:r>
            <a:r>
              <a:rPr lang="pl-PL" sz="1400" dirty="0">
                <a:latin typeface="system-ui"/>
              </a:rPr>
              <a:t>Calculating Share of Female Researchers in all Researchers</a:t>
            </a: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O3.2</a:t>
            </a:r>
            <a:r>
              <a:rPr lang="en-US" dirty="0"/>
              <a:t> </a:t>
            </a:r>
            <a:r>
              <a:rPr lang="en-US" sz="1400" dirty="0">
                <a:latin typeface="system-ui"/>
              </a:rPr>
              <a:t>Spending Efficiency </a:t>
            </a:r>
            <a:r>
              <a:rPr lang="pl-PL" sz="1400" dirty="0">
                <a:latin typeface="system-ui"/>
              </a:rPr>
              <a:t>vs.</a:t>
            </a:r>
            <a:r>
              <a:rPr lang="en-US" sz="1400" dirty="0">
                <a:latin typeface="system-ui"/>
              </a:rPr>
              <a:t> Female </a:t>
            </a:r>
            <a:r>
              <a:rPr lang="pl-PL" sz="1400" dirty="0">
                <a:latin typeface="system-ui"/>
              </a:rPr>
              <a:t>Researchers </a:t>
            </a:r>
            <a:r>
              <a:rPr lang="en-US" sz="1400" dirty="0">
                <a:latin typeface="system-ui"/>
              </a:rPr>
              <a:t>Share</a:t>
            </a:r>
            <a:endParaRPr lang="pl-PL" sz="1400" dirty="0">
              <a:latin typeface="system-ui"/>
            </a:endParaRPr>
          </a:p>
          <a:p>
            <a:pPr algn="r">
              <a:spcBef>
                <a:spcPts val="600"/>
              </a:spcBef>
            </a:pPr>
            <a:r>
              <a:rPr lang="pl-PL" sz="1400" b="1" dirty="0">
                <a:solidFill>
                  <a:srgbClr val="C89140"/>
                </a:solidFill>
                <a:latin typeface="system-ui"/>
              </a:rPr>
              <a:t>O3.3</a:t>
            </a:r>
            <a:r>
              <a:rPr lang="en-US" dirty="0"/>
              <a:t> </a:t>
            </a:r>
            <a:r>
              <a:rPr lang="pl-PL" sz="1400" dirty="0">
                <a:latin typeface="system-ui"/>
              </a:rPr>
              <a:t>Calculating </a:t>
            </a:r>
            <a:r>
              <a:rPr lang="en-US" sz="1400" dirty="0">
                <a:latin typeface="system-ui"/>
              </a:rPr>
              <a:t>Growth Rate</a:t>
            </a:r>
            <a:r>
              <a:rPr lang="pl-PL" sz="1400" dirty="0">
                <a:latin typeface="system-ui"/>
              </a:rPr>
              <a:t>s</a:t>
            </a:r>
            <a:r>
              <a:rPr lang="en-US" sz="1400" dirty="0">
                <a:latin typeface="system-ui"/>
              </a:rPr>
              <a:t> </a:t>
            </a:r>
            <a:r>
              <a:rPr lang="pl-PL" sz="1400" dirty="0">
                <a:latin typeface="system-ui"/>
              </a:rPr>
              <a:t>of chosen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325640-5531-7493-B52B-39B335E999B0}"/>
              </a:ext>
            </a:extLst>
          </p:cNvPr>
          <p:cNvSpPr/>
          <p:nvPr/>
        </p:nvSpPr>
        <p:spPr>
          <a:xfrm>
            <a:off x="6221505" y="1452718"/>
            <a:ext cx="5545243" cy="2416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A7F1F-080B-1C32-FD58-B1B6074A5090}"/>
              </a:ext>
            </a:extLst>
          </p:cNvPr>
          <p:cNvSpPr/>
          <p:nvPr/>
        </p:nvSpPr>
        <p:spPr>
          <a:xfrm>
            <a:off x="6158751" y="1963393"/>
            <a:ext cx="5545243" cy="28865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EC95-1236-571C-B733-DF0047D3FE1D}"/>
              </a:ext>
            </a:extLst>
          </p:cNvPr>
          <p:cNvSpPr txBox="1"/>
          <p:nvPr/>
        </p:nvSpPr>
        <p:spPr>
          <a:xfrm>
            <a:off x="425251" y="15428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Example – filtering dataset</a:t>
            </a:r>
            <a:endParaRPr lang="LID4096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8DD44-69EF-76FC-F0C8-B6E419AFFC3E}"/>
              </a:ext>
            </a:extLst>
          </p:cNvPr>
          <p:cNvSpPr/>
          <p:nvPr/>
        </p:nvSpPr>
        <p:spPr>
          <a:xfrm>
            <a:off x="425252" y="677501"/>
            <a:ext cx="5670748" cy="120355"/>
          </a:xfrm>
          <a:prstGeom prst="rect">
            <a:avLst/>
          </a:prstGeom>
          <a:solidFill>
            <a:srgbClr val="224378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n>
                <a:solidFill>
                  <a:srgbClr val="C89140"/>
                </a:solidFill>
              </a:ln>
              <a:solidFill>
                <a:srgbClr val="C891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86190-28B6-1F9E-3CD9-E29B7DABEF83}"/>
              </a:ext>
            </a:extLst>
          </p:cNvPr>
          <p:cNvSpPr txBox="1"/>
          <p:nvPr/>
        </p:nvSpPr>
        <p:spPr>
          <a:xfrm>
            <a:off x="520372" y="5294883"/>
            <a:ext cx="55756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224378"/>
                </a:solidFill>
                <a:latin typeface="system-ui"/>
              </a:rPr>
              <a:t>SOLUTION</a:t>
            </a:r>
            <a:br>
              <a:rPr lang="pl-PL" sz="1400" dirty="0">
                <a:latin typeface="system-ui"/>
              </a:rPr>
            </a:br>
            <a:r>
              <a:rPr lang="pl-PL" sz="1600" i="1" dirty="0">
                <a:latin typeface="system-ui"/>
              </a:rPr>
              <a:t>As the analysis focuses only on EU and EFTA countries,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I wrote a simple function that effectively allows me to filter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the main dataset by a list of EU and EFTA countries, </a:t>
            </a:r>
            <a:br>
              <a:rPr lang="pl-PL" sz="1600" i="1" dirty="0">
                <a:latin typeface="system-ui"/>
              </a:rPr>
            </a:br>
            <a:r>
              <a:rPr lang="pl-PL" sz="1600" i="1" dirty="0">
                <a:latin typeface="system-ui"/>
              </a:rPr>
              <a:t>previously scrapped from the Eurostat website.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927C6-7EC0-9952-70C9-A2BA2238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1" y="2191151"/>
            <a:ext cx="5490414" cy="12154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B842E8-683F-7AA7-269C-55DDE55A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66922"/>
            <a:ext cx="2792038" cy="10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3485</Words>
  <Application>Microsoft Office PowerPoint</Application>
  <PresentationFormat>Widescreen</PresentationFormat>
  <Paragraphs>430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system-ui</vt:lpstr>
      <vt:lpstr>Office Theme</vt:lpstr>
      <vt:lpstr>Efficiency and Diversity of R&amp;D in Knowledge-Intensive Services  (2005–2023)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Dominika D</dc:creator>
  <cp:lastModifiedBy>Dominika D</cp:lastModifiedBy>
  <cp:revision>4</cp:revision>
  <dcterms:created xsi:type="dcterms:W3CDTF">2025-10-24T08:49:32Z</dcterms:created>
  <dcterms:modified xsi:type="dcterms:W3CDTF">2025-10-24T14:58:44Z</dcterms:modified>
</cp:coreProperties>
</file>