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308" r:id="rId2"/>
    <p:sldId id="338" r:id="rId3"/>
    <p:sldId id="325" r:id="rId4"/>
    <p:sldId id="324" r:id="rId5"/>
    <p:sldId id="331" r:id="rId6"/>
    <p:sldId id="310" r:id="rId7"/>
    <p:sldId id="309" r:id="rId8"/>
    <p:sldId id="313" r:id="rId9"/>
    <p:sldId id="315" r:id="rId10"/>
    <p:sldId id="317" r:id="rId11"/>
    <p:sldId id="320" r:id="rId12"/>
    <p:sldId id="328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B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1" autoAdjust="0"/>
  </p:normalViewPr>
  <p:slideViewPr>
    <p:cSldViewPr>
      <p:cViewPr varScale="1">
        <p:scale>
          <a:sx n="71" d="100"/>
          <a:sy n="71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BE38C-EE2F-4683-B26D-61E136565263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478A4-4611-41D4-A0E2-9E04C4693C3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 </a:t>
            </a:r>
            <a:r>
              <a:rPr lang="pl-PL" b="1" dirty="0" err="1" smtClean="0">
                <a:latin typeface="Bookman Old Style" pitchFamily="18" charset="0"/>
              </a:rPr>
              <a:t>Droit-Volet</a:t>
            </a:r>
            <a:r>
              <a:rPr lang="pl-PL" b="1" dirty="0" smtClean="0">
                <a:latin typeface="Bookman Old Style" pitchFamily="18" charset="0"/>
              </a:rPr>
              <a:t> (nie)</a:t>
            </a:r>
            <a:r>
              <a:rPr lang="pl-PL" b="0" dirty="0" smtClean="0">
                <a:latin typeface="Bookman Old Style" pitchFamily="18" charset="0"/>
              </a:rPr>
              <a:t>przyjemność bodźca uzyskana została odwróceniem</a:t>
            </a:r>
            <a:r>
              <a:rPr lang="pl-PL" b="0" baseline="0" dirty="0" smtClean="0">
                <a:latin typeface="Bookman Old Style" pitchFamily="18" charset="0"/>
              </a:rPr>
              <a:t> przebiegu czasowego melodii. My postanowiliśmy użyć muzycznego pojęcia konsonansowości. 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478A4-4611-41D4-A0E2-9E04C4693C3D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07.11.2018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96944" cy="1470025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ookman Old Style" pitchFamily="18" charset="0"/>
                <a:cs typeface="Calibri" pitchFamily="34" charset="0"/>
              </a:rPr>
              <a:t>ANALIZA DANYCH EKSPERYMENTALNYCH </a:t>
            </a:r>
            <a:br>
              <a:rPr lang="pl-PL" dirty="0" smtClean="0">
                <a:latin typeface="Bookman Old Style" pitchFamily="18" charset="0"/>
                <a:cs typeface="Calibri" pitchFamily="34" charset="0"/>
              </a:rPr>
            </a:br>
            <a:r>
              <a:rPr lang="pl-PL" dirty="0" smtClean="0">
                <a:latin typeface="Bookman Old Style" pitchFamily="18" charset="0"/>
                <a:cs typeface="Calibri" pitchFamily="34" charset="0"/>
              </a:rPr>
              <a:t/>
            </a:r>
            <a:br>
              <a:rPr lang="pl-PL" dirty="0" smtClean="0">
                <a:latin typeface="Bookman Old Style" pitchFamily="18" charset="0"/>
                <a:cs typeface="Calibri" pitchFamily="34" charset="0"/>
              </a:rPr>
            </a:br>
            <a:r>
              <a:rPr lang="pl-PL" dirty="0" smtClean="0">
                <a:latin typeface="Bookman Old Style" pitchFamily="18" charset="0"/>
                <a:cs typeface="Calibri" pitchFamily="34" charset="0"/>
              </a:rPr>
              <a:t>WINTER / SUMMER 2017</a:t>
            </a:r>
            <a:endParaRPr lang="pl-PL" dirty="0">
              <a:latin typeface="Bookman Old Style" pitchFamily="18" charset="0"/>
              <a:cs typeface="Calibri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83768" y="494116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pl-PL" sz="2800" dirty="0" smtClean="0">
                <a:solidFill>
                  <a:schemeClr val="tx1"/>
                </a:solidFill>
                <a:latin typeface="Bookman Old Style" pitchFamily="18" charset="0"/>
              </a:rPr>
              <a:t>DOMINIKA DRĄŻYK</a:t>
            </a:r>
          </a:p>
          <a:p>
            <a:pPr algn="r"/>
            <a:r>
              <a:rPr lang="pl-PL" sz="2800" dirty="0" smtClean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pl-PL" sz="2000" dirty="0" smtClean="0">
                <a:solidFill>
                  <a:schemeClr val="tx1"/>
                </a:solidFill>
                <a:latin typeface="Bookman Old Style" pitchFamily="18" charset="0"/>
              </a:rPr>
              <a:t>KOGNITYWISTYKA, ST. II ROK I</a:t>
            </a:r>
          </a:p>
          <a:p>
            <a:pPr algn="r"/>
            <a:r>
              <a:rPr lang="pl-PL" sz="2000" dirty="0" smtClean="0">
                <a:solidFill>
                  <a:schemeClr val="tx1"/>
                </a:solidFill>
                <a:latin typeface="Bookman Old Style" pitchFamily="18" charset="0"/>
              </a:rPr>
              <a:t>LABORATORIUM INŻYNIERII KOGNITYWNEJ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l-PL" dirty="0" err="1" smtClean="0">
                <a:latin typeface="Bookman Old Style" pitchFamily="18" charset="0"/>
              </a:rPr>
              <a:t>BiosPPy</a:t>
            </a:r>
            <a:r>
              <a:rPr lang="pl-PL" dirty="0" smtClean="0">
                <a:latin typeface="Bookman Old Style" pitchFamily="18" charset="0"/>
              </a:rPr>
              <a:t> (</a:t>
            </a:r>
            <a:r>
              <a:rPr lang="pl-PL" dirty="0" err="1" smtClean="0">
                <a:latin typeface="Bookman Old Style" pitchFamily="18" charset="0"/>
              </a:rPr>
              <a:t>P_QRS_T</a:t>
            </a:r>
            <a:r>
              <a:rPr lang="pl-PL" dirty="0" smtClean="0">
                <a:latin typeface="Bookman Old Style" pitchFamily="18" charset="0"/>
              </a:rPr>
              <a:t> </a:t>
            </a:r>
            <a:r>
              <a:rPr lang="pl-PL" dirty="0" err="1" smtClean="0">
                <a:latin typeface="Bookman Old Style" pitchFamily="18" charset="0"/>
              </a:rPr>
              <a:t>clusterring</a:t>
            </a:r>
            <a:r>
              <a:rPr lang="pl-PL" dirty="0" smtClean="0">
                <a:latin typeface="Bookman Old Style" pitchFamily="18" charset="0"/>
              </a:rPr>
              <a:t>)</a:t>
            </a:r>
            <a:endParaRPr lang="pl-PL" dirty="0">
              <a:latin typeface="Bookman Old Styl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97281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sz="2000" dirty="0" smtClean="0">
                <a:latin typeface="Bookman Old Style" pitchFamily="18" charset="0"/>
              </a:rPr>
              <a:t>Z każdego z plików trzeba wyszukać najpierw punkty R, następnie po lokalnych </a:t>
            </a:r>
            <a:r>
              <a:rPr lang="pl-PL" sz="2000" dirty="0" err="1" smtClean="0">
                <a:latin typeface="Bookman Old Style" pitchFamily="18" charset="0"/>
              </a:rPr>
              <a:t>maximach</a:t>
            </a:r>
            <a:r>
              <a:rPr lang="pl-PL" sz="2000" dirty="0" smtClean="0">
                <a:latin typeface="Bookman Old Style" pitchFamily="18" charset="0"/>
              </a:rPr>
              <a:t> punkty QS i PT i stworzyć wzorzec całego kompleksu dla pliku. </a:t>
            </a:r>
          </a:p>
          <a:p>
            <a:pPr>
              <a:buNone/>
            </a:pPr>
            <a:r>
              <a:rPr lang="pl-PL" sz="2000" dirty="0" smtClean="0">
                <a:latin typeface="Bookman Old Style" pitchFamily="18" charset="0"/>
              </a:rPr>
              <a:t>Na podstawie tych wyszukanych wierzchołków cały sygnał jest </a:t>
            </a:r>
            <a:r>
              <a:rPr lang="pl-PL" sz="2000" dirty="0" err="1" smtClean="0">
                <a:latin typeface="Bookman Old Style" pitchFamily="18" charset="0"/>
              </a:rPr>
              <a:t>klastrowany</a:t>
            </a:r>
            <a:r>
              <a:rPr lang="pl-PL" sz="2000" dirty="0" smtClean="0">
                <a:latin typeface="Bookman Old Style" pitchFamily="18" charset="0"/>
              </a:rPr>
              <a:t> na odcinki by móc sprawdzić do którego z nich „wpada” początek dźwięku. </a:t>
            </a:r>
          </a:p>
          <a:p>
            <a:pPr>
              <a:buNone/>
            </a:pPr>
            <a:r>
              <a:rPr lang="pl-PL" sz="2000" dirty="0" smtClean="0"/>
              <a:t>   </a:t>
            </a:r>
          </a:p>
        </p:txBody>
      </p:sp>
      <p:pic>
        <p:nvPicPr>
          <p:cNvPr id="4" name="Symbol zastępczy zawartości 3" descr="Efekt_wyszukania_PQRST.png"/>
          <p:cNvPicPr>
            <a:picLocks noChangeAspect="1"/>
          </p:cNvPicPr>
          <p:nvPr/>
        </p:nvPicPr>
        <p:blipFill>
          <a:blip r:embed="rId2" cstate="print"/>
          <a:srcRect l="5850" t="6996" r="5850" b="3908"/>
          <a:stretch>
            <a:fillRect/>
          </a:stretch>
        </p:blipFill>
        <p:spPr>
          <a:xfrm>
            <a:off x="323528" y="3140968"/>
            <a:ext cx="3726414" cy="2819989"/>
          </a:xfrm>
          <a:prstGeom prst="rect">
            <a:avLst/>
          </a:prstGeom>
        </p:spPr>
      </p:pic>
      <p:pic>
        <p:nvPicPr>
          <p:cNvPr id="5" name="Symbol zastępczy zawartości 3" descr="BioSPPy.png"/>
          <p:cNvPicPr>
            <a:picLocks noChangeAspect="1"/>
          </p:cNvPicPr>
          <p:nvPr/>
        </p:nvPicPr>
        <p:blipFill>
          <a:blip r:embed="rId3" cstate="print"/>
          <a:srcRect l="1584" t="632" r="6067" b="10272"/>
          <a:stretch>
            <a:fillRect/>
          </a:stretch>
        </p:blipFill>
        <p:spPr>
          <a:xfrm>
            <a:off x="4067944" y="3212976"/>
            <a:ext cx="4824536" cy="2623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ookman Old Style" pitchFamily="18" charset="0"/>
              </a:rPr>
              <a:t>KLASTROWANIE: </a:t>
            </a:r>
            <a:endParaRPr lang="pl-PL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BioSPP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7173" t="21315" r="9653" b="37319"/>
          <a:stretch>
            <a:fillRect/>
          </a:stretch>
        </p:blipFill>
        <p:spPr>
          <a:xfrm>
            <a:off x="395536" y="1803955"/>
            <a:ext cx="8064896" cy="4351618"/>
          </a:xfrm>
        </p:spPr>
      </p:pic>
      <p:sp>
        <p:nvSpPr>
          <p:cNvPr id="5" name="pole tekstowe 4"/>
          <p:cNvSpPr txBox="1"/>
          <p:nvPr/>
        </p:nvSpPr>
        <p:spPr>
          <a:xfrm>
            <a:off x="1187624" y="400506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P</a:t>
            </a:r>
            <a:endParaRPr lang="pl-PL" sz="32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2483768" y="566124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Q</a:t>
            </a:r>
            <a:endParaRPr lang="pl-PL" sz="32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915816" y="12687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R</a:t>
            </a:r>
            <a:endParaRPr lang="pl-PL" sz="32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419872" y="594928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S</a:t>
            </a:r>
            <a:endParaRPr lang="pl-PL" sz="32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084168" y="378904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T</a:t>
            </a:r>
            <a:endParaRPr lang="pl-PL" sz="3200" b="1" dirty="0"/>
          </a:p>
        </p:txBody>
      </p:sp>
      <p:grpSp>
        <p:nvGrpSpPr>
          <p:cNvPr id="3" name="Grupa 15"/>
          <p:cNvGrpSpPr/>
          <p:nvPr/>
        </p:nvGrpSpPr>
        <p:grpSpPr>
          <a:xfrm>
            <a:off x="1403648" y="1700808"/>
            <a:ext cx="4968552" cy="4896544"/>
            <a:chOff x="1979712" y="1052736"/>
            <a:chExt cx="4392488" cy="5544616"/>
          </a:xfrm>
        </p:grpSpPr>
        <p:cxnSp>
          <p:nvCxnSpPr>
            <p:cNvPr id="11" name="Łącznik prosty ze strzałką 10"/>
            <p:cNvCxnSpPr/>
            <p:nvPr/>
          </p:nvCxnSpPr>
          <p:spPr>
            <a:xfrm flipV="1">
              <a:off x="1979712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/>
            <p:cNvCxnSpPr/>
            <p:nvPr/>
          </p:nvCxnSpPr>
          <p:spPr>
            <a:xfrm flipV="1">
              <a:off x="3203848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/>
            <p:cNvCxnSpPr/>
            <p:nvPr/>
          </p:nvCxnSpPr>
          <p:spPr>
            <a:xfrm flipV="1">
              <a:off x="3563888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/>
            <p:cNvCxnSpPr/>
            <p:nvPr/>
          </p:nvCxnSpPr>
          <p:spPr>
            <a:xfrm flipV="1">
              <a:off x="3923928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ze strzałką 14"/>
            <p:cNvCxnSpPr/>
            <p:nvPr/>
          </p:nvCxnSpPr>
          <p:spPr>
            <a:xfrm flipV="1">
              <a:off x="6372200" y="1052736"/>
              <a:ext cx="0" cy="554461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pole tekstowe 16"/>
          <p:cNvSpPr txBox="1"/>
          <p:nvPr/>
        </p:nvSpPr>
        <p:spPr>
          <a:xfrm>
            <a:off x="395536" y="148478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|0P|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1691680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|PQ|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2483768" y="908720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|QR|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3131840" y="908720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|RS|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4572000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|ST|</a:t>
            </a:r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948264" y="1484784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b="1" dirty="0" smtClean="0">
                <a:solidFill>
                  <a:srgbClr val="FF0000"/>
                </a:solidFill>
              </a:rPr>
              <a:t>|T0|</a:t>
            </a:r>
            <a:endParaRPr lang="pl-PL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sz="4000" dirty="0" smtClean="0">
                <a:latin typeface="Bookman Old Style" pitchFamily="18" charset="0"/>
              </a:rPr>
              <a:t>WINTER_PART_1_ECG </a:t>
            </a:r>
            <a:br>
              <a:rPr lang="pl-PL" sz="4000" dirty="0" smtClean="0">
                <a:latin typeface="Bookman Old Style" pitchFamily="18" charset="0"/>
              </a:rPr>
            </a:br>
            <a:r>
              <a:rPr lang="pl-PL" sz="4000" dirty="0" smtClean="0">
                <a:latin typeface="Bookman Old Style" pitchFamily="18" charset="0"/>
              </a:rPr>
              <a:t>N = 4483 (62 </a:t>
            </a:r>
            <a:r>
              <a:rPr lang="pl-PL" sz="4000" dirty="0" err="1" smtClean="0">
                <a:latin typeface="Bookman Old Style" pitchFamily="18" charset="0"/>
              </a:rPr>
              <a:t>participants</a:t>
            </a:r>
            <a:r>
              <a:rPr lang="pl-PL" sz="4000" dirty="0" smtClean="0">
                <a:latin typeface="Bookman Old Style" pitchFamily="18" charset="0"/>
              </a:rPr>
              <a:t>)</a:t>
            </a:r>
            <a:endParaRPr lang="pl-PL" sz="4000" dirty="0">
              <a:latin typeface="Bookman Old Style" pitchFamily="18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95536" y="2276872"/>
            <a:ext cx="8280920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Century" pitchFamily="18" charset="0"/>
              </a:rPr>
              <a:t>DURATION: 		[1300, 1800, 2300, 2800]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Century" pitchFamily="18" charset="0"/>
              </a:rPr>
              <a:t>SOUND: 			[</a:t>
            </a:r>
            <a:r>
              <a:rPr lang="pl-PL" sz="2400" dirty="0" err="1" smtClean="0">
                <a:latin typeface="Century" pitchFamily="18" charset="0"/>
              </a:rPr>
              <a:t>aug</a:t>
            </a:r>
            <a:r>
              <a:rPr lang="pl-PL" sz="2400" dirty="0" smtClean="0">
                <a:latin typeface="Century" pitchFamily="18" charset="0"/>
              </a:rPr>
              <a:t>, minor, major]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Century" pitchFamily="18" charset="0"/>
              </a:rPr>
              <a:t>PART: </a:t>
            </a:r>
            <a:r>
              <a:rPr lang="pl-PL" dirty="0" smtClean="0">
                <a:latin typeface="Century" pitchFamily="18" charset="0"/>
              </a:rPr>
              <a:t>			</a:t>
            </a:r>
            <a:r>
              <a:rPr lang="pl-PL" sz="2400" dirty="0" smtClean="0">
                <a:latin typeface="Century" pitchFamily="18" charset="0"/>
              </a:rPr>
              <a:t>[1]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Century" pitchFamily="18" charset="0"/>
              </a:rPr>
              <a:t>SESSION : 			[w]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pl-PL" sz="2400" dirty="0" smtClean="0">
                <a:latin typeface="Century" pitchFamily="18" charset="0"/>
              </a:rPr>
              <a:t>K6: 				[0P, PQ, QR, RS, ST, T0]</a:t>
            </a:r>
          </a:p>
          <a:p>
            <a:pPr>
              <a:buNone/>
            </a:pPr>
            <a:endParaRPr lang="pl-PL" sz="2400" dirty="0" smtClean="0">
              <a:latin typeface="Century" pitchFamily="18" charset="0"/>
            </a:endParaRPr>
          </a:p>
          <a:p>
            <a:pPr>
              <a:buNone/>
            </a:pPr>
            <a:r>
              <a:rPr lang="pl-PL" sz="2400" dirty="0" smtClean="0">
                <a:latin typeface="Century" pitchFamily="18" charset="0"/>
              </a:rPr>
              <a:t>HIPOTEZA: istnieje istotna różnica pomiędzy średnią poprawnością reprodukcji w grupach. </a:t>
            </a:r>
          </a:p>
          <a:p>
            <a:pPr>
              <a:buNone/>
            </a:pPr>
            <a:endParaRPr lang="pl-PL" dirty="0" smtClean="0">
              <a:latin typeface="Century" pitchFamily="18" charset="0"/>
            </a:endParaRPr>
          </a:p>
          <a:p>
            <a:pPr>
              <a:buNone/>
            </a:pPr>
            <a:endParaRPr lang="pl-PL" dirty="0" smtClean="0">
              <a:latin typeface="Century" pitchFamily="18" charset="0"/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51520" y="0"/>
            <a:ext cx="864096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1800" b="1" dirty="0" smtClean="0">
                <a:latin typeface="Bookman Old Style" pitchFamily="18" charset="0"/>
              </a:rPr>
              <a:t>	</a:t>
            </a:r>
            <a:r>
              <a:rPr lang="pl-PL" sz="2000" b="1" dirty="0" smtClean="0">
                <a:latin typeface="Bookman Old Style" pitchFamily="18" charset="0"/>
              </a:rPr>
              <a:t>Bodźce dźwiękowe:</a:t>
            </a:r>
          </a:p>
          <a:p>
            <a:pPr>
              <a:buNone/>
            </a:pPr>
            <a:r>
              <a:rPr lang="pl-PL" sz="2000" dirty="0" smtClean="0">
                <a:latin typeface="Bookman Old Style" pitchFamily="18" charset="0"/>
              </a:rPr>
              <a:t>	teorie dysonansowości mówią o : preferencji widm harmonicznych bez dudnień, wpływie kultury i familiarności bodźców dźwiękowych (</a:t>
            </a:r>
            <a:r>
              <a:rPr lang="pl-PL" sz="2000" dirty="0" err="1" smtClean="0">
                <a:latin typeface="Bookman Old Style" pitchFamily="18" charset="0"/>
              </a:rPr>
              <a:t>McDermott</a:t>
            </a:r>
            <a:r>
              <a:rPr lang="pl-PL" sz="2000" dirty="0" smtClean="0">
                <a:latin typeface="Bookman Old Style" pitchFamily="18" charset="0"/>
              </a:rPr>
              <a:t> et. </a:t>
            </a:r>
            <a:r>
              <a:rPr lang="pl-PL" sz="2000" dirty="0" err="1" smtClean="0">
                <a:latin typeface="Bookman Old Style" pitchFamily="18" charset="0"/>
              </a:rPr>
              <a:t>all</a:t>
            </a:r>
            <a:r>
              <a:rPr lang="pl-PL" sz="2000" dirty="0" smtClean="0">
                <a:latin typeface="Bookman Old Style" pitchFamily="18" charset="0"/>
              </a:rPr>
              <a:t> 2010), poziomie wzbudzenia,  edukacji muzycznej (</a:t>
            </a:r>
            <a:r>
              <a:rPr lang="pl-PL" sz="2000" dirty="0" err="1" smtClean="0">
                <a:latin typeface="Bookman Old Style" pitchFamily="18" charset="0"/>
              </a:rPr>
              <a:t>Shon</a:t>
            </a:r>
            <a:r>
              <a:rPr lang="pl-PL" sz="2000" dirty="0" smtClean="0">
                <a:latin typeface="Bookman Old Style" pitchFamily="18" charset="0"/>
              </a:rPr>
              <a:t> et </a:t>
            </a:r>
            <a:r>
              <a:rPr lang="pl-PL" sz="2000" dirty="0" err="1" smtClean="0">
                <a:latin typeface="Bookman Old Style" pitchFamily="18" charset="0"/>
              </a:rPr>
              <a:t>all</a:t>
            </a:r>
            <a:r>
              <a:rPr lang="pl-PL" sz="2000" dirty="0" smtClean="0">
                <a:latin typeface="Bookman Old Style" pitchFamily="18" charset="0"/>
              </a:rPr>
              <a:t>. 2005), tempie i barwie instrumentu (</a:t>
            </a:r>
            <a:r>
              <a:rPr lang="pl-PL" sz="2000" dirty="0" err="1" smtClean="0">
                <a:latin typeface="Bookman Old Style" pitchFamily="18" charset="0"/>
              </a:rPr>
              <a:t>Droit-Volet</a:t>
            </a:r>
            <a:r>
              <a:rPr lang="pl-PL" sz="2000" dirty="0" smtClean="0">
                <a:latin typeface="Bookman Old Style" pitchFamily="18" charset="0"/>
              </a:rPr>
              <a:t> et. </a:t>
            </a:r>
            <a:r>
              <a:rPr lang="pl-PL" sz="2000" dirty="0" err="1" smtClean="0">
                <a:latin typeface="Bookman Old Style" pitchFamily="18" charset="0"/>
              </a:rPr>
              <a:t>all</a:t>
            </a:r>
            <a:r>
              <a:rPr lang="pl-PL" sz="2000" dirty="0" smtClean="0">
                <a:latin typeface="Bookman Old Style" pitchFamily="18" charset="0"/>
              </a:rPr>
              <a:t>, 2013), ekologicznym charakterze bodźca (</a:t>
            </a:r>
            <a:r>
              <a:rPr lang="pl-PL" sz="2000" dirty="0" err="1" smtClean="0">
                <a:latin typeface="Bookman Old Style" pitchFamily="18" charset="0"/>
              </a:rPr>
              <a:t>McLachlan</a:t>
            </a:r>
            <a:r>
              <a:rPr lang="pl-PL" sz="2000" dirty="0" smtClean="0">
                <a:latin typeface="Bookman Old Style" pitchFamily="18" charset="0"/>
              </a:rPr>
              <a:t> et. </a:t>
            </a:r>
            <a:r>
              <a:rPr lang="pl-PL" sz="2000" dirty="0" err="1" smtClean="0">
                <a:latin typeface="Bookman Old Style" pitchFamily="18" charset="0"/>
              </a:rPr>
              <a:t>all</a:t>
            </a:r>
            <a:r>
              <a:rPr lang="pl-PL" sz="2000" dirty="0" smtClean="0">
                <a:latin typeface="Bookman Old Style" pitchFamily="18" charset="0"/>
              </a:rPr>
              <a:t> 2010), nacechowaniu emocjonalnym </a:t>
            </a:r>
            <a:r>
              <a:rPr lang="pl-PL" sz="2000" b="1" dirty="0" smtClean="0">
                <a:latin typeface="Bookman Old Style" pitchFamily="18" charset="0"/>
              </a:rPr>
              <a:t>(przyjemne dźwięki oceniane są jako krótsze niż bodziec nieprzyjemny (</a:t>
            </a:r>
            <a:r>
              <a:rPr lang="pl-PL" sz="2000" b="1" dirty="0" err="1" smtClean="0">
                <a:latin typeface="Bookman Old Style" pitchFamily="18" charset="0"/>
              </a:rPr>
              <a:t>Droit-Volet</a:t>
            </a:r>
            <a:r>
              <a:rPr lang="pl-PL" sz="2000" b="1" dirty="0" smtClean="0">
                <a:latin typeface="Bookman Old Style" pitchFamily="18" charset="0"/>
              </a:rPr>
              <a:t> et. </a:t>
            </a:r>
            <a:r>
              <a:rPr lang="pl-PL" sz="2000" b="1" dirty="0" err="1" smtClean="0">
                <a:latin typeface="Bookman Old Style" pitchFamily="18" charset="0"/>
              </a:rPr>
              <a:t>all</a:t>
            </a:r>
            <a:r>
              <a:rPr lang="pl-PL" sz="2000" b="1" dirty="0" smtClean="0">
                <a:latin typeface="Bookman Old Style" pitchFamily="18" charset="0"/>
              </a:rPr>
              <a:t>, 2013)). </a:t>
            </a:r>
            <a:endParaRPr lang="pl-PL" sz="2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800" dirty="0" smtClean="0">
                <a:latin typeface="Bookman Old Style" pitchFamily="18" charset="0"/>
              </a:rPr>
              <a:t>CEG 	(konsonans wesoły) 		MAJOR</a:t>
            </a:r>
          </a:p>
          <a:p>
            <a:pPr>
              <a:buNone/>
            </a:pPr>
            <a:r>
              <a:rPr lang="pl-PL" sz="1800" dirty="0" smtClean="0">
                <a:latin typeface="Bookman Old Style" pitchFamily="18" charset="0"/>
              </a:rPr>
              <a:t>	</a:t>
            </a:r>
            <a:r>
              <a:rPr lang="pl-PL" sz="1800" dirty="0" err="1" smtClean="0">
                <a:latin typeface="Bookman Old Style" pitchFamily="18" charset="0"/>
              </a:rPr>
              <a:t>CEGis</a:t>
            </a:r>
            <a:r>
              <a:rPr lang="pl-PL" sz="1800" dirty="0" smtClean="0">
                <a:latin typeface="Bookman Old Style" pitchFamily="18" charset="0"/>
              </a:rPr>
              <a:t> 	(dysonans) 			AUG</a:t>
            </a:r>
          </a:p>
          <a:p>
            <a:pPr>
              <a:buNone/>
            </a:pPr>
            <a:r>
              <a:rPr lang="pl-PL" sz="1800" dirty="0" smtClean="0">
                <a:latin typeface="Bookman Old Style" pitchFamily="18" charset="0"/>
              </a:rPr>
              <a:t>	</a:t>
            </a:r>
            <a:r>
              <a:rPr lang="pl-PL" sz="1800" dirty="0" err="1" smtClean="0">
                <a:latin typeface="Bookman Old Style" pitchFamily="18" charset="0"/>
              </a:rPr>
              <a:t>CEsG</a:t>
            </a:r>
            <a:r>
              <a:rPr lang="pl-PL" sz="1800" dirty="0" smtClean="0">
                <a:latin typeface="Bookman Old Style" pitchFamily="18" charset="0"/>
              </a:rPr>
              <a:t> 	(konsonans smutny) 		MINOR</a:t>
            </a:r>
          </a:p>
          <a:p>
            <a:pPr>
              <a:buNone/>
            </a:pPr>
            <a:r>
              <a:rPr lang="pl-PL" sz="1800" dirty="0" smtClean="0">
                <a:latin typeface="Bookman Old Style" pitchFamily="18" charset="0"/>
              </a:rPr>
              <a:t>	</a:t>
            </a:r>
            <a:r>
              <a:rPr lang="pl-PL" sz="1800" dirty="0" err="1" smtClean="0">
                <a:latin typeface="Bookman Old Style" pitchFamily="18" charset="0"/>
              </a:rPr>
              <a:t>CEsGes</a:t>
            </a:r>
            <a:r>
              <a:rPr lang="pl-PL" sz="1800" dirty="0" smtClean="0">
                <a:latin typeface="Bookman Old Style" pitchFamily="18" charset="0"/>
              </a:rPr>
              <a:t> 	(dysonans) 			DIM</a:t>
            </a:r>
          </a:p>
          <a:p>
            <a:pPr>
              <a:buNone/>
            </a:pPr>
            <a:endParaRPr lang="pl" sz="1800" b="1" dirty="0" smtClean="0">
              <a:solidFill>
                <a:srgbClr val="000000"/>
              </a:solidFill>
              <a:latin typeface="Bookman Old Style" pitchFamily="18" charset="0"/>
              <a:ea typeface="Georgia"/>
              <a:cs typeface="Georgia"/>
              <a:sym typeface="Georgia"/>
            </a:endParaRPr>
          </a:p>
          <a:p>
            <a:pPr>
              <a:buNone/>
            </a:pPr>
            <a:r>
              <a:rPr lang="pl" sz="2000" b="1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	Paradygmat reprodukcji:</a:t>
            </a:r>
            <a:r>
              <a:rPr lang="pl" sz="2000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/>
            </a:r>
            <a:br>
              <a:rPr lang="pl" sz="2000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</a:br>
            <a:r>
              <a:rPr lang="pl" sz="2000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badania Mioni et al. (2014) pokazały, że z wielu wersji, reprodukcja polegająca na jedynie zatrzymaniu interwału czasowego (kliknięciem) daje najbardziej rzetelne rezultaty. </a:t>
            </a:r>
          </a:p>
          <a:p>
            <a:pPr>
              <a:buNone/>
            </a:pPr>
            <a:r>
              <a:rPr lang="pl" sz="2000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	Dla porównania zastosowano też paradygmat </a:t>
            </a:r>
            <a:r>
              <a:rPr lang="pl" sz="2000" b="1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estymacji</a:t>
            </a:r>
            <a:r>
              <a:rPr lang="pl" sz="2000" dirty="0" smtClean="0">
                <a:solidFill>
                  <a:srgbClr val="000000"/>
                </a:solidFill>
                <a:latin typeface="Bookman Old Style" pitchFamily="18" charset="0"/>
                <a:ea typeface="Georgia"/>
                <a:cs typeface="Georgia"/>
                <a:sym typeface="Georgia"/>
              </a:rPr>
              <a:t> w formie pilotażu (22 badanych). </a:t>
            </a:r>
          </a:p>
          <a:p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ookman Old Style" pitchFamily="18" charset="0"/>
              </a:rPr>
              <a:t>REPRODUKCJA</a:t>
            </a:r>
            <a:endParaRPr lang="pl-PL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reproducti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908720"/>
            <a:ext cx="8519568" cy="2880320"/>
          </a:xfrm>
        </p:spPr>
      </p:pic>
      <p:pic>
        <p:nvPicPr>
          <p:cNvPr id="5" name="Obraz 4" descr="ec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365104"/>
            <a:ext cx="3651661" cy="1971787"/>
          </a:xfrm>
          <a:prstGeom prst="rect">
            <a:avLst/>
          </a:prstGeom>
        </p:spPr>
      </p:pic>
      <p:pic>
        <p:nvPicPr>
          <p:cNvPr id="6" name="Obraz 5" descr="ecg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789040"/>
            <a:ext cx="2296404" cy="2753147"/>
          </a:xfrm>
          <a:prstGeom prst="rect">
            <a:avLst/>
          </a:prstGeom>
        </p:spPr>
      </p:pic>
      <p:sp>
        <p:nvSpPr>
          <p:cNvPr id="8" name="pole tekstowe 7"/>
          <p:cNvSpPr txBox="1"/>
          <p:nvPr/>
        </p:nvSpPr>
        <p:spPr>
          <a:xfrm>
            <a:off x="4139952" y="4869160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 smtClean="0">
                <a:latin typeface="Bookman Old Style" pitchFamily="18" charset="0"/>
              </a:rPr>
              <a:t>EKG</a:t>
            </a:r>
            <a:endParaRPr lang="pl-PL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23528" y="2492896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pl-PL" sz="4900" dirty="0" smtClean="0">
                <a:latin typeface="Bookman Old Style" pitchFamily="18" charset="0"/>
              </a:rPr>
              <a:t>WINTER EXPERIMENT</a:t>
            </a:r>
            <a:r>
              <a:rPr lang="pl-PL" sz="3600" dirty="0" smtClean="0">
                <a:latin typeface="Bookman Old Style" pitchFamily="18" charset="0"/>
              </a:rPr>
              <a:t/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/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>REPRODUCTION + ECG </a:t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/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/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/>
            </a:r>
            <a:br>
              <a:rPr lang="pl-PL" sz="3600" dirty="0" smtClean="0">
                <a:latin typeface="Bookman Old Style" pitchFamily="18" charset="0"/>
              </a:rPr>
            </a:br>
            <a:r>
              <a:rPr lang="pl-PL" sz="3600" dirty="0" smtClean="0">
                <a:latin typeface="Bookman Old Style" pitchFamily="18" charset="0"/>
              </a:rPr>
              <a:t>DATA PREPROCESSING</a:t>
            </a:r>
            <a:endParaRPr lang="pl-PL" sz="3600" dirty="0">
              <a:latin typeface="Bookman Old Style" pitchFamily="18" charset="0"/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5220072" y="508518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 smtClean="0">
                <a:latin typeface="Bookman Old Style" pitchFamily="18" charset="0"/>
              </a:rPr>
              <a:t>feat</a:t>
            </a:r>
            <a:r>
              <a:rPr lang="pl-PL" sz="2000" dirty="0" smtClean="0">
                <a:latin typeface="Bookman Old Style" pitchFamily="18" charset="0"/>
              </a:rPr>
              <a:t>.  Karol </a:t>
            </a:r>
            <a:r>
              <a:rPr lang="pl-PL" sz="2000" dirty="0" err="1" smtClean="0">
                <a:latin typeface="Bookman Old Style" pitchFamily="18" charset="0"/>
              </a:rPr>
              <a:t>Przewrocki</a:t>
            </a:r>
            <a:r>
              <a:rPr lang="pl-PL" sz="2000" dirty="0" smtClean="0">
                <a:latin typeface="Bookman Old Style" pitchFamily="18" charset="0"/>
              </a:rPr>
              <a:t> </a:t>
            </a:r>
            <a:endParaRPr lang="pl-PL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latin typeface="Bookman Old Style" pitchFamily="18" charset="0"/>
              </a:rPr>
              <a:t>PREPROCESSING</a:t>
            </a:r>
            <a:endParaRPr lang="pl-PL" dirty="0">
              <a:latin typeface="Bookman Old Style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I. ZBIERANIE DANYCH</a:t>
            </a: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600" i="1" dirty="0" err="1" smtClean="0">
                <a:latin typeface="Bookman Old Style" pitchFamily="18" charset="0"/>
              </a:rPr>
              <a:t>TRENING_REPRODUKCJA_EKG.py</a:t>
            </a:r>
            <a:endParaRPr lang="pl-PL" sz="2000" i="1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II. CIĘCIE SYGNAŁU NA SAMPLE</a:t>
            </a: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600" i="1" dirty="0" err="1" smtClean="0">
                <a:latin typeface="Bookman Old Style" pitchFamily="18" charset="0"/>
              </a:rPr>
              <a:t>CIECIE_USUWANIE_ZBOCZY.py</a:t>
            </a:r>
            <a:endParaRPr lang="pl-PL" sz="2000" i="1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III. TWORZENIE WZORCA KOMPLEKSU PQRST</a:t>
            </a: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600" i="1" dirty="0" err="1" smtClean="0">
                <a:latin typeface="Bookman Old Style" pitchFamily="18" charset="0"/>
              </a:rPr>
              <a:t>TWORZENIE_PLIKOW_BIOS.py</a:t>
            </a:r>
            <a:endParaRPr lang="pl-PL" sz="2000" i="1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IV. KLASTROWANIE KOMPLEKSÓW I SORTOWANIE BODŹCÓW</a:t>
            </a: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600" i="1" dirty="0" err="1" smtClean="0">
                <a:latin typeface="Bookman Old Style" pitchFamily="18" charset="0"/>
              </a:rPr>
              <a:t>CLUSTER_PQRST_C.py</a:t>
            </a:r>
            <a:endParaRPr lang="pl-PL" sz="2000" i="1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endParaRPr lang="pl-PL" sz="2000" dirty="0" smtClean="0">
              <a:latin typeface="Bookman Old Style" pitchFamily="18" charset="0"/>
            </a:endParaRP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V. TWORZENIE BAZ DANYCH </a:t>
            </a:r>
          </a:p>
          <a:p>
            <a:pPr marL="457200" indent="-457200">
              <a:buNone/>
            </a:pPr>
            <a:r>
              <a:rPr lang="pl-PL" sz="2000" dirty="0" smtClean="0">
                <a:latin typeface="Bookman Old Style" pitchFamily="18" charset="0"/>
              </a:rPr>
              <a:t>	</a:t>
            </a:r>
            <a:r>
              <a:rPr lang="pl-PL" sz="1600" i="1" dirty="0" smtClean="0">
                <a:latin typeface="Bookman Old Style" pitchFamily="18" charset="0"/>
              </a:rPr>
              <a:t>PERCENT_START_STIMULI_CLUSTERS_RAW_DATA_STAT_V2.py</a:t>
            </a:r>
          </a:p>
          <a:p>
            <a:pPr marL="457200" indent="-457200">
              <a:buNone/>
            </a:pPr>
            <a:r>
              <a:rPr lang="pl-PL" sz="1600" i="1" dirty="0" smtClean="0">
                <a:latin typeface="Bookman Old Style" pitchFamily="18" charset="0"/>
              </a:rPr>
              <a:t>	</a:t>
            </a:r>
            <a:r>
              <a:rPr lang="pl-PL" sz="1600" i="1" dirty="0" err="1" smtClean="0">
                <a:latin typeface="Bookman Old Style" pitchFamily="18" charset="0"/>
              </a:rPr>
              <a:t>REPRODUKCJA_STAT.py</a:t>
            </a:r>
            <a:endParaRPr lang="pl-PL" sz="1600" i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724942"/>
          </a:xfrm>
        </p:spPr>
        <p:txBody>
          <a:bodyPr>
            <a:noAutofit/>
          </a:bodyPr>
          <a:lstStyle/>
          <a:p>
            <a:r>
              <a:rPr lang="pl-PL" sz="2800" dirty="0" smtClean="0">
                <a:latin typeface="Bookman Old Style" pitchFamily="18" charset="0"/>
              </a:rPr>
              <a:t>FRAGMENT WYKRESU </a:t>
            </a:r>
            <a:r>
              <a:rPr lang="pl-PL" sz="2800" dirty="0" err="1" smtClean="0">
                <a:latin typeface="Bookman Old Style" pitchFamily="18" charset="0"/>
              </a:rPr>
              <a:t>LOG’A</a:t>
            </a:r>
            <a:r>
              <a:rPr lang="pl-PL" sz="2800" dirty="0" smtClean="0">
                <a:latin typeface="Bookman Old Style" pitchFamily="18" charset="0"/>
              </a:rPr>
              <a:t> BADANEGO</a:t>
            </a:r>
            <a:endParaRPr lang="pl-PL" sz="2800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DANE.v2_wyk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00820"/>
            <a:ext cx="9072599" cy="48484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707904" y="188640"/>
            <a:ext cx="5050904" cy="1143000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Bookman Old Style" pitchFamily="18" charset="0"/>
              </a:rPr>
              <a:t>LOG BADANEGO </a:t>
            </a:r>
            <a:br>
              <a:rPr lang="pl-PL" sz="2400" dirty="0" smtClean="0">
                <a:latin typeface="Bookman Old Style" pitchFamily="18" charset="0"/>
              </a:rPr>
            </a:br>
            <a:r>
              <a:rPr lang="pl-PL" sz="2400" dirty="0" smtClean="0">
                <a:latin typeface="Bookman Old Style" pitchFamily="18" charset="0"/>
              </a:rPr>
              <a:t>(144 bodźce w ciągu)</a:t>
            </a:r>
            <a:endParaRPr lang="pl-PL" sz="2400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DANE.v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31818" b="4958"/>
          <a:stretch>
            <a:fillRect/>
          </a:stretch>
        </p:blipFill>
        <p:spPr>
          <a:xfrm>
            <a:off x="683568" y="0"/>
            <a:ext cx="2267744" cy="6694761"/>
          </a:xfrm>
        </p:spPr>
      </p:pic>
      <p:sp>
        <p:nvSpPr>
          <p:cNvPr id="5" name="pole tekstowe 4"/>
          <p:cNvSpPr txBox="1"/>
          <p:nvPr/>
        </p:nvSpPr>
        <p:spPr>
          <a:xfrm>
            <a:off x="3563888" y="1268761"/>
            <a:ext cx="5400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dirty="0" smtClean="0">
                <a:latin typeface="Bookman Old Style" pitchFamily="18" charset="0"/>
              </a:rPr>
              <a:t>Kolumna 1 : </a:t>
            </a:r>
            <a:r>
              <a:rPr lang="pl-PL" sz="1600" dirty="0" err="1" smtClean="0">
                <a:latin typeface="Bookman Old Style" pitchFamily="18" charset="0"/>
              </a:rPr>
              <a:t>index</a:t>
            </a:r>
            <a:endParaRPr lang="pl-PL" sz="16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ookman Old Style" pitchFamily="18" charset="0"/>
              </a:rPr>
              <a:t>Kolumna 2 : czas (</a:t>
            </a:r>
            <a:r>
              <a:rPr lang="pl-PL" sz="1600" dirty="0" err="1" smtClean="0">
                <a:latin typeface="Bookman Old Style" pitchFamily="18" charset="0"/>
              </a:rPr>
              <a:t>Average</a:t>
            </a:r>
            <a:r>
              <a:rPr lang="pl-PL" sz="1600" dirty="0" smtClean="0">
                <a:latin typeface="Bookman Old Style" pitchFamily="18" charset="0"/>
              </a:rPr>
              <a:t> </a:t>
            </a:r>
            <a:r>
              <a:rPr lang="pl-PL" sz="1600" dirty="0" err="1" smtClean="0">
                <a:latin typeface="Bookman Old Style" pitchFamily="18" charset="0"/>
              </a:rPr>
              <a:t>Sampling</a:t>
            </a:r>
            <a:r>
              <a:rPr lang="pl-PL" sz="1600" dirty="0" smtClean="0">
                <a:latin typeface="Bookman Old Style" pitchFamily="18" charset="0"/>
              </a:rPr>
              <a:t> </a:t>
            </a:r>
            <a:r>
              <a:rPr lang="pl-PL" sz="1600" dirty="0" err="1" smtClean="0">
                <a:latin typeface="Bookman Old Style" pitchFamily="18" charset="0"/>
              </a:rPr>
              <a:t>Rate</a:t>
            </a:r>
            <a:r>
              <a:rPr lang="pl-PL" sz="1600" dirty="0" smtClean="0">
                <a:latin typeface="Bookman Old Style" pitchFamily="18" charset="0"/>
              </a:rPr>
              <a:t> ~ 473 Hz)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ookman Old Style" pitchFamily="18" charset="0"/>
              </a:rPr>
              <a:t>Kolumna 3 : sygnał EKG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ookman Old Style" pitchFamily="18" charset="0"/>
              </a:rPr>
              <a:t>Kolumna 4 : sygnał dźwiękowy</a:t>
            </a:r>
          </a:p>
          <a:p>
            <a:pPr>
              <a:lnSpc>
                <a:spcPct val="150000"/>
              </a:lnSpc>
            </a:pPr>
            <a:r>
              <a:rPr lang="pl-PL" sz="1600" dirty="0" smtClean="0">
                <a:latin typeface="Bookman Old Style" pitchFamily="18" charset="0"/>
              </a:rPr>
              <a:t>	wartości 0 lub 1023 (bodziec i  szum)</a:t>
            </a:r>
          </a:p>
          <a:p>
            <a:pPr>
              <a:lnSpc>
                <a:spcPct val="150000"/>
              </a:lnSpc>
            </a:pPr>
            <a:endParaRPr lang="pl-PL" dirty="0" smtClean="0"/>
          </a:p>
          <a:p>
            <a:pPr>
              <a:lnSpc>
                <a:spcPct val="150000"/>
              </a:lnSpc>
            </a:pPr>
            <a:endParaRPr lang="pl-PL" dirty="0" smtClean="0"/>
          </a:p>
        </p:txBody>
      </p:sp>
      <p:sp>
        <p:nvSpPr>
          <p:cNvPr id="6" name="Prostokąt 5"/>
          <p:cNvSpPr/>
          <p:nvPr/>
        </p:nvSpPr>
        <p:spPr>
          <a:xfrm>
            <a:off x="3419872" y="3356992"/>
            <a:ext cx="54360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pl-PL" dirty="0" smtClean="0"/>
          </a:p>
          <a:p>
            <a:pPr marL="457200" indent="-457200" algn="ctr"/>
            <a:r>
              <a:rPr lang="pl-PL" sz="2400" dirty="0" smtClean="0">
                <a:latin typeface="Bookman Old Style" pitchFamily="18" charset="0"/>
              </a:rPr>
              <a:t>CIĘCIĘ </a:t>
            </a:r>
            <a:r>
              <a:rPr lang="pl-PL" sz="2400" dirty="0" err="1" smtClean="0">
                <a:latin typeface="Bookman Old Style" pitchFamily="18" charset="0"/>
              </a:rPr>
              <a:t>LOG’A</a:t>
            </a:r>
            <a:endParaRPr lang="pl-PL" sz="2400" dirty="0" smtClean="0">
              <a:latin typeface="Bookman Old Style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pl-PL" dirty="0" smtClean="0">
              <a:latin typeface="Bookman Old Style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ookman Old Style" pitchFamily="18" charset="0"/>
              </a:rPr>
              <a:t>700 rekordów przed początkiem bodźca dźwiękowego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ookman Old Style" pitchFamily="18" charset="0"/>
              </a:rPr>
              <a:t>bodziec dźwiękowy 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ookman Old Style" pitchFamily="18" charset="0"/>
              </a:rPr>
              <a:t>zapisana cała przerwa pomiędzy bodźcem i reprodukcją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ookman Old Style" pitchFamily="18" charset="0"/>
              </a:rPr>
              <a:t>reprodukcja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smtClean="0">
                <a:latin typeface="Bookman Old Style" pitchFamily="18" charset="0"/>
              </a:rPr>
              <a:t>600 rekordów po zakończeniu reprodukcji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pl-PL" sz="3600" dirty="0" smtClean="0">
                <a:latin typeface="Bookman Old Style" pitchFamily="18" charset="0"/>
              </a:rPr>
              <a:t>WYKRES WYCIĘTEGO ODCINKA</a:t>
            </a:r>
            <a:endParaRPr lang="pl-PL" sz="3600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DANE.v6_wykr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8763032" cy="4683026"/>
          </a:xfrm>
        </p:spPr>
      </p:pic>
      <p:sp>
        <p:nvSpPr>
          <p:cNvPr id="6" name="Nawias klamrowy otwierający 5"/>
          <p:cNvSpPr/>
          <p:nvPr/>
        </p:nvSpPr>
        <p:spPr>
          <a:xfrm rot="5400000">
            <a:off x="1547664" y="2564904"/>
            <a:ext cx="360040" cy="1944216"/>
          </a:xfrm>
          <a:prstGeom prst="leftBrace">
            <a:avLst>
              <a:gd name="adj1" fmla="val 0"/>
              <a:gd name="adj2" fmla="val 492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Nawias klamrowy otwierający 6"/>
          <p:cNvSpPr/>
          <p:nvPr/>
        </p:nvSpPr>
        <p:spPr>
          <a:xfrm rot="5400000">
            <a:off x="3635896" y="2564904"/>
            <a:ext cx="360040" cy="1944216"/>
          </a:xfrm>
          <a:prstGeom prst="leftBrace">
            <a:avLst>
              <a:gd name="adj1" fmla="val 7815"/>
              <a:gd name="adj2" fmla="val 492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Nawias klamrowy otwierający 7"/>
          <p:cNvSpPr/>
          <p:nvPr/>
        </p:nvSpPr>
        <p:spPr>
          <a:xfrm rot="5400000">
            <a:off x="5832140" y="2456892"/>
            <a:ext cx="360040" cy="2160240"/>
          </a:xfrm>
          <a:prstGeom prst="leftBrace">
            <a:avLst>
              <a:gd name="adj1" fmla="val 0"/>
              <a:gd name="adj2" fmla="val 492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Nawias klamrowy otwierający 8"/>
          <p:cNvSpPr/>
          <p:nvPr/>
        </p:nvSpPr>
        <p:spPr>
          <a:xfrm rot="5400000">
            <a:off x="7686092" y="2870684"/>
            <a:ext cx="360040" cy="1332656"/>
          </a:xfrm>
          <a:prstGeom prst="leftBrace">
            <a:avLst>
              <a:gd name="adj1" fmla="val 0"/>
              <a:gd name="adj2" fmla="val 492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Nawias klamrowy otwierający 9"/>
          <p:cNvSpPr/>
          <p:nvPr/>
        </p:nvSpPr>
        <p:spPr>
          <a:xfrm rot="5400000">
            <a:off x="8568444" y="3320988"/>
            <a:ext cx="351656" cy="423664"/>
          </a:xfrm>
          <a:prstGeom prst="leftBrace">
            <a:avLst>
              <a:gd name="adj1" fmla="val 0"/>
              <a:gd name="adj2" fmla="val 492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1475656" y="28529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1.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563888" y="278092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2.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5724128" y="278092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3.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7596336" y="278092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4.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15" name="pole tekstowe 14"/>
          <p:cNvSpPr txBox="1"/>
          <p:nvPr/>
        </p:nvSpPr>
        <p:spPr>
          <a:xfrm>
            <a:off x="8567936" y="278092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FF0000"/>
                </a:solidFill>
              </a:rPr>
              <a:t>5.</a:t>
            </a:r>
            <a:endParaRPr lang="pl-P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355976" y="188640"/>
            <a:ext cx="4618856" cy="4752528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Bookman Old Style" pitchFamily="18" charset="0"/>
              </a:rPr>
              <a:t>PLIK LOG WYCIĘTEGO ODCINKA </a:t>
            </a:r>
            <a:br>
              <a:rPr lang="pl-PL" sz="2400" dirty="0" smtClean="0">
                <a:latin typeface="Bookman Old Style" pitchFamily="18" charset="0"/>
              </a:rPr>
            </a:br>
            <a:r>
              <a:rPr lang="pl-PL" sz="2400" dirty="0" smtClean="0">
                <a:latin typeface="Bookman Old Style" pitchFamily="18" charset="0"/>
              </a:rPr>
              <a:t>DO OBRÓBKI W </a:t>
            </a:r>
            <a:r>
              <a:rPr lang="pl-PL" sz="2400" dirty="0" err="1" smtClean="0">
                <a:latin typeface="Bookman Old Style" pitchFamily="18" charset="0"/>
              </a:rPr>
              <a:t>BiosPPY</a:t>
            </a:r>
            <a:r>
              <a:rPr lang="pl-PL" sz="1800" dirty="0" smtClean="0">
                <a:latin typeface="Bookman Old Style" pitchFamily="18" charset="0"/>
              </a:rPr>
              <a:t/>
            </a:r>
            <a:br>
              <a:rPr lang="pl-PL" sz="1800" dirty="0" smtClean="0">
                <a:latin typeface="Bookman Old Style" pitchFamily="18" charset="0"/>
              </a:rPr>
            </a:br>
            <a:r>
              <a:rPr lang="pl-PL" sz="1800" dirty="0" smtClean="0">
                <a:latin typeface="Bookman Old Style" pitchFamily="18" charset="0"/>
              </a:rPr>
              <a:t/>
            </a:r>
            <a:br>
              <a:rPr lang="pl-PL" sz="1800" dirty="0" smtClean="0">
                <a:latin typeface="Bookman Old Style" pitchFamily="18" charset="0"/>
              </a:rPr>
            </a:br>
            <a:r>
              <a:rPr lang="pl-PL" sz="1800" dirty="0" smtClean="0">
                <a:latin typeface="Bookman Old Style" pitchFamily="18" charset="0"/>
              </a:rPr>
              <a:t>Z każdego z 9000 plików wyciągnięta jest sama kolumna z ECG oraz</a:t>
            </a:r>
            <a:br>
              <a:rPr lang="pl-PL" sz="1800" dirty="0" smtClean="0">
                <a:latin typeface="Bookman Old Style" pitchFamily="18" charset="0"/>
              </a:rPr>
            </a:br>
            <a:r>
              <a:rPr lang="pl-PL" sz="1800" dirty="0" smtClean="0">
                <a:latin typeface="Bookman Old Style" pitchFamily="18" charset="0"/>
              </a:rPr>
              <a:t>policzony jest </a:t>
            </a:r>
            <a:r>
              <a:rPr lang="pl-PL" sz="1800" dirty="0" err="1" smtClean="0">
                <a:latin typeface="Bookman Old Style" pitchFamily="18" charset="0"/>
              </a:rPr>
              <a:t>sampling</a:t>
            </a:r>
            <a:r>
              <a:rPr lang="pl-PL" sz="1800" dirty="0" smtClean="0">
                <a:latin typeface="Bookman Old Style" pitchFamily="18" charset="0"/>
              </a:rPr>
              <a:t> </a:t>
            </a:r>
            <a:r>
              <a:rPr lang="pl-PL" sz="1800" dirty="0" err="1" smtClean="0">
                <a:latin typeface="Bookman Old Style" pitchFamily="18" charset="0"/>
              </a:rPr>
              <a:t>rate</a:t>
            </a:r>
            <a:r>
              <a:rPr lang="pl-PL" sz="1800" dirty="0" smtClean="0">
                <a:latin typeface="Bookman Old Style" pitchFamily="18" charset="0"/>
              </a:rPr>
              <a:t> dla każdego pliku.   </a:t>
            </a:r>
            <a:br>
              <a:rPr lang="pl-PL" sz="1800" dirty="0" smtClean="0">
                <a:latin typeface="Bookman Old Style" pitchFamily="18" charset="0"/>
              </a:rPr>
            </a:br>
            <a:r>
              <a:rPr lang="pl-PL" sz="1800" dirty="0" smtClean="0">
                <a:latin typeface="Bookman Old Style" pitchFamily="18" charset="0"/>
              </a:rPr>
              <a:t/>
            </a:r>
            <a:br>
              <a:rPr lang="pl-PL" sz="1800" dirty="0" smtClean="0">
                <a:latin typeface="Bookman Old Style" pitchFamily="18" charset="0"/>
              </a:rPr>
            </a:br>
            <a:r>
              <a:rPr lang="pl-PL" sz="1800" dirty="0" smtClean="0">
                <a:latin typeface="Bookman Old Style" pitchFamily="18" charset="0"/>
              </a:rPr>
              <a:t>Samo EKG ale z zachowaniem czasów początku/końca dźwięku i początku/końca reprodukcji</a:t>
            </a:r>
            <a:endParaRPr lang="pl-PL" sz="1800" dirty="0">
              <a:latin typeface="Bookman Old Style" pitchFamily="18" charset="0"/>
            </a:endParaRPr>
          </a:p>
        </p:txBody>
      </p:sp>
      <p:pic>
        <p:nvPicPr>
          <p:cNvPr id="4" name="Symbol zastępczy zawartości 3" descr="DANE.v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965"/>
          <a:stretch>
            <a:fillRect/>
          </a:stretch>
        </p:blipFill>
        <p:spPr>
          <a:xfrm>
            <a:off x="251520" y="157307"/>
            <a:ext cx="4032448" cy="6603889"/>
          </a:xfrm>
        </p:spPr>
      </p:pic>
      <p:pic>
        <p:nvPicPr>
          <p:cNvPr id="5" name="Symbol zastępczy zawartości 3" descr="DANE.v7_wykr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581128"/>
            <a:ext cx="6048672" cy="2138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20259</TotalTime>
  <Words>205</Words>
  <Application>Microsoft Office PowerPoint</Application>
  <PresentationFormat>Pokaz na ekranie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ANALIZA DANYCH EKSPERYMENTALNYCH   WINTER / SUMMER 2017</vt:lpstr>
      <vt:lpstr>Slajd 2</vt:lpstr>
      <vt:lpstr>REPRODUKCJA</vt:lpstr>
      <vt:lpstr>WINTER EXPERIMENT  REPRODUCTION + ECG     DATA PREPROCESSING</vt:lpstr>
      <vt:lpstr>PREPROCESSING</vt:lpstr>
      <vt:lpstr>FRAGMENT WYKRESU LOG’A BADANEGO</vt:lpstr>
      <vt:lpstr>LOG BADANEGO  (144 bodźce w ciągu)</vt:lpstr>
      <vt:lpstr>WYKRES WYCIĘTEGO ODCINKA</vt:lpstr>
      <vt:lpstr>PLIK LOG WYCIĘTEGO ODCINKA  DO OBRÓBKI W BiosPPY  Z każdego z 9000 plików wyciągnięta jest sama kolumna z ECG oraz policzony jest sampling rate dla każdego pliku.     Samo EKG ale z zachowaniem czasów początku/końca dźwięku i początku/końca reprodukcji</vt:lpstr>
      <vt:lpstr>BiosPPy (P_QRS_T clusterring)</vt:lpstr>
      <vt:lpstr>KLASTROWANIE: </vt:lpstr>
      <vt:lpstr>WINTER_PART_1_ECG  N = 4483 (62 participants)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WINTER_SUMMER_EXPERIMENT DATA_ANALYSIS</dc:title>
  <dc:creator>DominikaD</dc:creator>
  <cp:lastModifiedBy>DominikaD</cp:lastModifiedBy>
  <cp:revision>407</cp:revision>
  <dcterms:created xsi:type="dcterms:W3CDTF">2017-10-08T18:17:26Z</dcterms:created>
  <dcterms:modified xsi:type="dcterms:W3CDTF">2018-11-07T08:40:05Z</dcterms:modified>
</cp:coreProperties>
</file>