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92" r:id="rId13"/>
    <p:sldId id="278" r:id="rId14"/>
    <p:sldId id="280" r:id="rId15"/>
    <p:sldId id="281" r:id="rId16"/>
    <p:sldId id="282" r:id="rId17"/>
    <p:sldId id="283" r:id="rId18"/>
    <p:sldId id="289" r:id="rId19"/>
    <p:sldId id="284" r:id="rId20"/>
    <p:sldId id="285" r:id="rId21"/>
    <p:sldId id="286" r:id="rId22"/>
    <p:sldId id="261" r:id="rId23"/>
    <p:sldId id="287" r:id="rId24"/>
    <p:sldId id="288" r:id="rId25"/>
    <p:sldId id="291" r:id="rId26"/>
    <p:sldId id="290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5" autoAdjust="0"/>
  </p:normalViewPr>
  <p:slideViewPr>
    <p:cSldViewPr>
      <p:cViewPr varScale="1">
        <p:scale>
          <a:sx n="72" d="100"/>
          <a:sy n="72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638CE-8C26-43EC-8F14-8F4D86B438EE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7220-EE7B-4020-8BB4-9F07E4F5C42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 </a:t>
            </a:r>
            <a:r>
              <a:rPr lang="pl-PL" b="1" dirty="0" err="1" smtClean="0">
                <a:latin typeface="Bookman Old Style" pitchFamily="18" charset="0"/>
              </a:rPr>
              <a:t>Droit-Volet</a:t>
            </a:r>
            <a:r>
              <a:rPr lang="pl-PL" b="1" dirty="0" smtClean="0">
                <a:latin typeface="Bookman Old Style" pitchFamily="18" charset="0"/>
              </a:rPr>
              <a:t> (nie)</a:t>
            </a:r>
            <a:r>
              <a:rPr lang="pl-PL" b="0" dirty="0" smtClean="0">
                <a:latin typeface="Bookman Old Style" pitchFamily="18" charset="0"/>
              </a:rPr>
              <a:t>przyjemność bodźca uzyskana została odwróceniem</a:t>
            </a:r>
            <a:r>
              <a:rPr lang="pl-PL" b="0" baseline="0" dirty="0" smtClean="0">
                <a:latin typeface="Bookman Old Style" pitchFamily="18" charset="0"/>
              </a:rPr>
              <a:t> przebiegu czasowego melodii. My postanowiliśmy użyć muzycznego pojęcia konsonansowości.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478A4-4611-41D4-A0E2-9E04C4693C3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sz="1200" dirty="0" smtClean="0"/>
          </a:p>
          <a:p>
            <a:pPr marL="457200" indent="-457200">
              <a:buAutoNum type="arabicPeriod"/>
            </a:pPr>
            <a:r>
              <a:rPr lang="pl-PL" sz="1200" b="1" dirty="0" smtClean="0"/>
              <a:t>dane</a:t>
            </a:r>
            <a:r>
              <a:rPr lang="pl-PL" sz="1200" dirty="0" smtClean="0"/>
              <a:t> </a:t>
            </a:r>
            <a:r>
              <a:rPr lang="pl-PL" sz="1200" dirty="0" smtClean="0">
                <a:sym typeface="Wingdings" pitchFamily="2" charset="2"/>
              </a:rPr>
              <a:t></a:t>
            </a:r>
            <a:r>
              <a:rPr lang="pl-PL" sz="1200" dirty="0" smtClean="0"/>
              <a:t> wartości </a:t>
            </a:r>
            <a:r>
              <a:rPr lang="pl-PL" sz="1200" b="1" dirty="0" smtClean="0"/>
              <a:t>parametrów  </a:t>
            </a:r>
          </a:p>
          <a:p>
            <a:pPr marL="457200" indent="-457200">
              <a:buAutoNum type="arabicPeriod"/>
            </a:pPr>
            <a:r>
              <a:rPr lang="pl-PL" sz="1200" b="1" dirty="0" smtClean="0"/>
              <a:t>model generatywny </a:t>
            </a:r>
            <a:r>
              <a:rPr lang="pl-PL" sz="1200" dirty="0" smtClean="0"/>
              <a:t>(zbiór parametrów, które odpowiednio zamodelowane, będą generować dane podobne naszym). Dobrym przykładem modelu generatywnego jest </a:t>
            </a:r>
            <a:r>
              <a:rPr lang="pl-PL" sz="1200" b="1" dirty="0" smtClean="0"/>
              <a:t>dystrybucja o rozkładzie normalnym</a:t>
            </a:r>
            <a:r>
              <a:rPr lang="pl-PL" sz="1200" dirty="0" smtClean="0"/>
              <a:t>.  - co musimy wiedzieć, jak dużą wariancję mogą mieć dane by dopasować model. Dlatego musimy przetwarzać je określoną liczbę razy by patrzeć jak się rozkładają i jak te rozkłady różnią się od siebie (Monte Carlo).</a:t>
            </a:r>
          </a:p>
          <a:p>
            <a:pPr marL="457200" indent="-457200">
              <a:buAutoNum type="arabicPeriod"/>
            </a:pPr>
            <a:r>
              <a:rPr lang="pl-PL" sz="1200" b="1" dirty="0" err="1" smtClean="0"/>
              <a:t>priory</a:t>
            </a:r>
            <a:r>
              <a:rPr lang="pl-PL" sz="1200" dirty="0" smtClean="0"/>
              <a:t> </a:t>
            </a:r>
            <a:r>
              <a:rPr lang="pl-PL" sz="1200" dirty="0" smtClean="0">
                <a:sym typeface="Wingdings" pitchFamily="2" charset="2"/>
              </a:rPr>
              <a:t> jeśli ich nie mamy, zakładamy, że wszystko jest równo możliwe. </a:t>
            </a:r>
          </a:p>
          <a:p>
            <a:pPr marL="457200" indent="-457200">
              <a:buAutoNum type="arabicPeriod"/>
            </a:pPr>
            <a:endParaRPr lang="pl-PL" sz="1200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pl-PL" sz="1200" dirty="0" smtClean="0">
                <a:sym typeface="Wingdings" pitchFamily="2" charset="2"/>
              </a:rPr>
              <a:t>Potem ruszamy z </a:t>
            </a:r>
            <a:r>
              <a:rPr lang="pl-PL" sz="1200" dirty="0" err="1" smtClean="0">
                <a:sym typeface="Wingdings" pitchFamily="2" charset="2"/>
              </a:rPr>
              <a:t>bayesem</a:t>
            </a:r>
            <a:r>
              <a:rPr lang="pl-PL" sz="1200" dirty="0" smtClean="0">
                <a:sym typeface="Wingdings" pitchFamily="2" charset="2"/>
              </a:rPr>
              <a:t>, symulujemy wygląd </a:t>
            </a:r>
            <a:r>
              <a:rPr lang="pl-PL" sz="1200" b="1" dirty="0" smtClean="0">
                <a:sym typeface="Wingdings" pitchFamily="2" charset="2"/>
              </a:rPr>
              <a:t>parametrów</a:t>
            </a:r>
            <a:r>
              <a:rPr lang="pl-PL" sz="1200" dirty="0" smtClean="0">
                <a:sym typeface="Wingdings" pitchFamily="2" charset="2"/>
              </a:rPr>
              <a:t> tysiące razy, odsiewamy te, które jak najbardziej odstają od </a:t>
            </a:r>
            <a:r>
              <a:rPr lang="pl-PL" sz="1200" b="1" dirty="0" smtClean="0">
                <a:sym typeface="Wingdings" pitchFamily="2" charset="2"/>
              </a:rPr>
              <a:t>danych</a:t>
            </a:r>
            <a:r>
              <a:rPr lang="pl-PL" sz="1200" dirty="0" smtClean="0">
                <a:sym typeface="Wingdings" pitchFamily="2" charset="2"/>
              </a:rPr>
              <a:t>, które mamy.</a:t>
            </a:r>
          </a:p>
          <a:p>
            <a:pPr marL="457200" indent="-457200">
              <a:buNone/>
            </a:pPr>
            <a:r>
              <a:rPr lang="pl-PL" sz="1200" dirty="0" smtClean="0">
                <a:sym typeface="Wingdings" pitchFamily="2" charset="2"/>
              </a:rPr>
              <a:t>Otrzymujemy dystrybucję możliwych wyglądów danych (</a:t>
            </a:r>
            <a:r>
              <a:rPr lang="pl-PL" sz="1200" dirty="0" err="1" smtClean="0">
                <a:sym typeface="Wingdings" pitchFamily="2" charset="2"/>
              </a:rPr>
              <a:t>posterior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distribution</a:t>
            </a:r>
            <a:r>
              <a:rPr lang="pl-PL" sz="1200" dirty="0" smtClean="0">
                <a:sym typeface="Wingdings" pitchFamily="2" charset="2"/>
              </a:rPr>
              <a:t>). To co występuje w tej dystrybucji najczęściej, to wartość </a:t>
            </a:r>
            <a:r>
              <a:rPr lang="pl-PL" sz="1200" b="1" dirty="0" smtClean="0">
                <a:sym typeface="Wingdings" pitchFamily="2" charset="2"/>
              </a:rPr>
              <a:t>parametru</a:t>
            </a:r>
            <a:r>
              <a:rPr lang="pl-PL" sz="1200" dirty="0" smtClean="0">
                <a:sym typeface="Wingdings" pitchFamily="2" charset="2"/>
              </a:rPr>
              <a:t>, który</a:t>
            </a:r>
          </a:p>
          <a:p>
            <a:pPr marL="457200" indent="-457200">
              <a:buNone/>
            </a:pPr>
            <a:r>
              <a:rPr lang="pl-PL" sz="1200" dirty="0" smtClean="0">
                <a:sym typeface="Wingdings" pitchFamily="2" charset="2"/>
              </a:rPr>
              <a:t>najlepiej pasuje do naszych </a:t>
            </a:r>
            <a:r>
              <a:rPr lang="pl-PL" sz="1200" b="1" dirty="0" smtClean="0">
                <a:sym typeface="Wingdings" pitchFamily="2" charset="2"/>
              </a:rPr>
              <a:t>danych</a:t>
            </a:r>
            <a:r>
              <a:rPr lang="pl-PL" sz="1200" dirty="0" smtClean="0">
                <a:sym typeface="Wingdings" pitchFamily="2" charset="2"/>
              </a:rPr>
              <a:t> i </a:t>
            </a:r>
            <a:r>
              <a:rPr lang="pl-PL" sz="1200" b="1" dirty="0" smtClean="0">
                <a:sym typeface="Wingdings" pitchFamily="2" charset="2"/>
              </a:rPr>
              <a:t>modelu (</a:t>
            </a:r>
            <a:r>
              <a:rPr lang="pl-PL" sz="1200" dirty="0" smtClean="0">
                <a:sym typeface="Wingdings" pitchFamily="2" charset="2"/>
              </a:rPr>
              <a:t>parametr </a:t>
            </a:r>
            <a:r>
              <a:rPr lang="pl-PL" sz="1200" dirty="0" err="1" smtClean="0">
                <a:sym typeface="Wingdings" pitchFamily="2" charset="2"/>
              </a:rPr>
              <a:t>with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the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maximum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likelyhood</a:t>
            </a:r>
            <a:r>
              <a:rPr lang="pl-PL" sz="1200" dirty="0" smtClean="0">
                <a:sym typeface="Wingdings" pitchFamily="2" charset="2"/>
              </a:rPr>
              <a:t> to </a:t>
            </a:r>
            <a:r>
              <a:rPr lang="pl-PL" sz="1200" dirty="0" err="1" smtClean="0">
                <a:sym typeface="Wingdings" pitchFamily="2" charset="2"/>
              </a:rPr>
              <a:t>generate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the</a:t>
            </a:r>
            <a:r>
              <a:rPr lang="pl-PL" sz="1200" dirty="0" smtClean="0">
                <a:sym typeface="Wingdings" pitchFamily="2" charset="2"/>
              </a:rPr>
              <a:t> data we </a:t>
            </a:r>
            <a:r>
              <a:rPr lang="pl-PL" sz="1200" dirty="0" err="1" smtClean="0">
                <a:sym typeface="Wingdings" pitchFamily="2" charset="2"/>
              </a:rPr>
              <a:t>have</a:t>
            </a:r>
            <a:r>
              <a:rPr lang="pl-PL" sz="1200" dirty="0" smtClean="0">
                <a:sym typeface="Wingdings" pitchFamily="2" charset="2"/>
              </a:rPr>
              <a:t> [</a:t>
            </a:r>
            <a:r>
              <a:rPr lang="pl-PL" sz="1200" dirty="0" err="1" smtClean="0">
                <a:sym typeface="Wingdings" pitchFamily="2" charset="2"/>
              </a:rPr>
              <a:t>maximum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likelyhood</a:t>
            </a:r>
            <a:r>
              <a:rPr lang="pl-PL" sz="1200" dirty="0" smtClean="0">
                <a:sym typeface="Wingdings" pitchFamily="2" charset="2"/>
              </a:rPr>
              <a:t> </a:t>
            </a:r>
            <a:r>
              <a:rPr lang="pl-PL" sz="1200" dirty="0" err="1" smtClean="0">
                <a:sym typeface="Wingdings" pitchFamily="2" charset="2"/>
              </a:rPr>
              <a:t>estimate</a:t>
            </a:r>
            <a:r>
              <a:rPr lang="pl-PL" sz="1200" dirty="0" smtClean="0">
                <a:sym typeface="Wingdings" pitchFamily="2" charset="2"/>
              </a:rPr>
              <a:t>])</a:t>
            </a:r>
          </a:p>
          <a:p>
            <a:pPr marL="457200" indent="-457200">
              <a:buNone/>
            </a:pPr>
            <a:r>
              <a:rPr lang="pl-PL" sz="1200" dirty="0" smtClean="0">
                <a:sym typeface="Wingdings" pitchFamily="2" charset="2"/>
              </a:rPr>
              <a:t>Dostajemy także </a:t>
            </a:r>
            <a:r>
              <a:rPr lang="pl-PL" sz="1200" b="1" dirty="0" err="1" smtClean="0">
                <a:sym typeface="Wingdings" pitchFamily="2" charset="2"/>
              </a:rPr>
              <a:t>credible</a:t>
            </a:r>
            <a:r>
              <a:rPr lang="pl-PL" sz="1200" b="1" dirty="0" smtClean="0">
                <a:sym typeface="Wingdings" pitchFamily="2" charset="2"/>
              </a:rPr>
              <a:t> </a:t>
            </a:r>
            <a:r>
              <a:rPr lang="pl-PL" sz="1200" b="1" dirty="0" err="1" smtClean="0">
                <a:sym typeface="Wingdings" pitchFamily="2" charset="2"/>
              </a:rPr>
              <a:t>interval</a:t>
            </a:r>
            <a:r>
              <a:rPr lang="pl-PL" sz="1200" b="1" dirty="0" smtClean="0">
                <a:sym typeface="Wingdings" pitchFamily="2" charset="2"/>
              </a:rPr>
              <a:t> CI </a:t>
            </a:r>
            <a:r>
              <a:rPr lang="pl-PL" sz="1200" dirty="0" smtClean="0">
                <a:sym typeface="Wingdings" pitchFamily="2" charset="2"/>
              </a:rPr>
              <a:t>(gdzie mieści się 90% całego prawdopodobieństwa).  </a:t>
            </a:r>
            <a:endParaRPr lang="pl-PL" sz="120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37220-EE7B-4020-8BB4-9F07E4F5C42F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10.12.2018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195736" y="2564904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 smtClean="0">
                <a:latin typeface="Bahnschrift SemiLight" pitchFamily="34" charset="0"/>
                <a:cs typeface="Leelawadee UI Semilight" pitchFamily="34" charset="-34"/>
              </a:rPr>
              <a:t>KWIK2018_MLW</a:t>
            </a:r>
            <a:endParaRPr lang="pl-PL" sz="5400" dirty="0">
              <a:latin typeface="Bahnschrift SemiLight" pitchFamily="34" charset="0"/>
              <a:cs typeface="Leelawadee UI Semilight" pitchFamily="34" charset="-34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436096" y="566124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>
                <a:latin typeface="Bahnschrift SemiLight" pitchFamily="34" charset="0"/>
              </a:rPr>
              <a:t>SEBASTIAN SUCHOWIAK</a:t>
            </a:r>
          </a:p>
          <a:p>
            <a:pPr algn="r"/>
            <a:r>
              <a:rPr lang="pl-PL" dirty="0" smtClean="0">
                <a:latin typeface="Bahnschrift SemiLight" pitchFamily="34" charset="0"/>
              </a:rPr>
              <a:t>PAWEŁ CIŚLIK</a:t>
            </a:r>
          </a:p>
          <a:p>
            <a:pPr algn="r"/>
            <a:r>
              <a:rPr lang="pl-PL" dirty="0" smtClean="0">
                <a:latin typeface="Bahnschrift SemiLight" pitchFamily="34" charset="0"/>
              </a:rPr>
              <a:t>DOMINIKA </a:t>
            </a:r>
            <a:r>
              <a:rPr lang="pl-PL" dirty="0" smtClean="0">
                <a:latin typeface="Bahnschrift SemiLight" pitchFamily="34" charset="0"/>
              </a:rPr>
              <a:t>DRĄŻYK</a:t>
            </a:r>
            <a:endParaRPr lang="pl-PL" dirty="0"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000" dirty="0" smtClean="0">
                <a:latin typeface="Bahnschrift SemiLight" pitchFamily="34" charset="0"/>
              </a:rPr>
              <a:t>DATA</a:t>
            </a:r>
            <a:br>
              <a:rPr lang="pl-PL" sz="4000" dirty="0" smtClean="0">
                <a:latin typeface="Bahnschrift SemiLight" pitchFamily="34" charset="0"/>
              </a:rPr>
            </a:br>
            <a:r>
              <a:rPr lang="pl-PL" sz="4000" dirty="0" smtClean="0">
                <a:latin typeface="Bahnschrift SemiLight" pitchFamily="34" charset="0"/>
              </a:rPr>
              <a:t/>
            </a:r>
            <a:br>
              <a:rPr lang="pl-PL" sz="4000" dirty="0" smtClean="0">
                <a:latin typeface="Bahnschrift SemiLight" pitchFamily="34" charset="0"/>
              </a:rPr>
            </a:br>
            <a:r>
              <a:rPr lang="pl-PL" sz="3100" dirty="0" smtClean="0">
                <a:latin typeface="Bahnschrift SemiLight" pitchFamily="34" charset="0"/>
              </a:rPr>
              <a:t>N = 8860	(62 </a:t>
            </a:r>
            <a:r>
              <a:rPr lang="pl-PL" sz="3100" dirty="0" err="1" smtClean="0">
                <a:latin typeface="Bahnschrift SemiLight" pitchFamily="34" charset="0"/>
              </a:rPr>
              <a:t>participants</a:t>
            </a:r>
            <a:r>
              <a:rPr lang="pl-PL" sz="3100" dirty="0" smtClean="0">
                <a:latin typeface="Bahnschrift SemiLight" pitchFamily="34" charset="0"/>
              </a:rPr>
              <a:t>)</a:t>
            </a:r>
            <a:endParaRPr lang="pl-PL" sz="3100" dirty="0">
              <a:latin typeface="Bahnschrift SemiLight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2276872"/>
            <a:ext cx="8280920" cy="411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Bahnschrift SemiLight" pitchFamily="34" charset="0"/>
              </a:rPr>
              <a:t>DURATION: 		1300, 1800, 2300, 2800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Bahnschrift SemiLight" pitchFamily="34" charset="0"/>
              </a:rPr>
              <a:t>SOUND: 		</a:t>
            </a:r>
            <a:r>
              <a:rPr lang="pl-PL" sz="2400" dirty="0" err="1" smtClean="0"/>
              <a:t>CEGis</a:t>
            </a:r>
            <a:r>
              <a:rPr lang="pl-PL" sz="2400" dirty="0" smtClean="0">
                <a:latin typeface="Bahnschrift SemiLight" pitchFamily="34" charset="0"/>
              </a:rPr>
              <a:t>, </a:t>
            </a:r>
            <a:r>
              <a:rPr lang="pl-PL" sz="2400" dirty="0" smtClean="0"/>
              <a:t>CEG</a:t>
            </a:r>
            <a:r>
              <a:rPr lang="pl-PL" sz="2400" dirty="0" smtClean="0">
                <a:latin typeface="Bahnschrift SemiLight" pitchFamily="34" charset="0"/>
              </a:rPr>
              <a:t>, </a:t>
            </a:r>
            <a:r>
              <a:rPr lang="pl-PL" sz="2400" dirty="0" err="1" smtClean="0"/>
              <a:t>CEsG</a:t>
            </a:r>
            <a:endParaRPr lang="pl-PL" sz="2400" dirty="0" smtClean="0">
              <a:latin typeface="Bahnschrift SemiLight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Bahnschrift SemiLight" pitchFamily="34" charset="0"/>
              </a:rPr>
              <a:t>K6: 			0P, PQ, QR, RS, ST, T0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Bahnschrift SemiLight" pitchFamily="34" charset="0"/>
              </a:rPr>
              <a:t>A2 / V2 : 		DI, SYS</a:t>
            </a:r>
          </a:p>
          <a:p>
            <a:pPr>
              <a:buNone/>
            </a:pPr>
            <a:endParaRPr lang="pl-PL" sz="240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SemiLight" pitchFamily="34" charset="0"/>
              </a:rPr>
              <a:t>HIPOTEZA: istnieje istotna różnica pomiędzy średnią wskaźników poprawności reprodukcji w grupach. </a:t>
            </a:r>
          </a:p>
          <a:p>
            <a:pPr>
              <a:buNone/>
            </a:pPr>
            <a:endParaRPr lang="pl-PL" dirty="0" smtClean="0">
              <a:latin typeface="Century" pitchFamily="18" charset="0"/>
            </a:endParaRPr>
          </a:p>
          <a:p>
            <a:pPr>
              <a:buNone/>
            </a:pPr>
            <a:endParaRPr lang="pl-PL" dirty="0" smtClean="0">
              <a:latin typeface="Century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SemiLight" pitchFamily="34" charset="0"/>
              </a:rPr>
              <a:t>BAYES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pl-PL" sz="2200" dirty="0" smtClean="0">
                <a:latin typeface="Bahnschrift Light" pitchFamily="34" charset="0"/>
              </a:rPr>
              <a:t>Używamy </a:t>
            </a:r>
            <a:r>
              <a:rPr lang="pl-PL" sz="2200" b="1" dirty="0" smtClean="0">
                <a:latin typeface="Bahnschrift Light" pitchFamily="34" charset="0"/>
              </a:rPr>
              <a:t>prawdopodobieństwa</a:t>
            </a:r>
            <a:r>
              <a:rPr lang="pl-PL" sz="2200" dirty="0" smtClean="0">
                <a:latin typeface="Bahnschrift Light" pitchFamily="34" charset="0"/>
              </a:rPr>
              <a:t> </a:t>
            </a:r>
            <a:r>
              <a:rPr lang="pl-PL" sz="2200" dirty="0" smtClean="0">
                <a:latin typeface="Bahnschrift Light" pitchFamily="34" charset="0"/>
              </a:rPr>
              <a:t>by </a:t>
            </a:r>
            <a:r>
              <a:rPr lang="pl-PL" sz="2200" dirty="0" smtClean="0">
                <a:latin typeface="Bahnschrift Light" pitchFamily="34" charset="0"/>
              </a:rPr>
              <a:t>opisać </a:t>
            </a:r>
            <a:r>
              <a:rPr lang="pl-PL" sz="2200" b="1" dirty="0" smtClean="0">
                <a:latin typeface="Bahnschrift Light" pitchFamily="34" charset="0"/>
              </a:rPr>
              <a:t>niepewność</a:t>
            </a:r>
            <a:r>
              <a:rPr lang="pl-PL" sz="2200" dirty="0" smtClean="0">
                <a:latin typeface="Bahnschrift Light" pitchFamily="34" charset="0"/>
              </a:rPr>
              <a:t> naszych wniosków statystycznych (OBU HIPOTEZ).</a:t>
            </a:r>
          </a:p>
          <a:p>
            <a:pPr>
              <a:lnSpc>
                <a:spcPct val="120000"/>
              </a:lnSpc>
              <a:buNone/>
            </a:pPr>
            <a:r>
              <a:rPr lang="pl-PL" sz="2200" dirty="0" smtClean="0">
                <a:latin typeface="Bahnschrift Light" pitchFamily="34" charset="0"/>
              </a:rPr>
              <a:t>Co trzeba mieć:</a:t>
            </a:r>
          </a:p>
          <a:p>
            <a:pPr marL="898525" indent="-457200">
              <a:lnSpc>
                <a:spcPct val="120000"/>
              </a:lnSpc>
              <a:buAutoNum type="arabicPeriod"/>
            </a:pPr>
            <a:r>
              <a:rPr lang="pl-PL" sz="2200" dirty="0" smtClean="0">
                <a:latin typeface="Bahnschrift Light" pitchFamily="34" charset="0"/>
              </a:rPr>
              <a:t>dane </a:t>
            </a: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</a:t>
            </a:r>
            <a:r>
              <a:rPr lang="pl-PL" sz="2200" dirty="0" smtClean="0">
                <a:latin typeface="Bahnschrift Light" pitchFamily="34" charset="0"/>
              </a:rPr>
              <a:t> wartości parametrów  </a:t>
            </a:r>
          </a:p>
          <a:p>
            <a:pPr marL="898525" indent="-457200">
              <a:lnSpc>
                <a:spcPct val="120000"/>
              </a:lnSpc>
              <a:buAutoNum type="arabicPeriod"/>
            </a:pPr>
            <a:r>
              <a:rPr lang="pl-PL" sz="2200" dirty="0" smtClean="0">
                <a:latin typeface="Bahnschrift Light" pitchFamily="34" charset="0"/>
              </a:rPr>
              <a:t>model</a:t>
            </a:r>
            <a:endParaRPr lang="pl-PL" sz="2200" dirty="0" smtClean="0">
              <a:latin typeface="Bahnschrift Light" pitchFamily="34" charset="0"/>
            </a:endParaRPr>
          </a:p>
          <a:p>
            <a:pPr marL="898525" indent="-457200">
              <a:lnSpc>
                <a:spcPct val="120000"/>
              </a:lnSpc>
              <a:buAutoNum type="arabicPeriod"/>
            </a:pPr>
            <a:r>
              <a:rPr lang="pl-PL" sz="2200" dirty="0" err="1" smtClean="0">
                <a:latin typeface="Bahnschrift Light" pitchFamily="34" charset="0"/>
              </a:rPr>
              <a:t>priory</a:t>
            </a:r>
            <a:endParaRPr lang="pl-PL" sz="2200" b="1" dirty="0" smtClean="0">
              <a:latin typeface="Bahnschrift Light" pitchFamily="34" charset="0"/>
              <a:sym typeface="Wingdings" pitchFamily="2" charset="2"/>
            </a:endParaRPr>
          </a:p>
          <a:p>
            <a:pPr marL="457200" indent="-457200" defTabSz="263525">
              <a:lnSpc>
                <a:spcPct val="120000"/>
              </a:lnSpc>
              <a:buNone/>
            </a:pP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Przy </a:t>
            </a: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porównywaniu dwóch modeli mamy:</a:t>
            </a:r>
          </a:p>
          <a:p>
            <a:pPr marL="896938" indent="-457200">
              <a:lnSpc>
                <a:spcPct val="120000"/>
              </a:lnSpc>
              <a:buAutoNum type="arabicPeriod"/>
            </a:pP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Różnicę między modelami </a:t>
            </a:r>
            <a:r>
              <a:rPr lang="pl-PL" sz="2200" b="1" dirty="0" err="1" smtClean="0">
                <a:solidFill>
                  <a:srgbClr val="C00000"/>
                </a:solidFill>
                <a:latin typeface="Bahnschrift Light" pitchFamily="34" charset="0"/>
                <a:sym typeface="Wingdings" pitchFamily="2" charset="2"/>
              </a:rPr>
              <a:t>elpd_diff</a:t>
            </a:r>
            <a:r>
              <a:rPr lang="pl-PL" sz="2200" b="1" dirty="0" smtClean="0">
                <a:solidFill>
                  <a:srgbClr val="C00000"/>
                </a:solidFill>
                <a:latin typeface="Bahnschrift Light" pitchFamily="34" charset="0"/>
                <a:sym typeface="Wingdings" pitchFamily="2" charset="2"/>
              </a:rPr>
              <a:t> </a:t>
            </a:r>
            <a:r>
              <a:rPr lang="pl-PL" sz="2200" b="1" dirty="0" smtClean="0">
                <a:solidFill>
                  <a:srgbClr val="C00000"/>
                </a:solidFill>
                <a:latin typeface="Bahnschrift Light" pitchFamily="34" charset="0"/>
                <a:sym typeface="Wingdings" pitchFamily="2" charset="2"/>
              </a:rPr>
              <a:t>= </a:t>
            </a: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model1 – </a:t>
            </a: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model2</a:t>
            </a:r>
          </a:p>
          <a:p>
            <a:pPr marL="896938" indent="-457200">
              <a:lnSpc>
                <a:spcPct val="120000"/>
              </a:lnSpc>
              <a:buAutoNum type="arabicPeriod"/>
            </a:pPr>
            <a:r>
              <a:rPr lang="pl-PL" sz="2200" dirty="0" smtClean="0">
                <a:latin typeface="Bahnschrift Light" pitchFamily="34" charset="0"/>
                <a:sym typeface="Wingdings" pitchFamily="2" charset="2"/>
              </a:rPr>
              <a:t>Wartość</a:t>
            </a:r>
            <a:r>
              <a:rPr lang="pl-PL" sz="2200" b="1" dirty="0" smtClean="0">
                <a:solidFill>
                  <a:srgbClr val="C00000"/>
                </a:solidFill>
                <a:latin typeface="Bahnschrift Light" pitchFamily="34" charset="0"/>
                <a:sym typeface="Wingdings" pitchFamily="2" charset="2"/>
              </a:rPr>
              <a:t> </a:t>
            </a:r>
            <a:r>
              <a:rPr lang="pl-PL" sz="2200" b="1" dirty="0" err="1" smtClean="0">
                <a:solidFill>
                  <a:srgbClr val="C00000"/>
                </a:solidFill>
                <a:latin typeface="Bahnschrift Light" pitchFamily="34" charset="0"/>
                <a:sym typeface="Wingdings" pitchFamily="2" charset="2"/>
              </a:rPr>
              <a:t>bayes_factor</a:t>
            </a:r>
            <a:endParaRPr lang="pl-PL" sz="2200" b="1" dirty="0" smtClean="0">
              <a:solidFill>
                <a:srgbClr val="C00000"/>
              </a:solidFill>
              <a:latin typeface="Bahnschrift Light" pitchFamily="34" charset="0"/>
              <a:sym typeface="Wingdings" pitchFamily="2" charset="2"/>
            </a:endParaRPr>
          </a:p>
          <a:p>
            <a:pPr marL="450850" indent="-11113">
              <a:lnSpc>
                <a:spcPct val="120000"/>
              </a:lnSpc>
              <a:buNone/>
            </a:pPr>
            <a:endParaRPr lang="pl-PL" sz="1900" i="1" dirty="0" smtClean="0">
              <a:latin typeface="Bahnschrift Light" pitchFamily="34" charset="0"/>
            </a:endParaRPr>
          </a:p>
          <a:p>
            <a:pPr marL="450850" indent="-11113">
              <a:lnSpc>
                <a:spcPct val="120000"/>
              </a:lnSpc>
              <a:buNone/>
            </a:pPr>
            <a:r>
              <a:rPr lang="pl-PL" sz="1900" i="1" dirty="0" smtClean="0">
                <a:latin typeface="Bahnschrift Light" pitchFamily="34" charset="0"/>
              </a:rPr>
              <a:t>„</a:t>
            </a:r>
            <a:r>
              <a:rPr lang="en-US" sz="1900" i="1" dirty="0" smtClean="0">
                <a:latin typeface="Bahnschrift Light" pitchFamily="34" charset="0"/>
              </a:rPr>
              <a:t>The </a:t>
            </a:r>
            <a:r>
              <a:rPr lang="en-US" sz="1900" i="1" dirty="0" smtClean="0">
                <a:latin typeface="Bahnschrift Light" pitchFamily="34" charset="0"/>
              </a:rPr>
              <a:t>difference in ELPD will be </a:t>
            </a:r>
            <a:r>
              <a:rPr lang="en-US" sz="1900" b="1" i="1" dirty="0" smtClean="0">
                <a:latin typeface="Bahnschrift Light" pitchFamily="34" charset="0"/>
              </a:rPr>
              <a:t>negative if the expected out-of-sample predictive accuracy </a:t>
            </a:r>
            <a:r>
              <a:rPr lang="en-US" sz="1900" b="1" i="1" dirty="0" smtClean="0">
                <a:latin typeface="Bahnschrift Light" pitchFamily="34" charset="0"/>
              </a:rPr>
              <a:t>o</a:t>
            </a:r>
            <a:r>
              <a:rPr lang="pl-PL" sz="1900" b="1" i="1" dirty="0" smtClean="0">
                <a:latin typeface="Bahnschrift Light" pitchFamily="34" charset="0"/>
              </a:rPr>
              <a:t>f </a:t>
            </a:r>
            <a:r>
              <a:rPr lang="en-US" sz="1900" b="1" i="1" dirty="0" smtClean="0">
                <a:latin typeface="Bahnschrift Light" pitchFamily="34" charset="0"/>
              </a:rPr>
              <a:t>the </a:t>
            </a:r>
            <a:r>
              <a:rPr lang="en-US" sz="1900" b="1" i="1" dirty="0" smtClean="0">
                <a:latin typeface="Bahnschrift Light" pitchFamily="34" charset="0"/>
              </a:rPr>
              <a:t>first model is higher</a:t>
            </a:r>
            <a:r>
              <a:rPr lang="en-US" sz="1900" i="1" dirty="0" smtClean="0">
                <a:latin typeface="Bahnschrift Light" pitchFamily="34" charset="0"/>
              </a:rPr>
              <a:t>. </a:t>
            </a:r>
            <a:endParaRPr lang="pl-PL" sz="2200" b="1" i="1" dirty="0" smtClean="0">
              <a:latin typeface="Bahnschrift Light" pitchFamily="34" charset="0"/>
              <a:sym typeface="Wingdings" pitchFamily="2" charset="2"/>
            </a:endParaRPr>
          </a:p>
          <a:p>
            <a:pPr marL="896938" indent="-457200">
              <a:lnSpc>
                <a:spcPct val="120000"/>
              </a:lnSpc>
              <a:buAutoNum type="arabicPeriod"/>
            </a:pPr>
            <a:endParaRPr lang="pl-PL" sz="2400" b="1" dirty="0" smtClean="0">
              <a:latin typeface="Bahnschrift SemiLight" pitchFamily="34" charset="0"/>
              <a:sym typeface="Wingdings" pitchFamily="2" charset="2"/>
            </a:endParaRPr>
          </a:p>
        </p:txBody>
      </p:sp>
      <p:sp>
        <p:nvSpPr>
          <p:cNvPr id="5" name="Elipsa 4"/>
          <p:cNvSpPr/>
          <p:nvPr/>
        </p:nvSpPr>
        <p:spPr>
          <a:xfrm>
            <a:off x="5580112" y="260648"/>
            <a:ext cx="648072" cy="576064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32656"/>
            <a:ext cx="4896544" cy="5734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Autofit/>
          </a:bodyPr>
          <a:lstStyle/>
          <a:p>
            <a:r>
              <a:rPr lang="pl-PL" sz="3200" dirty="0" err="1" smtClean="0">
                <a:latin typeface="Bahnschrift SemiLight" pitchFamily="34" charset="0"/>
              </a:rPr>
              <a:t>Markov</a:t>
            </a:r>
            <a:r>
              <a:rPr lang="pl-PL" sz="3200" dirty="0" smtClean="0">
                <a:latin typeface="Bahnschrift SemiLight" pitchFamily="34" charset="0"/>
              </a:rPr>
              <a:t> </a:t>
            </a:r>
            <a:r>
              <a:rPr lang="pl-PL" sz="3200" dirty="0" err="1" smtClean="0">
                <a:latin typeface="Bahnschrift SemiLight" pitchFamily="34" charset="0"/>
              </a:rPr>
              <a:t>Chain</a:t>
            </a:r>
            <a:r>
              <a:rPr lang="pl-PL" sz="3200" dirty="0" smtClean="0">
                <a:latin typeface="Bahnschrift SemiLight" pitchFamily="34" charset="0"/>
              </a:rPr>
              <a:t> Monte </a:t>
            </a:r>
            <a:r>
              <a:rPr lang="pl-PL" sz="3200" dirty="0" smtClean="0">
                <a:latin typeface="Bahnschrift SemiLight" pitchFamily="34" charset="0"/>
              </a:rPr>
              <a:t>Carlo „</a:t>
            </a:r>
            <a:r>
              <a:rPr lang="pl-PL" sz="3200" dirty="0" err="1" smtClean="0">
                <a:latin typeface="Bahnschrift SemiLight" pitchFamily="34" charset="0"/>
              </a:rPr>
              <a:t>sanity</a:t>
            </a:r>
            <a:r>
              <a:rPr lang="pl-PL" sz="3200" dirty="0" smtClean="0">
                <a:latin typeface="Bahnschrift SemiLight" pitchFamily="34" charset="0"/>
              </a:rPr>
              <a:t> </a:t>
            </a:r>
            <a:r>
              <a:rPr lang="pl-PL" sz="3200" dirty="0" err="1" smtClean="0">
                <a:latin typeface="Bahnschrift SemiLight" pitchFamily="34" charset="0"/>
              </a:rPr>
              <a:t>checks</a:t>
            </a:r>
            <a:r>
              <a:rPr lang="pl-PL" sz="3200" dirty="0" smtClean="0">
                <a:latin typeface="Bahnschrift SemiLight" pitchFamily="34" charset="0"/>
              </a:rPr>
              <a:t>” </a:t>
            </a:r>
            <a:endParaRPr lang="pl-PL" sz="3200" dirty="0">
              <a:latin typeface="Bahnschrift SemiLight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solidFill>
                  <a:srgbClr val="00B050"/>
                </a:solidFill>
                <a:latin typeface="Bahnschrift SemiLight" pitchFamily="34" charset="0"/>
              </a:rPr>
              <a:t>‘ </a:t>
            </a:r>
            <a:r>
              <a:rPr lang="pl-PL" sz="2800" b="1" dirty="0" err="1" smtClean="0">
                <a:solidFill>
                  <a:srgbClr val="00B050"/>
                </a:solidFill>
                <a:latin typeface="Bahnschrift SemiLight" pitchFamily="34" charset="0"/>
              </a:rPr>
              <a:t>fat</a:t>
            </a:r>
            <a:r>
              <a:rPr lang="pl-PL" sz="2800" b="1" dirty="0" smtClean="0">
                <a:solidFill>
                  <a:srgbClr val="00B050"/>
                </a:solidFill>
                <a:latin typeface="Bahnschrift SemiLight" pitchFamily="34" charset="0"/>
              </a:rPr>
              <a:t> </a:t>
            </a:r>
            <a:r>
              <a:rPr lang="pl-PL" sz="2800" b="1" dirty="0" err="1" smtClean="0">
                <a:solidFill>
                  <a:srgbClr val="00B050"/>
                </a:solidFill>
                <a:latin typeface="Bahnschrift SemiLight" pitchFamily="34" charset="0"/>
              </a:rPr>
              <a:t>hairy</a:t>
            </a:r>
            <a:r>
              <a:rPr lang="pl-PL" sz="2800" b="1" dirty="0" smtClean="0">
                <a:solidFill>
                  <a:srgbClr val="00B050"/>
                </a:solidFill>
                <a:latin typeface="Bahnschrift SemiLight" pitchFamily="34" charset="0"/>
              </a:rPr>
              <a:t> </a:t>
            </a:r>
            <a:r>
              <a:rPr lang="pl-PL" sz="2800" b="1" dirty="0" err="1" smtClean="0">
                <a:solidFill>
                  <a:srgbClr val="00B050"/>
                </a:solidFill>
                <a:latin typeface="Bahnschrift SemiLight" pitchFamily="34" charset="0"/>
              </a:rPr>
              <a:t>caterpillars</a:t>
            </a:r>
            <a:r>
              <a:rPr lang="pl-PL" sz="2800" b="1" dirty="0" smtClean="0">
                <a:solidFill>
                  <a:srgbClr val="00B050"/>
                </a:solidFill>
                <a:latin typeface="Bahnschrift SemiLight" pitchFamily="34" charset="0"/>
              </a:rPr>
              <a:t> </a:t>
            </a:r>
            <a:r>
              <a:rPr lang="pl-PL" sz="2800" dirty="0" smtClean="0">
                <a:solidFill>
                  <a:srgbClr val="00B050"/>
                </a:solidFill>
                <a:latin typeface="Bahnschrift SemiLight" pitchFamily="34" charset="0"/>
              </a:rPr>
              <a:t>‘ </a:t>
            </a:r>
            <a:endParaRPr lang="pl-PL" sz="2800" dirty="0" smtClean="0">
              <a:latin typeface="Bahnschrift SemiLight" pitchFamily="34" charset="0"/>
            </a:endParaRPr>
          </a:p>
          <a:p>
            <a:endParaRPr lang="pl-PL" sz="2800" dirty="0" smtClean="0">
              <a:latin typeface="Bahnschrift SemiLight" pitchFamily="34" charset="0"/>
            </a:endParaRPr>
          </a:p>
          <a:p>
            <a:r>
              <a:rPr lang="pl-PL" sz="2800" b="1" dirty="0" err="1" smtClean="0">
                <a:solidFill>
                  <a:srgbClr val="00B050"/>
                </a:solidFill>
                <a:latin typeface="Bahnschrift SemiLight" pitchFamily="34" charset="0"/>
              </a:rPr>
              <a:t>Rhat</a:t>
            </a:r>
            <a:r>
              <a:rPr lang="pl-PL" sz="2800" dirty="0" smtClean="0">
                <a:solidFill>
                  <a:srgbClr val="00B050"/>
                </a:solidFill>
                <a:latin typeface="Bahnschrift SemiLight" pitchFamily="34" charset="0"/>
              </a:rPr>
              <a:t> </a:t>
            </a:r>
            <a:r>
              <a:rPr lang="pl-PL" sz="2800" dirty="0" smtClean="0">
                <a:latin typeface="Bahnschrift SemiLight" pitchFamily="34" charset="0"/>
              </a:rPr>
              <a:t>~ = 1.0</a:t>
            </a:r>
          </a:p>
          <a:p>
            <a:endParaRPr lang="pl-PL" sz="2800" dirty="0" smtClean="0">
              <a:latin typeface="Bahnschrift SemiLight" pitchFamily="34" charset="0"/>
            </a:endParaRPr>
          </a:p>
          <a:p>
            <a:r>
              <a:rPr lang="pl-PL" sz="2800" b="1" dirty="0" err="1" smtClean="0">
                <a:solidFill>
                  <a:srgbClr val="00B050"/>
                </a:solidFill>
                <a:latin typeface="Bahnschrift SemiLight" pitchFamily="34" charset="0"/>
              </a:rPr>
              <a:t>pp_check</a:t>
            </a:r>
            <a:r>
              <a:rPr lang="pl-PL" sz="2800" dirty="0" smtClean="0">
                <a:solidFill>
                  <a:srgbClr val="00B050"/>
                </a:solidFill>
                <a:latin typeface="Bahnschrift SemiLight" pitchFamily="34" charset="0"/>
              </a:rPr>
              <a:t> </a:t>
            </a:r>
            <a:r>
              <a:rPr lang="pl-PL" sz="2800" dirty="0" smtClean="0">
                <a:latin typeface="Bahnschrift SemiLight" pitchFamily="34" charset="0"/>
              </a:rPr>
              <a:t>(</a:t>
            </a:r>
            <a:r>
              <a:rPr lang="pl-PL" sz="2800" dirty="0" err="1" smtClean="0">
                <a:latin typeface="Bahnschrift SemiLight" pitchFamily="34" charset="0"/>
              </a:rPr>
              <a:t>posterior</a:t>
            </a:r>
            <a:r>
              <a:rPr lang="pl-PL" sz="2800" dirty="0" smtClean="0">
                <a:latin typeface="Bahnschrift SemiLight" pitchFamily="34" charset="0"/>
              </a:rPr>
              <a:t> </a:t>
            </a:r>
            <a:r>
              <a:rPr lang="pl-PL" sz="2800" dirty="0" err="1" smtClean="0">
                <a:latin typeface="Bahnschrift SemiLight" pitchFamily="34" charset="0"/>
              </a:rPr>
              <a:t>distribution</a:t>
            </a:r>
            <a:r>
              <a:rPr lang="pl-PL" sz="2800" dirty="0" smtClean="0">
                <a:latin typeface="Bahnschrift SemiLight" pitchFamily="34" charset="0"/>
              </a:rPr>
              <a:t>) pokrywa się </a:t>
            </a:r>
            <a:r>
              <a:rPr lang="pl-PL" sz="2800" dirty="0" smtClean="0">
                <a:latin typeface="Bahnschrift SemiLight" pitchFamily="34" charset="0"/>
              </a:rPr>
              <a:t/>
            </a:r>
            <a:br>
              <a:rPr lang="pl-PL" sz="2800" dirty="0" smtClean="0">
                <a:latin typeface="Bahnschrift SemiLight" pitchFamily="34" charset="0"/>
              </a:rPr>
            </a:br>
            <a:r>
              <a:rPr lang="pl-PL" sz="2800" dirty="0" smtClean="0">
                <a:latin typeface="Bahnschrift SemiLight" pitchFamily="34" charset="0"/>
              </a:rPr>
              <a:t>z </a:t>
            </a:r>
            <a:r>
              <a:rPr lang="pl-PL" sz="2800" dirty="0" smtClean="0">
                <a:latin typeface="Bahnschrift SemiLight" pitchFamily="34" charset="0"/>
              </a:rPr>
              <a:t>dystrybucją danych (</a:t>
            </a:r>
            <a:r>
              <a:rPr lang="pl-PL" sz="2800" dirty="0" err="1" smtClean="0">
                <a:latin typeface="Bahnschrift SemiLight" pitchFamily="34" charset="0"/>
              </a:rPr>
              <a:t>prior</a:t>
            </a:r>
            <a:r>
              <a:rPr lang="pl-PL" sz="2800" dirty="0" smtClean="0">
                <a:latin typeface="Bahnschrift SemiLight" pitchFamily="34" charset="0"/>
              </a:rPr>
              <a:t> </a:t>
            </a:r>
            <a:r>
              <a:rPr lang="pl-PL" sz="2800" dirty="0" err="1" smtClean="0">
                <a:latin typeface="Bahnschrift SemiLight" pitchFamily="34" charset="0"/>
              </a:rPr>
              <a:t>distribution</a:t>
            </a:r>
            <a:r>
              <a:rPr lang="pl-PL" sz="2800" dirty="0" smtClean="0">
                <a:latin typeface="Bahnschrift SemiLight" pitchFamily="34" charset="0"/>
              </a:rPr>
              <a:t>) </a:t>
            </a:r>
            <a:endParaRPr lang="pl-PL" sz="2800" dirty="0">
              <a:latin typeface="Bahnschrift SemiLight" pitchFamily="34" charset="0"/>
            </a:endParaRPr>
          </a:p>
        </p:txBody>
      </p:sp>
      <p:sp>
        <p:nvSpPr>
          <p:cNvPr id="4" name="Elipsa 3"/>
          <p:cNvSpPr/>
          <p:nvPr/>
        </p:nvSpPr>
        <p:spPr>
          <a:xfrm>
            <a:off x="8100392" y="1124744"/>
            <a:ext cx="720080" cy="6480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1. SPRAWDZIĆ ROZKŁADY DANYCH (PRIOR DISTRIBUTION)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323528" y="69269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library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(ggplot2)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ggplot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(data,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aes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x=</a:t>
            </a:r>
            <a:r>
              <a:rPr lang="pl-PL" b="1" dirty="0" err="1" smtClean="0">
                <a:solidFill>
                  <a:srgbClr val="0070C0"/>
                </a:solidFill>
                <a:latin typeface="Consolas" pitchFamily="49" charset="0"/>
              </a:rPr>
              <a:t>AE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)) +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geom_histogram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aes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(y=..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density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..), 	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colour="black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",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fill="white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") +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geom_density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(alpha=.2, 	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fill="blue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") </a:t>
            </a:r>
            <a:endParaRPr lang="pl-PL" dirty="0">
              <a:solidFill>
                <a:srgbClr val="0070C0"/>
              </a:solidFill>
              <a:latin typeface="Consolas" pitchFamily="49" charset="0"/>
            </a:endParaRPr>
          </a:p>
        </p:txBody>
      </p:sp>
      <p:pic>
        <p:nvPicPr>
          <p:cNvPr id="23" name="Obraz 22" descr="AE_histo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392488" cy="4465157"/>
          </a:xfrm>
          <a:prstGeom prst="rect">
            <a:avLst/>
          </a:prstGeom>
        </p:spPr>
      </p:pic>
      <p:sp>
        <p:nvSpPr>
          <p:cNvPr id="7" name="Elipsa 6"/>
          <p:cNvSpPr/>
          <p:nvPr/>
        </p:nvSpPr>
        <p:spPr>
          <a:xfrm>
            <a:off x="7020272" y="2060848"/>
            <a:ext cx="504056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1. DOPASOWAĆ MODEL WYJŚCIOWY ( m0 )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0" y="69269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library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sm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library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brms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library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loo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</a:p>
          <a:p>
            <a:endParaRPr lang="pl-PL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help(‘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brms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’)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2564904"/>
            <a:ext cx="81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b="1" dirty="0" smtClean="0">
                <a:solidFill>
                  <a:srgbClr val="0070C0"/>
                </a:solidFill>
                <a:latin typeface="Consolas" pitchFamily="49" charset="0"/>
              </a:rPr>
              <a:t>m0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&lt;-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brm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(AE ~ (1|participant),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    	 data =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data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	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family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b="1" dirty="0" err="1" smtClean="0">
                <a:solidFill>
                  <a:srgbClr val="0070C0"/>
                </a:solidFill>
                <a:latin typeface="Consolas" pitchFamily="49" charset="0"/>
              </a:rPr>
              <a:t>hurdle_gamma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(link = "log",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		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link_shape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"log",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		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link_hu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"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logit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"),                                                                                                   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chains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2,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iter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2000,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cores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= 2, 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warmup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 =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500,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	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save_all_pars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= TRUE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)</a:t>
            </a:r>
            <a:endParaRPr lang="pl-PL" dirty="0" smtClean="0">
              <a:solidFill>
                <a:srgbClr val="0070C0"/>
              </a:solidFill>
              <a:latin typeface="Consolas" pitchFamily="49" charset="0"/>
            </a:endParaRPr>
          </a:p>
          <a:p>
            <a:endParaRPr lang="pl-PL" dirty="0"/>
          </a:p>
        </p:txBody>
      </p:sp>
      <p:pic>
        <p:nvPicPr>
          <p:cNvPr id="6" name="Obraz 5" descr="bay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908720"/>
            <a:ext cx="3382729" cy="505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1. DOPASOWAĆ MODEL WYJŚCIOWY ( m0 )</a:t>
            </a:r>
            <a:endParaRPr lang="pl-PL" dirty="0">
              <a:latin typeface="Bahnschrift SemiLight" pitchFamily="34" charset="0"/>
            </a:endParaRPr>
          </a:p>
        </p:txBody>
      </p:sp>
      <p:pic>
        <p:nvPicPr>
          <p:cNvPr id="7" name="Obraz 6" descr="m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7" y="1124744"/>
            <a:ext cx="7809749" cy="5112568"/>
          </a:xfrm>
          <a:prstGeom prst="rect">
            <a:avLst/>
          </a:prstGeom>
        </p:spPr>
      </p:pic>
      <p:sp>
        <p:nvSpPr>
          <p:cNvPr id="9" name="Elipsa 8"/>
          <p:cNvSpPr/>
          <p:nvPr/>
        </p:nvSpPr>
        <p:spPr>
          <a:xfrm>
            <a:off x="8028384" y="1196752"/>
            <a:ext cx="504056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1. DOPASOWAĆ MODEL WYJŚCIOWY ( m0 )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plot(m0)</a:t>
            </a:r>
            <a:endParaRPr lang="pl-PL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7812360" y="476672"/>
            <a:ext cx="504056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 descr="Rpl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7106642" cy="499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1. DOPASOWAĆ MODEL WYJŚCIOWY ( m0 )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pp_check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(m0)</a:t>
            </a:r>
            <a:endParaRPr lang="pl-PL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6" name="Elipsa 5"/>
          <p:cNvSpPr/>
          <p:nvPr/>
        </p:nvSpPr>
        <p:spPr>
          <a:xfrm>
            <a:off x="7812360" y="476672"/>
            <a:ext cx="504056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 descr="fitm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052736"/>
            <a:ext cx="6264696" cy="552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2. POLICZYĆ KOLEJNE MODELE DLA PARAMETRU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0" y="62068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m1a&lt;-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brm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(AE ~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duration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+ (1|participant),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data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data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family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hurdle_gamma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(link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link_shape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link_hu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"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logit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"),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chains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iter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2000,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cores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warmup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500,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save_all_pars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TRUE)</a:t>
            </a:r>
            <a:endParaRPr lang="pl-PL" sz="1400" b="1" dirty="0" smtClean="0">
              <a:solidFill>
                <a:srgbClr val="0070C0"/>
              </a:solidFill>
              <a:latin typeface="Consolas" pitchFamily="49" charset="0"/>
            </a:endParaRPr>
          </a:p>
          <a:p>
            <a:endParaRPr lang="pl-PL" sz="1400" b="1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m1b&lt;-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brm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(AE ~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sound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+ (1|participant),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data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data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family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hurdle_gamma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(link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link_shape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link_hu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"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logit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"),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chains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iter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2000,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cores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warmup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500,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save_all_pars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TRUE)</a:t>
            </a:r>
            <a:endParaRPr lang="pl-PL" sz="1400" b="1" dirty="0" smtClean="0">
              <a:solidFill>
                <a:srgbClr val="0070C0"/>
              </a:solidFill>
              <a:latin typeface="Consolas" pitchFamily="49" charset="0"/>
            </a:endParaRPr>
          </a:p>
          <a:p>
            <a:endParaRPr lang="pl-PL" sz="1400" b="1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m1c&lt;-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brm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(AE ~ A2 + (1|participant),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data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data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, 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family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hurdle_gamma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(link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link_shape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"log",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link_hu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"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logit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"),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chains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iter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2000,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cores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2,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        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warmup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500,</a:t>
            </a:r>
          </a:p>
          <a:p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	 </a:t>
            </a:r>
            <a:r>
              <a:rPr lang="pl-PL" sz="1400" b="1" dirty="0" err="1" smtClean="0">
                <a:solidFill>
                  <a:srgbClr val="0070C0"/>
                </a:solidFill>
                <a:latin typeface="Consolas" pitchFamily="49" charset="0"/>
              </a:rPr>
              <a:t>save_all_pars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pl-PL" sz="1400" b="1" dirty="0" smtClean="0">
                <a:solidFill>
                  <a:srgbClr val="0070C0"/>
                </a:solidFill>
                <a:latin typeface="Consolas" pitchFamily="49" charset="0"/>
              </a:rPr>
              <a:t>= TRUE)</a:t>
            </a:r>
            <a:endParaRPr lang="pl-PL" sz="1400" b="1" dirty="0">
              <a:solidFill>
                <a:srgbClr val="0070C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0"/>
            <a:ext cx="8136904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Bodźce dźwiękowe (</a:t>
            </a:r>
            <a:r>
              <a:rPr lang="pl-PL" sz="1800" b="1" dirty="0" err="1" smtClean="0">
                <a:latin typeface="Bahnschrift SemiLight" pitchFamily="34" charset="0"/>
              </a:rPr>
              <a:t>sound</a:t>
            </a:r>
            <a:r>
              <a:rPr lang="pl-PL" sz="1800" dirty="0" smtClean="0">
                <a:latin typeface="Bahnschrift SemiLight" pitchFamily="34" charset="0"/>
              </a:rPr>
              <a:t>) :</a:t>
            </a: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	CEG 		(konsonans wesoły) 		</a:t>
            </a: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	</a:t>
            </a:r>
            <a:r>
              <a:rPr lang="pl-PL" sz="1800" dirty="0" err="1" smtClean="0">
                <a:latin typeface="Bahnschrift SemiLight" pitchFamily="34" charset="0"/>
              </a:rPr>
              <a:t>CEGis</a:t>
            </a:r>
            <a:r>
              <a:rPr lang="pl-PL" sz="1800" dirty="0" smtClean="0">
                <a:latin typeface="Bahnschrift SemiLight" pitchFamily="34" charset="0"/>
              </a:rPr>
              <a:t> 	(dysonans) 			</a:t>
            </a: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	</a:t>
            </a:r>
            <a:r>
              <a:rPr lang="pl-PL" sz="1800" dirty="0" err="1" smtClean="0">
                <a:latin typeface="Bahnschrift SemiLight" pitchFamily="34" charset="0"/>
              </a:rPr>
              <a:t>CEsG</a:t>
            </a:r>
            <a:r>
              <a:rPr lang="pl-PL" sz="1800" dirty="0" smtClean="0">
                <a:latin typeface="Bahnschrift SemiLight" pitchFamily="34" charset="0"/>
              </a:rPr>
              <a:t> 	(konsonans smutny) 	</a:t>
            </a:r>
          </a:p>
          <a:p>
            <a:pPr>
              <a:buNone/>
            </a:pPr>
            <a:endParaRPr lang="pl-PL" sz="180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Długości trwania (</a:t>
            </a:r>
            <a:r>
              <a:rPr lang="pl-PL" sz="1800" b="1" dirty="0" err="1" smtClean="0">
                <a:latin typeface="Bahnschrift SemiLight" pitchFamily="34" charset="0"/>
              </a:rPr>
              <a:t>duration</a:t>
            </a:r>
            <a:r>
              <a:rPr lang="pl-PL" sz="1800" dirty="0" smtClean="0">
                <a:latin typeface="Bahnschrift SemiLight" pitchFamily="34" charset="0"/>
              </a:rPr>
              <a:t>):</a:t>
            </a:r>
          </a:p>
          <a:p>
            <a:pPr>
              <a:buNone/>
            </a:pPr>
            <a:r>
              <a:rPr lang="pl-PL" sz="1800" dirty="0" smtClean="0">
                <a:latin typeface="Bahnschrift SemiLight" pitchFamily="34" charset="0"/>
              </a:rPr>
              <a:t>	1300ms	1800ms		2300ms		2800ms	</a:t>
            </a:r>
          </a:p>
          <a:p>
            <a:pPr>
              <a:buNone/>
            </a:pPr>
            <a:endParaRPr lang="pl-PL" sz="180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Pomiar EKG:</a:t>
            </a:r>
          </a:p>
          <a:p>
            <a:pPr>
              <a:buNone/>
            </a:pP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		</a:t>
            </a: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K6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 / </a:t>
            </a: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A2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 / </a:t>
            </a: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V2 </a:t>
            </a:r>
            <a:endParaRPr lang="pl-PL" sz="1800" dirty="0" smtClean="0">
              <a:latin typeface="Bahnschrift SemiLight" pitchFamily="34" charset="0"/>
            </a:endParaRPr>
          </a:p>
          <a:p>
            <a:pPr>
              <a:buNone/>
            </a:pPr>
            <a:endParaRPr lang="pl" sz="1800" dirty="0" smtClean="0">
              <a:solidFill>
                <a:srgbClr val="000000"/>
              </a:solidFill>
              <a:latin typeface="Bahnschrift SemiLight" pitchFamily="34" charset="0"/>
              <a:ea typeface="Georgia"/>
              <a:cs typeface="Georgia"/>
              <a:sym typeface="Georgia"/>
            </a:endParaRPr>
          </a:p>
          <a:p>
            <a:pPr>
              <a:buNone/>
            </a:pP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ea typeface="Georgia"/>
                <a:cs typeface="Georgia"/>
                <a:sym typeface="Georgia"/>
              </a:rPr>
              <a:t>Paradygmat reprodukcji:</a:t>
            </a:r>
            <a:b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ea typeface="Georgia"/>
                <a:cs typeface="Georgia"/>
                <a:sym typeface="Georgia"/>
              </a:rPr>
            </a:br>
            <a:endParaRPr lang="pl" sz="1800" dirty="0" smtClean="0">
              <a:solidFill>
                <a:srgbClr val="000000"/>
              </a:solidFill>
              <a:latin typeface="Bahnschrift SemiLight" pitchFamily="34" charset="0"/>
              <a:sym typeface="Georgia"/>
            </a:endParaRPr>
          </a:p>
          <a:p>
            <a:pPr>
              <a:buNone/>
            </a:pP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						</a:t>
            </a: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AE 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= | Rd – Td | / Td</a:t>
            </a:r>
          </a:p>
          <a:p>
            <a:pPr>
              <a:buNone/>
            </a:pP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ea typeface="Georgia"/>
                <a:cs typeface="Georgia"/>
                <a:sym typeface="Georgia"/>
              </a:rPr>
              <a:t>Td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ea typeface="Georgia"/>
                <a:cs typeface="Georgia"/>
                <a:sym typeface="Georgia"/>
              </a:rPr>
              <a:t>	 (target duration)</a:t>
            </a:r>
            <a:endParaRPr lang="pl" sz="1800" b="1" dirty="0" smtClean="0">
              <a:solidFill>
                <a:srgbClr val="000000"/>
              </a:solidFill>
              <a:latin typeface="Bahnschrift SemiLight" pitchFamily="34" charset="0"/>
              <a:sym typeface="Georgia"/>
            </a:endParaRPr>
          </a:p>
          <a:p>
            <a:pPr>
              <a:buNone/>
            </a:pP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Rd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 	(reproduction duration) </a:t>
            </a: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			RATIO 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= Rd / Td </a:t>
            </a:r>
          </a:p>
          <a:p>
            <a:pPr>
              <a:buNone/>
            </a:pPr>
            <a:endParaRPr lang="pl" sz="1800" b="1" dirty="0" smtClean="0">
              <a:solidFill>
                <a:srgbClr val="000000"/>
              </a:solidFill>
              <a:latin typeface="Bahnschrift SemiLight" pitchFamily="34" charset="0"/>
              <a:sym typeface="Georgia"/>
            </a:endParaRPr>
          </a:p>
          <a:p>
            <a:pPr>
              <a:buNone/>
            </a:pPr>
            <a:r>
              <a:rPr lang="pl" sz="1800" b="1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						CV = </a:t>
            </a:r>
            <a:r>
              <a:rPr lang="pl" sz="1800" dirty="0" smtClean="0">
                <a:solidFill>
                  <a:srgbClr val="000000"/>
                </a:solidFill>
                <a:latin typeface="Bahnschrift SemiLight" pitchFamily="34" charset="0"/>
                <a:sym typeface="Georgia"/>
              </a:rPr>
              <a:t>SD.Rd / MEAN. Rd</a:t>
            </a:r>
          </a:p>
          <a:p>
            <a:pPr>
              <a:buNone/>
            </a:pPr>
            <a:endParaRPr lang="pl" sz="1800" dirty="0" smtClean="0">
              <a:solidFill>
                <a:srgbClr val="000000"/>
              </a:solidFill>
              <a:latin typeface="Bahnschrift SemiLight" pitchFamily="34" charset="0"/>
              <a:sym typeface="Georgia"/>
            </a:endParaRPr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3635896" y="54452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2. SPRAWDZIĆ ICH EFEKTYWNOŚC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548680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marginal_effects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(m1a,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duration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')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marginal_effects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(m1b, '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sound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')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marginal_effects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(m1b, A2')</a:t>
            </a:r>
            <a:endParaRPr lang="pl-PL" dirty="0">
              <a:solidFill>
                <a:srgbClr val="0070C0"/>
              </a:solidFill>
              <a:latin typeface="Consolas" pitchFamily="49" charset="0"/>
            </a:endParaRPr>
          </a:p>
        </p:txBody>
      </p:sp>
      <p:pic>
        <p:nvPicPr>
          <p:cNvPr id="5" name="Obraz 4" descr="mem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556793"/>
            <a:ext cx="2969022" cy="2592288"/>
          </a:xfrm>
          <a:prstGeom prst="rect">
            <a:avLst/>
          </a:prstGeom>
        </p:spPr>
      </p:pic>
      <p:pic>
        <p:nvPicPr>
          <p:cNvPr id="6" name="Obraz 5" descr="mem1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3861048"/>
            <a:ext cx="2978335" cy="2723049"/>
          </a:xfrm>
          <a:prstGeom prst="rect">
            <a:avLst/>
          </a:prstGeom>
        </p:spPr>
      </p:pic>
      <p:pic>
        <p:nvPicPr>
          <p:cNvPr id="8" name="Obraz 7" descr="mem1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1484784"/>
            <a:ext cx="3059832" cy="2769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/>
          <p:cNvSpPr txBox="1"/>
          <p:nvPr/>
        </p:nvSpPr>
        <p:spPr>
          <a:xfrm>
            <a:off x="755576" y="26064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Bahnschrift SemiLight" pitchFamily="34" charset="0"/>
              </a:rPr>
              <a:t>2. SPRAWDZIĆ ICH EFEKTYWNOŚC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548680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waic_m0 &lt;- WAIC(m0)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waic_m1a &lt;- WAIC(m1a)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waic_m1b &lt;- WAIC(m1b)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waic_m1c &lt;- WAIC(m1c)</a:t>
            </a:r>
          </a:p>
          <a:p>
            <a:endParaRPr lang="pl-PL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compare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(waic_m0, waic_m1a)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compare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(waic_m0, waic_m1b)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&gt;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</a:rPr>
              <a:t>compare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</a:rPr>
              <a:t>(waic_m0, waic_m1c)</a:t>
            </a:r>
          </a:p>
        </p:txBody>
      </p:sp>
      <p:pic>
        <p:nvPicPr>
          <p:cNvPr id="7" name="Obraz 6" descr="compA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3356992"/>
            <a:ext cx="4392488" cy="2587101"/>
          </a:xfrm>
          <a:prstGeom prst="rect">
            <a:avLst/>
          </a:prstGeom>
        </p:spPr>
      </p:pic>
      <p:sp>
        <p:nvSpPr>
          <p:cNvPr id="9" name="Elipsa 8"/>
          <p:cNvSpPr/>
          <p:nvPr/>
        </p:nvSpPr>
        <p:spPr>
          <a:xfrm>
            <a:off x="8028384" y="548680"/>
            <a:ext cx="504056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2016224" cy="778098"/>
          </a:xfrm>
        </p:spPr>
        <p:txBody>
          <a:bodyPr/>
          <a:lstStyle/>
          <a:p>
            <a:r>
              <a:rPr lang="pl-PL" dirty="0" smtClean="0"/>
              <a:t>RATIO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283968" y="332656"/>
            <a:ext cx="45259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mr0 = RATIO ~ (1|participant)</a:t>
            </a:r>
          </a:p>
          <a:p>
            <a:r>
              <a:rPr lang="pl-PL" sz="2000" dirty="0" smtClean="0"/>
              <a:t>mr1a = RATIO ~ </a:t>
            </a:r>
            <a:r>
              <a:rPr lang="pl-PL" sz="2000" dirty="0" err="1" smtClean="0"/>
              <a:t>duration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mr1b = RATIO ~ </a:t>
            </a:r>
            <a:r>
              <a:rPr lang="pl-PL" sz="2000" dirty="0" err="1" smtClean="0"/>
              <a:t>sound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mr1c = RATIO ~ A2+ (1|participant)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10" name="Obraz 9" descr="memr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2808312" cy="2464178"/>
          </a:xfrm>
          <a:prstGeom prst="rect">
            <a:avLst/>
          </a:prstGeom>
        </p:spPr>
      </p:pic>
      <p:pic>
        <p:nvPicPr>
          <p:cNvPr id="11" name="Obraz 10" descr="memr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420888"/>
            <a:ext cx="2818545" cy="2519346"/>
          </a:xfrm>
          <a:prstGeom prst="rect">
            <a:avLst/>
          </a:prstGeom>
        </p:spPr>
      </p:pic>
      <p:pic>
        <p:nvPicPr>
          <p:cNvPr id="12" name="Obraz 11" descr="memrb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789040"/>
            <a:ext cx="2664296" cy="2834660"/>
          </a:xfrm>
          <a:prstGeom prst="rect">
            <a:avLst/>
          </a:prstGeom>
        </p:spPr>
      </p:pic>
      <p:pic>
        <p:nvPicPr>
          <p:cNvPr id="13" name="Obraz 12" descr="RATIO_com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5157192"/>
            <a:ext cx="2410162" cy="133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2016224" cy="778098"/>
          </a:xfrm>
        </p:spPr>
        <p:txBody>
          <a:bodyPr/>
          <a:lstStyle/>
          <a:p>
            <a:r>
              <a:rPr lang="pl-PL" dirty="0" smtClean="0"/>
              <a:t>CV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283968" y="332656"/>
            <a:ext cx="45259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mc0 = CV ~ (1|participant)</a:t>
            </a:r>
          </a:p>
          <a:p>
            <a:r>
              <a:rPr lang="pl-PL" sz="2000" dirty="0" smtClean="0"/>
              <a:t>mc1a = CV ~ </a:t>
            </a:r>
            <a:r>
              <a:rPr lang="pl-PL" sz="2000" dirty="0" err="1" smtClean="0"/>
              <a:t>duration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mc1b = CV ~ </a:t>
            </a:r>
            <a:r>
              <a:rPr lang="pl-PL" sz="2000" dirty="0" err="1" smtClean="0"/>
              <a:t>sound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mc1c = CV ~ A2+ (1|participant)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c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5301208"/>
            <a:ext cx="2400635" cy="1305107"/>
          </a:xfrm>
          <a:prstGeom prst="rect">
            <a:avLst/>
          </a:prstGeom>
        </p:spPr>
      </p:pic>
      <p:pic>
        <p:nvPicPr>
          <p:cNvPr id="5" name="Obraz 4" descr="mem1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052735"/>
            <a:ext cx="2664296" cy="2730431"/>
          </a:xfrm>
          <a:prstGeom prst="rect">
            <a:avLst/>
          </a:prstGeom>
        </p:spPr>
      </p:pic>
      <p:pic>
        <p:nvPicPr>
          <p:cNvPr id="6" name="Obraz 5" descr="mem1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1916832"/>
            <a:ext cx="3026824" cy="3096344"/>
          </a:xfrm>
          <a:prstGeom prst="rect">
            <a:avLst/>
          </a:prstGeom>
        </p:spPr>
      </p:pic>
      <p:pic>
        <p:nvPicPr>
          <p:cNvPr id="7" name="Obraz 6" descr="mem1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3861048"/>
            <a:ext cx="2736304" cy="277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2016224" cy="778098"/>
          </a:xfrm>
        </p:spPr>
        <p:txBody>
          <a:bodyPr/>
          <a:lstStyle/>
          <a:p>
            <a:r>
              <a:rPr lang="pl-PL" dirty="0" smtClean="0"/>
              <a:t>CV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283968" y="332657"/>
            <a:ext cx="45259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mc1a = CV ~ </a:t>
            </a:r>
            <a:r>
              <a:rPr lang="pl-PL" sz="2000" dirty="0" err="1" smtClean="0"/>
              <a:t>duration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mc1c = CV ~ A2+ (1|participant)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mem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052735"/>
            <a:ext cx="2664296" cy="2730431"/>
          </a:xfrm>
          <a:prstGeom prst="rect">
            <a:avLst/>
          </a:prstGeom>
        </p:spPr>
      </p:pic>
      <p:pic>
        <p:nvPicPr>
          <p:cNvPr id="7" name="Obraz 6" descr="mem1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861048"/>
            <a:ext cx="2736304" cy="2774641"/>
          </a:xfrm>
          <a:prstGeom prst="rect">
            <a:avLst/>
          </a:prstGeom>
        </p:spPr>
      </p:pic>
      <p:pic>
        <p:nvPicPr>
          <p:cNvPr id="8" name="Obraz 7" descr="comp2varmodel.PNG"/>
          <p:cNvPicPr>
            <a:picLocks noChangeAspect="1"/>
          </p:cNvPicPr>
          <p:nvPr/>
        </p:nvPicPr>
        <p:blipFill>
          <a:blip r:embed="rId4" cstate="print"/>
          <a:srcRect b="8290"/>
          <a:stretch>
            <a:fillRect/>
          </a:stretch>
        </p:blipFill>
        <p:spPr>
          <a:xfrm>
            <a:off x="3563888" y="2852936"/>
            <a:ext cx="5273719" cy="936104"/>
          </a:xfrm>
          <a:prstGeom prst="rect">
            <a:avLst/>
          </a:prstGeom>
        </p:spPr>
      </p:pic>
      <p:sp>
        <p:nvSpPr>
          <p:cNvPr id="10" name="Elipsa 9"/>
          <p:cNvSpPr/>
          <p:nvPr/>
        </p:nvSpPr>
        <p:spPr>
          <a:xfrm>
            <a:off x="7596336" y="3789040"/>
            <a:ext cx="504056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2016224" cy="778098"/>
          </a:xfrm>
        </p:spPr>
        <p:txBody>
          <a:bodyPr/>
          <a:lstStyle/>
          <a:p>
            <a:r>
              <a:rPr lang="pl-PL" dirty="0" smtClean="0"/>
              <a:t>CV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283968" y="332656"/>
            <a:ext cx="452598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mc0 = CV ~ (1|participant)</a:t>
            </a:r>
          </a:p>
          <a:p>
            <a:r>
              <a:rPr lang="pl-PL" sz="2000" dirty="0" smtClean="0"/>
              <a:t>mc1a = CV ~ </a:t>
            </a:r>
            <a:r>
              <a:rPr lang="pl-PL" sz="2000" dirty="0" err="1" smtClean="0"/>
              <a:t>duration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mc1b = CV ~ </a:t>
            </a:r>
            <a:r>
              <a:rPr lang="pl-PL" sz="2000" dirty="0" err="1" smtClean="0"/>
              <a:t>sound</a:t>
            </a:r>
            <a:r>
              <a:rPr lang="pl-PL" sz="2000" dirty="0" smtClean="0"/>
              <a:t> + (1|participant)</a:t>
            </a:r>
          </a:p>
          <a:p>
            <a:r>
              <a:rPr lang="pl-PL" sz="2000" dirty="0" smtClean="0"/>
              <a:t>mc1c = CV ~ A2+ (1|participant)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3528" y="18448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BF_brms_duration_c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bayes_factor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(mc1a,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BF_brms_sound_c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bayes_factor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(mc1b,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BF_brms_A2_c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bayes_factor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(mc1c,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m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c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0)</a:t>
            </a:r>
            <a:endParaRPr lang="pl-PL" dirty="0" smtClean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&gt; 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BF_brms_duartionA2_c = </a:t>
            </a:r>
            <a:r>
              <a:rPr lang="pl-PL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bayes_factor</a:t>
            </a:r>
            <a:r>
              <a:rPr lang="pl-PL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(mc2, mc0)</a:t>
            </a:r>
            <a:endParaRPr lang="pl-PL" dirty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</p:txBody>
      </p:sp>
      <p:pic>
        <p:nvPicPr>
          <p:cNvPr id="11" name="Obraz 10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645024"/>
            <a:ext cx="4011135" cy="2376264"/>
          </a:xfrm>
          <a:prstGeom prst="rect">
            <a:avLst/>
          </a:prstGeom>
        </p:spPr>
      </p:pic>
      <p:pic>
        <p:nvPicPr>
          <p:cNvPr id="12" name="Obraz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356992"/>
            <a:ext cx="2683129" cy="3142403"/>
          </a:xfrm>
          <a:prstGeom prst="rect">
            <a:avLst/>
          </a:prstGeom>
        </p:spPr>
      </p:pic>
      <p:sp>
        <p:nvSpPr>
          <p:cNvPr id="13" name="Elipsa 12"/>
          <p:cNvSpPr/>
          <p:nvPr/>
        </p:nvSpPr>
        <p:spPr>
          <a:xfrm>
            <a:off x="7236296" y="2348880"/>
            <a:ext cx="504056" cy="432048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latin typeface="Bahnschrift Light" pitchFamily="34" charset="0"/>
              </a:rPr>
              <a:t>FUTURE LOOKS BRIGHT AND SHINY…</a:t>
            </a:r>
            <a:endParaRPr lang="pl-PL" sz="3200" dirty="0">
              <a:latin typeface="Bahnschrift Light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pl-PL" sz="2400" b="1" dirty="0" smtClean="0">
                <a:latin typeface="Bahnschrift Light" pitchFamily="34" charset="0"/>
              </a:rPr>
              <a:t>UCI </a:t>
            </a:r>
            <a:r>
              <a:rPr lang="pl-PL" sz="2400" b="1" dirty="0" err="1" smtClean="0">
                <a:latin typeface="Bahnschrift Light" pitchFamily="34" charset="0"/>
              </a:rPr>
              <a:t>Machine</a:t>
            </a:r>
            <a:r>
              <a:rPr lang="pl-PL" sz="2400" b="1" dirty="0" smtClean="0">
                <a:latin typeface="Bahnschrift Light" pitchFamily="34" charset="0"/>
              </a:rPr>
              <a:t> Learning </a:t>
            </a:r>
            <a:r>
              <a:rPr lang="pl-PL" sz="2400" b="1" dirty="0" err="1" smtClean="0">
                <a:latin typeface="Bahnschrift Light" pitchFamily="34" charset="0"/>
              </a:rPr>
              <a:t>Repository</a:t>
            </a:r>
            <a:endParaRPr lang="pl-PL" sz="2400" b="1" dirty="0" smtClean="0">
              <a:latin typeface="Bahnschrift Light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pl-PL" sz="2400" b="1" dirty="0" smtClean="0">
                <a:latin typeface="Bahnschrift Light" pitchFamily="34" charset="0"/>
              </a:rPr>
              <a:t>KAGGLE</a:t>
            </a:r>
          </a:p>
          <a:p>
            <a:pPr algn="ctr">
              <a:lnSpc>
                <a:spcPct val="150000"/>
              </a:lnSpc>
              <a:buNone/>
            </a:pPr>
            <a:r>
              <a:rPr lang="pl-PL" sz="2400" b="1" dirty="0" err="1" smtClean="0">
                <a:latin typeface="Bahnschrift Light" pitchFamily="34" charset="0"/>
              </a:rPr>
              <a:t>OpenML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endParaRPr lang="pl-PL" sz="2400" b="1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ahnschrift SemiLight" pitchFamily="34" charset="0"/>
              </a:rPr>
              <a:t>REPRODUKCJA</a:t>
            </a:r>
            <a:endParaRPr lang="pl-PL" dirty="0">
              <a:latin typeface="Bahnschrift SemiLight" pitchFamily="34" charset="0"/>
            </a:endParaRPr>
          </a:p>
        </p:txBody>
      </p:sp>
      <p:pic>
        <p:nvPicPr>
          <p:cNvPr id="4" name="Symbol zastępczy zawartości 3" descr="reprod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8519568" cy="2880320"/>
          </a:xfrm>
        </p:spPr>
      </p:pic>
      <p:pic>
        <p:nvPicPr>
          <p:cNvPr id="5" name="Obraz 4" descr="ec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365104"/>
            <a:ext cx="3651661" cy="1971787"/>
          </a:xfrm>
          <a:prstGeom prst="rect">
            <a:avLst/>
          </a:prstGeom>
        </p:spPr>
      </p:pic>
      <p:pic>
        <p:nvPicPr>
          <p:cNvPr id="6" name="Obraz 5" descr="ecg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789040"/>
            <a:ext cx="2296404" cy="275314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139952" y="486916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Bahnschrift SemiLight" pitchFamily="34" charset="0"/>
              </a:rPr>
              <a:t>EKG</a:t>
            </a:r>
            <a:endParaRPr lang="pl-PL" dirty="0"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ahnschrift SemiLight" pitchFamily="34" charset="0"/>
              </a:rPr>
              <a:t>PREPROCESSING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I. ZBIERANIE DANYCH</a:t>
            </a: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	</a:t>
            </a:r>
            <a:r>
              <a:rPr lang="pl-PL" sz="1600" i="1" dirty="0" err="1" smtClean="0">
                <a:latin typeface="Bahnschrift SemiLight" pitchFamily="34" charset="0"/>
              </a:rPr>
              <a:t>TRENING_REPRODUKCJA_EKG.py</a:t>
            </a:r>
            <a:endParaRPr lang="pl-PL" sz="2000" i="1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II. CIĘCIE SYGNAŁU NA SAMPLE</a:t>
            </a: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	</a:t>
            </a:r>
            <a:r>
              <a:rPr lang="pl-PL" sz="1600" i="1" dirty="0" err="1" smtClean="0">
                <a:latin typeface="Bahnschrift SemiLight" pitchFamily="34" charset="0"/>
              </a:rPr>
              <a:t>CIECIE_USUWANIE_ZBOCZY.py</a:t>
            </a:r>
            <a:endParaRPr lang="pl-PL" sz="2000" i="1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III. TWORZENIE WZORCA KOMPLEKSU PQRST</a:t>
            </a: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	</a:t>
            </a:r>
            <a:r>
              <a:rPr lang="pl-PL" sz="1600" i="1" dirty="0" err="1" smtClean="0">
                <a:latin typeface="Bahnschrift SemiLight" pitchFamily="34" charset="0"/>
              </a:rPr>
              <a:t>TWORZENIE_PLIKOW_BIOS.py</a:t>
            </a:r>
            <a:endParaRPr lang="pl-PL" sz="2000" i="1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IV. KLASTROWANIE KOMPLEKSÓW I SORTOWANIE BODŹCÓW</a:t>
            </a: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	</a:t>
            </a:r>
            <a:r>
              <a:rPr lang="pl-PL" sz="1600" i="1" dirty="0" err="1" smtClean="0">
                <a:latin typeface="Bahnschrift SemiLight" pitchFamily="34" charset="0"/>
              </a:rPr>
              <a:t>CLUSTER_PQRST_C.py</a:t>
            </a:r>
            <a:endParaRPr lang="pl-PL" sz="2000" i="1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V. TWORZENIE BAZ DANYCH </a:t>
            </a:r>
          </a:p>
          <a:p>
            <a:pPr marL="457200" indent="-457200">
              <a:buNone/>
            </a:pPr>
            <a:r>
              <a:rPr lang="pl-PL" sz="2000" dirty="0" smtClean="0">
                <a:latin typeface="Bahnschrift SemiLight" pitchFamily="34" charset="0"/>
              </a:rPr>
              <a:t>	</a:t>
            </a:r>
            <a:r>
              <a:rPr lang="pl-PL" sz="1600" i="1" dirty="0" smtClean="0">
                <a:latin typeface="Bahnschrift SemiLight" pitchFamily="34" charset="0"/>
              </a:rPr>
              <a:t>PERCENT_START_STIMULI_CLUSTERS_RAW_DATA_STAT_V2.py</a:t>
            </a:r>
          </a:p>
          <a:p>
            <a:pPr marL="457200" indent="-457200">
              <a:buNone/>
            </a:pPr>
            <a:r>
              <a:rPr lang="pl-PL" sz="1600" i="1" dirty="0" smtClean="0">
                <a:latin typeface="Bahnschrift SemiLight" pitchFamily="34" charset="0"/>
              </a:rPr>
              <a:t>	</a:t>
            </a:r>
            <a:r>
              <a:rPr lang="pl-PL" sz="1600" i="1" dirty="0" err="1" smtClean="0">
                <a:latin typeface="Bahnschrift SemiLight" pitchFamily="34" charset="0"/>
              </a:rPr>
              <a:t>REPRODUKCJA_STAT.py</a:t>
            </a:r>
            <a:endParaRPr lang="pl-PL" sz="1600" i="1" dirty="0">
              <a:latin typeface="Bahnschrift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724942"/>
          </a:xfrm>
        </p:spPr>
        <p:txBody>
          <a:bodyPr>
            <a:noAutofit/>
          </a:bodyPr>
          <a:lstStyle/>
          <a:p>
            <a:r>
              <a:rPr lang="pl-PL" sz="2800" dirty="0" smtClean="0">
                <a:latin typeface="Leelawadee UI Semilight" pitchFamily="34" charset="-34"/>
                <a:cs typeface="Leelawadee UI Semilight" pitchFamily="34" charset="-34"/>
              </a:rPr>
              <a:t>FRAGMENT WYKRESU </a:t>
            </a:r>
            <a:r>
              <a:rPr lang="pl-PL" sz="2800" dirty="0" err="1" smtClean="0">
                <a:latin typeface="Leelawadee UI Semilight" pitchFamily="34" charset="-34"/>
                <a:cs typeface="Leelawadee UI Semilight" pitchFamily="34" charset="-34"/>
              </a:rPr>
              <a:t>LOG’A</a:t>
            </a:r>
            <a:r>
              <a:rPr lang="pl-PL" sz="2800" dirty="0" smtClean="0">
                <a:latin typeface="Leelawadee UI Semilight" pitchFamily="34" charset="-34"/>
                <a:cs typeface="Leelawadee UI Semilight" pitchFamily="34" charset="-34"/>
              </a:rPr>
              <a:t> BADANEGO</a:t>
            </a:r>
            <a:endParaRPr lang="pl-PL" sz="2800" dirty="0">
              <a:latin typeface="Leelawadee UI Semilight" pitchFamily="34" charset="-34"/>
              <a:cs typeface="Leelawadee UI Semilight" pitchFamily="34" charset="-34"/>
            </a:endParaRPr>
          </a:p>
        </p:txBody>
      </p:sp>
      <p:pic>
        <p:nvPicPr>
          <p:cNvPr id="4" name="Symbol zastępczy zawartości 3" descr="DANE.v2_wyk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00820"/>
            <a:ext cx="9072599" cy="4848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07904" y="188640"/>
            <a:ext cx="5050904" cy="114300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Bahnschrift SemiLight" pitchFamily="34" charset="0"/>
              </a:rPr>
              <a:t>LOG BADANEGO </a:t>
            </a:r>
            <a:br>
              <a:rPr lang="pl-PL" sz="2400" dirty="0" smtClean="0">
                <a:latin typeface="Bahnschrift SemiLight" pitchFamily="34" charset="0"/>
              </a:rPr>
            </a:br>
            <a:r>
              <a:rPr lang="pl-PL" sz="2000" dirty="0" smtClean="0">
                <a:latin typeface="Bahnschrift SemiLight" pitchFamily="34" charset="0"/>
              </a:rPr>
              <a:t>(144 bodźce w ciągu)</a:t>
            </a:r>
            <a:endParaRPr lang="pl-PL" sz="2400" dirty="0">
              <a:latin typeface="Bahnschrift SemiLight" pitchFamily="34" charset="0"/>
            </a:endParaRPr>
          </a:p>
        </p:txBody>
      </p:sp>
      <p:pic>
        <p:nvPicPr>
          <p:cNvPr id="4" name="Symbol zastępczy zawartości 3" descr="DANE.v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1818" b="4958"/>
          <a:stretch>
            <a:fillRect/>
          </a:stretch>
        </p:blipFill>
        <p:spPr>
          <a:xfrm>
            <a:off x="683568" y="0"/>
            <a:ext cx="2267744" cy="6694761"/>
          </a:xfrm>
        </p:spPr>
      </p:pic>
      <p:sp>
        <p:nvSpPr>
          <p:cNvPr id="5" name="pole tekstowe 4"/>
          <p:cNvSpPr txBox="1"/>
          <p:nvPr/>
        </p:nvSpPr>
        <p:spPr>
          <a:xfrm>
            <a:off x="3563888" y="1268761"/>
            <a:ext cx="540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smtClean="0">
                <a:latin typeface="Bahnschrift SemiLight" pitchFamily="34" charset="0"/>
              </a:rPr>
              <a:t>Kolumna 1 : </a:t>
            </a:r>
            <a:r>
              <a:rPr lang="pl-PL" sz="1600" dirty="0" err="1" smtClean="0">
                <a:latin typeface="Bahnschrift SemiLight" pitchFamily="34" charset="0"/>
              </a:rPr>
              <a:t>index</a:t>
            </a:r>
            <a:endParaRPr lang="pl-PL" sz="1600" dirty="0" smtClean="0">
              <a:latin typeface="Bahnschrift SemiLight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ahnschrift SemiLight" pitchFamily="34" charset="0"/>
              </a:rPr>
              <a:t>Kolumna 2 : czas (</a:t>
            </a:r>
            <a:r>
              <a:rPr lang="pl-PL" sz="1600" dirty="0" err="1" smtClean="0">
                <a:latin typeface="Bahnschrift SemiLight" pitchFamily="34" charset="0"/>
              </a:rPr>
              <a:t>Average</a:t>
            </a:r>
            <a:r>
              <a:rPr lang="pl-PL" sz="1600" dirty="0" smtClean="0">
                <a:latin typeface="Bahnschrift SemiLight" pitchFamily="34" charset="0"/>
              </a:rPr>
              <a:t> </a:t>
            </a:r>
            <a:r>
              <a:rPr lang="pl-PL" sz="1600" dirty="0" err="1" smtClean="0">
                <a:latin typeface="Bahnschrift SemiLight" pitchFamily="34" charset="0"/>
              </a:rPr>
              <a:t>Sampling</a:t>
            </a:r>
            <a:r>
              <a:rPr lang="pl-PL" sz="1600" dirty="0" smtClean="0">
                <a:latin typeface="Bahnschrift SemiLight" pitchFamily="34" charset="0"/>
              </a:rPr>
              <a:t> </a:t>
            </a:r>
            <a:r>
              <a:rPr lang="pl-PL" sz="1600" dirty="0" err="1" smtClean="0">
                <a:latin typeface="Bahnschrift SemiLight" pitchFamily="34" charset="0"/>
              </a:rPr>
              <a:t>Rate</a:t>
            </a:r>
            <a:r>
              <a:rPr lang="pl-PL" sz="1600" dirty="0" smtClean="0">
                <a:latin typeface="Bahnschrift SemiLight" pitchFamily="34" charset="0"/>
              </a:rPr>
              <a:t> ~ 473 Hz)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ahnschrift SemiLight" pitchFamily="34" charset="0"/>
              </a:rPr>
              <a:t>Kolumna 3 : sygnał EKG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ahnschrift SemiLight" pitchFamily="34" charset="0"/>
              </a:rPr>
              <a:t>Kolumna 4 : sygnał dźwiękowy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ahnschrift SemiLight" pitchFamily="34" charset="0"/>
              </a:rPr>
              <a:t>	wartości 0 lub 1023 (bodziec i  szum)</a:t>
            </a:r>
          </a:p>
          <a:p>
            <a:pPr>
              <a:lnSpc>
                <a:spcPct val="150000"/>
              </a:lnSpc>
            </a:pPr>
            <a:endParaRPr lang="pl-PL" dirty="0" smtClean="0"/>
          </a:p>
          <a:p>
            <a:pPr>
              <a:lnSpc>
                <a:spcPct val="150000"/>
              </a:lnSpc>
            </a:pPr>
            <a:endParaRPr lang="pl-PL" dirty="0" smtClean="0"/>
          </a:p>
        </p:txBody>
      </p:sp>
      <p:sp>
        <p:nvSpPr>
          <p:cNvPr id="6" name="Prostokąt 5"/>
          <p:cNvSpPr/>
          <p:nvPr/>
        </p:nvSpPr>
        <p:spPr>
          <a:xfrm>
            <a:off x="3419872" y="3356992"/>
            <a:ext cx="54360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pl-PL" dirty="0" smtClean="0">
              <a:latin typeface="Bahnschrift SemiLight" pitchFamily="34" charset="0"/>
            </a:endParaRPr>
          </a:p>
          <a:p>
            <a:pPr marL="457200" indent="-457200" algn="ctr"/>
            <a:r>
              <a:rPr lang="pl-PL" sz="2400" dirty="0" smtClean="0">
                <a:latin typeface="Bahnschrift SemiLight" pitchFamily="34" charset="0"/>
              </a:rPr>
              <a:t>CIĘCIĘ </a:t>
            </a:r>
            <a:r>
              <a:rPr lang="pl-PL" sz="2400" dirty="0" err="1" smtClean="0">
                <a:latin typeface="Bahnschrift SemiLight" pitchFamily="34" charset="0"/>
              </a:rPr>
              <a:t>LOG’A</a:t>
            </a:r>
            <a:endParaRPr lang="pl-PL" sz="2400" dirty="0" smtClean="0">
              <a:latin typeface="Bahnschrift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dirty="0" smtClean="0">
              <a:latin typeface="Bahnschrift Semi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ahnschrift SemiLight" pitchFamily="34" charset="0"/>
              </a:rPr>
              <a:t>700 rekordów przed początkiem bodźca dźwiękowego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ahnschrift SemiLight" pitchFamily="34" charset="0"/>
              </a:rPr>
              <a:t>bodziec dźwiękowy 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ahnschrift SemiLight" pitchFamily="34" charset="0"/>
              </a:rPr>
              <a:t>zapisana cała przerwa pomiędzy bodźcem i reprodukcją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ahnschrift SemiLight" pitchFamily="34" charset="0"/>
              </a:rPr>
              <a:t>reprodukcja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ahnschrift SemiLight" pitchFamily="34" charset="0"/>
              </a:rPr>
              <a:t>600 rekordów po zakończeniu reprodukcji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3600" dirty="0" smtClean="0">
                <a:latin typeface="Bahnschrift SemiLight" pitchFamily="34" charset="0"/>
              </a:rPr>
              <a:t>WYKRES WYCIĘTEGO ODCINKA</a:t>
            </a:r>
            <a:endParaRPr lang="pl-PL" sz="3600" dirty="0">
              <a:latin typeface="Bahnschrift SemiLight" pitchFamily="34" charset="0"/>
            </a:endParaRPr>
          </a:p>
        </p:txBody>
      </p:sp>
      <p:pic>
        <p:nvPicPr>
          <p:cNvPr id="4" name="Symbol zastępczy zawartości 3" descr="DANE.v6_wyk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763032" cy="46830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Bahnschrift SemiLight" pitchFamily="34" charset="0"/>
              </a:rPr>
              <a:t>BiosPPy</a:t>
            </a:r>
            <a:r>
              <a:rPr lang="pl-PL" dirty="0" smtClean="0">
                <a:latin typeface="Bahnschrift SemiLight" pitchFamily="34" charset="0"/>
              </a:rPr>
              <a:t> (</a:t>
            </a:r>
            <a:r>
              <a:rPr lang="pl-PL" dirty="0" err="1" smtClean="0">
                <a:latin typeface="Bahnschrift SemiLight" pitchFamily="34" charset="0"/>
              </a:rPr>
              <a:t>P_QRS_T</a:t>
            </a:r>
            <a:r>
              <a:rPr lang="pl-PL" dirty="0" smtClean="0">
                <a:latin typeface="Bahnschrift SemiLight" pitchFamily="34" charset="0"/>
              </a:rPr>
              <a:t>)</a:t>
            </a:r>
            <a:endParaRPr lang="pl-PL" dirty="0">
              <a:latin typeface="Bahnschrift SemiLight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97281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sz="2000" dirty="0" smtClean="0">
                <a:latin typeface="Bahnschrift SemiLight" pitchFamily="34" charset="0"/>
              </a:rPr>
              <a:t>Z każdego z plików trzeba wyszukać najpierw punkty R, następnie po lokalnych</a:t>
            </a:r>
          </a:p>
          <a:p>
            <a:pPr>
              <a:buNone/>
            </a:pPr>
            <a:r>
              <a:rPr lang="pl-PL" sz="2000" dirty="0" err="1" smtClean="0">
                <a:latin typeface="Bahnschrift SemiLight" pitchFamily="34" charset="0"/>
              </a:rPr>
              <a:t>maximach</a:t>
            </a:r>
            <a:r>
              <a:rPr lang="pl-PL" sz="2000" dirty="0" smtClean="0">
                <a:latin typeface="Bahnschrift SemiLight" pitchFamily="34" charset="0"/>
              </a:rPr>
              <a:t> punkty QS i PT i stworzyć wzorzec całego kompleksu dla pliku. </a:t>
            </a:r>
          </a:p>
          <a:p>
            <a:pPr>
              <a:buNone/>
            </a:pPr>
            <a:endParaRPr lang="pl-PL" sz="2000" dirty="0" smtClean="0">
              <a:latin typeface="Bahnschrift SemiLight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Bahnschrift SemiLight" pitchFamily="34" charset="0"/>
              </a:rPr>
              <a:t>Na podstawie tych wyszukanych wierzchołków cały sygnał jest </a:t>
            </a:r>
            <a:r>
              <a:rPr lang="pl-PL" sz="2000" dirty="0" err="1" smtClean="0">
                <a:latin typeface="Bahnschrift SemiLight" pitchFamily="34" charset="0"/>
              </a:rPr>
              <a:t>klastrowany</a:t>
            </a:r>
            <a:r>
              <a:rPr lang="pl-PL" sz="2000" dirty="0" smtClean="0">
                <a:latin typeface="Bahnschrift SemiLight" pitchFamily="34" charset="0"/>
              </a:rPr>
              <a:t> na</a:t>
            </a:r>
          </a:p>
          <a:p>
            <a:pPr>
              <a:buNone/>
            </a:pPr>
            <a:r>
              <a:rPr lang="pl-PL" sz="2000" dirty="0" smtClean="0">
                <a:latin typeface="Bahnschrift SemiLight" pitchFamily="34" charset="0"/>
              </a:rPr>
              <a:t>odcinki by móc sprawdzić do którego z nich „wpada” początek dźwięku. </a:t>
            </a:r>
          </a:p>
          <a:p>
            <a:pPr>
              <a:buNone/>
            </a:pPr>
            <a:r>
              <a:rPr lang="pl-PL" sz="2000" dirty="0" smtClean="0"/>
              <a:t>   </a:t>
            </a:r>
          </a:p>
        </p:txBody>
      </p:sp>
      <p:pic>
        <p:nvPicPr>
          <p:cNvPr id="4" name="Symbol zastępczy zawartości 3" descr="Efekt_wyszukania_PQRST.png"/>
          <p:cNvPicPr>
            <a:picLocks noChangeAspect="1"/>
          </p:cNvPicPr>
          <p:nvPr/>
        </p:nvPicPr>
        <p:blipFill>
          <a:blip r:embed="rId2" cstate="print"/>
          <a:srcRect l="5850" t="6996" r="5850" b="3908"/>
          <a:stretch>
            <a:fillRect/>
          </a:stretch>
        </p:blipFill>
        <p:spPr>
          <a:xfrm>
            <a:off x="323528" y="3140968"/>
            <a:ext cx="3726414" cy="2819989"/>
          </a:xfrm>
          <a:prstGeom prst="rect">
            <a:avLst/>
          </a:prstGeom>
        </p:spPr>
      </p:pic>
      <p:pic>
        <p:nvPicPr>
          <p:cNvPr id="5" name="Symbol zastępczy zawartości 3" descr="BioSPPy.png"/>
          <p:cNvPicPr>
            <a:picLocks noChangeAspect="1"/>
          </p:cNvPicPr>
          <p:nvPr/>
        </p:nvPicPr>
        <p:blipFill>
          <a:blip r:embed="rId3" cstate="print"/>
          <a:srcRect l="1584" t="632" r="6067" b="10272"/>
          <a:stretch>
            <a:fillRect/>
          </a:stretch>
        </p:blipFill>
        <p:spPr>
          <a:xfrm>
            <a:off x="4067944" y="3212976"/>
            <a:ext cx="4824536" cy="2623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ahnschrift SemiLight" pitchFamily="34" charset="0"/>
              </a:rPr>
              <a:t>KLASTROWANIE: </a:t>
            </a:r>
            <a:endParaRPr lang="pl-PL" dirty="0">
              <a:latin typeface="Bahnschrift SemiLight" pitchFamily="34" charset="0"/>
            </a:endParaRPr>
          </a:p>
        </p:txBody>
      </p:sp>
      <p:pic>
        <p:nvPicPr>
          <p:cNvPr id="4" name="Symbol zastępczy zawartości 3" descr="BioSPP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7173" t="21315" r="9653" b="37319"/>
          <a:stretch>
            <a:fillRect/>
          </a:stretch>
        </p:blipFill>
        <p:spPr>
          <a:xfrm>
            <a:off x="395536" y="1803955"/>
            <a:ext cx="8064896" cy="4351618"/>
          </a:xfrm>
        </p:spPr>
      </p:pic>
      <p:sp>
        <p:nvSpPr>
          <p:cNvPr id="5" name="pole tekstowe 4"/>
          <p:cNvSpPr txBox="1"/>
          <p:nvPr/>
        </p:nvSpPr>
        <p:spPr>
          <a:xfrm>
            <a:off x="1187624" y="40050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P</a:t>
            </a:r>
            <a:endParaRPr lang="pl-PL" sz="32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483768" y="566124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Q</a:t>
            </a:r>
            <a:endParaRPr lang="pl-PL" sz="32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915816" y="12687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R</a:t>
            </a:r>
            <a:endParaRPr lang="pl-PL" sz="32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419872" y="594928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S</a:t>
            </a:r>
            <a:endParaRPr lang="pl-PL" sz="32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084168" y="378904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T</a:t>
            </a:r>
            <a:endParaRPr lang="pl-PL" sz="3200" b="1" dirty="0"/>
          </a:p>
        </p:txBody>
      </p:sp>
      <p:grpSp>
        <p:nvGrpSpPr>
          <p:cNvPr id="3" name="Grupa 15"/>
          <p:cNvGrpSpPr/>
          <p:nvPr/>
        </p:nvGrpSpPr>
        <p:grpSpPr>
          <a:xfrm>
            <a:off x="1403648" y="1700808"/>
            <a:ext cx="4968552" cy="4896544"/>
            <a:chOff x="1979712" y="1052736"/>
            <a:chExt cx="4392488" cy="5544616"/>
          </a:xfrm>
        </p:grpSpPr>
        <p:cxnSp>
          <p:nvCxnSpPr>
            <p:cNvPr id="11" name="Łącznik prosty ze strzałką 10"/>
            <p:cNvCxnSpPr/>
            <p:nvPr/>
          </p:nvCxnSpPr>
          <p:spPr>
            <a:xfrm flipV="1">
              <a:off x="1979712" y="1052736"/>
              <a:ext cx="0" cy="55446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/>
            <p:nvPr/>
          </p:nvCxnSpPr>
          <p:spPr>
            <a:xfrm flipV="1">
              <a:off x="3203848" y="1052736"/>
              <a:ext cx="0" cy="55446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/>
            <p:cNvCxnSpPr/>
            <p:nvPr/>
          </p:nvCxnSpPr>
          <p:spPr>
            <a:xfrm flipV="1">
              <a:off x="3563888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/>
            <p:cNvCxnSpPr/>
            <p:nvPr/>
          </p:nvCxnSpPr>
          <p:spPr>
            <a:xfrm flipV="1">
              <a:off x="3923928" y="1052736"/>
              <a:ext cx="0" cy="55446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ze strzałką 14"/>
            <p:cNvCxnSpPr/>
            <p:nvPr/>
          </p:nvCxnSpPr>
          <p:spPr>
            <a:xfrm flipV="1">
              <a:off x="6372200" y="1052736"/>
              <a:ext cx="0" cy="55446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ole tekstowe 16"/>
          <p:cNvSpPr txBox="1"/>
          <p:nvPr/>
        </p:nvSpPr>
        <p:spPr>
          <a:xfrm>
            <a:off x="395536" y="14847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|0P|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1691680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|PQ|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483768" y="908720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|QR|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3131840" y="908720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|RS|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4572000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|ST|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948264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0000"/>
                </a:solidFill>
              </a:rPr>
              <a:t>|T0|</a:t>
            </a:r>
            <a:endParaRPr lang="pl-PL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769</Words>
  <Application>Microsoft Office PowerPoint</Application>
  <PresentationFormat>Pokaz na ekranie (4:3)</PresentationFormat>
  <Paragraphs>207</Paragraphs>
  <Slides>26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Slajd 1</vt:lpstr>
      <vt:lpstr>Slajd 2</vt:lpstr>
      <vt:lpstr>REPRODUKCJA</vt:lpstr>
      <vt:lpstr>PREPROCESSING</vt:lpstr>
      <vt:lpstr>FRAGMENT WYKRESU LOG’A BADANEGO</vt:lpstr>
      <vt:lpstr>LOG BADANEGO  (144 bodźce w ciągu)</vt:lpstr>
      <vt:lpstr>WYKRES WYCIĘTEGO ODCINKA</vt:lpstr>
      <vt:lpstr>BiosPPy (P_QRS_T)</vt:lpstr>
      <vt:lpstr>KLASTROWANIE: </vt:lpstr>
      <vt:lpstr>DATA  N = 8860 (62 participants)</vt:lpstr>
      <vt:lpstr>BAYES</vt:lpstr>
      <vt:lpstr>Slajd 12</vt:lpstr>
      <vt:lpstr>Markov Chain Monte Carlo „sanity checks” 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RATIO</vt:lpstr>
      <vt:lpstr>CV</vt:lpstr>
      <vt:lpstr>CV</vt:lpstr>
      <vt:lpstr>CV</vt:lpstr>
      <vt:lpstr>FUTURE LOOKS BRIGHT AND SHINY…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on heart.</dc:title>
  <dc:creator>DominikaD</dc:creator>
  <cp:lastModifiedBy>DominikaD</cp:lastModifiedBy>
  <cp:revision>68</cp:revision>
  <dcterms:created xsi:type="dcterms:W3CDTF">2018-12-02T16:39:43Z</dcterms:created>
  <dcterms:modified xsi:type="dcterms:W3CDTF">2018-12-10T14:03:15Z</dcterms:modified>
</cp:coreProperties>
</file>