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7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1" r:id="rId15"/>
    <p:sldId id="283" r:id="rId16"/>
    <p:sldId id="284" r:id="rId17"/>
    <p:sldId id="267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minikaDrazyk/MLW_PROJECT_201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minikaDrazyk/MLW_PROJECT_201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MLW PROJECT – KWIK 2018-2019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03648" y="1988840"/>
            <a:ext cx="6400800" cy="982960"/>
          </a:xfrm>
        </p:spPr>
        <p:txBody>
          <a:bodyPr>
            <a:normAutofit/>
          </a:bodyPr>
          <a:lstStyle/>
          <a:p>
            <a:r>
              <a:rPr lang="pl-PL" sz="2400" dirty="0" smtClean="0">
                <a:latin typeface="Bahnschrift Condensed" pitchFamily="34" charset="0"/>
              </a:rPr>
              <a:t>Celem projektu jest porównanie możliwości analizy danych, zarówno statystycznej oraz z użyciem mechanizmów AI.</a:t>
            </a:r>
            <a:endParaRPr lang="pl-PL" sz="2400" dirty="0">
              <a:latin typeface="Bahnschrift Condensed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95536" y="5733256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latin typeface="Bahnschrift Condensed" pitchFamily="34" charset="0"/>
              </a:rPr>
              <a:t>PAWEŁ CIŚLIK</a:t>
            </a:r>
          </a:p>
          <a:p>
            <a:r>
              <a:rPr lang="pl-PL" sz="2400" dirty="0" smtClean="0">
                <a:latin typeface="Bahnschrift Condensed" pitchFamily="34" charset="0"/>
              </a:rPr>
              <a:t>DOMINIKA DRĄŻYK </a:t>
            </a:r>
            <a:endParaRPr lang="pl-PL" sz="2400" dirty="0">
              <a:latin typeface="Bahnschrift Condensed" pitchFamily="34" charset="0"/>
            </a:endParaRPr>
          </a:p>
        </p:txBody>
      </p:sp>
      <p:pic>
        <p:nvPicPr>
          <p:cNvPr id="5" name="Obraz 4" descr="1_g_x1-5iYRn-SmdVucceiW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3212976"/>
            <a:ext cx="1656184" cy="732050"/>
          </a:xfrm>
          <a:prstGeom prst="rect">
            <a:avLst/>
          </a:prstGeom>
        </p:spPr>
      </p:pic>
      <p:pic>
        <p:nvPicPr>
          <p:cNvPr id="6" name="Obraz 5" descr="avatar-440x37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4168" y="3140968"/>
            <a:ext cx="1165437" cy="985324"/>
          </a:xfrm>
          <a:prstGeom prst="rect">
            <a:avLst/>
          </a:prstGeom>
        </p:spPr>
      </p:pic>
      <p:pic>
        <p:nvPicPr>
          <p:cNvPr id="7" name="Obraz 6" descr="matlab-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4008" y="2996952"/>
            <a:ext cx="1286272" cy="1286272"/>
          </a:xfrm>
          <a:prstGeom prst="rect">
            <a:avLst/>
          </a:prstGeom>
        </p:spPr>
      </p:pic>
      <p:pic>
        <p:nvPicPr>
          <p:cNvPr id="8" name="Obraz 7" descr="python-7be70baaa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3848" y="2852936"/>
            <a:ext cx="1664264" cy="1664264"/>
          </a:xfrm>
          <a:prstGeom prst="rect">
            <a:avLst/>
          </a:prstGeom>
        </p:spPr>
      </p:pic>
      <p:pic>
        <p:nvPicPr>
          <p:cNvPr id="9" name="Obraz 8" descr="R_logo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95736" y="3140968"/>
            <a:ext cx="1256164" cy="973527"/>
          </a:xfrm>
          <a:prstGeom prst="rect">
            <a:avLst/>
          </a:prstGeom>
        </p:spPr>
      </p:pic>
      <p:pic>
        <p:nvPicPr>
          <p:cNvPr id="12" name="Obraz 11" descr="github-logo-7880D80B8D-seeklogo.com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8304" y="3068960"/>
            <a:ext cx="1113658" cy="1083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FINDING No. 3 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24536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B VA  and </a:t>
            </a:r>
            <a:r>
              <a:rPr lang="pl-PL" sz="2400" dirty="0" err="1" smtClean="0">
                <a:latin typeface="Bahnschrift Light" pitchFamily="34" charset="0"/>
              </a:rPr>
              <a:t>EEGLab</a:t>
            </a:r>
            <a:r>
              <a:rPr lang="pl-PL" sz="2400" dirty="0" smtClean="0">
                <a:latin typeface="Bahnschrift Light" pitchFamily="34" charset="0"/>
              </a:rPr>
              <a:t> GUI </a:t>
            </a:r>
          </a:p>
          <a:p>
            <a:pPr>
              <a:buNone/>
            </a:pPr>
            <a:r>
              <a:rPr lang="pl-PL" sz="2000" dirty="0" smtClean="0">
                <a:latin typeface="Bahnschrift Light" pitchFamily="34" charset="0"/>
              </a:rPr>
              <a:t>	</a:t>
            </a:r>
            <a:r>
              <a:rPr lang="pl-PL" sz="2000" dirty="0" err="1" smtClean="0">
                <a:latin typeface="Bahnschrift Light" pitchFamily="34" charset="0"/>
              </a:rPr>
              <a:t>needs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specified</a:t>
            </a:r>
            <a:r>
              <a:rPr lang="pl-PL" sz="2000" dirty="0" smtClean="0">
                <a:latin typeface="Bahnschrift Light" pitchFamily="34" charset="0"/>
              </a:rPr>
              <a:t> data </a:t>
            </a:r>
            <a:r>
              <a:rPr lang="pl-PL" sz="2000" dirty="0" err="1" smtClean="0">
                <a:latin typeface="Bahnschrift Light" pitchFamily="34" charset="0"/>
              </a:rPr>
              <a:t>type</a:t>
            </a:r>
            <a:r>
              <a:rPr lang="pl-PL" sz="2000" dirty="0" smtClean="0">
                <a:latin typeface="Bahnschrift Light" pitchFamily="34" charset="0"/>
              </a:rPr>
              <a:t>, </a:t>
            </a:r>
            <a:r>
              <a:rPr lang="pl-PL" sz="2000" dirty="0" err="1" smtClean="0">
                <a:latin typeface="Bahnschrift Light" pitchFamily="34" charset="0"/>
              </a:rPr>
              <a:t>otherwise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may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create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problems</a:t>
            </a:r>
            <a:r>
              <a:rPr lang="pl-PL" sz="2000" dirty="0" smtClean="0">
                <a:latin typeface="Bahnschrift Light" pitchFamily="34" charset="0"/>
              </a:rPr>
              <a:t>  </a:t>
            </a: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BVA 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lacks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some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functions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you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have</a:t>
            </a:r>
            <a:r>
              <a:rPr lang="pl-PL" sz="1600" dirty="0" smtClean="0">
                <a:latin typeface="Bahnschrift Light" pitchFamily="34" charset="0"/>
              </a:rPr>
              <a:t> to </a:t>
            </a:r>
            <a:r>
              <a:rPr lang="pl-PL" sz="1600" dirty="0" err="1" smtClean="0">
                <a:latin typeface="Bahnschrift Light" pitchFamily="34" charset="0"/>
              </a:rPr>
              <a:t>follow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the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path</a:t>
            </a:r>
            <a:r>
              <a:rPr lang="pl-PL" sz="1600" dirty="0" smtClean="0">
                <a:latin typeface="Bahnschrift Light" pitchFamily="34" charset="0"/>
              </a:rPr>
              <a:t> of </a:t>
            </a:r>
            <a:r>
              <a:rPr lang="pl-PL" sz="1600" dirty="0" err="1" smtClean="0">
                <a:latin typeface="Bahnschrift Light" pitchFamily="34" charset="0"/>
              </a:rPr>
              <a:t>consecutive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steps</a:t>
            </a:r>
            <a:r>
              <a:rPr lang="pl-PL" sz="1600" dirty="0" smtClean="0">
                <a:latin typeface="Bahnschrift Light" pitchFamily="34" charset="0"/>
              </a:rPr>
              <a:t>, a </a:t>
            </a:r>
            <a:r>
              <a:rPr lang="pl-PL" sz="1600" dirty="0" err="1" smtClean="0">
                <a:latin typeface="Bahnschrift Light" pitchFamily="34" charset="0"/>
              </a:rPr>
              <a:t>mistake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sometimes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requires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starting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all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over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again</a:t>
            </a:r>
            <a:r>
              <a:rPr lang="pl-PL" sz="1600" dirty="0" smtClean="0">
                <a:latin typeface="Bahnschrift Light" pitchFamily="34" charset="0"/>
              </a:rPr>
              <a:t> 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non-flexible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when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doing</a:t>
            </a:r>
            <a:r>
              <a:rPr lang="pl-PL" sz="1600" dirty="0" smtClean="0">
                <a:latin typeface="Bahnschrift Light" pitchFamily="34" charset="0"/>
              </a:rPr>
              <a:t> data </a:t>
            </a:r>
            <a:r>
              <a:rPr lang="pl-PL" sz="1600" dirty="0" err="1" smtClean="0">
                <a:latin typeface="Bahnschrift Light" pitchFamily="34" charset="0"/>
              </a:rPr>
              <a:t>visualization</a:t>
            </a: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Matlab + </a:t>
            </a:r>
            <a:r>
              <a:rPr lang="pl-PL" sz="2400" dirty="0" err="1" smtClean="0">
                <a:latin typeface="Bahnschrift Light" pitchFamily="34" charset="0"/>
              </a:rPr>
              <a:t>FieldTrip</a:t>
            </a:r>
            <a:r>
              <a:rPr lang="pl-PL" sz="2400" dirty="0" smtClean="0">
                <a:latin typeface="Bahnschrift Light" pitchFamily="34" charset="0"/>
              </a:rPr>
              <a:t> 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hell</a:t>
            </a:r>
            <a:r>
              <a:rPr lang="pl-PL" sz="1600" dirty="0" smtClean="0">
                <a:latin typeface="Bahnschrift Light" pitchFamily="34" charset="0"/>
              </a:rPr>
              <a:t> for </a:t>
            </a:r>
            <a:r>
              <a:rPr lang="pl-PL" sz="1600" dirty="0" err="1" smtClean="0">
                <a:latin typeface="Bahnschrift Light" pitchFamily="34" charset="0"/>
              </a:rPr>
              <a:t>non-programmers</a:t>
            </a:r>
            <a:r>
              <a:rPr lang="pl-PL" sz="1600" dirty="0" smtClean="0">
                <a:latin typeface="Bahnschrift Light" pitchFamily="34" charset="0"/>
              </a:rPr>
              <a:t>,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the</a:t>
            </a:r>
            <a:r>
              <a:rPr lang="pl-PL" sz="1600" dirty="0" smtClean="0">
                <a:latin typeface="Bahnschrift Light" pitchFamily="34" charset="0"/>
              </a:rPr>
              <a:t> most </a:t>
            </a:r>
            <a:r>
              <a:rPr lang="pl-PL" sz="1600" dirty="0" err="1" smtClean="0">
                <a:latin typeface="Bahnschrift Light" pitchFamily="34" charset="0"/>
              </a:rPr>
              <a:t>powerfull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tool</a:t>
            </a: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800" dirty="0" smtClean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A PROOF</a:t>
            </a:r>
            <a:endParaRPr lang="pl-PL" dirty="0">
              <a:latin typeface="Bahnschrift Condensed" pitchFamily="34" charset="0"/>
            </a:endParaRPr>
          </a:p>
        </p:txBody>
      </p:sp>
      <p:pic>
        <p:nvPicPr>
          <p:cNvPr id="5" name="Symbol zastępczy zawartości 4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628800"/>
            <a:ext cx="5112568" cy="2014990"/>
          </a:xfrm>
        </p:spPr>
      </p:pic>
      <p:pic>
        <p:nvPicPr>
          <p:cNvPr id="6" name="Obraz 5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3717032"/>
            <a:ext cx="2592288" cy="2592288"/>
          </a:xfrm>
          <a:prstGeom prst="rect">
            <a:avLst/>
          </a:prstGeom>
        </p:spPr>
      </p:pic>
      <p:pic>
        <p:nvPicPr>
          <p:cNvPr id="7" name="Obraz 6" descr="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3573016"/>
            <a:ext cx="2733675" cy="1438275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5436096" y="2132856"/>
            <a:ext cx="34563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Blip>
                <a:blip r:embed="rId5"/>
              </a:buBlip>
            </a:pP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elements</a:t>
            </a:r>
            <a:r>
              <a:rPr lang="pl-PL" sz="1600" dirty="0" smtClean="0">
                <a:latin typeface="Bahnschrift Light" pitchFamily="34" charset="0"/>
              </a:rPr>
              <a:t> of </a:t>
            </a:r>
            <a:r>
              <a:rPr lang="pl-PL" sz="1600" dirty="0" err="1" smtClean="0">
                <a:latin typeface="Bahnschrift Light" pitchFamily="34" charset="0"/>
              </a:rPr>
              <a:t>graphics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powered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br>
              <a:rPr lang="pl-PL" sz="1600" dirty="0" smtClean="0">
                <a:latin typeface="Bahnschrift Light" pitchFamily="34" charset="0"/>
              </a:rPr>
            </a:br>
            <a:r>
              <a:rPr lang="pl-PL" sz="1600" dirty="0" smtClean="0">
                <a:latin typeface="Bahnschrift Light" pitchFamily="34" charset="0"/>
              </a:rPr>
              <a:t>by   </a:t>
            </a:r>
            <a:r>
              <a:rPr lang="pl-PL" sz="1600" b="1" dirty="0" err="1" smtClean="0">
                <a:latin typeface="Bahnschrift Light" pitchFamily="34" charset="0"/>
              </a:rPr>
              <a:t>Photoshop</a:t>
            </a:r>
            <a:endParaRPr lang="pl-PL" sz="1600" b="1" dirty="0" smtClean="0">
              <a:latin typeface="Bahnschrift Light" pitchFamily="34" charset="0"/>
            </a:endParaRPr>
          </a:p>
          <a:p>
            <a:pPr>
              <a:buBlip>
                <a:blip r:embed="rId5"/>
              </a:buBlip>
            </a:pPr>
            <a:endParaRPr lang="pl-PL" sz="1600" dirty="0" smtClean="0">
              <a:latin typeface="Bahnschrift Light" pitchFamily="34" charset="0"/>
            </a:endParaRPr>
          </a:p>
          <a:p>
            <a:pPr marL="176213" indent="-176213">
              <a:buBlip>
                <a:blip r:embed="rId5"/>
              </a:buBlip>
            </a:pPr>
            <a:r>
              <a:rPr lang="pl-PL" sz="1600" dirty="0" smtClean="0">
                <a:latin typeface="Bahnschrift Light" pitchFamily="34" charset="0"/>
              </a:rPr>
              <a:t> legend </a:t>
            </a:r>
            <a:r>
              <a:rPr lang="pl-PL" sz="1600" dirty="0" err="1" smtClean="0">
                <a:latin typeface="Bahnschrift Light" pitchFamily="34" charset="0"/>
              </a:rPr>
              <a:t>powered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br>
              <a:rPr lang="pl-PL" sz="1600" dirty="0" smtClean="0">
                <a:latin typeface="Bahnschrift Light" pitchFamily="34" charset="0"/>
              </a:rPr>
            </a:br>
            <a:r>
              <a:rPr lang="pl-PL" sz="1600" dirty="0" smtClean="0">
                <a:latin typeface="Bahnschrift Light" pitchFamily="34" charset="0"/>
              </a:rPr>
              <a:t>by </a:t>
            </a:r>
            <a:r>
              <a:rPr lang="pl-PL" sz="1600" b="1" dirty="0" smtClean="0">
                <a:latin typeface="Bahnschrift Light" pitchFamily="34" charset="0"/>
              </a:rPr>
              <a:t>Office 365</a:t>
            </a:r>
          </a:p>
          <a:p>
            <a:pPr>
              <a:buBlip>
                <a:blip r:embed="rId5"/>
              </a:buBlip>
            </a:pPr>
            <a:endParaRPr lang="pl-PL" sz="1600" dirty="0" smtClean="0">
              <a:latin typeface="Bahnschrift Light" pitchFamily="34" charset="0"/>
            </a:endParaRPr>
          </a:p>
          <a:p>
            <a:pPr>
              <a:buBlip>
                <a:blip r:embed="rId5"/>
              </a:buBlip>
            </a:pP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onset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line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powered</a:t>
            </a:r>
            <a:r>
              <a:rPr lang="pl-PL" sz="1600" dirty="0" smtClean="0">
                <a:latin typeface="Bahnschrift Light" pitchFamily="34" charset="0"/>
              </a:rPr>
              <a:t> </a:t>
            </a:r>
          </a:p>
          <a:p>
            <a:pPr marL="176213" indent="-176213"/>
            <a:r>
              <a:rPr lang="pl-PL" sz="1600" dirty="0" smtClean="0">
                <a:latin typeface="Bahnschrift Light" pitchFamily="34" charset="0"/>
              </a:rPr>
              <a:t> 	by </a:t>
            </a:r>
            <a:r>
              <a:rPr lang="pl-PL" sz="1600" b="1" dirty="0" err="1" smtClean="0">
                <a:latin typeface="Bahnschrift Light" pitchFamily="34" charset="0"/>
              </a:rPr>
              <a:t>Paint</a:t>
            </a:r>
            <a:endParaRPr lang="pl-PL" sz="1600" b="1" dirty="0" smtClean="0">
              <a:latin typeface="Bahnschrift Light" pitchFamily="34" charset="0"/>
            </a:endParaRPr>
          </a:p>
          <a:p>
            <a:pPr>
              <a:buBlip>
                <a:blip r:embed="rId5"/>
              </a:buBlip>
            </a:pPr>
            <a:endParaRPr lang="pl-PL" sz="1600" dirty="0" smtClean="0">
              <a:latin typeface="Bahnschrift Light" pitchFamily="34" charset="0"/>
            </a:endParaRPr>
          </a:p>
          <a:p>
            <a:pPr marL="176213" indent="-176213">
              <a:buBlip>
                <a:blip r:embed="rId5"/>
              </a:buBlip>
            </a:pP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aprox</a:t>
            </a:r>
            <a:r>
              <a:rPr lang="pl-PL" sz="1600" dirty="0" smtClean="0">
                <a:latin typeface="Bahnschrift Light" pitchFamily="34" charset="0"/>
              </a:rPr>
              <a:t>. time </a:t>
            </a:r>
            <a:r>
              <a:rPr lang="pl-PL" sz="1600" dirty="0" err="1" smtClean="0">
                <a:latin typeface="Bahnschrift Light" pitchFamily="34" charset="0"/>
              </a:rPr>
              <a:t>spent</a:t>
            </a:r>
            <a:r>
              <a:rPr lang="pl-PL" sz="1600" dirty="0" smtClean="0">
                <a:latin typeface="Bahnschrift Light" pitchFamily="34" charset="0"/>
              </a:rPr>
              <a:t> on </a:t>
            </a:r>
            <a:r>
              <a:rPr lang="pl-PL" sz="1600" dirty="0" err="1" smtClean="0">
                <a:latin typeface="Bahnschrift Light" pitchFamily="34" charset="0"/>
              </a:rPr>
              <a:t>searching</a:t>
            </a:r>
            <a:r>
              <a:rPr lang="pl-PL" sz="1600" dirty="0" smtClean="0">
                <a:latin typeface="Bahnschrift Light" pitchFamily="34" charset="0"/>
              </a:rPr>
              <a:t> for </a:t>
            </a:r>
            <a:r>
              <a:rPr lang="pl-PL" sz="1600" dirty="0" err="1" smtClean="0">
                <a:latin typeface="Bahnschrift Light" pitchFamily="34" charset="0"/>
              </a:rPr>
              <a:t>those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functions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in</a:t>
            </a:r>
            <a:r>
              <a:rPr lang="pl-PL" sz="1600" dirty="0" smtClean="0">
                <a:latin typeface="Bahnschrift Light" pitchFamily="34" charset="0"/>
              </a:rPr>
              <a:t> BVA – </a:t>
            </a:r>
            <a:r>
              <a:rPr lang="pl-PL" sz="1600" b="1" dirty="0" smtClean="0">
                <a:latin typeface="Bahnschrift Light" pitchFamily="34" charset="0"/>
              </a:rPr>
              <a:t>5 </a:t>
            </a:r>
            <a:r>
              <a:rPr lang="pl-PL" sz="1600" b="1" dirty="0" err="1" smtClean="0">
                <a:latin typeface="Bahnschrift Light" pitchFamily="34" charset="0"/>
              </a:rPr>
              <a:t>hours</a:t>
            </a:r>
            <a:endParaRPr lang="pl-PL" sz="1600" b="1" dirty="0" smtClean="0">
              <a:latin typeface="Bahnschrift Light" pitchFamily="34" charset="0"/>
            </a:endParaRPr>
          </a:p>
          <a:p>
            <a:pPr>
              <a:buBlip>
                <a:blip r:embed="rId5"/>
              </a:buBlip>
            </a:pPr>
            <a:endParaRPr lang="pl-PL" sz="1600" dirty="0" smtClean="0">
              <a:latin typeface="Bahnschrift Light" pitchFamily="34" charset="0"/>
            </a:endParaRPr>
          </a:p>
          <a:p>
            <a:pPr marL="176213" indent="-176213">
              <a:buBlip>
                <a:blip r:embed="rId5"/>
              </a:buBlip>
            </a:pP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it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all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looks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better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when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done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br>
              <a:rPr lang="pl-PL" sz="1600" dirty="0" smtClean="0">
                <a:latin typeface="Bahnschrift Light" pitchFamily="34" charset="0"/>
              </a:rPr>
            </a:br>
            <a:r>
              <a:rPr lang="pl-PL" sz="1600" dirty="0" err="1" smtClean="0">
                <a:latin typeface="Bahnschrift Light" pitchFamily="34" charset="0"/>
              </a:rPr>
              <a:t>in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b="1" dirty="0" smtClean="0">
                <a:latin typeface="Bahnschrift Light" pitchFamily="34" charset="0"/>
              </a:rPr>
              <a:t>Matlab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anyway</a:t>
            </a:r>
            <a:endParaRPr lang="pl-PL" sz="1600" dirty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pl-PL" sz="4000" dirty="0" smtClean="0">
                <a:latin typeface="Bahnschrift Condensed" pitchFamily="34" charset="0"/>
              </a:rPr>
              <a:t>MACHNE LEARNING BIOSIGNAL DATA APPROACH</a:t>
            </a:r>
            <a:endParaRPr lang="pl-PL" sz="4000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400" dirty="0" smtClean="0">
                <a:latin typeface="Bahnschrift Light" pitchFamily="34" charset="0"/>
              </a:rPr>
              <a:t>data import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b="1" dirty="0" smtClean="0">
                <a:latin typeface="Bahnschrift Light" pitchFamily="34" charset="0"/>
              </a:rPr>
              <a:t> </a:t>
            </a:r>
            <a:r>
              <a:rPr lang="pl-PL" sz="2400" b="1" dirty="0" err="1" smtClean="0">
                <a:latin typeface="Bahnschrift Light" pitchFamily="34" charset="0"/>
              </a:rPr>
              <a:t>transforming</a:t>
            </a:r>
            <a:r>
              <a:rPr lang="pl-PL" sz="2400" b="1" dirty="0" smtClean="0">
                <a:latin typeface="Bahnschrift Light" pitchFamily="34" charset="0"/>
              </a:rPr>
              <a:t> </a:t>
            </a:r>
            <a:r>
              <a:rPr lang="pl-PL" sz="2400" b="1" dirty="0" err="1" smtClean="0">
                <a:latin typeface="Bahnschrift Light" pitchFamily="34" charset="0"/>
              </a:rPr>
              <a:t>bio-data</a:t>
            </a:r>
            <a:r>
              <a:rPr lang="pl-PL" sz="2400" b="1" dirty="0" smtClean="0">
                <a:latin typeface="Bahnschrift Light" pitchFamily="34" charset="0"/>
              </a:rPr>
              <a:t> to </a:t>
            </a:r>
            <a:r>
              <a:rPr lang="pl-PL" sz="2400" b="1" dirty="0" err="1" smtClean="0">
                <a:latin typeface="Bahnschrift Light" pitchFamily="34" charset="0"/>
              </a:rPr>
              <a:t>plots</a:t>
            </a:r>
            <a:r>
              <a:rPr lang="pl-PL" sz="2400" b="1" dirty="0" smtClean="0">
                <a:latin typeface="Bahnschrift Light" pitchFamily="34" charset="0"/>
              </a:rPr>
              <a:t> (</a:t>
            </a:r>
            <a:r>
              <a:rPr lang="pl-PL" sz="2400" b="1" dirty="0" err="1" smtClean="0">
                <a:latin typeface="Bahnschrift Light" pitchFamily="34" charset="0"/>
              </a:rPr>
              <a:t>images</a:t>
            </a:r>
            <a:r>
              <a:rPr lang="pl-PL" sz="2400" b="1" dirty="0" smtClean="0">
                <a:latin typeface="Bahnschrift Light" pitchFamily="34" charset="0"/>
              </a:rPr>
              <a:t>)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creating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training</a:t>
            </a:r>
            <a:r>
              <a:rPr lang="pl-PL" sz="2400" dirty="0" smtClean="0">
                <a:latin typeface="Bahnschrift Light" pitchFamily="34" charset="0"/>
              </a:rPr>
              <a:t> – </a:t>
            </a:r>
            <a:r>
              <a:rPr lang="pl-PL" sz="2400" dirty="0" err="1" smtClean="0">
                <a:latin typeface="Bahnschrift Light" pitchFamily="34" charset="0"/>
              </a:rPr>
              <a:t>testing</a:t>
            </a:r>
            <a:r>
              <a:rPr lang="pl-PL" sz="2400" dirty="0" smtClean="0">
                <a:latin typeface="Bahnschrift Light" pitchFamily="34" charset="0"/>
              </a:rPr>
              <a:t> data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hypothesis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testing</a:t>
            </a:r>
            <a:r>
              <a:rPr lang="pl-PL" sz="2400" dirty="0" smtClean="0">
                <a:latin typeface="Bahnschrift Light" pitchFamily="34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pl-PL" sz="2400" dirty="0" smtClean="0">
                <a:latin typeface="Bahnschrift Light" pitchFamily="34" charset="0"/>
              </a:rPr>
              <a:t>	(</a:t>
            </a:r>
            <a:r>
              <a:rPr lang="pl-PL" sz="2400" dirty="0" err="1" smtClean="0">
                <a:latin typeface="Bahnschrift Light" pitchFamily="34" charset="0"/>
              </a:rPr>
              <a:t>sequential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models</a:t>
            </a:r>
            <a:r>
              <a:rPr lang="pl-PL" sz="2400" dirty="0" smtClean="0">
                <a:latin typeface="Bahnschrift Light" pitchFamily="34" charset="0"/>
              </a:rPr>
              <a:t>, </a:t>
            </a:r>
            <a:r>
              <a:rPr lang="pl-PL" sz="2400" dirty="0" err="1" smtClean="0">
                <a:latin typeface="Bahnschrift Light" pitchFamily="34" charset="0"/>
              </a:rPr>
              <a:t>basic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neural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network</a:t>
            </a:r>
            <a:r>
              <a:rPr lang="pl-PL" sz="2400" dirty="0" smtClean="0">
                <a:latin typeface="Bahnschrift Light" pitchFamily="34" charset="0"/>
              </a:rPr>
              <a:t>)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results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evaluation</a:t>
            </a:r>
            <a:r>
              <a:rPr lang="pl-PL" sz="2400" dirty="0" smtClean="0">
                <a:latin typeface="Bahnschrift Light" pitchFamily="34" charset="0"/>
              </a:rPr>
              <a:t> (</a:t>
            </a:r>
            <a:r>
              <a:rPr lang="pl-PL" sz="2400" dirty="0" err="1" smtClean="0">
                <a:latin typeface="Bahnschrift Light" pitchFamily="34" charset="0"/>
              </a:rPr>
              <a:t>accuracy</a:t>
            </a:r>
            <a:r>
              <a:rPr lang="pl-PL" sz="2400" dirty="0" smtClean="0">
                <a:latin typeface="Bahnschrift Light" pitchFamily="34" charset="0"/>
              </a:rPr>
              <a:t>)</a:t>
            </a:r>
          </a:p>
        </p:txBody>
      </p:sp>
      <p:pic>
        <p:nvPicPr>
          <p:cNvPr id="6" name="Obraz 5" descr="1_g_x1-5iYRn-SmdVucceiW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3861048"/>
            <a:ext cx="1656184" cy="732050"/>
          </a:xfrm>
          <a:prstGeom prst="rect">
            <a:avLst/>
          </a:prstGeom>
        </p:spPr>
      </p:pic>
      <p:pic>
        <p:nvPicPr>
          <p:cNvPr id="9" name="Obraz 8" descr="python-7be70baaa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4221088"/>
            <a:ext cx="1664264" cy="1664264"/>
          </a:xfrm>
          <a:prstGeom prst="rect">
            <a:avLst/>
          </a:prstGeom>
        </p:spPr>
      </p:pic>
      <p:pic>
        <p:nvPicPr>
          <p:cNvPr id="10" name="Obraz 9" descr="1_94aYxMPfqqQsv4AJ8A_5Lw.jpeg"/>
          <p:cNvPicPr>
            <a:picLocks noChangeAspect="1"/>
          </p:cNvPicPr>
          <p:nvPr/>
        </p:nvPicPr>
        <p:blipFill>
          <a:blip r:embed="rId5" cstate="print"/>
          <a:srcRect l="24013" t="23507" r="25588" b="23602"/>
          <a:stretch>
            <a:fillRect/>
          </a:stretch>
        </p:blipFill>
        <p:spPr>
          <a:xfrm>
            <a:off x="6876256" y="5661248"/>
            <a:ext cx="1786865" cy="753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pl-PL" sz="4000" dirty="0" smtClean="0">
                <a:latin typeface="Bahnschrift Condensed" pitchFamily="34" charset="0"/>
              </a:rPr>
              <a:t>MACHNE LEARNING BIOSIGNAL DATA APPROACH</a:t>
            </a:r>
            <a:endParaRPr lang="pl-PL" sz="4000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400" dirty="0" smtClean="0">
                <a:latin typeface="Bahnschrift Light" pitchFamily="34" charset="0"/>
              </a:rPr>
              <a:t>data import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b="1" dirty="0" err="1" smtClean="0">
                <a:latin typeface="Bahnschrift Light" pitchFamily="34" charset="0"/>
              </a:rPr>
              <a:t>transforming</a:t>
            </a:r>
            <a:r>
              <a:rPr lang="pl-PL" sz="2400" b="1" dirty="0" smtClean="0">
                <a:latin typeface="Bahnschrift Light" pitchFamily="34" charset="0"/>
              </a:rPr>
              <a:t> </a:t>
            </a:r>
            <a:r>
              <a:rPr lang="pl-PL" sz="2400" b="1" dirty="0" err="1" smtClean="0">
                <a:latin typeface="Bahnschrift Light" pitchFamily="34" charset="0"/>
              </a:rPr>
              <a:t>bio-data</a:t>
            </a:r>
            <a:r>
              <a:rPr lang="pl-PL" sz="2400" b="1" dirty="0" smtClean="0">
                <a:latin typeface="Bahnschrift Light" pitchFamily="34" charset="0"/>
              </a:rPr>
              <a:t> to </a:t>
            </a:r>
            <a:r>
              <a:rPr lang="pl-PL" sz="2400" b="1" dirty="0" err="1" smtClean="0">
                <a:latin typeface="Bahnschrift Light" pitchFamily="34" charset="0"/>
              </a:rPr>
              <a:t>vectors</a:t>
            </a:r>
            <a:endParaRPr lang="pl-PL" sz="2400" b="1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creating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training</a:t>
            </a:r>
            <a:r>
              <a:rPr lang="pl-PL" sz="2400" dirty="0" smtClean="0">
                <a:latin typeface="Bahnschrift Light" pitchFamily="34" charset="0"/>
              </a:rPr>
              <a:t> – </a:t>
            </a:r>
            <a:r>
              <a:rPr lang="pl-PL" sz="2400" dirty="0" err="1" smtClean="0">
                <a:latin typeface="Bahnschrift Light" pitchFamily="34" charset="0"/>
              </a:rPr>
              <a:t>testing</a:t>
            </a:r>
            <a:r>
              <a:rPr lang="pl-PL" sz="2400" dirty="0" smtClean="0">
                <a:latin typeface="Bahnschrift Light" pitchFamily="34" charset="0"/>
              </a:rPr>
              <a:t> data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hypothesis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testing</a:t>
            </a:r>
            <a:r>
              <a:rPr lang="pl-PL" sz="2400" dirty="0" smtClean="0">
                <a:latin typeface="Bahnschrift Light" pitchFamily="34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pl-PL" sz="2400" dirty="0" smtClean="0">
                <a:latin typeface="Bahnschrift Light" pitchFamily="34" charset="0"/>
              </a:rPr>
              <a:t>	(</a:t>
            </a:r>
            <a:r>
              <a:rPr lang="pl-PL" sz="2400" dirty="0" err="1" smtClean="0">
                <a:latin typeface="Bahnschrift Light" pitchFamily="34" charset="0"/>
              </a:rPr>
              <a:t>sequential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models</a:t>
            </a:r>
            <a:r>
              <a:rPr lang="pl-PL" sz="2400" dirty="0" smtClean="0">
                <a:latin typeface="Bahnschrift Light" pitchFamily="34" charset="0"/>
              </a:rPr>
              <a:t>, </a:t>
            </a:r>
            <a:r>
              <a:rPr lang="pl-PL" sz="2400" dirty="0" err="1" smtClean="0">
                <a:latin typeface="Bahnschrift Light" pitchFamily="34" charset="0"/>
              </a:rPr>
              <a:t>basic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neural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network</a:t>
            </a:r>
            <a:r>
              <a:rPr lang="pl-PL" sz="2400" dirty="0" smtClean="0">
                <a:latin typeface="Bahnschrift Light" pitchFamily="34" charset="0"/>
              </a:rPr>
              <a:t>)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results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evaluation</a:t>
            </a:r>
            <a:r>
              <a:rPr lang="pl-PL" sz="2400" dirty="0" smtClean="0">
                <a:latin typeface="Bahnschrift Light" pitchFamily="34" charset="0"/>
              </a:rPr>
              <a:t> (</a:t>
            </a:r>
            <a:r>
              <a:rPr lang="pl-PL" sz="2400" dirty="0" err="1" smtClean="0">
                <a:latin typeface="Bahnschrift Light" pitchFamily="34" charset="0"/>
              </a:rPr>
              <a:t>accuracy</a:t>
            </a:r>
            <a:r>
              <a:rPr lang="pl-PL" sz="2400" dirty="0" smtClean="0">
                <a:latin typeface="Bahnschrift Light" pitchFamily="34" charset="0"/>
              </a:rPr>
              <a:t>)</a:t>
            </a:r>
          </a:p>
        </p:txBody>
      </p:sp>
      <p:pic>
        <p:nvPicPr>
          <p:cNvPr id="7" name="Obraz 6" descr="1_g_x1-5iYRn-SmdVucceiW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3861048"/>
            <a:ext cx="1656184" cy="732050"/>
          </a:xfrm>
          <a:prstGeom prst="rect">
            <a:avLst/>
          </a:prstGeom>
        </p:spPr>
      </p:pic>
      <p:pic>
        <p:nvPicPr>
          <p:cNvPr id="8" name="Obraz 7" descr="python-7be70baaa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4221088"/>
            <a:ext cx="1664264" cy="1664264"/>
          </a:xfrm>
          <a:prstGeom prst="rect">
            <a:avLst/>
          </a:prstGeom>
        </p:spPr>
      </p:pic>
      <p:pic>
        <p:nvPicPr>
          <p:cNvPr id="10" name="Obraz 9" descr="1_94aYxMPfqqQsv4AJ8A_5Lw.jpeg"/>
          <p:cNvPicPr>
            <a:picLocks noChangeAspect="1"/>
          </p:cNvPicPr>
          <p:nvPr/>
        </p:nvPicPr>
        <p:blipFill>
          <a:blip r:embed="rId5" cstate="print"/>
          <a:srcRect l="24013" t="23507" r="25588" b="23602"/>
          <a:stretch>
            <a:fillRect/>
          </a:stretch>
        </p:blipFill>
        <p:spPr>
          <a:xfrm>
            <a:off x="6876256" y="5661248"/>
            <a:ext cx="1786865" cy="753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FINDING No. 4 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24536"/>
          </a:xfrm>
        </p:spPr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pl-PL" sz="2400" dirty="0" err="1" smtClean="0">
                <a:latin typeface="Bahnschrift Light" pitchFamily="34" charset="0"/>
              </a:rPr>
              <a:t>Colaboratory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has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poor</a:t>
            </a:r>
            <a:r>
              <a:rPr lang="pl-PL" sz="2400" dirty="0" smtClean="0">
                <a:latin typeface="Bahnschrift Light" pitchFamily="34" charset="0"/>
              </a:rPr>
              <a:t> data </a:t>
            </a:r>
            <a:r>
              <a:rPr lang="pl-PL" sz="2400" dirty="0" err="1" smtClean="0">
                <a:latin typeface="Bahnschrift Light" pitchFamily="34" charset="0"/>
              </a:rPr>
              <a:t>storage</a:t>
            </a:r>
            <a:r>
              <a:rPr lang="pl-PL" sz="2400" dirty="0" smtClean="0">
                <a:latin typeface="Bahnschrift Light" pitchFamily="34" charset="0"/>
              </a:rPr>
              <a:t> idea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</a:t>
            </a:r>
            <a:r>
              <a:rPr lang="pl-PL" sz="2000" dirty="0" err="1" smtClean="0">
                <a:latin typeface="Bahnschrift Light" pitchFamily="34" charset="0"/>
              </a:rPr>
              <a:t>mounting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with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Drive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also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bad</a:t>
            </a:r>
            <a:r>
              <a:rPr lang="pl-PL" sz="2000" dirty="0" smtClean="0">
                <a:latin typeface="Bahnschrift Light" pitchFamily="34" charset="0"/>
              </a:rPr>
              <a:t> idea…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</a:t>
            </a:r>
            <a:r>
              <a:rPr lang="pl-PL" sz="2000" dirty="0" err="1" smtClean="0">
                <a:latin typeface="Bahnschrift Light" pitchFamily="34" charset="0"/>
              </a:rPr>
              <a:t>better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use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with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GitHub</a:t>
            </a:r>
            <a:r>
              <a:rPr lang="pl-PL" sz="1400" dirty="0" smtClean="0">
                <a:latin typeface="Bahnschrift Light" pitchFamily="34" charset="0"/>
              </a:rPr>
              <a:t>  </a:t>
            </a: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400" dirty="0" err="1" smtClean="0">
                <a:latin typeface="Bahnschrift Light" pitchFamily="34" charset="0"/>
              </a:rPr>
              <a:t>bio-data</a:t>
            </a:r>
            <a:r>
              <a:rPr lang="pl-PL" sz="2400" dirty="0" smtClean="0">
                <a:latin typeface="Bahnschrift Light" pitchFamily="34" charset="0"/>
              </a:rPr>
              <a:t> as </a:t>
            </a:r>
            <a:r>
              <a:rPr lang="pl-PL" sz="2400" dirty="0" err="1" smtClean="0">
                <a:latin typeface="Bahnschrift Light" pitchFamily="34" charset="0"/>
              </a:rPr>
              <a:t>images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analysis</a:t>
            </a:r>
            <a:endParaRPr lang="pl-PL" sz="24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super-easy</a:t>
            </a:r>
            <a:r>
              <a:rPr lang="pl-PL" sz="1600" dirty="0" smtClean="0">
                <a:latin typeface="Bahnschrift Light" pitchFamily="34" charset="0"/>
              </a:rPr>
              <a:t> to do </a:t>
            </a:r>
          </a:p>
          <a:p>
            <a:pPr lvl="1">
              <a:buBlip>
                <a:blip r:embed="rId2"/>
              </a:buBlip>
            </a:pP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something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is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computing</a:t>
            </a:r>
            <a:r>
              <a:rPr lang="pl-PL" sz="1600" dirty="0" smtClean="0">
                <a:latin typeface="Bahnschrift Light" pitchFamily="34" charset="0"/>
              </a:rPr>
              <a:t> … </a:t>
            </a:r>
            <a:r>
              <a:rPr lang="pl-PL" sz="1600" dirty="0" err="1" smtClean="0">
                <a:latin typeface="Bahnschrift Light" pitchFamily="34" charset="0"/>
              </a:rPr>
              <a:t>then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numbers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pop-up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accuracy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seems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obscenely</a:t>
            </a:r>
            <a:r>
              <a:rPr lang="pl-PL" sz="1600" dirty="0" smtClean="0">
                <a:latin typeface="Bahnschrift Light" pitchFamily="34" charset="0"/>
              </a:rPr>
              <a:t>  high … </a:t>
            </a:r>
          </a:p>
          <a:p>
            <a:pPr lvl="1">
              <a:buBlip>
                <a:blip r:embed="rId2"/>
              </a:buBlip>
            </a:pPr>
            <a:r>
              <a:rPr lang="pl-PL" sz="1600" dirty="0" smtClean="0">
                <a:latin typeface="Bahnschrift Light" pitchFamily="34" charset="0"/>
              </a:rPr>
              <a:t>… so </a:t>
            </a:r>
            <a:r>
              <a:rPr lang="pl-PL" sz="1600" dirty="0" err="1" smtClean="0">
                <a:latin typeface="Bahnschrift Light" pitchFamily="34" charset="0"/>
              </a:rPr>
              <a:t>something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is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wrong</a:t>
            </a:r>
            <a:r>
              <a:rPr lang="pl-PL" sz="1600" dirty="0" smtClean="0">
                <a:latin typeface="Bahnschrift Light" pitchFamily="34" charset="0"/>
              </a:rPr>
              <a:t>, we </a:t>
            </a:r>
            <a:r>
              <a:rPr lang="pl-PL" sz="1600" dirty="0" err="1" smtClean="0">
                <a:latin typeface="Bahnschrift Light" pitchFamily="34" charset="0"/>
              </a:rPr>
              <a:t>probably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have</a:t>
            </a:r>
            <a:r>
              <a:rPr lang="pl-PL" sz="1600" dirty="0" smtClean="0">
                <a:latin typeface="Bahnschrift Light" pitchFamily="34" charset="0"/>
              </a:rPr>
              <a:t> no idea </a:t>
            </a:r>
            <a:r>
              <a:rPr lang="pl-PL" sz="1600" dirty="0" err="1" smtClean="0">
                <a:latin typeface="Bahnschrift Light" pitchFamily="34" charset="0"/>
              </a:rPr>
              <a:t>what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is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going</a:t>
            </a:r>
            <a:r>
              <a:rPr lang="pl-PL" sz="1600" dirty="0" smtClean="0">
                <a:latin typeface="Bahnschrift Light" pitchFamily="34" charset="0"/>
              </a:rPr>
              <a:t> on </a:t>
            </a: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400" dirty="0" err="1" smtClean="0">
                <a:latin typeface="Bahnschrift Light" pitchFamily="34" charset="0"/>
              </a:rPr>
              <a:t>bio-data</a:t>
            </a:r>
            <a:r>
              <a:rPr lang="pl-PL" sz="2400" dirty="0" smtClean="0">
                <a:latin typeface="Bahnschrift Light" pitchFamily="34" charset="0"/>
              </a:rPr>
              <a:t> as </a:t>
            </a:r>
            <a:r>
              <a:rPr lang="pl-PL" sz="2400" dirty="0" err="1" smtClean="0">
                <a:latin typeface="Bahnschrift Light" pitchFamily="34" charset="0"/>
              </a:rPr>
              <a:t>vectors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analysis</a:t>
            </a:r>
            <a:endParaRPr lang="pl-PL" sz="24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hell</a:t>
            </a:r>
            <a:r>
              <a:rPr lang="pl-PL" sz="1600" dirty="0" smtClean="0">
                <a:latin typeface="Bahnschrift Light" pitchFamily="34" charset="0"/>
              </a:rPr>
              <a:t> to </a:t>
            </a:r>
            <a:r>
              <a:rPr lang="pl-PL" sz="1600" dirty="0" err="1" smtClean="0">
                <a:latin typeface="Bahnschrift Light" pitchFamily="34" charset="0"/>
              </a:rPr>
              <a:t>prepare</a:t>
            </a:r>
            <a:r>
              <a:rPr lang="pl-PL" sz="1600" dirty="0" smtClean="0">
                <a:latin typeface="Bahnschrift Light" pitchFamily="34" charset="0"/>
              </a:rPr>
              <a:t> data </a:t>
            </a:r>
            <a:r>
              <a:rPr lang="pl-PL" sz="1600" dirty="0" err="1" smtClean="0">
                <a:latin typeface="Bahnschrift Light" pitchFamily="34" charset="0"/>
              </a:rPr>
              <a:t>that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way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then</a:t>
            </a:r>
            <a:r>
              <a:rPr lang="pl-PL" sz="1600" dirty="0" smtClean="0">
                <a:latin typeface="Bahnschrift Light" pitchFamily="34" charset="0"/>
              </a:rPr>
              <a:t> : </a:t>
            </a:r>
            <a:r>
              <a:rPr lang="pl-PL" sz="1600" dirty="0" err="1" smtClean="0">
                <a:latin typeface="Bahnschrift Light" pitchFamily="34" charset="0"/>
              </a:rPr>
              <a:t>something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is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computing</a:t>
            </a:r>
            <a:r>
              <a:rPr lang="pl-PL" sz="1600" dirty="0" smtClean="0">
                <a:latin typeface="Bahnschrift Light" pitchFamily="34" charset="0"/>
              </a:rPr>
              <a:t> -&gt; no idea </a:t>
            </a:r>
            <a:r>
              <a:rPr lang="pl-PL" sz="1600" dirty="0" err="1" smtClean="0">
                <a:latin typeface="Bahnschrift Light" pitchFamily="34" charset="0"/>
              </a:rPr>
              <a:t>whats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going</a:t>
            </a:r>
            <a:r>
              <a:rPr lang="pl-PL" sz="1600" dirty="0" smtClean="0">
                <a:latin typeface="Bahnschrift Light" pitchFamily="34" charset="0"/>
              </a:rPr>
              <a:t> on   </a:t>
            </a:r>
          </a:p>
          <a:p>
            <a:pPr>
              <a:buNone/>
            </a:pPr>
            <a:endParaRPr lang="pl-PL" sz="2800" dirty="0" smtClean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FINDING No. 5 – a tale of </a:t>
            </a:r>
            <a:r>
              <a:rPr lang="pl-PL" dirty="0" err="1" smtClean="0">
                <a:latin typeface="Bahnschrift Condensed" pitchFamily="34" charset="0"/>
              </a:rPr>
              <a:t>two</a:t>
            </a:r>
            <a:r>
              <a:rPr lang="pl-PL" dirty="0" smtClean="0">
                <a:latin typeface="Bahnschrift Condensed" pitchFamily="34" charset="0"/>
              </a:rPr>
              <a:t> </a:t>
            </a:r>
            <a:r>
              <a:rPr lang="pl-PL" dirty="0" err="1" smtClean="0">
                <a:latin typeface="Bahnschrift Condensed" pitchFamily="34" charset="0"/>
              </a:rPr>
              <a:t>tools</a:t>
            </a:r>
            <a:r>
              <a:rPr lang="pl-PL" dirty="0" smtClean="0">
                <a:latin typeface="Bahnschrift Condensed" pitchFamily="34" charset="0"/>
              </a:rPr>
              <a:t> 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24536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pl-PL" sz="2400" dirty="0" err="1" smtClean="0">
                <a:latin typeface="Bahnschrift Light" pitchFamily="34" charset="0"/>
              </a:rPr>
              <a:t>Anaconda</a:t>
            </a:r>
            <a:r>
              <a:rPr lang="pl-PL" sz="2400" dirty="0" smtClean="0">
                <a:latin typeface="Bahnschrift Light" pitchFamily="34" charset="0"/>
              </a:rPr>
              <a:t> Environment / Jupiter Notebook (</a:t>
            </a:r>
            <a:r>
              <a:rPr lang="pl-PL" sz="2400" dirty="0" err="1" smtClean="0">
                <a:latin typeface="Bahnschrift Light" pitchFamily="34" charset="0"/>
              </a:rPr>
              <a:t>python</a:t>
            </a:r>
            <a:r>
              <a:rPr lang="pl-PL" sz="2400" dirty="0" smtClean="0">
                <a:latin typeface="Bahnschrift Light" pitchFamily="34" charset="0"/>
              </a:rPr>
              <a:t>, R)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good</a:t>
            </a:r>
            <a:r>
              <a:rPr lang="pl-PL" sz="1600" dirty="0" smtClean="0">
                <a:latin typeface="Bahnschrift Light" pitchFamily="34" charset="0"/>
              </a:rPr>
              <a:t> idea to start </a:t>
            </a:r>
            <a:r>
              <a:rPr lang="pl-PL" sz="1600" dirty="0" err="1" smtClean="0">
                <a:latin typeface="Bahnschrift Light" pitchFamily="34" charset="0"/>
              </a:rPr>
              <a:t>your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programming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adventure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does</a:t>
            </a:r>
            <a:r>
              <a:rPr lang="pl-PL" sz="1600" dirty="0" smtClean="0">
                <a:latin typeface="Bahnschrift Light" pitchFamily="34" charset="0"/>
              </a:rPr>
              <a:t> not </a:t>
            </a:r>
            <a:r>
              <a:rPr lang="pl-PL" sz="1600" dirty="0" err="1" smtClean="0">
                <a:latin typeface="Bahnschrift Light" pitchFamily="34" charset="0"/>
              </a:rPr>
              <a:t>support</a:t>
            </a:r>
            <a:r>
              <a:rPr lang="pl-PL" sz="1600" dirty="0" smtClean="0">
                <a:latin typeface="Bahnschrift Light" pitchFamily="34" charset="0"/>
              </a:rPr>
              <a:t> Matlab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has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troubles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with</a:t>
            </a:r>
            <a:r>
              <a:rPr lang="pl-PL" sz="1600" dirty="0" smtClean="0">
                <a:latin typeface="Bahnschrift Light" pitchFamily="34" charset="0"/>
              </a:rPr>
              <a:t> STAN for R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you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need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internet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connection</a:t>
            </a: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400" dirty="0" err="1" smtClean="0">
                <a:latin typeface="Bahnschrift Light" pitchFamily="34" charset="0"/>
              </a:rPr>
              <a:t>Colaboratory</a:t>
            </a:r>
            <a:r>
              <a:rPr lang="pl-PL" sz="2400" dirty="0" smtClean="0">
                <a:latin typeface="Bahnschrift Light" pitchFamily="34" charset="0"/>
              </a:rPr>
              <a:t>  Environment / Jupiter Notebook (</a:t>
            </a:r>
            <a:r>
              <a:rPr lang="pl-PL" sz="2400" dirty="0" err="1" smtClean="0">
                <a:latin typeface="Bahnschrift Light" pitchFamily="34" charset="0"/>
              </a:rPr>
              <a:t>python</a:t>
            </a:r>
            <a:r>
              <a:rPr lang="pl-PL" sz="2400" dirty="0" smtClean="0">
                <a:latin typeface="Bahnschrift Light" pitchFamily="34" charset="0"/>
              </a:rPr>
              <a:t>, R)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good</a:t>
            </a:r>
            <a:r>
              <a:rPr lang="pl-PL" sz="1600" dirty="0" smtClean="0">
                <a:latin typeface="Bahnschrift Light" pitchFamily="34" charset="0"/>
              </a:rPr>
              <a:t> idea for </a:t>
            </a:r>
            <a:r>
              <a:rPr lang="pl-PL" sz="1600" dirty="0" err="1" smtClean="0">
                <a:latin typeface="Bahnschrift Light" pitchFamily="34" charset="0"/>
              </a:rPr>
              <a:t>creating</a:t>
            </a:r>
            <a:r>
              <a:rPr lang="pl-PL" sz="1600" dirty="0" smtClean="0">
                <a:latin typeface="Bahnschrift Light" pitchFamily="34" charset="0"/>
              </a:rPr>
              <a:t> group </a:t>
            </a:r>
            <a:r>
              <a:rPr lang="pl-PL" sz="1600" dirty="0" err="1" smtClean="0">
                <a:latin typeface="Bahnschrift Light" pitchFamily="34" charset="0"/>
              </a:rPr>
              <a:t>work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space</a:t>
            </a:r>
            <a:r>
              <a:rPr lang="pl-PL" sz="1600" dirty="0" smtClean="0">
                <a:latin typeface="Bahnschrift Light" pitchFamily="34" charset="0"/>
              </a:rPr>
              <a:t> 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you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can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create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workshops</a:t>
            </a:r>
            <a:r>
              <a:rPr lang="pl-PL" sz="1600" dirty="0" smtClean="0">
                <a:latin typeface="Bahnschrift Light" pitchFamily="34" charset="0"/>
              </a:rPr>
              <a:t>, </a:t>
            </a:r>
            <a:r>
              <a:rPr lang="pl-PL" sz="1600" dirty="0" err="1" smtClean="0">
                <a:latin typeface="Bahnschrift Light" pitchFamily="34" charset="0"/>
              </a:rPr>
              <a:t>presentations</a:t>
            </a:r>
            <a:r>
              <a:rPr lang="pl-PL" sz="1600" dirty="0" smtClean="0">
                <a:latin typeface="Bahnschrift Light" pitchFamily="34" charset="0"/>
              </a:rPr>
              <a:t>, </a:t>
            </a:r>
            <a:r>
              <a:rPr lang="pl-PL" sz="1600" dirty="0" err="1" smtClean="0">
                <a:latin typeface="Bahnschrift Light" pitchFamily="34" charset="0"/>
              </a:rPr>
              <a:t>tutorials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that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way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poor</a:t>
            </a:r>
            <a:r>
              <a:rPr lang="pl-PL" sz="1600" dirty="0" smtClean="0">
                <a:latin typeface="Bahnschrift Light" pitchFamily="34" charset="0"/>
              </a:rPr>
              <a:t> big-data </a:t>
            </a:r>
            <a:r>
              <a:rPr lang="pl-PL" sz="1600" dirty="0" err="1" smtClean="0">
                <a:latin typeface="Bahnschrift Light" pitchFamily="34" charset="0"/>
              </a:rPr>
              <a:t>storage</a:t>
            </a:r>
            <a:r>
              <a:rPr lang="pl-PL" sz="1600" dirty="0" smtClean="0">
                <a:latin typeface="Bahnschrift Light" pitchFamily="34" charset="0"/>
              </a:rPr>
              <a:t> 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you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need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internet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connection</a:t>
            </a: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1600" dirty="0" smtClean="0">
                <a:latin typeface="Bahnschrift Light" pitchFamily="34" charset="0"/>
              </a:rPr>
              <a:t>To be </a:t>
            </a:r>
            <a:r>
              <a:rPr lang="pl-PL" sz="1600" dirty="0" err="1" smtClean="0">
                <a:latin typeface="Bahnschrift Light" pitchFamily="34" charset="0"/>
              </a:rPr>
              <a:t>honest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after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all</a:t>
            </a:r>
            <a:r>
              <a:rPr lang="pl-PL" sz="1600" dirty="0" smtClean="0">
                <a:latin typeface="Bahnschrift Light" pitchFamily="34" charset="0"/>
              </a:rPr>
              <a:t>, we </a:t>
            </a:r>
            <a:r>
              <a:rPr lang="pl-PL" sz="1600" dirty="0" err="1" smtClean="0">
                <a:latin typeface="Bahnschrift Light" pitchFamily="34" charset="0"/>
              </a:rPr>
              <a:t>are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still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using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Rstudio</a:t>
            </a:r>
            <a:r>
              <a:rPr lang="pl-PL" sz="1600" dirty="0" smtClean="0">
                <a:latin typeface="Bahnschrift Light" pitchFamily="34" charset="0"/>
              </a:rPr>
              <a:t>, </a:t>
            </a:r>
            <a:r>
              <a:rPr lang="pl-PL" sz="1600" dirty="0" err="1" smtClean="0">
                <a:latin typeface="Bahnschrift Light" pitchFamily="34" charset="0"/>
              </a:rPr>
              <a:t>PyCharm</a:t>
            </a:r>
            <a:r>
              <a:rPr lang="pl-PL" sz="1600" dirty="0" smtClean="0">
                <a:latin typeface="Bahnschrift Light" pitchFamily="34" charset="0"/>
              </a:rPr>
              <a:t> and Matlab </a:t>
            </a:r>
            <a:r>
              <a:rPr lang="pl-PL" sz="1600" dirty="0" err="1" smtClean="0">
                <a:latin typeface="Bahnschrift Light" pitchFamily="34" charset="0"/>
              </a:rPr>
              <a:t>with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GitHub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version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control</a:t>
            </a:r>
            <a:r>
              <a:rPr lang="pl-PL" sz="1600" dirty="0" smtClean="0">
                <a:latin typeface="Bahnschrift Light" pitchFamily="34" charset="0"/>
              </a:rPr>
              <a:t> 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>
            <a:noAutofit/>
          </a:bodyPr>
          <a:lstStyle/>
          <a:p>
            <a:pPr algn="l"/>
            <a:r>
              <a:rPr lang="pl-PL" sz="3200" dirty="0" smtClean="0">
                <a:latin typeface="Bahnschrift Condensed" pitchFamily="34" charset="0"/>
              </a:rPr>
              <a:t>WHAT WE'VE BEEN DOING THE WHOLE TIME … </a:t>
            </a:r>
            <a:endParaRPr lang="pl-PL" sz="3200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6093296"/>
          </a:xfrm>
        </p:spPr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pl-PL" sz="1800" dirty="0" smtClean="0">
                <a:latin typeface="Bahnschrift Light" pitchFamily="34" charset="0"/>
              </a:rPr>
              <a:t>We </a:t>
            </a:r>
            <a:r>
              <a:rPr lang="pl-PL" sz="1800" dirty="0" err="1" smtClean="0">
                <a:latin typeface="Bahnschrift Light" pitchFamily="34" charset="0"/>
              </a:rPr>
              <a:t>have</a:t>
            </a:r>
            <a:r>
              <a:rPr lang="pl-PL" sz="1800" dirty="0" smtClean="0">
                <a:latin typeface="Bahnschrift Light" pitchFamily="34" charset="0"/>
              </a:rPr>
              <a:t> </a:t>
            </a:r>
            <a:r>
              <a:rPr lang="pl-PL" sz="1800" dirty="0" err="1" smtClean="0">
                <a:latin typeface="Bahnschrift Light" pitchFamily="34" charset="0"/>
              </a:rPr>
              <a:t>been</a:t>
            </a:r>
            <a:r>
              <a:rPr lang="pl-PL" sz="1800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participating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in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several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projects</a:t>
            </a:r>
            <a:r>
              <a:rPr lang="pl-PL" sz="1800" b="1" dirty="0" smtClean="0">
                <a:latin typeface="Bahnschrift Light" pitchFamily="34" charset="0"/>
              </a:rPr>
              <a:t> as </a:t>
            </a:r>
            <a:r>
              <a:rPr lang="pl-PL" sz="1800" b="1" dirty="0" err="1" smtClean="0">
                <a:latin typeface="Bahnschrift Light" pitchFamily="34" charset="0"/>
              </a:rPr>
              <a:t>interns</a:t>
            </a:r>
            <a:r>
              <a:rPr lang="pl-PL" sz="1800" dirty="0" smtClean="0">
                <a:latin typeface="Bahnschrift Light" pitchFamily="34" charset="0"/>
              </a:rPr>
              <a:t> </a:t>
            </a:r>
          </a:p>
          <a:p>
            <a:pPr>
              <a:buNone/>
            </a:pPr>
            <a:r>
              <a:rPr lang="pl-PL" sz="1400" dirty="0" smtClean="0">
                <a:latin typeface="Bahnschrift Light" pitchFamily="34" charset="0"/>
              </a:rPr>
              <a:t>	</a:t>
            </a:r>
            <a:r>
              <a:rPr lang="pl-PL" sz="1400" dirty="0" err="1" smtClean="0">
                <a:latin typeface="Bahnschrift Light" pitchFamily="34" charset="0"/>
              </a:rPr>
              <a:t>the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results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are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the</a:t>
            </a:r>
            <a:r>
              <a:rPr lang="pl-PL" sz="1400" dirty="0" smtClean="0">
                <a:latin typeface="Bahnschrift Light" pitchFamily="34" charset="0"/>
              </a:rPr>
              <a:t> EEG data </a:t>
            </a:r>
            <a:r>
              <a:rPr lang="pl-PL" sz="1400" dirty="0" err="1" smtClean="0">
                <a:latin typeface="Bahnschrift Light" pitchFamily="34" charset="0"/>
              </a:rPr>
              <a:t>analysis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qpproaches</a:t>
            </a:r>
            <a:r>
              <a:rPr lang="pl-PL" sz="1400" dirty="0" smtClean="0">
                <a:latin typeface="Bahnschrift Light" pitchFamily="34" charset="0"/>
              </a:rPr>
              <a:t> </a:t>
            </a:r>
          </a:p>
          <a:p>
            <a:pPr>
              <a:buNone/>
            </a:pPr>
            <a:endParaRPr lang="pl-PL" sz="1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1800" dirty="0" smtClean="0">
                <a:latin typeface="Bahnschrift Light" pitchFamily="34" charset="0"/>
              </a:rPr>
              <a:t>We </a:t>
            </a:r>
            <a:r>
              <a:rPr lang="pl-PL" sz="1800" dirty="0" err="1" smtClean="0">
                <a:latin typeface="Bahnschrift Light" pitchFamily="34" charset="0"/>
              </a:rPr>
              <a:t>have</a:t>
            </a:r>
            <a:r>
              <a:rPr lang="pl-PL" sz="1800" dirty="0" smtClean="0">
                <a:latin typeface="Bahnschrift Light" pitchFamily="34" charset="0"/>
              </a:rPr>
              <a:t> </a:t>
            </a:r>
            <a:r>
              <a:rPr lang="pl-PL" sz="1800" dirty="0" err="1" smtClean="0">
                <a:latin typeface="Bahnschrift Light" pitchFamily="34" charset="0"/>
              </a:rPr>
              <a:t>been</a:t>
            </a:r>
            <a:r>
              <a:rPr lang="pl-PL" sz="1800" dirty="0" smtClean="0">
                <a:latin typeface="Bahnschrift Light" pitchFamily="34" charset="0"/>
              </a:rPr>
              <a:t> </a:t>
            </a:r>
            <a:r>
              <a:rPr lang="pl-PL" sz="1800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doing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our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own</a:t>
            </a:r>
            <a:r>
              <a:rPr lang="pl-PL" sz="1800" b="1" dirty="0" smtClean="0">
                <a:latin typeface="Bahnschrift Light" pitchFamily="34" charset="0"/>
              </a:rPr>
              <a:t> data </a:t>
            </a:r>
            <a:r>
              <a:rPr lang="pl-PL" sz="1800" b="1" dirty="0" err="1" smtClean="0">
                <a:latin typeface="Bahnschrift Light" pitchFamily="34" charset="0"/>
              </a:rPr>
              <a:t>analysis</a:t>
            </a:r>
            <a:endParaRPr lang="pl-PL" sz="1800" b="1" dirty="0" smtClean="0">
              <a:latin typeface="Bahnschrift Light" pitchFamily="34" charset="0"/>
            </a:endParaRPr>
          </a:p>
          <a:p>
            <a:pPr>
              <a:buNone/>
            </a:pPr>
            <a:r>
              <a:rPr lang="pl-PL" sz="1400" dirty="0" smtClean="0">
                <a:latin typeface="Bahnschrift Light" pitchFamily="34" charset="0"/>
              </a:rPr>
              <a:t>	</a:t>
            </a:r>
            <a:r>
              <a:rPr lang="pl-PL" sz="1400" dirty="0" err="1" smtClean="0">
                <a:latin typeface="Bahnschrift Light" pitchFamily="34" charset="0"/>
              </a:rPr>
              <a:t>the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results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are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the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bio-signal</a:t>
            </a:r>
            <a:r>
              <a:rPr lang="pl-PL" sz="1400" dirty="0" smtClean="0">
                <a:latin typeface="Bahnschrift Light" pitchFamily="34" charset="0"/>
              </a:rPr>
              <a:t> data </a:t>
            </a:r>
            <a:r>
              <a:rPr lang="pl-PL" sz="1400" dirty="0" err="1" smtClean="0">
                <a:latin typeface="Bahnschrift Light" pitchFamily="34" charset="0"/>
              </a:rPr>
              <a:t>analysis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approaches</a:t>
            </a:r>
            <a:endParaRPr lang="pl-PL" sz="14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1400" dirty="0" smtClean="0">
              <a:latin typeface="Bahnschrift Light" pitchFamily="34" charset="0"/>
            </a:endParaRPr>
          </a:p>
          <a:p>
            <a:pPr>
              <a:buFont typeface="Arial" pitchFamily="34" charset="0"/>
              <a:buBlip>
                <a:blip r:embed="rId2"/>
              </a:buBlip>
            </a:pPr>
            <a:r>
              <a:rPr lang="pl-PL" sz="1800" dirty="0" smtClean="0">
                <a:latin typeface="Bahnschrift Light" pitchFamily="34" charset="0"/>
              </a:rPr>
              <a:t>We </a:t>
            </a:r>
            <a:r>
              <a:rPr lang="pl-PL" sz="1800" dirty="0" err="1" smtClean="0">
                <a:latin typeface="Bahnschrift Light" pitchFamily="34" charset="0"/>
              </a:rPr>
              <a:t>have</a:t>
            </a:r>
            <a:r>
              <a:rPr lang="pl-PL" sz="1800" dirty="0" smtClean="0">
                <a:latin typeface="Bahnschrift Light" pitchFamily="34" charset="0"/>
              </a:rPr>
              <a:t> </a:t>
            </a:r>
            <a:r>
              <a:rPr lang="pl-PL" sz="1800" dirty="0" err="1" smtClean="0">
                <a:latin typeface="Bahnschrift Light" pitchFamily="34" charset="0"/>
              </a:rPr>
              <a:t>been</a:t>
            </a:r>
            <a:r>
              <a:rPr lang="pl-PL" sz="1800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participating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in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some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workshops</a:t>
            </a:r>
            <a:endParaRPr lang="pl-PL" sz="1800" b="1" dirty="0" smtClean="0">
              <a:latin typeface="Bahnschrift Light" pitchFamily="34" charset="0"/>
            </a:endParaRPr>
          </a:p>
          <a:p>
            <a:pPr>
              <a:buFont typeface="Arial" pitchFamily="34" charset="0"/>
              <a:buNone/>
            </a:pPr>
            <a:r>
              <a:rPr lang="pl-PL" sz="1800" dirty="0" smtClean="0">
                <a:latin typeface="Bahnschrift Light" pitchFamily="34" charset="0"/>
              </a:rPr>
              <a:t>	</a:t>
            </a:r>
            <a:r>
              <a:rPr lang="pl-PL" sz="1400" dirty="0" err="1" smtClean="0">
                <a:latin typeface="Bahnschrift Light" pitchFamily="34" charset="0"/>
              </a:rPr>
              <a:t>the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results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are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the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bayes</a:t>
            </a:r>
            <a:r>
              <a:rPr lang="pl-PL" sz="1400" dirty="0" smtClean="0">
                <a:latin typeface="Bahnschrift Light" pitchFamily="34" charset="0"/>
              </a:rPr>
              <a:t> data </a:t>
            </a:r>
            <a:r>
              <a:rPr lang="pl-PL" sz="1400" dirty="0" err="1" smtClean="0">
                <a:latin typeface="Bahnschrift Light" pitchFamily="34" charset="0"/>
              </a:rPr>
              <a:t>analysis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approach</a:t>
            </a:r>
            <a:endParaRPr lang="pl-PL" sz="1400" dirty="0" smtClean="0">
              <a:latin typeface="Bahnschrift Light" pitchFamily="34" charset="0"/>
            </a:endParaRPr>
          </a:p>
          <a:p>
            <a:pPr>
              <a:buFont typeface="Arial" pitchFamily="34" charset="0"/>
              <a:buNone/>
            </a:pPr>
            <a:endParaRPr lang="pl-PL" sz="1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1800" dirty="0" smtClean="0">
                <a:latin typeface="Bahnschrift Light" pitchFamily="34" charset="0"/>
              </a:rPr>
              <a:t>We </a:t>
            </a:r>
            <a:r>
              <a:rPr lang="pl-PL" sz="1800" dirty="0" err="1" smtClean="0">
                <a:latin typeface="Bahnschrift Light" pitchFamily="34" charset="0"/>
              </a:rPr>
              <a:t>have</a:t>
            </a:r>
            <a:r>
              <a:rPr lang="pl-PL" sz="1800" dirty="0" smtClean="0">
                <a:latin typeface="Bahnschrift Light" pitchFamily="34" charset="0"/>
              </a:rPr>
              <a:t> </a:t>
            </a:r>
            <a:r>
              <a:rPr lang="pl-PL" sz="1800" dirty="0" err="1" smtClean="0">
                <a:latin typeface="Bahnschrift Light" pitchFamily="34" charset="0"/>
              </a:rPr>
              <a:t>been</a:t>
            </a:r>
            <a:r>
              <a:rPr lang="pl-PL" sz="1800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leading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some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workshops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ourselves</a:t>
            </a:r>
            <a:endParaRPr lang="pl-PL" sz="1800" b="1" dirty="0" smtClean="0">
              <a:latin typeface="Bahnschrift Light" pitchFamily="34" charset="0"/>
            </a:endParaRPr>
          </a:p>
          <a:p>
            <a:pPr>
              <a:buNone/>
            </a:pPr>
            <a:r>
              <a:rPr lang="pl-PL" sz="1800" dirty="0" smtClean="0">
                <a:latin typeface="Bahnschrift Light" pitchFamily="34" charset="0"/>
              </a:rPr>
              <a:t>	</a:t>
            </a:r>
            <a:r>
              <a:rPr lang="pl-PL" sz="1400" dirty="0" err="1" smtClean="0">
                <a:latin typeface="Bahnschrift Light" pitchFamily="34" charset="0"/>
              </a:rPr>
              <a:t>the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results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are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the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behavioural</a:t>
            </a:r>
            <a:r>
              <a:rPr lang="pl-PL" sz="1400" dirty="0" smtClean="0">
                <a:latin typeface="Bahnschrift Light" pitchFamily="34" charset="0"/>
              </a:rPr>
              <a:t> data </a:t>
            </a:r>
            <a:r>
              <a:rPr lang="pl-PL" sz="1400" dirty="0" err="1" smtClean="0">
                <a:latin typeface="Bahnschrift Light" pitchFamily="34" charset="0"/>
              </a:rPr>
              <a:t>analysis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approach</a:t>
            </a:r>
            <a:endParaRPr lang="pl-PL" sz="14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16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We </a:t>
            </a:r>
            <a:r>
              <a:rPr lang="pl-PL" sz="2000" dirty="0" err="1" smtClean="0">
                <a:latin typeface="Bahnschrift Light" pitchFamily="34" charset="0"/>
              </a:rPr>
              <a:t>have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been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b="1" dirty="0" err="1" smtClean="0">
                <a:latin typeface="Bahnschrift Light" pitchFamily="34" charset="0"/>
              </a:rPr>
              <a:t>in</a:t>
            </a:r>
            <a:r>
              <a:rPr lang="pl-PL" sz="2000" b="1" dirty="0" smtClean="0">
                <a:latin typeface="Bahnschrift Light" pitchFamily="34" charset="0"/>
              </a:rPr>
              <a:t> KWIK_2018/19 </a:t>
            </a:r>
            <a:r>
              <a:rPr lang="pl-PL" sz="2000" b="1" dirty="0" err="1" smtClean="0">
                <a:latin typeface="Bahnschrift Light" pitchFamily="34" charset="0"/>
              </a:rPr>
              <a:t>course</a:t>
            </a:r>
            <a:r>
              <a:rPr lang="pl-PL" sz="2000" b="1" dirty="0" smtClean="0">
                <a:latin typeface="Bahnschrift Light" pitchFamily="34" charset="0"/>
              </a:rPr>
              <a:t> </a:t>
            </a:r>
            <a:endParaRPr lang="pl-PL" sz="2000" b="1" dirty="0" smtClean="0">
              <a:latin typeface="Bahnschrift Light" pitchFamily="34" charset="0"/>
            </a:endParaRPr>
          </a:p>
          <a:p>
            <a:pPr lvl="1">
              <a:lnSpc>
                <a:spcPct val="160000"/>
              </a:lnSpc>
              <a:buBlip>
                <a:blip r:embed="rId2"/>
              </a:buBlip>
            </a:pPr>
            <a:r>
              <a:rPr lang="pl-PL" sz="1600" dirty="0" smtClean="0">
                <a:latin typeface="Bahnschrift Light" pitchFamily="34" charset="0"/>
              </a:rPr>
              <a:t>	</a:t>
            </a:r>
            <a:r>
              <a:rPr lang="pl-PL" sz="1600" dirty="0" err="1" smtClean="0">
                <a:latin typeface="Bahnschrift Light" pitchFamily="34" charset="0"/>
              </a:rPr>
              <a:t>the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results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are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the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machine</a:t>
            </a:r>
            <a:r>
              <a:rPr lang="pl-PL" sz="1600" dirty="0" smtClean="0">
                <a:latin typeface="Bahnschrift Light" pitchFamily="34" charset="0"/>
              </a:rPr>
              <a:t> learning data </a:t>
            </a:r>
            <a:r>
              <a:rPr lang="pl-PL" sz="1600" dirty="0" err="1" smtClean="0">
                <a:latin typeface="Bahnschrift Light" pitchFamily="34" charset="0"/>
              </a:rPr>
              <a:t>analysis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approach</a:t>
            </a:r>
            <a:r>
              <a:rPr lang="pl-PL" sz="1600" dirty="0" smtClean="0">
                <a:latin typeface="Bahnschrift Light" pitchFamily="34" charset="0"/>
              </a:rPr>
              <a:t>, 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lnSpc>
                <a:spcPct val="160000"/>
              </a:lnSpc>
              <a:buBlip>
                <a:blip r:embed="rId2"/>
              </a:buBlip>
            </a:pPr>
            <a:r>
              <a:rPr lang="pl-PL" sz="1600" dirty="0" smtClean="0">
                <a:latin typeface="Bahnschrift Light" pitchFamily="34" charset="0"/>
              </a:rPr>
              <a:t>	</a:t>
            </a:r>
            <a:r>
              <a:rPr lang="pl-PL" sz="1600" dirty="0" err="1" smtClean="0">
                <a:latin typeface="Bahnschrift Light" pitchFamily="34" charset="0"/>
              </a:rPr>
              <a:t>familiarization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with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Colaboratory</a:t>
            </a:r>
            <a:r>
              <a:rPr lang="pl-PL" sz="1600" dirty="0" smtClean="0">
                <a:latin typeface="Bahnschrift Light" pitchFamily="34" charset="0"/>
              </a:rPr>
              <a:t>, Jupiter Notebook, </a:t>
            </a:r>
            <a:r>
              <a:rPr lang="pl-PL" sz="1600" dirty="0" err="1" smtClean="0">
                <a:latin typeface="Bahnschrift Light" pitchFamily="34" charset="0"/>
              </a:rPr>
              <a:t>GitHub</a:t>
            </a:r>
            <a:r>
              <a:rPr lang="pl-PL" sz="1600" dirty="0" smtClean="0">
                <a:latin typeface="Bahnschrift Light" pitchFamily="34" charset="0"/>
              </a:rPr>
              <a:t>, 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lnSpc>
                <a:spcPct val="160000"/>
              </a:lnSpc>
              <a:buBlip>
                <a:blip r:embed="rId2"/>
              </a:buBlip>
            </a:pPr>
            <a:r>
              <a:rPr lang="pl-PL" sz="1600" dirty="0" smtClean="0">
                <a:latin typeface="Bahnschrift Light" pitchFamily="34" charset="0"/>
              </a:rPr>
              <a:t>	</a:t>
            </a:r>
            <a:r>
              <a:rPr lang="pl-PL" sz="1600" dirty="0" err="1" smtClean="0">
                <a:latin typeface="Bahnschrift Light" pitchFamily="34" charset="0"/>
              </a:rPr>
              <a:t>our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own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approach</a:t>
            </a:r>
            <a:r>
              <a:rPr lang="pl-PL" sz="1600" dirty="0" smtClean="0">
                <a:latin typeface="Bahnschrift Light" pitchFamily="34" charset="0"/>
              </a:rPr>
              <a:t> to data form ‘</a:t>
            </a:r>
            <a:r>
              <a:rPr lang="pl-PL" sz="1600" dirty="0" err="1" smtClean="0">
                <a:latin typeface="Bahnschrift Light" pitchFamily="34" charset="0"/>
              </a:rPr>
              <a:t>Depresjon</a:t>
            </a:r>
            <a:r>
              <a:rPr lang="pl-PL" sz="1600" dirty="0" smtClean="0">
                <a:latin typeface="Bahnschrift Light" pitchFamily="34" charset="0"/>
              </a:rPr>
              <a:t>’ </a:t>
            </a:r>
            <a:r>
              <a:rPr lang="pl-PL" sz="1600" dirty="0" err="1" smtClean="0">
                <a:latin typeface="Bahnschrift Light" pitchFamily="34" charset="0"/>
              </a:rPr>
              <a:t>project</a:t>
            </a:r>
            <a:r>
              <a:rPr lang="pl-PL" sz="1600" dirty="0" smtClean="0">
                <a:latin typeface="Bahnschrift Light" pitchFamily="34" charset="0"/>
              </a:rPr>
              <a:t>, 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lnSpc>
                <a:spcPct val="160000"/>
              </a:lnSpc>
              <a:buBlip>
                <a:blip r:embed="rId2"/>
              </a:buBlip>
            </a:pPr>
            <a:r>
              <a:rPr lang="pl-PL" sz="1600" dirty="0" smtClean="0">
                <a:latin typeface="Bahnschrift Light" pitchFamily="34" charset="0"/>
              </a:rPr>
              <a:t>	</a:t>
            </a:r>
            <a:r>
              <a:rPr lang="pl-PL" sz="1600" dirty="0" err="1" smtClean="0">
                <a:latin typeface="Bahnschrift Light" pitchFamily="34" charset="0"/>
              </a:rPr>
              <a:t>creating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the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consistent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Repository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from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all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above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with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useful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ready-to-go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code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smtClean="0">
                <a:latin typeface="Bahnschrift Light" pitchFamily="34" charset="0"/>
              </a:rPr>
              <a:t>	</a:t>
            </a:r>
            <a:r>
              <a:rPr lang="pl-PL" sz="1600" dirty="0" err="1" smtClean="0">
                <a:latin typeface="Bahnschrift Light" pitchFamily="34" charset="0"/>
              </a:rPr>
              <a:t>examples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smtClean="0">
                <a:latin typeface="Bahnschrift Light" pitchFamily="34" charset="0"/>
              </a:rPr>
              <a:t>and </a:t>
            </a:r>
            <a:r>
              <a:rPr lang="pl-PL" sz="1600" dirty="0" err="1" smtClean="0">
                <a:latin typeface="Bahnschrift Light" pitchFamily="34" charset="0"/>
              </a:rPr>
              <a:t>our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summaries</a:t>
            </a:r>
            <a:r>
              <a:rPr lang="pl-PL" sz="1600" dirty="0" smtClean="0">
                <a:latin typeface="Bahnschrift Light" pitchFamily="34" charset="0"/>
              </a:rPr>
              <a:t> and </a:t>
            </a:r>
            <a:r>
              <a:rPr lang="pl-PL" sz="1600" dirty="0" err="1" smtClean="0">
                <a:latin typeface="Bahnschrift Light" pitchFamily="34" charset="0"/>
              </a:rPr>
              <a:t>findings</a:t>
            </a: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1600" dirty="0" smtClean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GitHub-Joke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404664"/>
            <a:ext cx="4762500" cy="4248150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3995936" y="5373216"/>
            <a:ext cx="2520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 smtClean="0">
                <a:latin typeface="Bahnschrift Light" pitchFamily="34" charset="0"/>
              </a:rPr>
              <a:t>END.</a:t>
            </a:r>
            <a:endParaRPr lang="pl-PL" sz="4400" b="1" dirty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045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MLW PROJECT – </a:t>
            </a:r>
            <a:r>
              <a:rPr lang="pl-PL" dirty="0" err="1" smtClean="0">
                <a:latin typeface="Bahnschrift Condensed" pitchFamily="34" charset="0"/>
              </a:rPr>
              <a:t>GitHub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Classic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biosignal</a:t>
            </a:r>
            <a:r>
              <a:rPr lang="pl-PL" sz="2000" dirty="0" smtClean="0">
                <a:latin typeface="Bahnschrift Light" pitchFamily="34" charset="0"/>
              </a:rPr>
              <a:t> data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Bayes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biosignal</a:t>
            </a:r>
            <a:r>
              <a:rPr lang="pl-PL" sz="2000" dirty="0" smtClean="0">
                <a:latin typeface="Bahnschrift Light" pitchFamily="34" charset="0"/>
              </a:rPr>
              <a:t> data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Bayes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behavioural</a:t>
            </a:r>
            <a:r>
              <a:rPr lang="pl-PL" sz="2000" dirty="0" smtClean="0">
                <a:latin typeface="Bahnschrift Light" pitchFamily="34" charset="0"/>
              </a:rPr>
              <a:t> data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EEG data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r>
              <a:rPr lang="pl-PL" sz="2000" dirty="0" smtClean="0">
                <a:latin typeface="Bahnschrift Light" pitchFamily="34" charset="0"/>
              </a:rPr>
              <a:t> (</a:t>
            </a:r>
            <a:r>
              <a:rPr lang="pl-PL" sz="2000" dirty="0" err="1" smtClean="0">
                <a:latin typeface="Bahnschrift Light" pitchFamily="34" charset="0"/>
              </a:rPr>
              <a:t>preprocessing</a:t>
            </a:r>
            <a:r>
              <a:rPr lang="pl-PL" sz="2000" dirty="0" smtClean="0">
                <a:latin typeface="Bahnschrift Light" pitchFamily="34" charset="0"/>
              </a:rPr>
              <a:t>)</a:t>
            </a: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Machine</a:t>
            </a:r>
            <a:r>
              <a:rPr lang="pl-PL" sz="2000" dirty="0" smtClean="0">
                <a:latin typeface="Bahnschrift Light" pitchFamily="34" charset="0"/>
              </a:rPr>
              <a:t> learning biosignals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endParaRPr lang="pl-PL" sz="20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err="1" smtClean="0">
                <a:latin typeface="Bahnschrift Light" pitchFamily="34" charset="0"/>
              </a:rPr>
              <a:t>Semestral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summaries</a:t>
            </a:r>
            <a:r>
              <a:rPr lang="pl-PL" sz="2000" dirty="0" smtClean="0">
                <a:latin typeface="Bahnschrift Light" pitchFamily="34" charset="0"/>
              </a:rPr>
              <a:t> (</a:t>
            </a:r>
            <a:r>
              <a:rPr lang="pl-PL" sz="2000" dirty="0" err="1" smtClean="0">
                <a:latin typeface="Bahnschrift Light" pitchFamily="34" charset="0"/>
              </a:rPr>
              <a:t>presentations</a:t>
            </a:r>
            <a:r>
              <a:rPr lang="pl-PL" sz="2000" dirty="0" smtClean="0">
                <a:latin typeface="Bahnschrift Light" pitchFamily="34" charset="0"/>
              </a:rPr>
              <a:t>)   </a:t>
            </a:r>
            <a:endParaRPr lang="pl-PL" sz="2000" dirty="0">
              <a:latin typeface="Bahnschrift Light" pitchFamily="34" charset="0"/>
            </a:endParaRPr>
          </a:p>
        </p:txBody>
      </p:sp>
      <p:pic>
        <p:nvPicPr>
          <p:cNvPr id="4" name="Obraz 3" descr="github-logo-7880D80B8D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1556792"/>
            <a:ext cx="2071463" cy="2016224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6228184" y="38610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latin typeface="Bahnschrift Light" pitchFamily="34" charset="0"/>
                <a:hlinkClick r:id="rId4"/>
              </a:rPr>
              <a:t>MLW_PROJECT_2019</a:t>
            </a:r>
            <a:endParaRPr lang="pl-PL" b="1" dirty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MLW PROJECT – </a:t>
            </a:r>
            <a:r>
              <a:rPr lang="pl-PL" dirty="0" err="1" smtClean="0">
                <a:latin typeface="Bahnschrift Condensed" pitchFamily="34" charset="0"/>
              </a:rPr>
              <a:t>GitHub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Classic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biosignal</a:t>
            </a:r>
            <a:r>
              <a:rPr lang="pl-PL" sz="2000" dirty="0" smtClean="0">
                <a:latin typeface="Bahnschrift Light" pitchFamily="34" charset="0"/>
              </a:rPr>
              <a:t> data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Bayes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biosignal</a:t>
            </a:r>
            <a:r>
              <a:rPr lang="pl-PL" sz="2000" dirty="0" smtClean="0">
                <a:latin typeface="Bahnschrift Light" pitchFamily="34" charset="0"/>
              </a:rPr>
              <a:t> data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Bayes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behavioural</a:t>
            </a:r>
            <a:r>
              <a:rPr lang="pl-PL" sz="2000" dirty="0" smtClean="0">
                <a:latin typeface="Bahnschrift Light" pitchFamily="34" charset="0"/>
              </a:rPr>
              <a:t> data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EEG data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r>
              <a:rPr lang="pl-PL" sz="2000" dirty="0" smtClean="0">
                <a:latin typeface="Bahnschrift Light" pitchFamily="34" charset="0"/>
              </a:rPr>
              <a:t> (</a:t>
            </a:r>
            <a:r>
              <a:rPr lang="pl-PL" sz="2000" dirty="0" err="1" smtClean="0">
                <a:latin typeface="Bahnschrift Light" pitchFamily="34" charset="0"/>
              </a:rPr>
              <a:t>preprocessing</a:t>
            </a:r>
            <a:r>
              <a:rPr lang="pl-PL" sz="2000" dirty="0" smtClean="0">
                <a:latin typeface="Bahnschrift Light" pitchFamily="34" charset="0"/>
              </a:rPr>
              <a:t>)</a:t>
            </a: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Machine</a:t>
            </a:r>
            <a:r>
              <a:rPr lang="pl-PL" sz="2000" dirty="0" smtClean="0">
                <a:latin typeface="Bahnschrift Light" pitchFamily="34" charset="0"/>
              </a:rPr>
              <a:t> learning biosignals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endParaRPr lang="pl-PL" sz="20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presentation</a:t>
            </a:r>
            <a:r>
              <a:rPr lang="pl-PL" sz="1600" dirty="0" smtClean="0">
                <a:latin typeface="Bahnschrift Light" pitchFamily="34" charset="0"/>
              </a:rPr>
              <a:t>/</a:t>
            </a:r>
            <a:r>
              <a:rPr lang="pl-PL" sz="1600" dirty="0" err="1" smtClean="0">
                <a:latin typeface="Bahnschrift Light" pitchFamily="34" charset="0"/>
              </a:rPr>
              <a:t>doc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explaining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the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content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small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summay</a:t>
            </a:r>
            <a:r>
              <a:rPr lang="pl-PL" sz="1600" dirty="0" smtClean="0">
                <a:latin typeface="Bahnschrift Light" pitchFamily="34" charset="0"/>
              </a:rPr>
              <a:t> README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initial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dataset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transient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dataset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analysis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code</a:t>
            </a:r>
            <a:r>
              <a:rPr lang="pl-PL" sz="1600" dirty="0" smtClean="0">
                <a:latin typeface="Bahnschrift Light" pitchFamily="34" charset="0"/>
              </a:rPr>
              <a:t> </a:t>
            </a:r>
          </a:p>
          <a:p>
            <a:pPr>
              <a:buBlip>
                <a:blip r:embed="rId2"/>
              </a:buBlip>
            </a:pP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err="1" smtClean="0">
                <a:latin typeface="Bahnschrift Light" pitchFamily="34" charset="0"/>
              </a:rPr>
              <a:t>Semestral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summaries</a:t>
            </a:r>
            <a:r>
              <a:rPr lang="pl-PL" sz="2000" dirty="0" smtClean="0">
                <a:latin typeface="Bahnschrift Light" pitchFamily="34" charset="0"/>
              </a:rPr>
              <a:t> (</a:t>
            </a:r>
            <a:r>
              <a:rPr lang="pl-PL" sz="2000" dirty="0" err="1" smtClean="0">
                <a:latin typeface="Bahnschrift Light" pitchFamily="34" charset="0"/>
              </a:rPr>
              <a:t>presentations</a:t>
            </a:r>
            <a:r>
              <a:rPr lang="pl-PL" sz="2000" dirty="0" smtClean="0">
                <a:latin typeface="Bahnschrift Light" pitchFamily="34" charset="0"/>
              </a:rPr>
              <a:t>)   </a:t>
            </a:r>
            <a:endParaRPr lang="pl-PL" sz="2000" dirty="0">
              <a:latin typeface="Bahnschrift Light" pitchFamily="34" charset="0"/>
            </a:endParaRPr>
          </a:p>
        </p:txBody>
      </p:sp>
      <p:pic>
        <p:nvPicPr>
          <p:cNvPr id="5" name="Obraz 4" descr="github-logo-7880D80B8D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1556792"/>
            <a:ext cx="2071463" cy="201622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6228184" y="38610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latin typeface="Bahnschrift Light" pitchFamily="34" charset="0"/>
                <a:hlinkClick r:id="rId4"/>
              </a:rPr>
              <a:t>MLW_PROJECT_2019</a:t>
            </a:r>
            <a:endParaRPr lang="pl-PL" b="1" dirty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pl-PL" sz="4000" dirty="0" smtClean="0">
                <a:latin typeface="Bahnschrift Condensed" pitchFamily="34" charset="0"/>
              </a:rPr>
              <a:t>CLASSIC BIOSIGNAL DATA APPROACH</a:t>
            </a:r>
            <a:endParaRPr lang="pl-PL" sz="4000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400" dirty="0" smtClean="0">
                <a:latin typeface="Bahnschrift Light" pitchFamily="34" charset="0"/>
              </a:rPr>
              <a:t>data import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definition</a:t>
            </a:r>
            <a:r>
              <a:rPr lang="pl-PL" sz="2400" dirty="0" smtClean="0">
                <a:latin typeface="Bahnschrift Light" pitchFamily="34" charset="0"/>
              </a:rPr>
              <a:t> of </a:t>
            </a:r>
            <a:r>
              <a:rPr lang="pl-PL" sz="2400" dirty="0" err="1" smtClean="0">
                <a:latin typeface="Bahnschrift Light" pitchFamily="34" charset="0"/>
              </a:rPr>
              <a:t>variables</a:t>
            </a:r>
            <a:r>
              <a:rPr lang="pl-PL" sz="2400" dirty="0" smtClean="0">
                <a:latin typeface="Bahnschrift Light" pitchFamily="34" charset="0"/>
              </a:rPr>
              <a:t> and </a:t>
            </a:r>
            <a:r>
              <a:rPr lang="pl-PL" sz="2400" dirty="0" err="1" smtClean="0">
                <a:latin typeface="Bahnschrift Light" pitchFamily="34" charset="0"/>
              </a:rPr>
              <a:t>outliers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removal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descriptive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analysis</a:t>
            </a:r>
            <a:r>
              <a:rPr lang="pl-PL" sz="2400" dirty="0" smtClean="0">
                <a:latin typeface="Bahnschrift Light" pitchFamily="34" charset="0"/>
              </a:rPr>
              <a:t> and </a:t>
            </a:r>
            <a:r>
              <a:rPr lang="pl-PL" sz="2400" dirty="0" err="1" smtClean="0">
                <a:latin typeface="Bahnschrift Light" pitchFamily="34" charset="0"/>
              </a:rPr>
              <a:t>histograms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hypothesis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testing</a:t>
            </a:r>
            <a:r>
              <a:rPr lang="pl-PL" sz="2400" dirty="0" smtClean="0">
                <a:latin typeface="Bahnschrift Light" pitchFamily="34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pl-PL" sz="2400" dirty="0" smtClean="0">
                <a:latin typeface="Bahnschrift Light" pitchFamily="34" charset="0"/>
              </a:rPr>
              <a:t>	(ANOVA, </a:t>
            </a:r>
            <a:r>
              <a:rPr lang="pl-PL" sz="2400" dirty="0" err="1" smtClean="0">
                <a:latin typeface="Bahnschrift Light" pitchFamily="34" charset="0"/>
              </a:rPr>
              <a:t>regression</a:t>
            </a:r>
            <a:r>
              <a:rPr lang="pl-PL" sz="2400" dirty="0" smtClean="0">
                <a:latin typeface="Bahnschrift Light" pitchFamily="34" charset="0"/>
              </a:rPr>
              <a:t>, </a:t>
            </a:r>
            <a:r>
              <a:rPr lang="pl-PL" sz="2400" dirty="0" err="1" smtClean="0">
                <a:latin typeface="Bahnschrift Light" pitchFamily="34" charset="0"/>
              </a:rPr>
              <a:t>t-test</a:t>
            </a:r>
            <a:r>
              <a:rPr lang="pl-PL" sz="2400" dirty="0" smtClean="0">
                <a:latin typeface="Bahnschrift Light" pitchFamily="34" charset="0"/>
              </a:rPr>
              <a:t>, </a:t>
            </a:r>
            <a:r>
              <a:rPr lang="pl-PL" sz="2400" dirty="0" err="1" smtClean="0">
                <a:latin typeface="Bahnschrift Light" pitchFamily="34" charset="0"/>
              </a:rPr>
              <a:t>multi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comp</a:t>
            </a:r>
            <a:r>
              <a:rPr lang="pl-PL" sz="2400" dirty="0" smtClean="0">
                <a:latin typeface="Bahnschrift Light" pitchFamily="34" charset="0"/>
              </a:rPr>
              <a:t>)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data and </a:t>
            </a:r>
            <a:r>
              <a:rPr lang="pl-PL" sz="2400" dirty="0" err="1" smtClean="0">
                <a:latin typeface="Bahnschrift Light" pitchFamily="34" charset="0"/>
              </a:rPr>
              <a:t>results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visualization</a:t>
            </a:r>
            <a:endParaRPr lang="pl-PL" sz="2400" dirty="0" smtClean="0">
              <a:latin typeface="Bahnschrift Light" pitchFamily="34" charset="0"/>
            </a:endParaRPr>
          </a:p>
        </p:txBody>
      </p:sp>
      <p:pic>
        <p:nvPicPr>
          <p:cNvPr id="6" name="Obraz 5" descr="python-7be70baa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79736" y="5193736"/>
            <a:ext cx="1664264" cy="1664264"/>
          </a:xfrm>
          <a:prstGeom prst="rect">
            <a:avLst/>
          </a:prstGeom>
        </p:spPr>
      </p:pic>
      <p:pic>
        <p:nvPicPr>
          <p:cNvPr id="7" name="Obraz 6" descr="R_logo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44208" y="5589240"/>
            <a:ext cx="1256164" cy="973527"/>
          </a:xfrm>
          <a:prstGeom prst="rect">
            <a:avLst/>
          </a:prstGeom>
        </p:spPr>
      </p:pic>
      <p:pic>
        <p:nvPicPr>
          <p:cNvPr id="8" name="Obraz 7" descr="avatar-440x37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64288" y="4437112"/>
            <a:ext cx="1165437" cy="985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FINDING No. 1 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24536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pl-PL" sz="2800" dirty="0" smtClean="0"/>
              <a:t> </a:t>
            </a:r>
            <a:r>
              <a:rPr lang="pl-PL" sz="2800" dirty="0" smtClean="0">
                <a:latin typeface="Bahnschrift Light" pitchFamily="34" charset="0"/>
              </a:rPr>
              <a:t>R </a:t>
            </a:r>
            <a:r>
              <a:rPr lang="pl-PL" sz="2800" dirty="0" err="1" smtClean="0">
                <a:latin typeface="Bahnschrift Light" pitchFamily="34" charset="0"/>
              </a:rPr>
              <a:t>better</a:t>
            </a:r>
            <a:r>
              <a:rPr lang="pl-PL" sz="2800" dirty="0" smtClean="0">
                <a:latin typeface="Bahnschrift Light" pitchFamily="34" charset="0"/>
              </a:rPr>
              <a:t> for </a:t>
            </a:r>
            <a:r>
              <a:rPr lang="pl-PL" sz="2800" dirty="0" err="1" smtClean="0">
                <a:latin typeface="Bahnschrift Light" pitchFamily="34" charset="0"/>
              </a:rPr>
              <a:t>beginners</a:t>
            </a:r>
            <a:r>
              <a:rPr lang="pl-PL" sz="2800" dirty="0" smtClean="0">
                <a:latin typeface="Bahnschrift Light" pitchFamily="34" charset="0"/>
              </a:rPr>
              <a:t> </a:t>
            </a:r>
            <a:br>
              <a:rPr lang="pl-PL" sz="2800" dirty="0" smtClean="0">
                <a:latin typeface="Bahnschrift Light" pitchFamily="34" charset="0"/>
              </a:rPr>
            </a:br>
            <a:r>
              <a:rPr lang="pl-PL" sz="2400" dirty="0" smtClean="0">
                <a:latin typeface="Bahnschrift Light" pitchFamily="34" charset="0"/>
              </a:rPr>
              <a:t>– </a:t>
            </a:r>
            <a:r>
              <a:rPr lang="pl-PL" sz="2400" dirty="0" err="1" smtClean="0">
                <a:latin typeface="Bahnschrift Light" pitchFamily="34" charset="0"/>
              </a:rPr>
              <a:t>code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is</a:t>
            </a:r>
            <a:r>
              <a:rPr lang="pl-PL" sz="2400" dirty="0" smtClean="0">
                <a:latin typeface="Bahnschrift Light" pitchFamily="34" charset="0"/>
              </a:rPr>
              <a:t> less elegant 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- but </a:t>
            </a:r>
            <a:r>
              <a:rPr lang="pl-PL" sz="2400" dirty="0" err="1" smtClean="0">
                <a:latin typeface="Bahnschrift Light" pitchFamily="34" charset="0"/>
              </a:rPr>
              <a:t>easier</a:t>
            </a:r>
            <a:r>
              <a:rPr lang="pl-PL" sz="2400" dirty="0" smtClean="0">
                <a:latin typeface="Bahnschrift Light" pitchFamily="34" charset="0"/>
              </a:rPr>
              <a:t> to </a:t>
            </a:r>
            <a:r>
              <a:rPr lang="pl-PL" sz="2400" dirty="0" err="1" smtClean="0">
                <a:latin typeface="Bahnschrift Light" pitchFamily="34" charset="0"/>
              </a:rPr>
              <a:t>comprehend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- </a:t>
            </a:r>
            <a:r>
              <a:rPr lang="pl-PL" sz="2400" dirty="0" err="1" smtClean="0">
                <a:latin typeface="Bahnschrift Light" pitchFamily="34" charset="0"/>
              </a:rPr>
              <a:t>output</a:t>
            </a:r>
            <a:r>
              <a:rPr lang="pl-PL" sz="2400" dirty="0" smtClean="0">
                <a:latin typeface="Bahnschrift Light" pitchFamily="34" charset="0"/>
              </a:rPr>
              <a:t> as </a:t>
            </a:r>
            <a:r>
              <a:rPr lang="pl-PL" sz="2400" dirty="0" err="1" smtClean="0">
                <a:latin typeface="Bahnschrift Light" pitchFamily="34" charset="0"/>
              </a:rPr>
              <a:t>ready-to</a:t>
            </a:r>
            <a:r>
              <a:rPr lang="pl-PL" sz="2400" dirty="0" smtClean="0">
                <a:latin typeface="Bahnschrift Light" pitchFamily="34" charset="0"/>
              </a:rPr>
              <a:t> go </a:t>
            </a:r>
            <a:r>
              <a:rPr lang="pl-PL" sz="2400" dirty="0" err="1" smtClean="0">
                <a:latin typeface="Bahnschrift Light" pitchFamily="34" charset="0"/>
              </a:rPr>
              <a:t>interpretation</a:t>
            </a:r>
            <a:r>
              <a:rPr lang="pl-PL" sz="2400" dirty="0" smtClean="0">
                <a:latin typeface="Bahnschrift Light" pitchFamily="34" charset="0"/>
              </a:rPr>
              <a:t> 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- </a:t>
            </a:r>
            <a:r>
              <a:rPr lang="pl-PL" sz="2400" dirty="0" err="1" smtClean="0">
                <a:latin typeface="Bahnschrift Light" pitchFamily="34" charset="0"/>
              </a:rPr>
              <a:t>tidyverse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package</a:t>
            </a:r>
            <a:r>
              <a:rPr lang="pl-PL" sz="2400" dirty="0" smtClean="0">
                <a:latin typeface="Bahnschrift Light" pitchFamily="34" charset="0"/>
              </a:rPr>
              <a:t> </a:t>
            </a: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800" dirty="0" err="1" smtClean="0">
                <a:latin typeface="Bahnschrift Light" pitchFamily="34" charset="0"/>
              </a:rPr>
              <a:t>Python</a:t>
            </a:r>
            <a:r>
              <a:rPr lang="pl-PL" sz="2800" dirty="0" smtClean="0">
                <a:latin typeface="Bahnschrift Light" pitchFamily="34" charset="0"/>
              </a:rPr>
              <a:t> (</a:t>
            </a:r>
            <a:r>
              <a:rPr lang="pl-PL" sz="2800" dirty="0" err="1" smtClean="0">
                <a:latin typeface="Bahnschrift Light" pitchFamily="34" charset="0"/>
              </a:rPr>
              <a:t>pandas</a:t>
            </a:r>
            <a:r>
              <a:rPr lang="pl-PL" sz="2800" dirty="0" smtClean="0">
                <a:latin typeface="Bahnschrift Light" pitchFamily="34" charset="0"/>
              </a:rPr>
              <a:t>) </a:t>
            </a:r>
            <a:r>
              <a:rPr lang="pl-PL" sz="2800" dirty="0" err="1" smtClean="0">
                <a:latin typeface="Bahnschrift Light" pitchFamily="34" charset="0"/>
              </a:rPr>
              <a:t>better</a:t>
            </a:r>
            <a:r>
              <a:rPr lang="pl-PL" sz="2800" dirty="0" smtClean="0">
                <a:latin typeface="Bahnschrift Light" pitchFamily="34" charset="0"/>
              </a:rPr>
              <a:t> to </a:t>
            </a:r>
            <a:r>
              <a:rPr lang="pl-PL" sz="2800" dirty="0" err="1" smtClean="0">
                <a:latin typeface="Bahnschrift Light" pitchFamily="34" charset="0"/>
              </a:rPr>
              <a:t>preprocess</a:t>
            </a:r>
            <a:r>
              <a:rPr lang="pl-PL" sz="2800" dirty="0" smtClean="0">
                <a:latin typeface="Bahnschrift Light" pitchFamily="34" charset="0"/>
              </a:rPr>
              <a:t> biosignals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- </a:t>
            </a:r>
            <a:r>
              <a:rPr lang="pl-PL" sz="2400" dirty="0" err="1" smtClean="0">
                <a:latin typeface="Bahnschrift Light" pitchFamily="34" charset="0"/>
              </a:rPr>
              <a:t>code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is</a:t>
            </a:r>
            <a:r>
              <a:rPr lang="pl-PL" sz="2400" dirty="0" smtClean="0">
                <a:latin typeface="Bahnschrift Light" pitchFamily="34" charset="0"/>
              </a:rPr>
              <a:t> clear (for </a:t>
            </a:r>
            <a:r>
              <a:rPr lang="pl-PL" sz="2400" dirty="0" err="1" smtClean="0">
                <a:latin typeface="Bahnschrift Light" pitchFamily="34" charset="0"/>
              </a:rPr>
              <a:t>programmers</a:t>
            </a:r>
            <a:r>
              <a:rPr lang="pl-PL" sz="2400" dirty="0" smtClean="0">
                <a:latin typeface="Bahnschrift Light" pitchFamily="34" charset="0"/>
              </a:rPr>
              <a:t>)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- </a:t>
            </a:r>
            <a:r>
              <a:rPr lang="pl-PL" sz="2400" dirty="0" err="1" smtClean="0">
                <a:latin typeface="Bahnschrift Light" pitchFamily="34" charset="0"/>
              </a:rPr>
              <a:t>the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output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is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‘jus</a:t>
            </a:r>
            <a:r>
              <a:rPr lang="pl-PL" sz="2400" dirty="0" smtClean="0">
                <a:latin typeface="Bahnschrift Light" pitchFamily="34" charset="0"/>
              </a:rPr>
              <a:t>t </a:t>
            </a:r>
            <a:r>
              <a:rPr lang="pl-PL" sz="2400" dirty="0" err="1" smtClean="0">
                <a:latin typeface="Bahnschrift Light" pitchFamily="34" charset="0"/>
              </a:rPr>
              <a:t>numbers</a:t>
            </a:r>
            <a:r>
              <a:rPr lang="pl-PL" sz="2400" dirty="0" smtClean="0">
                <a:latin typeface="Bahnschrift Light" pitchFamily="34" charset="0"/>
              </a:rPr>
              <a:t>’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- </a:t>
            </a:r>
            <a:r>
              <a:rPr lang="pl-PL" sz="2400" dirty="0" err="1" smtClean="0">
                <a:latin typeface="Bahnschrift Light" pitchFamily="34" charset="0"/>
              </a:rPr>
              <a:t>preprocessing</a:t>
            </a:r>
            <a:r>
              <a:rPr lang="pl-PL" sz="2400" dirty="0" smtClean="0">
                <a:latin typeface="Bahnschrift Light" pitchFamily="34" charset="0"/>
              </a:rPr>
              <a:t> and </a:t>
            </a:r>
            <a:r>
              <a:rPr lang="pl-PL" sz="2400" dirty="0" err="1" smtClean="0">
                <a:latin typeface="Bahnschrift Light" pitchFamily="34" charset="0"/>
              </a:rPr>
              <a:t>the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stat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analysis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in</a:t>
            </a:r>
            <a:r>
              <a:rPr lang="pl-PL" sz="2400" dirty="0" smtClean="0">
                <a:latin typeface="Bahnschrift Light" pitchFamily="34" charset="0"/>
              </a:rPr>
              <a:t> one </a:t>
            </a:r>
            <a:r>
              <a:rPr lang="pl-PL" sz="2400" dirty="0" err="1" smtClean="0">
                <a:latin typeface="Bahnschrift Light" pitchFamily="34" charset="0"/>
              </a:rPr>
              <a:t>code</a:t>
            </a:r>
            <a:r>
              <a:rPr lang="pl-PL" sz="2400" dirty="0" smtClean="0">
                <a:latin typeface="Bahnschrift Light" pitchFamily="34" charset="0"/>
              </a:rPr>
              <a:t> </a:t>
            </a:r>
          </a:p>
          <a:p>
            <a:pPr>
              <a:buBlip>
                <a:blip r:embed="rId2"/>
              </a:buBlip>
            </a:pPr>
            <a:endParaRPr lang="pl-PL" sz="28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800" dirty="0" smtClean="0">
              <a:latin typeface="Bahnschrift Light" pitchFamily="34" charset="0"/>
            </a:endParaRPr>
          </a:p>
        </p:txBody>
      </p:sp>
      <p:pic>
        <p:nvPicPr>
          <p:cNvPr id="4" name="Obraz 3" descr="hex-tidyver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6216" y="1484784"/>
            <a:ext cx="1722727" cy="1988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pl-PL" sz="4000" dirty="0" smtClean="0">
                <a:latin typeface="Bahnschrift Condensed" pitchFamily="34" charset="0"/>
              </a:rPr>
              <a:t>BAYES BIOSIGNAL DATA APPROACH</a:t>
            </a:r>
            <a:endParaRPr lang="pl-PL" sz="4000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400" dirty="0" smtClean="0">
                <a:latin typeface="Bahnschrift Light" pitchFamily="34" charset="0"/>
              </a:rPr>
              <a:t>data import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definition</a:t>
            </a:r>
            <a:r>
              <a:rPr lang="pl-PL" sz="2400" dirty="0" smtClean="0">
                <a:latin typeface="Bahnschrift Light" pitchFamily="34" charset="0"/>
              </a:rPr>
              <a:t> of </a:t>
            </a:r>
            <a:r>
              <a:rPr lang="pl-PL" sz="2400" dirty="0" err="1" smtClean="0">
                <a:latin typeface="Bahnschrift Light" pitchFamily="34" charset="0"/>
              </a:rPr>
              <a:t>variables</a:t>
            </a:r>
            <a:r>
              <a:rPr lang="pl-PL" sz="2400" dirty="0" smtClean="0">
                <a:latin typeface="Bahnschrift Light" pitchFamily="34" charset="0"/>
              </a:rPr>
              <a:t> and </a:t>
            </a:r>
            <a:r>
              <a:rPr lang="pl-PL" sz="2400" dirty="0" err="1" smtClean="0">
                <a:latin typeface="Bahnschrift Light" pitchFamily="34" charset="0"/>
              </a:rPr>
              <a:t>outliers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removal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descriptive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analysis</a:t>
            </a:r>
            <a:r>
              <a:rPr lang="pl-PL" sz="2400" dirty="0" smtClean="0">
                <a:latin typeface="Bahnschrift Light" pitchFamily="34" charset="0"/>
              </a:rPr>
              <a:t> and </a:t>
            </a:r>
            <a:r>
              <a:rPr lang="pl-PL" sz="2400" dirty="0" err="1" smtClean="0">
                <a:latin typeface="Bahnschrift Light" pitchFamily="34" charset="0"/>
              </a:rPr>
              <a:t>histograms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hypothesis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testing</a:t>
            </a:r>
            <a:r>
              <a:rPr lang="pl-PL" sz="2400" dirty="0" smtClean="0">
                <a:latin typeface="Bahnschrift Light" pitchFamily="34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pl-PL" sz="2400" dirty="0" smtClean="0">
                <a:latin typeface="Bahnschrift Light" pitchFamily="34" charset="0"/>
              </a:rPr>
              <a:t>	(BRMS </a:t>
            </a:r>
            <a:r>
              <a:rPr lang="pl-PL" sz="2400" dirty="0" err="1" smtClean="0">
                <a:latin typeface="Bahnschrift Light" pitchFamily="34" charset="0"/>
              </a:rPr>
              <a:t>models</a:t>
            </a:r>
            <a:r>
              <a:rPr lang="pl-PL" sz="2400" dirty="0" smtClean="0">
                <a:latin typeface="Bahnschrift Light" pitchFamily="34" charset="0"/>
              </a:rPr>
              <a:t>, </a:t>
            </a:r>
            <a:r>
              <a:rPr lang="pl-PL" sz="2400" dirty="0" err="1" smtClean="0">
                <a:latin typeface="Bahnschrift Light" pitchFamily="34" charset="0"/>
              </a:rPr>
              <a:t>bayes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factor</a:t>
            </a:r>
            <a:r>
              <a:rPr lang="pl-PL" sz="2400" dirty="0" smtClean="0">
                <a:latin typeface="Bahnschrift Light" pitchFamily="34" charset="0"/>
              </a:rPr>
              <a:t>)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data and </a:t>
            </a:r>
            <a:r>
              <a:rPr lang="pl-PL" sz="2400" dirty="0" err="1" smtClean="0">
                <a:latin typeface="Bahnschrift Light" pitchFamily="34" charset="0"/>
              </a:rPr>
              <a:t>results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visualization</a:t>
            </a:r>
            <a:endParaRPr lang="pl-PL" sz="2400" dirty="0" smtClean="0">
              <a:latin typeface="Bahnschrift Light" pitchFamily="34" charset="0"/>
            </a:endParaRPr>
          </a:p>
        </p:txBody>
      </p:sp>
      <p:pic>
        <p:nvPicPr>
          <p:cNvPr id="7" name="Obraz 6" descr="R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92280" y="5445224"/>
            <a:ext cx="1256164" cy="973527"/>
          </a:xfrm>
          <a:prstGeom prst="rect">
            <a:avLst/>
          </a:prstGeom>
        </p:spPr>
      </p:pic>
      <p:pic>
        <p:nvPicPr>
          <p:cNvPr id="8" name="Obraz 7" descr="avatar-440x37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4221088"/>
            <a:ext cx="1165437" cy="985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FINDING No. 2 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24536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pl-PL" sz="2800" dirty="0" err="1" smtClean="0">
                <a:latin typeface="Bahnschrift Light" pitchFamily="34" charset="0"/>
              </a:rPr>
              <a:t>Jupyter</a:t>
            </a:r>
            <a:r>
              <a:rPr lang="pl-PL" sz="2800" dirty="0" smtClean="0">
                <a:latin typeface="Bahnschrift Light" pitchFamily="34" charset="0"/>
              </a:rPr>
              <a:t> </a:t>
            </a:r>
            <a:r>
              <a:rPr lang="pl-PL" sz="2800" dirty="0" err="1" smtClean="0">
                <a:latin typeface="Bahnschrift Light" pitchFamily="34" charset="0"/>
              </a:rPr>
              <a:t>goes</a:t>
            </a:r>
            <a:r>
              <a:rPr lang="pl-PL" sz="2800" dirty="0" smtClean="0">
                <a:latin typeface="Bahnschrift Light" pitchFamily="34" charset="0"/>
              </a:rPr>
              <a:t> not so </a:t>
            </a:r>
            <a:r>
              <a:rPr lang="pl-PL" sz="2800" dirty="0" err="1" smtClean="0">
                <a:latin typeface="Bahnschrift Light" pitchFamily="34" charset="0"/>
              </a:rPr>
              <a:t>well</a:t>
            </a:r>
            <a:r>
              <a:rPr lang="pl-PL" sz="2800" dirty="0" smtClean="0">
                <a:latin typeface="Bahnschrift Light" pitchFamily="34" charset="0"/>
              </a:rPr>
              <a:t> </a:t>
            </a:r>
            <a:r>
              <a:rPr lang="pl-PL" sz="2800" dirty="0" err="1" smtClean="0">
                <a:latin typeface="Bahnschrift Light" pitchFamily="34" charset="0"/>
              </a:rPr>
              <a:t>with</a:t>
            </a:r>
            <a:r>
              <a:rPr lang="pl-PL" sz="2800" dirty="0" smtClean="0">
                <a:latin typeface="Bahnschrift Light" pitchFamily="34" charset="0"/>
              </a:rPr>
              <a:t> STAN …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buNone/>
            </a:pPr>
            <a:r>
              <a:rPr lang="pl-PL" sz="2000" dirty="0" smtClean="0">
                <a:latin typeface="Bahnschrift Light" pitchFamily="34" charset="0"/>
              </a:rPr>
              <a:t>	</a:t>
            </a:r>
            <a:r>
              <a:rPr lang="pl-PL" sz="2400" dirty="0" smtClean="0">
                <a:latin typeface="Bahnschrift Light" pitchFamily="34" charset="0"/>
              </a:rPr>
              <a:t>- </a:t>
            </a:r>
            <a:r>
              <a:rPr lang="pl-PL" sz="2400" dirty="0" err="1" smtClean="0">
                <a:latin typeface="Bahnschrift Light" pitchFamily="34" charset="0"/>
              </a:rPr>
              <a:t>troubles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setting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kernel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with</a:t>
            </a:r>
            <a:r>
              <a:rPr lang="pl-PL" sz="2400" dirty="0" smtClean="0">
                <a:latin typeface="Bahnschrift Light" pitchFamily="34" charset="0"/>
              </a:rPr>
              <a:t> STAN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- BRMS model </a:t>
            </a:r>
            <a:r>
              <a:rPr lang="pl-PL" sz="2400" dirty="0" err="1" smtClean="0">
                <a:latin typeface="Bahnschrift Light" pitchFamily="34" charset="0"/>
              </a:rPr>
              <a:t>compilation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longer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800" dirty="0" err="1" smtClean="0">
                <a:latin typeface="Bahnschrift Light" pitchFamily="34" charset="0"/>
              </a:rPr>
              <a:t>RStudio</a:t>
            </a:r>
            <a:r>
              <a:rPr lang="pl-PL" sz="2800" dirty="0" smtClean="0">
                <a:latin typeface="Bahnschrift Light" pitchFamily="34" charset="0"/>
              </a:rPr>
              <a:t>  mor </a:t>
            </a:r>
            <a:r>
              <a:rPr lang="pl-PL" sz="2800" dirty="0" err="1" smtClean="0">
                <a:latin typeface="Bahnschrift Light" pitchFamily="34" charset="0"/>
              </a:rPr>
              <a:t>stable</a:t>
            </a:r>
            <a:r>
              <a:rPr lang="pl-PL" sz="2800" dirty="0" smtClean="0">
                <a:latin typeface="Bahnschrift Light" pitchFamily="34" charset="0"/>
              </a:rPr>
              <a:t> </a:t>
            </a:r>
            <a:r>
              <a:rPr lang="pl-PL" sz="2800" dirty="0" err="1" smtClean="0">
                <a:latin typeface="Bahnschrift Light" pitchFamily="34" charset="0"/>
              </a:rPr>
              <a:t>with</a:t>
            </a:r>
            <a:r>
              <a:rPr lang="pl-PL" sz="2800" dirty="0" smtClean="0">
                <a:latin typeface="Bahnschrift Light" pitchFamily="34" charset="0"/>
              </a:rPr>
              <a:t> STAN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- but </a:t>
            </a:r>
            <a:r>
              <a:rPr lang="pl-PL" sz="2400" dirty="0" err="1" smtClean="0">
                <a:latin typeface="Bahnschrift Light" pitchFamily="34" charset="0"/>
              </a:rPr>
              <a:t>still</a:t>
            </a:r>
            <a:r>
              <a:rPr lang="pl-PL" sz="2400" dirty="0" smtClean="0">
                <a:latin typeface="Bahnschrift Light" pitchFamily="34" charset="0"/>
              </a:rPr>
              <a:t> we </a:t>
            </a:r>
            <a:r>
              <a:rPr lang="pl-PL" sz="2400" dirty="0" err="1" smtClean="0">
                <a:latin typeface="Bahnschrift Light" pitchFamily="34" charset="0"/>
              </a:rPr>
              <a:t>recommend</a:t>
            </a:r>
            <a:r>
              <a:rPr lang="pl-PL" sz="2400" dirty="0" smtClean="0">
                <a:latin typeface="Bahnschrift Light" pitchFamily="34" charset="0"/>
              </a:rPr>
              <a:t> to </a:t>
            </a:r>
            <a:r>
              <a:rPr lang="pl-PL" sz="2400" dirty="0" err="1" smtClean="0">
                <a:latin typeface="Bahnschrift Light" pitchFamily="34" charset="0"/>
              </a:rPr>
              <a:t>shut</a:t>
            </a:r>
            <a:r>
              <a:rPr lang="pl-PL" sz="2400" dirty="0" smtClean="0">
                <a:latin typeface="Bahnschrift Light" pitchFamily="34" charset="0"/>
              </a:rPr>
              <a:t> down</a:t>
            </a:r>
            <a:br>
              <a:rPr lang="pl-PL" sz="2400" dirty="0" smtClean="0">
                <a:latin typeface="Bahnschrift Light" pitchFamily="34" charset="0"/>
              </a:rPr>
            </a:b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all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the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background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memory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occupants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br>
              <a:rPr lang="pl-PL" sz="2400" dirty="0" smtClean="0">
                <a:latin typeface="Bahnschrift Light" pitchFamily="34" charset="0"/>
              </a:rPr>
            </a:br>
            <a:r>
              <a:rPr lang="pl-PL" sz="2400" dirty="0" err="1" smtClean="0">
                <a:latin typeface="Bahnschrift Light" pitchFamily="34" charset="0"/>
              </a:rPr>
              <a:t>before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compiling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endParaRPr lang="pl-PL" sz="28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8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800" dirty="0" smtClean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pl-PL" sz="4000" dirty="0" smtClean="0">
                <a:latin typeface="Bahnschrift Condensed" pitchFamily="34" charset="0"/>
              </a:rPr>
              <a:t>EEG DATA APPROACH</a:t>
            </a:r>
            <a:endParaRPr lang="pl-PL" sz="4000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data import (file format </a:t>
            </a:r>
            <a:r>
              <a:rPr lang="pl-PL" sz="2400" dirty="0" err="1" smtClean="0">
                <a:latin typeface="Bahnschrift Light" pitchFamily="34" charset="0"/>
              </a:rPr>
              <a:t>transformations</a:t>
            </a:r>
            <a:r>
              <a:rPr lang="pl-PL" sz="2400" dirty="0" smtClean="0">
                <a:latin typeface="Bahnschrift Light" pitchFamily="34" charset="0"/>
              </a:rPr>
              <a:t>)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err="1" smtClean="0">
                <a:latin typeface="Bahnschrift Light" pitchFamily="34" charset="0"/>
              </a:rPr>
              <a:t>epochs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definitions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err="1" smtClean="0">
                <a:latin typeface="Bahnschrift Light" pitchFamily="34" charset="0"/>
              </a:rPr>
              <a:t>preprocessing</a:t>
            </a:r>
            <a:r>
              <a:rPr lang="pl-PL" sz="2400" dirty="0" smtClean="0">
                <a:latin typeface="Bahnschrift Light" pitchFamily="34" charset="0"/>
              </a:rPr>
              <a:t> (</a:t>
            </a:r>
            <a:r>
              <a:rPr lang="pl-PL" sz="2400" dirty="0" err="1" smtClean="0">
                <a:latin typeface="Bahnschrift Light" pitchFamily="34" charset="0"/>
              </a:rPr>
              <a:t>is</a:t>
            </a:r>
            <a:r>
              <a:rPr lang="pl-PL" sz="2400" dirty="0" smtClean="0">
                <a:latin typeface="Bahnschrift Light" pitchFamily="34" charset="0"/>
              </a:rPr>
              <a:t> a </a:t>
            </a:r>
            <a:r>
              <a:rPr lang="pl-PL" sz="2400" dirty="0" err="1" smtClean="0">
                <a:latin typeface="Bahnschrift Light" pitchFamily="34" charset="0"/>
              </a:rPr>
              <a:t>hell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whatever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you</a:t>
            </a:r>
            <a:r>
              <a:rPr lang="pl-PL" sz="2400" dirty="0" smtClean="0">
                <a:latin typeface="Bahnschrift Light" pitchFamily="34" charset="0"/>
              </a:rPr>
              <a:t> do)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ICA /PCA and </a:t>
            </a:r>
            <a:r>
              <a:rPr lang="pl-PL" sz="2400" dirty="0" err="1" smtClean="0">
                <a:latin typeface="Bahnschrift Light" pitchFamily="34" charset="0"/>
              </a:rPr>
              <a:t>results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visualization</a:t>
            </a:r>
            <a:endParaRPr lang="pl-PL" sz="2400" dirty="0" smtClean="0">
              <a:latin typeface="Bahnschrift Light" pitchFamily="34" charset="0"/>
            </a:endParaRPr>
          </a:p>
        </p:txBody>
      </p:sp>
      <p:pic>
        <p:nvPicPr>
          <p:cNvPr id="6" name="Obraz 5" descr="matlab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4365104"/>
            <a:ext cx="1286272" cy="1286272"/>
          </a:xfrm>
          <a:prstGeom prst="rect">
            <a:avLst/>
          </a:prstGeom>
        </p:spPr>
      </p:pic>
      <p:pic>
        <p:nvPicPr>
          <p:cNvPr id="10" name="Obraz 9" descr="fieldtriplogo-7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2040" y="4725144"/>
            <a:ext cx="1342352" cy="769615"/>
          </a:xfrm>
          <a:prstGeom prst="rect">
            <a:avLst/>
          </a:prstGeom>
        </p:spPr>
      </p:pic>
      <p:pic>
        <p:nvPicPr>
          <p:cNvPr id="11" name="Obraz 10" descr="SCCN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44208" y="4509120"/>
            <a:ext cx="1178024" cy="1162998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71800" y="5877272"/>
            <a:ext cx="2834258" cy="698791"/>
          </a:xfrm>
          <a:prstGeom prst="rect">
            <a:avLst/>
          </a:prstGeom>
        </p:spPr>
      </p:pic>
      <p:pic>
        <p:nvPicPr>
          <p:cNvPr id="13" name="Obraz 12" descr="pobran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3648" y="4509120"/>
            <a:ext cx="1981192" cy="1188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FINDING No. 3 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24536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pl-PL" sz="2800" dirty="0" smtClean="0">
                <a:latin typeface="Bahnschrift Light" pitchFamily="34" charset="0"/>
              </a:rPr>
              <a:t>For mor </a:t>
            </a:r>
            <a:r>
              <a:rPr lang="pl-PL" sz="2800" dirty="0" err="1" smtClean="0">
                <a:latin typeface="Bahnschrift Light" pitchFamily="34" charset="0"/>
              </a:rPr>
              <a:t>complicated</a:t>
            </a:r>
            <a:r>
              <a:rPr lang="pl-PL" sz="2800" dirty="0" smtClean="0">
                <a:latin typeface="Bahnschrift Light" pitchFamily="34" charset="0"/>
              </a:rPr>
              <a:t> </a:t>
            </a:r>
            <a:r>
              <a:rPr lang="pl-PL" sz="2800" dirty="0" err="1" smtClean="0">
                <a:latin typeface="Bahnschrift Light" pitchFamily="34" charset="0"/>
              </a:rPr>
              <a:t>epoch</a:t>
            </a:r>
            <a:r>
              <a:rPr lang="pl-PL" sz="2800" dirty="0" smtClean="0">
                <a:latin typeface="Bahnschrift Light" pitchFamily="34" charset="0"/>
              </a:rPr>
              <a:t> </a:t>
            </a:r>
            <a:r>
              <a:rPr lang="pl-PL" sz="2800" dirty="0" err="1" smtClean="0">
                <a:latin typeface="Bahnschrift Light" pitchFamily="34" charset="0"/>
              </a:rPr>
              <a:t>definitions</a:t>
            </a:r>
            <a:r>
              <a:rPr lang="pl-PL" sz="2800" dirty="0" smtClean="0">
                <a:latin typeface="Bahnschrift Light" pitchFamily="34" charset="0"/>
              </a:rPr>
              <a:t>: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you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have</a:t>
            </a:r>
            <a:r>
              <a:rPr lang="pl-PL" sz="2000" dirty="0" smtClean="0">
                <a:latin typeface="Bahnschrift Light" pitchFamily="34" charset="0"/>
              </a:rPr>
              <a:t> to </a:t>
            </a:r>
            <a:r>
              <a:rPr lang="pl-PL" sz="2000" dirty="0" err="1" smtClean="0">
                <a:latin typeface="Bahnschrift Light" pitchFamily="34" charset="0"/>
              </a:rPr>
              <a:t>use</a:t>
            </a:r>
            <a:r>
              <a:rPr lang="pl-PL" sz="2000" dirty="0" smtClean="0">
                <a:latin typeface="Bahnschrift Light" pitchFamily="34" charset="0"/>
              </a:rPr>
              <a:t> Matlab + </a:t>
            </a:r>
            <a:r>
              <a:rPr lang="pl-PL" sz="2000" dirty="0" err="1" smtClean="0">
                <a:latin typeface="Bahnschrift Light" pitchFamily="34" charset="0"/>
              </a:rPr>
              <a:t>FieldTrip</a:t>
            </a:r>
            <a:r>
              <a:rPr lang="pl-PL" sz="2000" dirty="0" smtClean="0">
                <a:latin typeface="Bahnschrift Light" pitchFamily="34" charset="0"/>
              </a:rPr>
              <a:t> / </a:t>
            </a:r>
            <a:r>
              <a:rPr lang="pl-PL" sz="2000" dirty="0" err="1" smtClean="0">
                <a:latin typeface="Bahnschrift Light" pitchFamily="34" charset="0"/>
              </a:rPr>
              <a:t>EEGLab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syntax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or</a:t>
            </a:r>
            <a:r>
              <a:rPr lang="pl-PL" sz="2000" dirty="0" smtClean="0">
                <a:latin typeface="Bahnschrift Light" pitchFamily="34" charset="0"/>
              </a:rPr>
              <a:t> MNE </a:t>
            </a:r>
            <a:r>
              <a:rPr lang="pl-PL" sz="2000" dirty="0" err="1" smtClean="0">
                <a:latin typeface="Bahnschrift Light" pitchFamily="34" charset="0"/>
              </a:rPr>
              <a:t>Python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800" dirty="0" smtClean="0">
                <a:latin typeface="Bahnschrift Light" pitchFamily="34" charset="0"/>
              </a:rPr>
              <a:t>For data </a:t>
            </a:r>
            <a:r>
              <a:rPr lang="pl-PL" sz="2800" dirty="0" err="1" smtClean="0">
                <a:latin typeface="Bahnschrift Light" pitchFamily="34" charset="0"/>
              </a:rPr>
              <a:t>preprocessing</a:t>
            </a:r>
            <a:r>
              <a:rPr lang="pl-PL" sz="2800" dirty="0" smtClean="0">
                <a:latin typeface="Bahnschrift Light" pitchFamily="34" charset="0"/>
              </a:rPr>
              <a:t>:</a:t>
            </a:r>
          </a:p>
          <a:p>
            <a:pPr>
              <a:buNone/>
            </a:pPr>
            <a:r>
              <a:rPr lang="pl-PL" sz="2800" dirty="0" smtClean="0">
                <a:latin typeface="Bahnschrift Light" pitchFamily="34" charset="0"/>
              </a:rPr>
              <a:t>	</a:t>
            </a:r>
            <a:r>
              <a:rPr lang="pl-PL" sz="2000" dirty="0" err="1" smtClean="0">
                <a:latin typeface="Bahnschrift Light" pitchFamily="34" charset="0"/>
              </a:rPr>
              <a:t>non-programmers</a:t>
            </a:r>
            <a:r>
              <a:rPr lang="pl-PL" sz="2000" dirty="0" smtClean="0">
                <a:latin typeface="Bahnschrift Light" pitchFamily="34" charset="0"/>
              </a:rPr>
              <a:t>:</a:t>
            </a:r>
            <a:endParaRPr lang="pl-PL" sz="2800" dirty="0" smtClean="0">
              <a:latin typeface="Bahnschrift Light" pitchFamily="34" charset="0"/>
            </a:endParaRPr>
          </a:p>
          <a:p>
            <a:pPr>
              <a:buNone/>
            </a:pPr>
            <a:r>
              <a:rPr lang="pl-PL" sz="2800" dirty="0" smtClean="0">
                <a:latin typeface="Bahnschrift Light" pitchFamily="34" charset="0"/>
              </a:rPr>
              <a:t>		</a:t>
            </a:r>
            <a:r>
              <a:rPr lang="pl-PL" sz="2000" dirty="0" err="1" smtClean="0">
                <a:latin typeface="Bahnschrift Light" pitchFamily="34" charset="0"/>
              </a:rPr>
              <a:t>the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good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is</a:t>
            </a:r>
            <a:r>
              <a:rPr lang="pl-PL" sz="2000" dirty="0" smtClean="0">
                <a:latin typeface="Bahnschrift Light" pitchFamily="34" charset="0"/>
              </a:rPr>
              <a:t> MNE </a:t>
            </a:r>
            <a:r>
              <a:rPr lang="pl-PL" sz="2000" dirty="0" err="1" smtClean="0">
                <a:latin typeface="Bahnschrift Light" pitchFamily="34" charset="0"/>
              </a:rPr>
              <a:t>Python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or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EEGLab</a:t>
            </a:r>
            <a:r>
              <a:rPr lang="pl-PL" sz="2000" dirty="0" smtClean="0">
                <a:latin typeface="Bahnschrift Light" pitchFamily="34" charset="0"/>
              </a:rPr>
              <a:t> GUI (</a:t>
            </a:r>
            <a:r>
              <a:rPr lang="pl-PL" sz="2000" dirty="0" err="1" smtClean="0">
                <a:latin typeface="Bahnschrift Light" pitchFamily="34" charset="0"/>
              </a:rPr>
              <a:t>free</a:t>
            </a:r>
            <a:r>
              <a:rPr lang="pl-PL" sz="2000" dirty="0" smtClean="0">
                <a:latin typeface="Bahnschrift Light" pitchFamily="34" charset="0"/>
              </a:rPr>
              <a:t>)</a:t>
            </a:r>
          </a:p>
          <a:p>
            <a:pPr>
              <a:buNone/>
            </a:pPr>
            <a:r>
              <a:rPr lang="pl-PL" sz="2000" dirty="0" smtClean="0">
                <a:latin typeface="Bahnschrift Light" pitchFamily="34" charset="0"/>
              </a:rPr>
              <a:t>		</a:t>
            </a:r>
            <a:r>
              <a:rPr lang="pl-PL" sz="2000" dirty="0" err="1" smtClean="0">
                <a:latin typeface="Bahnschrift Light" pitchFamily="34" charset="0"/>
              </a:rPr>
              <a:t>the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best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is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Brain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Vision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Analyzer</a:t>
            </a:r>
            <a:r>
              <a:rPr lang="pl-PL" sz="2000" dirty="0" smtClean="0">
                <a:latin typeface="Bahnschrift Light" pitchFamily="34" charset="0"/>
              </a:rPr>
              <a:t> (~12 000$)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</a:t>
            </a:r>
            <a:r>
              <a:rPr lang="pl-PL" sz="2000" dirty="0" err="1" smtClean="0">
                <a:latin typeface="Bahnschrift Light" pitchFamily="34" charset="0"/>
              </a:rPr>
              <a:t>programmers</a:t>
            </a:r>
            <a:r>
              <a:rPr lang="pl-PL" sz="2000" dirty="0" smtClean="0">
                <a:latin typeface="Bahnschrift Light" pitchFamily="34" charset="0"/>
              </a:rPr>
              <a:t>: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buNone/>
            </a:pPr>
            <a:r>
              <a:rPr lang="pl-PL" sz="2800" dirty="0" smtClean="0">
                <a:latin typeface="Bahnschrift Light" pitchFamily="34" charset="0"/>
              </a:rPr>
              <a:t>		</a:t>
            </a:r>
            <a:r>
              <a:rPr lang="pl-PL" sz="2000" dirty="0" smtClean="0">
                <a:latin typeface="Bahnschrift Light" pitchFamily="34" charset="0"/>
              </a:rPr>
              <a:t>Matlab + </a:t>
            </a:r>
            <a:r>
              <a:rPr lang="pl-PL" sz="2000" dirty="0" err="1" smtClean="0">
                <a:latin typeface="Bahnschrift Light" pitchFamily="34" charset="0"/>
              </a:rPr>
              <a:t>FieldTrip</a:t>
            </a:r>
            <a:r>
              <a:rPr lang="pl-PL" sz="2000" dirty="0" smtClean="0">
                <a:latin typeface="Bahnschrift Light" pitchFamily="34" charset="0"/>
              </a:rPr>
              <a:t>/</a:t>
            </a:r>
            <a:r>
              <a:rPr lang="pl-PL" sz="2000" dirty="0" err="1" smtClean="0">
                <a:latin typeface="Bahnschrift Light" pitchFamily="34" charset="0"/>
              </a:rPr>
              <a:t>EEGLab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syntax</a:t>
            </a:r>
            <a:r>
              <a:rPr lang="pl-PL" sz="2000" dirty="0" smtClean="0">
                <a:latin typeface="Bahnschrift Light" pitchFamily="34" charset="0"/>
              </a:rPr>
              <a:t> (</a:t>
            </a:r>
            <a:r>
              <a:rPr lang="pl-PL" sz="2000" dirty="0" err="1" smtClean="0">
                <a:latin typeface="Bahnschrift Light" pitchFamily="34" charset="0"/>
              </a:rPr>
              <a:t>free</a:t>
            </a:r>
            <a:r>
              <a:rPr lang="pl-PL" sz="2000" dirty="0" smtClean="0">
                <a:latin typeface="Bahnschrift Light" pitchFamily="34" charset="0"/>
              </a:rPr>
              <a:t>) </a:t>
            </a:r>
            <a:br>
              <a:rPr lang="pl-PL" sz="2000" dirty="0" smtClean="0">
                <a:latin typeface="Bahnschrift Light" pitchFamily="34" charset="0"/>
              </a:rPr>
            </a:br>
            <a:r>
              <a:rPr lang="pl-PL" sz="2000" dirty="0" smtClean="0">
                <a:latin typeface="Bahnschrift Light" pitchFamily="34" charset="0"/>
              </a:rPr>
              <a:t>	(</a:t>
            </a:r>
            <a:r>
              <a:rPr lang="pl-PL" sz="2000" dirty="0" err="1" smtClean="0">
                <a:latin typeface="Bahnschrift Light" pitchFamily="34" charset="0"/>
              </a:rPr>
              <a:t>you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can</a:t>
            </a:r>
            <a:r>
              <a:rPr lang="pl-PL" sz="2000" dirty="0" smtClean="0">
                <a:latin typeface="Bahnschrift Light" pitchFamily="34" charset="0"/>
              </a:rPr>
              <a:t> do </a:t>
            </a:r>
            <a:r>
              <a:rPr lang="pl-PL" sz="2000" dirty="0" err="1" smtClean="0">
                <a:latin typeface="Bahnschrift Light" pitchFamily="34" charset="0"/>
              </a:rPr>
              <a:t>things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the</a:t>
            </a:r>
            <a:r>
              <a:rPr lang="pl-PL" sz="2000" dirty="0" smtClean="0">
                <a:latin typeface="Bahnschrift Light" pitchFamily="34" charset="0"/>
              </a:rPr>
              <a:t> 12 000 $ </a:t>
            </a:r>
            <a:r>
              <a:rPr lang="pl-PL" sz="2000" dirty="0" err="1" smtClean="0">
                <a:latin typeface="Bahnschrift Light" pitchFamily="34" charset="0"/>
              </a:rPr>
              <a:t>licence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cannot</a:t>
            </a:r>
            <a:r>
              <a:rPr lang="pl-PL" sz="2000" dirty="0" smtClean="0">
                <a:latin typeface="Bahnschrift Light" pitchFamily="34" charset="0"/>
              </a:rPr>
              <a:t> )</a:t>
            </a:r>
            <a:r>
              <a:rPr lang="pl-PL" sz="2800" dirty="0" smtClean="0">
                <a:latin typeface="Bahnschrift Light" pitchFamily="34" charset="0"/>
              </a:rPr>
              <a:t>		</a:t>
            </a:r>
          </a:p>
          <a:p>
            <a:pPr>
              <a:buNone/>
            </a:pPr>
            <a:endParaRPr lang="pl-PL" sz="2800" dirty="0" smtClean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401</Words>
  <Application>Microsoft Office PowerPoint</Application>
  <PresentationFormat>Pokaz na ekranie (4:3)</PresentationFormat>
  <Paragraphs>166</Paragraphs>
  <Slides>17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Motyw pakietu Office</vt:lpstr>
      <vt:lpstr>MLW PROJECT – KWIK 2018-2019</vt:lpstr>
      <vt:lpstr>MLW PROJECT – GitHub</vt:lpstr>
      <vt:lpstr>MLW PROJECT – GitHub</vt:lpstr>
      <vt:lpstr>CLASSIC BIOSIGNAL DATA APPROACH</vt:lpstr>
      <vt:lpstr>FINDING No. 1 </vt:lpstr>
      <vt:lpstr>BAYES BIOSIGNAL DATA APPROACH</vt:lpstr>
      <vt:lpstr>FINDING No. 2 </vt:lpstr>
      <vt:lpstr>EEG DATA APPROACH</vt:lpstr>
      <vt:lpstr>FINDING No. 3 </vt:lpstr>
      <vt:lpstr>FINDING No. 3 </vt:lpstr>
      <vt:lpstr>A PROOF</vt:lpstr>
      <vt:lpstr>MACHNE LEARNING BIOSIGNAL DATA APPROACH</vt:lpstr>
      <vt:lpstr>MACHNE LEARNING BIOSIGNAL DATA APPROACH</vt:lpstr>
      <vt:lpstr>FINDING No. 4 </vt:lpstr>
      <vt:lpstr>FINDING No. 5 – a tale of two tools </vt:lpstr>
      <vt:lpstr>WHAT WE'VE BEEN DOING THE WHOLE TIME … </vt:lpstr>
      <vt:lpstr>Slajd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MLW PROJECT – KWIK 2018/19</dc:title>
  <dc:creator>DominikaD</dc:creator>
  <cp:lastModifiedBy>DominikaD</cp:lastModifiedBy>
  <cp:revision>59</cp:revision>
  <dcterms:created xsi:type="dcterms:W3CDTF">2019-01-20T15:17:43Z</dcterms:created>
  <dcterms:modified xsi:type="dcterms:W3CDTF">2019-05-27T08:48:05Z</dcterms:modified>
</cp:coreProperties>
</file>