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28.04.2019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HYPOTHESIS 3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547664" y="162880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smtClean="0">
                <a:latin typeface="Bahnschrift Light" pitchFamily="34" charset="0"/>
              </a:rPr>
              <a:t>t</a:t>
            </a:r>
            <a:r>
              <a:rPr lang="en-US" sz="2400" dirty="0" smtClean="0">
                <a:latin typeface="Bahnschrift Light" pitchFamily="34" charset="0"/>
              </a:rPr>
              <a:t>here is a possibility of specifying the patterns of </a:t>
            </a:r>
            <a:r>
              <a:rPr lang="en-US" sz="2400" b="1" dirty="0" smtClean="0">
                <a:latin typeface="Bahnschrift Light" pitchFamily="34" charset="0"/>
              </a:rPr>
              <a:t>sleep </a:t>
            </a:r>
            <a:r>
              <a:rPr lang="en-US" sz="2400" b="1" dirty="0" smtClean="0">
                <a:latin typeface="Bahnschrift Light" pitchFamily="34" charset="0"/>
              </a:rPr>
              <a:t>motor </a:t>
            </a:r>
            <a:r>
              <a:rPr lang="en-US" sz="2400" b="1" dirty="0" smtClean="0">
                <a:latin typeface="Bahnschrift Light" pitchFamily="34" charset="0"/>
              </a:rPr>
              <a:t>activity</a:t>
            </a:r>
            <a:r>
              <a:rPr lang="en-US" sz="2400" dirty="0" smtClean="0">
                <a:latin typeface="Bahnschrift Light" pitchFamily="34" charset="0"/>
              </a:rPr>
              <a:t> for every of the mental health conditions based on the values of motor activity measurement </a:t>
            </a:r>
            <a:r>
              <a:rPr lang="pl-PL" sz="2400" dirty="0" smtClean="0">
                <a:latin typeface="Bahnschrift Light" pitchFamily="34" charset="0"/>
              </a:rPr>
              <a:t/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en-US" sz="2400" dirty="0" smtClean="0">
                <a:latin typeface="Bahnschrift Light" pitchFamily="34" charset="0"/>
              </a:rPr>
              <a:t>(</a:t>
            </a:r>
            <a:r>
              <a:rPr lang="en-US" sz="2400" b="1" dirty="0" smtClean="0">
                <a:latin typeface="Bahnschrift Light" pitchFamily="34" charset="0"/>
              </a:rPr>
              <a:t>activity</a:t>
            </a:r>
            <a:r>
              <a:rPr lang="en-US" sz="2400" dirty="0" smtClean="0">
                <a:latin typeface="Bahnschrift Light" pitchFamily="34" charset="0"/>
              </a:rPr>
              <a:t>) and the classification of </a:t>
            </a:r>
            <a:r>
              <a:rPr lang="en-US" sz="2400" dirty="0" err="1" smtClean="0">
                <a:latin typeface="Bahnschrift Light" pitchFamily="34" charset="0"/>
              </a:rPr>
              <a:t>th</a:t>
            </a:r>
            <a:r>
              <a:rPr lang="pl-PL" sz="2400" dirty="0" smtClean="0">
                <a:latin typeface="Bahnschrift Light" pitchFamily="34" charset="0"/>
              </a:rPr>
              <a:t>e </a:t>
            </a:r>
            <a:r>
              <a:rPr lang="en-US" sz="2400" dirty="0" smtClean="0">
                <a:latin typeface="Bahnschrift Light" pitchFamily="34" charset="0"/>
              </a:rPr>
              <a:t>participant's 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en-US" sz="2400" b="1" dirty="0" smtClean="0">
                <a:latin typeface="Bahnschrift Light" pitchFamily="34" charset="0"/>
              </a:rPr>
              <a:t>mental </a:t>
            </a:r>
            <a:r>
              <a:rPr lang="en-US" sz="2400" b="1" dirty="0" smtClean="0">
                <a:latin typeface="Bahnschrift Light" pitchFamily="34" charset="0"/>
              </a:rPr>
              <a:t>health status </a:t>
            </a:r>
            <a:r>
              <a:rPr lang="en-US" sz="2400" dirty="0" smtClean="0">
                <a:latin typeface="Bahnschrift Light" pitchFamily="34" charset="0"/>
              </a:rPr>
              <a:t>(</a:t>
            </a:r>
            <a:r>
              <a:rPr lang="en-US" sz="2400" dirty="0" err="1" smtClean="0">
                <a:latin typeface="Bahnschrift Light" pitchFamily="34" charset="0"/>
              </a:rPr>
              <a:t>afftype</a:t>
            </a:r>
            <a:r>
              <a:rPr lang="en-US" sz="2400" dirty="0" smtClean="0">
                <a:latin typeface="Bahnschrift Light" pitchFamily="34" charset="0"/>
              </a:rPr>
              <a:t>)</a:t>
            </a:r>
            <a:r>
              <a:rPr lang="pl-PL" sz="2400" dirty="0" smtClean="0">
                <a:latin typeface="Bahnschrift Light" pitchFamily="34" charset="0"/>
              </a:rPr>
              <a:t>;</a:t>
            </a:r>
            <a:endParaRPr lang="pl-PL" sz="24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STEP 7: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424936" cy="4824536"/>
          </a:xfrm>
        </p:spPr>
        <p:txBody>
          <a:bodyPr>
            <a:normAutofit/>
          </a:bodyPr>
          <a:lstStyle/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Interpretation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: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what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to do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between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layers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(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flatten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),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what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to do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when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overfitting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(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dropout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 and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neuron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section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(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dense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</a:t>
            </a:r>
          </a:p>
          <a:p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Method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of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training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(ada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m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default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 and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setting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number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of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iterations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.</a:t>
            </a: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5" name="Obraz 4" descr="1.JPG"/>
          <p:cNvPicPr>
            <a:picLocks noChangeAspect="1"/>
          </p:cNvPicPr>
          <p:nvPr/>
        </p:nvPicPr>
        <p:blipFill>
          <a:blip r:embed="rId2" cstate="print"/>
          <a:srcRect r="23225"/>
          <a:stretch>
            <a:fillRect/>
          </a:stretch>
        </p:blipFill>
        <p:spPr>
          <a:xfrm>
            <a:off x="395536" y="3143595"/>
            <a:ext cx="8280920" cy="3714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STEP </a:t>
            </a:r>
            <a:r>
              <a:rPr lang="pl-PL" dirty="0" smtClean="0">
                <a:latin typeface="Bahnschrift Condensed" pitchFamily="34" charset="0"/>
              </a:rPr>
              <a:t>8: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424936" cy="4824536"/>
          </a:xfrm>
        </p:spPr>
        <p:txBody>
          <a:bodyPr>
            <a:normAutofit/>
          </a:bodyPr>
          <a:lstStyle/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Checking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accuracy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test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phase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: </a:t>
            </a: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4" name="Obraz 3" descr="1.JPG"/>
          <p:cNvPicPr>
            <a:picLocks noChangeAspect="1"/>
          </p:cNvPicPr>
          <p:nvPr/>
        </p:nvPicPr>
        <p:blipFill>
          <a:blip r:embed="rId2" cstate="print"/>
          <a:srcRect r="58662"/>
          <a:stretch>
            <a:fillRect/>
          </a:stretch>
        </p:blipFill>
        <p:spPr>
          <a:xfrm>
            <a:off x="539552" y="2492896"/>
            <a:ext cx="7828966" cy="2160240"/>
          </a:xfrm>
          <a:prstGeom prst="rect">
            <a:avLst/>
          </a:prstGeom>
        </p:spPr>
      </p:pic>
      <p:cxnSp>
        <p:nvCxnSpPr>
          <p:cNvPr id="6" name="Łącznik prosty 5"/>
          <p:cNvCxnSpPr/>
          <p:nvPr/>
        </p:nvCxnSpPr>
        <p:spPr>
          <a:xfrm>
            <a:off x="3563888" y="4365104"/>
            <a:ext cx="26642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827584" y="479715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 smtClean="0">
                <a:latin typeface="Bahnschrift Condensed" pitchFamily="34" charset="0"/>
              </a:rPr>
              <a:t>The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score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after</a:t>
            </a:r>
            <a:r>
              <a:rPr lang="pl-PL" sz="2400" dirty="0" smtClean="0">
                <a:latin typeface="Bahnschrift Condensed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smtClean="0">
                <a:latin typeface="Bahnschrift Condensed" pitchFamily="34" charset="0"/>
              </a:rPr>
              <a:t>	</a:t>
            </a:r>
            <a:r>
              <a:rPr lang="pl-PL" sz="2400" dirty="0" err="1" smtClean="0">
                <a:latin typeface="Bahnschrift Condensed" pitchFamily="34" charset="0"/>
              </a:rPr>
              <a:t>adding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the</a:t>
            </a:r>
            <a:r>
              <a:rPr lang="pl-PL" sz="2400" dirty="0" smtClean="0">
                <a:latin typeface="Bahnschrift Condensed" pitchFamily="34" charset="0"/>
              </a:rPr>
              <a:t> third </a:t>
            </a:r>
            <a:r>
              <a:rPr lang="pl-PL" sz="2400" dirty="0" err="1" smtClean="0">
                <a:latin typeface="Bahnschrift Condensed" pitchFamily="34" charset="0"/>
              </a:rPr>
              <a:t>layer</a:t>
            </a:r>
            <a:r>
              <a:rPr lang="pl-PL" sz="2400" dirty="0" smtClean="0">
                <a:latin typeface="Bahnschrift Condensed" pitchFamily="34" charset="0"/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smtClean="0">
                <a:latin typeface="Bahnschrift Condensed" pitchFamily="34" charset="0"/>
              </a:rPr>
              <a:t>	</a:t>
            </a:r>
            <a:r>
              <a:rPr lang="pl-PL" sz="2400" dirty="0" err="1" smtClean="0">
                <a:latin typeface="Bahnschrift Condensed" pitchFamily="34" charset="0"/>
              </a:rPr>
              <a:t>doubling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each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convolutional</a:t>
            </a:r>
            <a:r>
              <a:rPr lang="pl-PL" sz="2400" dirty="0" smtClean="0">
                <a:latin typeface="Bahnschrift Condensed" pitchFamily="34" charset="0"/>
              </a:rPr>
              <a:t> one,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smtClean="0">
                <a:latin typeface="Bahnschrift Condensed" pitchFamily="34" charset="0"/>
              </a:rPr>
              <a:t>	</a:t>
            </a:r>
            <a:r>
              <a:rPr lang="pl-PL" sz="2400" dirty="0" err="1" smtClean="0">
                <a:latin typeface="Bahnschrift Condensed" pitchFamily="34" charset="0"/>
              </a:rPr>
              <a:t>changing</a:t>
            </a:r>
            <a:r>
              <a:rPr lang="pl-PL" sz="2400" dirty="0" smtClean="0">
                <a:latin typeface="Bahnschrift Condensed" pitchFamily="34" charset="0"/>
              </a:rPr>
              <a:t> hardware interpreter </a:t>
            </a:r>
            <a:r>
              <a:rPr lang="pl-PL" sz="2400" dirty="0" err="1" smtClean="0">
                <a:latin typeface="Bahnschrift Condensed" pitchFamily="34" charset="0"/>
              </a:rPr>
              <a:t>from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default</a:t>
            </a:r>
            <a:r>
              <a:rPr lang="pl-PL" sz="2400" dirty="0" smtClean="0">
                <a:latin typeface="Bahnschrift Condensed" pitchFamily="34" charset="0"/>
              </a:rPr>
              <a:t> to GPU  (</a:t>
            </a:r>
            <a:r>
              <a:rPr lang="pl-PL" sz="2400" dirty="0" err="1" smtClean="0">
                <a:latin typeface="Bahnschrift Condensed" pitchFamily="34" charset="0"/>
              </a:rPr>
              <a:t>accelerator</a:t>
            </a:r>
            <a:r>
              <a:rPr lang="pl-PL" sz="2400" dirty="0" smtClean="0">
                <a:latin typeface="Bahnschrift Condensed" pitchFamily="34" charset="0"/>
              </a:rPr>
              <a:t>) </a:t>
            </a:r>
            <a:endParaRPr lang="pl-PL" sz="2400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HYPOTHESIS 2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691680" y="1556792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ahnschrift Light" pitchFamily="34" charset="0"/>
              </a:rPr>
              <a:t>there is a </a:t>
            </a:r>
            <a:r>
              <a:rPr lang="en-US" sz="2400" dirty="0" err="1" smtClean="0">
                <a:latin typeface="Bahnschrift Light" pitchFamily="34" charset="0"/>
              </a:rPr>
              <a:t>posiibility</a:t>
            </a:r>
            <a:r>
              <a:rPr lang="en-US" sz="2400" dirty="0" smtClean="0">
                <a:latin typeface="Bahnschrift Light" pitchFamily="34" charset="0"/>
              </a:rPr>
              <a:t> of the effective prediction of participant's </a:t>
            </a:r>
            <a:r>
              <a:rPr lang="en-US" sz="2400" b="1" dirty="0" smtClean="0">
                <a:latin typeface="Bahnschrift Light" pitchFamily="34" charset="0"/>
              </a:rPr>
              <a:t>mental health status </a:t>
            </a:r>
            <a:r>
              <a:rPr lang="en-US" sz="2400" dirty="0" smtClean="0">
                <a:latin typeface="Bahnschrift Light" pitchFamily="34" charset="0"/>
              </a:rPr>
              <a:t>(</a:t>
            </a:r>
            <a:r>
              <a:rPr lang="en-US" sz="2400" i="1" dirty="0" err="1" smtClean="0">
                <a:latin typeface="Bahnschrift Light" pitchFamily="34" charset="0"/>
              </a:rPr>
              <a:t>afftype</a:t>
            </a:r>
            <a:r>
              <a:rPr lang="en-US" sz="2400" dirty="0" smtClean="0">
                <a:latin typeface="Bahnschrift Light" pitchFamily="34" charset="0"/>
              </a:rPr>
              <a:t>) based on the values of motor activity measurement (</a:t>
            </a:r>
            <a:r>
              <a:rPr lang="en-US" sz="2400" b="1" i="1" dirty="0" smtClean="0">
                <a:latin typeface="Bahnschrift Light" pitchFamily="34" charset="0"/>
              </a:rPr>
              <a:t>activity</a:t>
            </a:r>
            <a:r>
              <a:rPr lang="en-US" sz="2400" dirty="0" smtClean="0">
                <a:latin typeface="Bahnschrift Light" pitchFamily="34" charset="0"/>
              </a:rPr>
              <a:t>)</a:t>
            </a:r>
            <a:r>
              <a:rPr lang="pl-PL" sz="2400" dirty="0" smtClean="0">
                <a:latin typeface="Bahnschrift Light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CHANGES</a:t>
            </a:r>
            <a:r>
              <a:rPr lang="pl-PL" dirty="0" smtClean="0">
                <a:latin typeface="Bahnschrift Condensed" pitchFamily="34" charset="0"/>
              </a:rPr>
              <a:t>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424936" cy="4824536"/>
          </a:xfrm>
        </p:spPr>
        <p:txBody>
          <a:bodyPr>
            <a:normAutofit/>
          </a:bodyPr>
          <a:lstStyle/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proper reading of </a:t>
            </a:r>
            <a:r>
              <a:rPr lang="en-US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files with 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day’s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cutting</a:t>
            </a: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8" name="Obraz 7" descr="Przechwytyw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3" y="2420888"/>
            <a:ext cx="7037145" cy="1800200"/>
          </a:xfrm>
          <a:prstGeom prst="rect">
            <a:avLst/>
          </a:prstGeom>
        </p:spPr>
      </p:pic>
      <p:cxnSp>
        <p:nvCxnSpPr>
          <p:cNvPr id="9" name="Łącznik prosty 8"/>
          <p:cNvCxnSpPr/>
          <p:nvPr/>
        </p:nvCxnSpPr>
        <p:spPr>
          <a:xfrm>
            <a:off x="1907704" y="4077072"/>
            <a:ext cx="26642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827584" y="479715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 smtClean="0">
                <a:latin typeface="Bahnschrift Condensed" pitchFamily="34" charset="0"/>
              </a:rPr>
              <a:t>The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score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after</a:t>
            </a:r>
            <a:r>
              <a:rPr lang="pl-PL" sz="2400" dirty="0" smtClean="0">
                <a:latin typeface="Bahnschrift Condensed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smtClean="0">
                <a:latin typeface="Bahnschrift Condensed" pitchFamily="34" charset="0"/>
              </a:rPr>
              <a:t>	</a:t>
            </a:r>
            <a:r>
              <a:rPr lang="pl-PL" sz="2400" dirty="0" err="1" smtClean="0">
                <a:latin typeface="Bahnschrift Condensed" pitchFamily="34" charset="0"/>
              </a:rPr>
              <a:t>adding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the</a:t>
            </a:r>
            <a:r>
              <a:rPr lang="pl-PL" sz="2400" dirty="0" smtClean="0">
                <a:latin typeface="Bahnschrift Condensed" pitchFamily="34" charset="0"/>
              </a:rPr>
              <a:t> third </a:t>
            </a:r>
            <a:r>
              <a:rPr lang="pl-PL" sz="2400" dirty="0" err="1" smtClean="0">
                <a:latin typeface="Bahnschrift Condensed" pitchFamily="34" charset="0"/>
              </a:rPr>
              <a:t>layer</a:t>
            </a:r>
            <a:r>
              <a:rPr lang="pl-PL" sz="2400" dirty="0" smtClean="0">
                <a:latin typeface="Bahnschrift Condensed" pitchFamily="34" charset="0"/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smtClean="0">
                <a:latin typeface="Bahnschrift Condensed" pitchFamily="34" charset="0"/>
              </a:rPr>
              <a:t>	</a:t>
            </a:r>
            <a:r>
              <a:rPr lang="pl-PL" sz="2400" dirty="0" err="1" smtClean="0">
                <a:latin typeface="Bahnschrift Condensed" pitchFamily="34" charset="0"/>
              </a:rPr>
              <a:t>doubling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each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convolutional</a:t>
            </a:r>
            <a:r>
              <a:rPr lang="pl-PL" sz="2400" dirty="0" smtClean="0">
                <a:latin typeface="Bahnschrift Condensed" pitchFamily="34" charset="0"/>
              </a:rPr>
              <a:t> one,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smtClean="0">
                <a:latin typeface="Bahnschrift Condensed" pitchFamily="34" charset="0"/>
              </a:rPr>
              <a:t>	</a:t>
            </a:r>
            <a:r>
              <a:rPr lang="pl-PL" sz="2400" dirty="0" err="1" smtClean="0">
                <a:latin typeface="Bahnschrift Condensed" pitchFamily="34" charset="0"/>
              </a:rPr>
              <a:t>changing</a:t>
            </a:r>
            <a:r>
              <a:rPr lang="pl-PL" sz="2400" dirty="0" smtClean="0">
                <a:latin typeface="Bahnschrift Condensed" pitchFamily="34" charset="0"/>
              </a:rPr>
              <a:t> hardware interpreter </a:t>
            </a:r>
            <a:r>
              <a:rPr lang="pl-PL" sz="2400" dirty="0" err="1" smtClean="0">
                <a:latin typeface="Bahnschrift Condensed" pitchFamily="34" charset="0"/>
              </a:rPr>
              <a:t>from</a:t>
            </a:r>
            <a:r>
              <a:rPr lang="pl-PL" sz="2400" dirty="0" smtClean="0">
                <a:latin typeface="Bahnschrift Condensed" pitchFamily="34" charset="0"/>
              </a:rPr>
              <a:t> </a:t>
            </a:r>
            <a:r>
              <a:rPr lang="pl-PL" sz="2400" dirty="0" err="1" smtClean="0">
                <a:latin typeface="Bahnschrift Condensed" pitchFamily="34" charset="0"/>
              </a:rPr>
              <a:t>default</a:t>
            </a:r>
            <a:r>
              <a:rPr lang="pl-PL" sz="2400" dirty="0" smtClean="0">
                <a:latin typeface="Bahnschrift Condensed" pitchFamily="34" charset="0"/>
              </a:rPr>
              <a:t> to GPU  (</a:t>
            </a:r>
            <a:r>
              <a:rPr lang="pl-PL" sz="2400" dirty="0" err="1" smtClean="0">
                <a:latin typeface="Bahnschrift Condensed" pitchFamily="34" charset="0"/>
              </a:rPr>
              <a:t>accelerator</a:t>
            </a:r>
            <a:r>
              <a:rPr lang="pl-PL" sz="2400" dirty="0" smtClean="0">
                <a:latin typeface="Bahnschrift Condensed" pitchFamily="34" charset="0"/>
              </a:rPr>
              <a:t>) </a:t>
            </a:r>
            <a:endParaRPr lang="pl-PL" sz="2400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STEP 1: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import the </a:t>
            </a:r>
            <a:r>
              <a:rPr lang="en-US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files path (both control and condition group) </a:t>
            </a: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from the </a:t>
            </a:r>
            <a:r>
              <a:rPr lang="en-US" sz="2400" dirty="0" err="1" smtClean="0">
                <a:solidFill>
                  <a:schemeClr val="tx1"/>
                </a:solidFill>
                <a:latin typeface="Bahnschrift Condensed" pitchFamily="34" charset="0"/>
              </a:rPr>
              <a:t>google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drive to a list</a:t>
            </a: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pPr>
              <a:buFont typeface="Arial" charset="0"/>
              <a:buChar char="•"/>
            </a:pP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requires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mounting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google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drive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account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to a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colaboratory</a:t>
            </a: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pPr>
              <a:buFont typeface="Arial" charset="0"/>
              <a:buChar char="•"/>
            </a:pP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pPr>
              <a:buFont typeface="Arial" charset="0"/>
              <a:buChar char="•"/>
            </a:pP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pPr>
              <a:buFont typeface="Arial" charset="0"/>
              <a:buChar char="•"/>
            </a:pP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pPr>
              <a:buFont typeface="Arial" charset="0"/>
              <a:buChar char="•"/>
            </a:pP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pPr>
              <a:buFont typeface="Arial" charset="0"/>
              <a:buChar char="•"/>
            </a:pP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MLW2019_H3_image_generator.ipynb  (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GitHub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STEP 2: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proper reading of </a:t>
            </a:r>
            <a:r>
              <a:rPr lang="en-US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files with the choice of each day‘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18:00 - 9:00 period (night)</a:t>
            </a: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each night' data is then plotted via </a:t>
            </a:r>
            <a:r>
              <a:rPr lang="en-US" sz="2400" dirty="0" err="1" smtClean="0">
                <a:solidFill>
                  <a:schemeClr val="tx1"/>
                </a:solidFill>
                <a:latin typeface="Bahnschrift Condensed" pitchFamily="34" charset="0"/>
              </a:rPr>
              <a:t>matplotlib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, 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/>
            </a:r>
            <a:b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</a:b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saved as .</a:t>
            </a:r>
            <a:r>
              <a:rPr lang="en-US" sz="2400" dirty="0" err="1" smtClean="0">
                <a:solidFill>
                  <a:schemeClr val="tx1"/>
                </a:solidFill>
                <a:latin typeface="Bahnschrift Condensed" pitchFamily="34" charset="0"/>
              </a:rPr>
              <a:t>png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google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drive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with the proper label ("condition"/"control")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STEP 2: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1752600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„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condition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”</a:t>
            </a:r>
            <a:endParaRPr lang="en-US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4" name="Obraz 3" descr="2002_6_9_condition_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132856"/>
            <a:ext cx="8316416" cy="4088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STEP 2: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1752600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„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control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”</a:t>
            </a:r>
            <a:endParaRPr lang="en-US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5" name="Obraz 4" descr="2002_10_7_control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060848"/>
            <a:ext cx="8244408" cy="4053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STEP 3: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50405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proper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loading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each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picture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with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label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(„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condition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”/”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control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”)</a:t>
            </a:r>
          </a:p>
          <a:p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to an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array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[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image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,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label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]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hnschrift Condensed" pitchFamily="34" charset="0"/>
              </a:rPr>
              <a:t>assesing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 20% of each class to 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TEST group</a:t>
            </a:r>
            <a:r>
              <a:rPr lang="en-US" sz="2400" dirty="0" smtClean="0">
                <a:solidFill>
                  <a:schemeClr val="tx1"/>
                </a:solidFill>
                <a:latin typeface="Bahnschrift Condensed" pitchFamily="34" charset="0"/>
              </a:rPr>
              <a:t>, and the rest to 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TRAIN group</a:t>
            </a:r>
            <a:endParaRPr lang="en-US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MLW2019_H3_classifier.ipynb  (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GitHub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4" name="Obraz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68960"/>
            <a:ext cx="6895127" cy="1016124"/>
          </a:xfrm>
          <a:prstGeom prst="rect">
            <a:avLst/>
          </a:prstGeom>
        </p:spPr>
      </p:pic>
      <p:pic>
        <p:nvPicPr>
          <p:cNvPr id="5" name="Obraz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221087"/>
            <a:ext cx="6840760" cy="12349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46807"/>
            <a:ext cx="7772400" cy="147002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STEP 4: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4824536"/>
          </a:xfrm>
        </p:spPr>
        <p:txBody>
          <a:bodyPr>
            <a:normAutofit/>
          </a:bodyPr>
          <a:lstStyle/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rescaling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each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of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image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to a 64 x 64 format to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unify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b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</a:b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and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allow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kernel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inspection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5" name="Obraz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212976"/>
            <a:ext cx="8577689" cy="17896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STEP 5: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4824536"/>
          </a:xfrm>
        </p:spPr>
        <p:txBody>
          <a:bodyPr>
            <a:normAutofit/>
          </a:bodyPr>
          <a:lstStyle/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Making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model :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final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form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consisting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of 3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layers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,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each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starts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with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 double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convolutional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layer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,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pooling</a:t>
            </a:r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6" name="Obraz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924943"/>
            <a:ext cx="7920880" cy="3569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STEP 6: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4824536"/>
          </a:xfrm>
        </p:spPr>
        <p:txBody>
          <a:bodyPr>
            <a:normAutofit/>
          </a:bodyPr>
          <a:lstStyle/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Interpretation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: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what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to do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between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layers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(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flatten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),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what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to do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when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overfitting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(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dropout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 and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the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neuron 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section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 (</a:t>
            </a:r>
            <a:r>
              <a:rPr lang="pl-PL" sz="2400" dirty="0" err="1" smtClean="0">
                <a:solidFill>
                  <a:schemeClr val="tx1"/>
                </a:solidFill>
                <a:latin typeface="Bahnschrift Condensed" pitchFamily="34" charset="0"/>
              </a:rPr>
              <a:t>dense</a:t>
            </a:r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</a:rPr>
              <a:t>):</a:t>
            </a: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endParaRPr lang="pl-PL" sz="2400" dirty="0" smtClean="0">
              <a:solidFill>
                <a:schemeClr val="tx1"/>
              </a:solidFill>
              <a:latin typeface="Bahnschrift Condensed" pitchFamily="34" charset="0"/>
            </a:endParaRPr>
          </a:p>
        </p:txBody>
      </p:sp>
      <p:pic>
        <p:nvPicPr>
          <p:cNvPr id="5" name="Obraz 4" descr="1.JPG"/>
          <p:cNvPicPr>
            <a:picLocks noChangeAspect="1"/>
          </p:cNvPicPr>
          <p:nvPr/>
        </p:nvPicPr>
        <p:blipFill>
          <a:blip r:embed="rId2" cstate="print"/>
          <a:srcRect r="23225"/>
          <a:stretch>
            <a:fillRect/>
          </a:stretch>
        </p:blipFill>
        <p:spPr>
          <a:xfrm>
            <a:off x="323528" y="2924943"/>
            <a:ext cx="8280920" cy="3714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325</Words>
  <Application>Microsoft Office PowerPoint</Application>
  <PresentationFormat>Pokaz na ekranie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HYPOTHESIS 3</vt:lpstr>
      <vt:lpstr>STEP 1:</vt:lpstr>
      <vt:lpstr>STEP 2:</vt:lpstr>
      <vt:lpstr>STEP 2:</vt:lpstr>
      <vt:lpstr>STEP 2:</vt:lpstr>
      <vt:lpstr>STEP 3:</vt:lpstr>
      <vt:lpstr>STEP 4:</vt:lpstr>
      <vt:lpstr>STEP 5:</vt:lpstr>
      <vt:lpstr>STEP 6:</vt:lpstr>
      <vt:lpstr>STEP 7:</vt:lpstr>
      <vt:lpstr>STEP 8:</vt:lpstr>
      <vt:lpstr>HYPOTHESIS 2</vt:lpstr>
      <vt:lpstr>CHANGES: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</dc:title>
  <dc:creator>DominikaD</dc:creator>
  <cp:lastModifiedBy>DominikaD</cp:lastModifiedBy>
  <cp:revision>6</cp:revision>
  <dcterms:created xsi:type="dcterms:W3CDTF">2019-04-14T13:55:28Z</dcterms:created>
  <dcterms:modified xsi:type="dcterms:W3CDTF">2019-04-29T11:24:13Z</dcterms:modified>
</cp:coreProperties>
</file>