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67" r:id="rId5"/>
    <p:sldId id="275" r:id="rId6"/>
    <p:sldId id="274" r:id="rId7"/>
    <p:sldId id="257" r:id="rId8"/>
    <p:sldId id="268" r:id="rId9"/>
    <p:sldId id="258" r:id="rId10"/>
    <p:sldId id="269" r:id="rId11"/>
    <p:sldId id="259" r:id="rId12"/>
    <p:sldId id="270" r:id="rId13"/>
    <p:sldId id="263" r:id="rId14"/>
    <p:sldId id="260" r:id="rId15"/>
    <p:sldId id="271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49" autoAdjust="0"/>
  </p:normalViewPr>
  <p:slideViewPr>
    <p:cSldViewPr>
      <p:cViewPr>
        <p:scale>
          <a:sx n="55" d="100"/>
          <a:sy n="55" d="100"/>
        </p:scale>
        <p:origin x="-17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B1DAE-45F7-4DBC-926C-0F006FED459E}" type="datetimeFigureOut">
              <a:rPr lang="pl-PL" smtClean="0"/>
              <a:pPr/>
              <a:t>04.05.2019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0FF83-E19C-42A6-95A5-ACD9C472FF6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Laboratorium w którym pracuję prawie od trzech lat zajmuje się</a:t>
            </a:r>
            <a:r>
              <a:rPr lang="pl-PL" baseline="0" dirty="0" smtClean="0"/>
              <a:t> subiektywnym odczuciem czasu trwania obiektów percepcji. </a:t>
            </a:r>
          </a:p>
          <a:p>
            <a:r>
              <a:rPr lang="pl-PL" baseline="0" dirty="0" smtClean="0"/>
              <a:t>Sprawdzamy jak zmiany dokonywane w wybranych bodźcach zmieniają nasze odczucie czasu ich trwania.</a:t>
            </a:r>
          </a:p>
          <a:p>
            <a:r>
              <a:rPr lang="pl-PL" baseline="0" dirty="0" smtClean="0"/>
              <a:t>Modalnością nad którą postanowiliśmy się pochylić jest słuch, głównie z uwagi an jego dużą czasową rozdzielczość.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0FF83-E19C-42A6-95A5-ACD9C472FF6D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Trzecim </a:t>
            </a:r>
            <a:r>
              <a:rPr lang="pl-PL" baseline="0" dirty="0" smtClean="0"/>
              <a:t>eksperymentem paradygmat porównania interwałów oparty o badania między innymi </a:t>
            </a:r>
            <a:r>
              <a:rPr lang="pl-PL" baseline="0" dirty="0" err="1" smtClean="0"/>
              <a:t>Mioniego</a:t>
            </a:r>
            <a:r>
              <a:rPr lang="pl-PL" baseline="0" dirty="0" smtClean="0"/>
              <a:t>. Badany miał za zadanie … a potem … . Dwiema miarami, które uzyskaliśmy w badaniu były… (75%, 125%)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0FF83-E19C-42A6-95A5-ACD9C472FF6D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Wyniki stoją w opozycji do uzyskanych przez </a:t>
            </a:r>
            <a:r>
              <a:rPr lang="pl-PL" dirty="0" err="1" smtClean="0"/>
              <a:t>Droit-Volet</a:t>
            </a:r>
            <a:r>
              <a:rPr lang="pl-PL" dirty="0" smtClean="0"/>
              <a:t> wyników wpływu</a:t>
            </a:r>
            <a:r>
              <a:rPr lang="pl-PL" baseline="0" dirty="0" smtClean="0"/>
              <a:t> tonalności i struktury bodźca dźwiękowego na percepcję czasu ich trwania z uwagi na przyjemność odsłuchu.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0FF83-E19C-42A6-95A5-ACD9C472FF6D}" type="slidenum">
              <a:rPr lang="pl-PL" smtClean="0"/>
              <a:pPr/>
              <a:t>13</a:t>
            </a:fld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Ostatnim</a:t>
            </a:r>
            <a:r>
              <a:rPr lang="pl-PL" baseline="0" dirty="0" smtClean="0"/>
              <a:t> dosyć ciekawym porównaniem było zestawienie ze sobą miar poprawności szacowania czasu trwania dźwięków w trzech paradygmatach pod kątem przebiegu całego eksperymentu. Na wykresie widzimy na niebiesko </a:t>
            </a:r>
            <a:r>
              <a:rPr lang="pl-PL" baseline="0" dirty="0" err="1" smtClean="0"/>
              <a:t>(es</a:t>
            </a:r>
            <a:r>
              <a:rPr lang="pl-PL" baseline="0" dirty="0" smtClean="0"/>
              <a:t>t), na zielono (reprodukcję) a na pomarańczowo porównanie interwałów. Ostatni paradygmat ze względu na swoją charakterystykę posiadał więcej prób jednak jego całościowa długość trwania nie odbiegała od pozostałych dwóch eksperymentów. Efekt zmęczenia – stoi to w opozycji do trendu w paradygmacie percepcji czasu trwania interwałów czasowych, w którym najchętniej używanym paradygmatem jest reprodukcja (</a:t>
            </a:r>
            <a:r>
              <a:rPr lang="pl-PL" baseline="0" dirty="0" err="1" smtClean="0"/>
              <a:t>Mioni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Grondin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Wearden</a:t>
            </a:r>
            <a:r>
              <a:rPr lang="pl-PL" baseline="0" dirty="0" smtClean="0"/>
              <a:t>). Mimo wyboru najmniej obciążającej z jej wersji badani wyraźnie wykazują największy spadek wykonania w czasie. Najlepszą metodą dającą stabilną poprawność w czasie całego eksperymentu okazał się paradygmat porównania interwałów. 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0FF83-E19C-42A6-95A5-ACD9C472FF6D}" type="slidenum">
              <a:rPr lang="pl-PL" smtClean="0"/>
              <a:pPr/>
              <a:t>14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Każdy obiekt percepcji</a:t>
            </a:r>
            <a:r>
              <a:rPr lang="pl-PL" baseline="0" dirty="0" smtClean="0"/>
              <a:t> posiada pewny obiektywny czas trwania. Czarne bloki widoczne na schemacie to zapis pochodzący z słuchawek badanego w jednym z naszych eksperymentów, w którym byliśmy w stanie określić długość trwania dźwięku z dokładnością do kilku milisekund.</a:t>
            </a:r>
          </a:p>
          <a:p>
            <a:r>
              <a:rPr lang="pl-PL" baseline="0" dirty="0" smtClean="0"/>
              <a:t>Jednak na to, jak zmienia się odczucie upływu czasu pomiędzy początkiem i końcem sygnału mają wpływ poza charakterem fizycznym bodźca (głośność, wysokość) także procesy poznawcze, które zachodzą podczas percepcji, kontekst odsłuchu i emocje. </a:t>
            </a:r>
          </a:p>
          <a:p>
            <a:r>
              <a:rPr lang="pl-PL" baseline="0" dirty="0" smtClean="0"/>
              <a:t>Komponent afektywny dźwięków stał się naszym obiektem badań.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0FF83-E19C-42A6-95A5-ACD9C472FF6D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 swoich badaniach opieraliśmy się na kilku</a:t>
            </a:r>
            <a:r>
              <a:rPr lang="pl-PL" baseline="0" dirty="0" smtClean="0"/>
              <a:t> przesłankach. Podstawą wielu eksperymentów były odkrycia </a:t>
            </a:r>
            <a:r>
              <a:rPr lang="pl-PL" baseline="0" dirty="0" err="1" smtClean="0"/>
              <a:t>Angrilli</a:t>
            </a:r>
            <a:r>
              <a:rPr lang="pl-PL" baseline="0" dirty="0" smtClean="0"/>
              <a:t> w modalności wzrokowej – nieprzyjemne obrazy wydają się dłuższe.</a:t>
            </a:r>
          </a:p>
          <a:p>
            <a:r>
              <a:rPr lang="pl-PL" baseline="0" dirty="0" smtClean="0"/>
              <a:t>Następnym ciekawym punktem było odkrycie, że bodźce słuchowe silnie wzbudzające są oceniane jako krótsze niż słabo wzbudzające. </a:t>
            </a:r>
          </a:p>
          <a:p>
            <a:r>
              <a:rPr lang="pl-PL" baseline="0" dirty="0" err="1" smtClean="0"/>
              <a:t>Bueno</a:t>
            </a:r>
            <a:r>
              <a:rPr lang="pl-PL" baseline="0" dirty="0" smtClean="0"/>
              <a:t> i </a:t>
            </a:r>
            <a:r>
              <a:rPr lang="pl-PL" baseline="0" dirty="0" err="1" smtClean="0"/>
              <a:t>Ramos</a:t>
            </a:r>
            <a:r>
              <a:rPr lang="pl-PL" baseline="0" dirty="0" smtClean="0"/>
              <a:t> wykazali, że emocjonalność bodźca dźwiękowego wydłuża naszą subiektywną percepcję czasu jego trwania, nie udało im się jednak dowieść, że istnieje różnica pomiędzy odczuciem czasu trwania bodźców smutnych i wesołych. </a:t>
            </a:r>
          </a:p>
          <a:p>
            <a:r>
              <a:rPr lang="pl-PL" baseline="0" dirty="0" smtClean="0"/>
              <a:t>Najważniejszy był dla nas jednak raport z badań </a:t>
            </a:r>
            <a:r>
              <a:rPr lang="pl-PL" baseline="0" dirty="0" err="1" smtClean="0"/>
              <a:t>Droit-Volet</a:t>
            </a:r>
            <a:r>
              <a:rPr lang="pl-PL" baseline="0" dirty="0" smtClean="0"/>
              <a:t>, której zespół wykazał, że istnieje istotna różnica w odczuciu czasu trwania bodźców przyjemnych i nieprzyjemnych w odsłuchu. W swoich badaniach posłużyła się ona manipulacją tonalnością i strukturą dźwięków.</a:t>
            </a:r>
          </a:p>
          <a:p>
            <a:r>
              <a:rPr lang="pl-PL" baseline="0" dirty="0" smtClean="0"/>
              <a:t>My postanowiliśmy wykorzystać wskaźnik istniejący w teorii muzyki.  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0FF83-E19C-42A6-95A5-ACD9C472FF6D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b="0" dirty="0" smtClean="0">
                <a:latin typeface="+mj-lt"/>
              </a:rPr>
              <a:t>Jeśli interwał</a:t>
            </a:r>
            <a:r>
              <a:rPr lang="pl-PL" b="0" baseline="0" dirty="0" smtClean="0">
                <a:latin typeface="+mj-lt"/>
              </a:rPr>
              <a:t> definiowany jest jako </a:t>
            </a:r>
            <a:r>
              <a:rPr lang="pl-PL" b="0" dirty="0" smtClean="0">
                <a:latin typeface="+mj-lt"/>
              </a:rPr>
              <a:t>odległość między dwoma dźwiękami</a:t>
            </a:r>
            <a:r>
              <a:rPr lang="pl-PL" b="0" baseline="0" dirty="0" smtClean="0">
                <a:latin typeface="+mj-lt"/>
              </a:rPr>
              <a:t> to i</a:t>
            </a:r>
            <a:r>
              <a:rPr lang="pl-PL" b="0" dirty="0" smtClean="0">
                <a:latin typeface="+mj-lt"/>
              </a:rPr>
              <a:t>nterwał harmoniczny to taki, w którym dźwięki współbrzmią jednocześnie.</a:t>
            </a:r>
          </a:p>
          <a:p>
            <a:r>
              <a:rPr lang="pl-PL" b="0" dirty="0" smtClean="0">
                <a:latin typeface="+mj-lt"/>
              </a:rPr>
              <a:t>Gdy ich współbrzmienie jest niezgodne, mamy do czynienia z dysonansem czyli dźwiękiem nieprzyjemnym, natomiast współbrzmienie zgodne pozwala nam uzyskać konsonans czyli dźwięk przyjemny.</a:t>
            </a:r>
          </a:p>
          <a:p>
            <a:r>
              <a:rPr lang="pl-PL" b="0" dirty="0" smtClean="0">
                <a:latin typeface="+mj-lt"/>
              </a:rPr>
              <a:t>Gdy dwa interwały harmoniczne złączymy</a:t>
            </a:r>
            <a:r>
              <a:rPr lang="pl-PL" b="0" baseline="0" dirty="0" smtClean="0">
                <a:latin typeface="+mj-lt"/>
              </a:rPr>
              <a:t> w całość tworzy się interwał złożony, którego przyjemność odsłuchu także zależy od współbrzmienia składowych. W naszych badaniach zdecydowaliśmy się na wybór interwałów złożonych z uwagi na to, że brzmieniem przypominają bardziej dźwięki instrumentów a więc są ekologicznie poprawne. </a:t>
            </a:r>
          </a:p>
          <a:p>
            <a:endParaRPr lang="pl-PL" b="0" dirty="0" smtClean="0">
              <a:latin typeface="+mj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>
                <a:latin typeface="+mj-lt"/>
              </a:rPr>
              <a:t>Dysonans melodyczny:</a:t>
            </a:r>
            <a:r>
              <a:rPr lang="pl-PL" b="1" baseline="0" dirty="0" smtClean="0">
                <a:latin typeface="+mj-lt"/>
              </a:rPr>
              <a:t> </a:t>
            </a:r>
            <a:r>
              <a:rPr lang="pl-PL" b="1" dirty="0" smtClean="0">
                <a:latin typeface="+mj-lt"/>
              </a:rPr>
              <a:t>niezgodne następstwo (dysonans melodyczny) co najmniej 2 dźwięków,</a:t>
            </a:r>
          </a:p>
          <a:p>
            <a:pPr lvl="3"/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0FF83-E19C-42A6-95A5-ACD9C472FF6D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 doborze typu bodźca zajęliśmy się wyborem wzorcowego czasu trwania. Istnieją badania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Vierordt’a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poparte licznymi późniejszymi eksperymentami, w których wykazano, że najbardziej precyzyjna ocena czasu trwania dźwięków zachodzi u człowieka w ich przedziale pomiędzy 1,5 i 3 sek. W naszym badaniu pierwszym dla porównania użyliśmy 4 długości: 1300, 1800, 2300 i 2800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Analiza wyników odtwarzania czasu trwania faktycznie po raz kolejny pokazała, że prawo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Vierordt’a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działa. Każdy kolejny eksperyment, do którego wybraliśmy interwały 1300ms i 1800ms (ze względu na długość eksperymentu) wskazywał na istotną statystycznie różnicę pomiędzy tymi dwiema grupami, a więc potwierdzał prawo.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0FF83-E19C-42A6-95A5-ACD9C472FF6D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Pierwszym</a:t>
            </a:r>
            <a:r>
              <a:rPr lang="pl-PL" baseline="0" dirty="0" smtClean="0"/>
              <a:t> eksperymentem paradygmat reprodukcji oparty o badania między innymi </a:t>
            </a:r>
            <a:r>
              <a:rPr lang="pl-PL" baseline="0" dirty="0" err="1" smtClean="0"/>
              <a:t>Mioniego</a:t>
            </a:r>
            <a:r>
              <a:rPr lang="pl-PL" baseline="0" dirty="0" smtClean="0"/>
              <a:t>. [inne wersje tego paradygmatu] Badany miał za zadanie … a potem … . Różowy szum wybraliśmy z uwagi na jego największa neutralność – bardzo trudno jest dobrać coś takiego, jak neutralny dźwięk. Dwiema miarami, które uzyskaliśmy w badaniu były…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0FF83-E19C-42A6-95A5-ACD9C472FF6D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0FF83-E19C-42A6-95A5-ACD9C472FF6D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Drugim </a:t>
            </a:r>
            <a:r>
              <a:rPr lang="pl-PL" baseline="0" dirty="0" smtClean="0"/>
              <a:t>eksperymentem paradygmat estymacji oparty o badania między innymi Khana. Badany miał za zadanie … a potem … . Dwiema miarami, które uzyskaliśmy w badaniu były…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0FF83-E19C-42A6-95A5-ACD9C472FF6D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0FF83-E19C-42A6-95A5-ACD9C472FF6D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9483-8204-4C3A-A2E2-A752CD53426D}" type="datetime1">
              <a:rPr lang="pl-PL" smtClean="0"/>
              <a:pPr/>
              <a:t>04.05.2019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792-72B4-4E25-BEFD-7CECE634E494}" type="datetime1">
              <a:rPr lang="pl-PL" smtClean="0"/>
              <a:pPr/>
              <a:t>04.05.2019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04D-98ED-4306-A80C-5BDB65EE3280}" type="datetime1">
              <a:rPr lang="pl-PL" smtClean="0"/>
              <a:pPr/>
              <a:t>04.05.2019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B4B8-2DAA-406E-9159-487D097DA88D}" type="datetime1">
              <a:rPr lang="pl-PL" smtClean="0"/>
              <a:pPr/>
              <a:t>04.05.2019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DD7E-F502-49AA-99F0-51705D976AB0}" type="datetime1">
              <a:rPr lang="pl-PL" smtClean="0"/>
              <a:pPr/>
              <a:t>04.05.2019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46D4-34FE-4297-B59E-4268496D1B11}" type="datetime1">
              <a:rPr lang="pl-PL" smtClean="0"/>
              <a:pPr/>
              <a:t>04.05.2019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A49B-B766-4365-A644-23A1CCB9095A}" type="datetime1">
              <a:rPr lang="pl-PL" smtClean="0"/>
              <a:pPr/>
              <a:t>04.05.2019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2390-500A-4E1C-B41A-842A4C96A961}" type="datetime1">
              <a:rPr lang="pl-PL" smtClean="0"/>
              <a:pPr/>
              <a:t>04.05.2019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B43A-D327-464D-91B7-1A694A1C0CBE}" type="datetime1">
              <a:rPr lang="pl-PL" smtClean="0"/>
              <a:pPr/>
              <a:t>04.05.2019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6DE8-C231-4790-901A-AB6861B10334}" type="datetime1">
              <a:rPr lang="pl-PL" smtClean="0"/>
              <a:pPr/>
              <a:t>04.05.2019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9631-44BC-4D7F-A9AF-EC13E3971345}" type="datetime1">
              <a:rPr lang="pl-PL" smtClean="0"/>
              <a:pPr/>
              <a:t>04.05.2019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C73D-59C0-4C0D-A116-3D5136E95F06}" type="datetime1">
              <a:rPr lang="pl-PL" smtClean="0"/>
              <a:pPr/>
              <a:t>04.05.2019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Zderzenia Poznawcze, Warszawa 2018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23528" y="836712"/>
            <a:ext cx="8568952" cy="1470025"/>
          </a:xfrm>
        </p:spPr>
        <p:txBody>
          <a:bodyPr>
            <a:normAutofit fontScale="90000"/>
          </a:bodyPr>
          <a:lstStyle/>
          <a:p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b="1" dirty="0" smtClean="0"/>
              <a:t> </a:t>
            </a:r>
            <a:r>
              <a:rPr lang="pl-PL" sz="3600" b="1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KONSONANSOWOŚĆ BODŹCA DŹWIĘKOWEGO </a:t>
            </a:r>
            <a:br>
              <a:rPr lang="pl-PL" sz="3600" b="1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</a:br>
            <a:r>
              <a:rPr lang="pl-PL" sz="3600" b="1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A SUBIEKTYWNE ODCZUCIE UPŁYWAJĄCEGO CZASU </a:t>
            </a:r>
            <a:br>
              <a:rPr lang="pl-PL" sz="3600" b="1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</a:br>
            <a:r>
              <a:rPr lang="pl-PL" sz="3600" b="1" dirty="0" smtClean="0">
                <a:latin typeface="Bahnschrift Condensed" pitchFamily="34" charset="0"/>
              </a:rPr>
              <a:t/>
            </a:r>
            <a:br>
              <a:rPr lang="pl-PL" sz="3600" b="1" dirty="0" smtClean="0">
                <a:latin typeface="Bahnschrift Condensed" pitchFamily="34" charset="0"/>
              </a:rPr>
            </a:br>
            <a:r>
              <a:rPr lang="pl-PL" sz="3100" b="1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EKSPERYMENTALNA WERYFIKACJA METOD BADAWCZYCH </a:t>
            </a:r>
            <a:endParaRPr lang="pl-PL" sz="3100" b="1" dirty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95936" y="3573016"/>
            <a:ext cx="4712568" cy="982960"/>
          </a:xfrm>
        </p:spPr>
        <p:txBody>
          <a:bodyPr>
            <a:normAutofit/>
          </a:bodyPr>
          <a:lstStyle/>
          <a:p>
            <a:pPr algn="r"/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DOMINIKA DRĄŻYK</a:t>
            </a:r>
          </a:p>
          <a:p>
            <a:pPr algn="r"/>
            <a:r>
              <a:rPr lang="pl-PL" sz="2400" dirty="0" smtClean="0">
                <a:solidFill>
                  <a:schemeClr val="tx1"/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UNIWERSYTET JAGIELLOŃSKI</a:t>
            </a:r>
            <a:endParaRPr lang="pl-PL" sz="2400" dirty="0">
              <a:solidFill>
                <a:schemeClr val="tx1"/>
              </a:solidFill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611560" y="2204864"/>
            <a:ext cx="7920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Zderzenia Poznawcze, Warszawa 2018</a:t>
            </a:r>
            <a:endParaRPr lang="pl-PL" dirty="0"/>
          </a:p>
        </p:txBody>
      </p:sp>
      <p:pic>
        <p:nvPicPr>
          <p:cNvPr id="7" name="Obraz 6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4869160"/>
            <a:ext cx="3325531" cy="1586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l-PL" sz="36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ESTYMACJA</a:t>
            </a:r>
            <a:endParaRPr lang="pl-PL" dirty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  <p:pic>
        <p:nvPicPr>
          <p:cNvPr id="7" name="Symbol zastępczy zawartości 4" descr="LINES_E.png"/>
          <p:cNvPicPr>
            <a:picLocks noChangeAspect="1"/>
          </p:cNvPicPr>
          <p:nvPr/>
        </p:nvPicPr>
        <p:blipFill>
          <a:blip r:embed="rId3" cstate="print"/>
          <a:srcRect l="5653" b="36405"/>
          <a:stretch>
            <a:fillRect/>
          </a:stretch>
        </p:blipFill>
        <p:spPr>
          <a:xfrm>
            <a:off x="4716016" y="1356993"/>
            <a:ext cx="4109536" cy="2216023"/>
          </a:xfrm>
          <a:prstGeom prst="rect">
            <a:avLst/>
          </a:prstGeom>
        </p:spPr>
      </p:pic>
      <p:pic>
        <p:nvPicPr>
          <p:cNvPr id="8" name="Obraz 7" descr="LINES_AE.png"/>
          <p:cNvPicPr>
            <a:picLocks noChangeAspect="1"/>
          </p:cNvPicPr>
          <p:nvPr/>
        </p:nvPicPr>
        <p:blipFill>
          <a:blip r:embed="rId4" cstate="print"/>
          <a:srcRect l="5376" b="43952"/>
          <a:stretch>
            <a:fillRect/>
          </a:stretch>
        </p:blipFill>
        <p:spPr>
          <a:xfrm>
            <a:off x="395536" y="1530202"/>
            <a:ext cx="4162490" cy="1972424"/>
          </a:xfrm>
          <a:prstGeom prst="rect">
            <a:avLst/>
          </a:prstGeom>
        </p:spPr>
      </p:pic>
      <p:pic>
        <p:nvPicPr>
          <p:cNvPr id="13" name="Obraz 12" descr="est_a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896" y="3678892"/>
            <a:ext cx="4154014" cy="2505596"/>
          </a:xfrm>
          <a:prstGeom prst="rect">
            <a:avLst/>
          </a:prstGeom>
        </p:spPr>
      </p:pic>
      <p:pic>
        <p:nvPicPr>
          <p:cNvPr id="14" name="Obraz 13" descr="est_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44008" y="3645024"/>
            <a:ext cx="4183824" cy="2567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4082"/>
          </a:xfrm>
        </p:spPr>
        <p:txBody>
          <a:bodyPr>
            <a:noAutofit/>
          </a:bodyPr>
          <a:lstStyle/>
          <a:p>
            <a:r>
              <a:rPr lang="pl-PL" sz="32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PORÓWNANIE INTERWAŁÓW</a:t>
            </a:r>
            <a:br>
              <a:rPr lang="pl-PL" sz="32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</a:br>
            <a:endParaRPr lang="pl-PL" sz="3200" dirty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25424" b="30508"/>
          <a:stretch>
            <a:fillRect/>
          </a:stretch>
        </p:blipFill>
        <p:spPr bwMode="auto">
          <a:xfrm>
            <a:off x="971600" y="1412776"/>
            <a:ext cx="733826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ole tekstowe 4"/>
          <p:cNvSpPr txBox="1"/>
          <p:nvPr/>
        </p:nvSpPr>
        <p:spPr>
          <a:xfrm>
            <a:off x="3203848" y="594928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(</a:t>
            </a:r>
            <a:r>
              <a:rPr lang="en-US" sz="20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Mioni</a:t>
            </a:r>
            <a:r>
              <a:rPr lang="en-US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</a:t>
            </a: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20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Stablum</a:t>
            </a:r>
            <a:r>
              <a:rPr lang="en-US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</a:t>
            </a: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20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Grondin</a:t>
            </a: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</a:t>
            </a:r>
            <a:r>
              <a:rPr lang="en-US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2014)</a:t>
            </a:r>
            <a:endParaRPr lang="pl-PL" sz="2000" dirty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043608" y="3501008"/>
            <a:ext cx="30963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000" dirty="0" smtClean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  <a:p>
            <a:r>
              <a:rPr lang="pl-PL" sz="24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PERC_DURATION</a:t>
            </a:r>
            <a:r>
              <a:rPr lang="pl-PL" sz="24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: </a:t>
            </a:r>
          </a:p>
          <a:p>
            <a:r>
              <a:rPr lang="pl-PL" sz="24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		</a:t>
            </a:r>
          </a:p>
          <a:p>
            <a:r>
              <a:rPr lang="pl-PL" sz="24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średnia liczba odpowiedzi „L” </a:t>
            </a:r>
          </a:p>
          <a:p>
            <a:r>
              <a:rPr lang="pl-PL" sz="24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w każdym z warunków</a:t>
            </a:r>
          </a:p>
          <a:p>
            <a:endParaRPr lang="pl-PL" sz="2400" dirty="0" smtClean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  <a:p>
            <a:endParaRPr lang="pl-PL" sz="2800" dirty="0" smtClean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  <a:p>
            <a:r>
              <a:rPr lang="pl-PL" sz="28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</a:t>
            </a:r>
            <a:endParaRPr lang="pl-PL" sz="2800" dirty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788024" y="3717032"/>
            <a:ext cx="3600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CORRECTNESS:</a:t>
            </a:r>
          </a:p>
          <a:p>
            <a:endParaRPr lang="pl-PL" sz="2400" dirty="0" smtClean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  <a:p>
            <a:r>
              <a:rPr lang="pl-PL" sz="24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średnia liczba poprawnych odpowiedzi w każdym z warunków</a:t>
            </a:r>
          </a:p>
          <a:p>
            <a:endParaRPr lang="pl-PL" sz="2800" dirty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pl-PL" sz="32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PORÓWNANIE INTERWAŁÓW</a:t>
            </a:r>
            <a:br>
              <a:rPr lang="pl-PL" sz="32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</a:br>
            <a:endParaRPr lang="pl-PL" sz="3200" dirty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  <p:pic>
        <p:nvPicPr>
          <p:cNvPr id="15" name="Obraz 14" descr="LINES_CORR.png"/>
          <p:cNvPicPr>
            <a:picLocks noChangeAspect="1"/>
          </p:cNvPicPr>
          <p:nvPr/>
        </p:nvPicPr>
        <p:blipFill>
          <a:blip r:embed="rId2" cstate="print"/>
          <a:srcRect l="5844" t="24279" b="19070"/>
          <a:stretch>
            <a:fillRect/>
          </a:stretch>
        </p:blipFill>
        <p:spPr>
          <a:xfrm>
            <a:off x="4572000" y="1268760"/>
            <a:ext cx="4228624" cy="2035380"/>
          </a:xfrm>
          <a:prstGeom prst="rect">
            <a:avLst/>
          </a:prstGeom>
        </p:spPr>
      </p:pic>
      <p:pic>
        <p:nvPicPr>
          <p:cNvPr id="16" name="Obraz 15" descr="LINES_PERC_DUR.png"/>
          <p:cNvPicPr>
            <a:picLocks noChangeAspect="1"/>
          </p:cNvPicPr>
          <p:nvPr/>
        </p:nvPicPr>
        <p:blipFill>
          <a:blip r:embed="rId3" cstate="print"/>
          <a:srcRect l="5281" b="37858"/>
          <a:stretch>
            <a:fillRect/>
          </a:stretch>
        </p:blipFill>
        <p:spPr>
          <a:xfrm>
            <a:off x="279444" y="1045577"/>
            <a:ext cx="4266724" cy="2239407"/>
          </a:xfrm>
          <a:prstGeom prst="rect">
            <a:avLst/>
          </a:prstGeom>
        </p:spPr>
      </p:pic>
      <p:pic>
        <p:nvPicPr>
          <p:cNvPr id="12" name="Obraz 11" descr="por_co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9924" y="3356992"/>
            <a:ext cx="4248472" cy="2570560"/>
          </a:xfrm>
          <a:prstGeom prst="rect">
            <a:avLst/>
          </a:prstGeom>
        </p:spPr>
      </p:pic>
      <p:pic>
        <p:nvPicPr>
          <p:cNvPr id="14" name="Obraz 13" descr="por_per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9443" y="3366368"/>
            <a:ext cx="4249020" cy="2549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  <p:pic>
        <p:nvPicPr>
          <p:cNvPr id="7" name="Obraz 6" descr="Tabela_ANO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717032"/>
            <a:ext cx="8306960" cy="2010056"/>
          </a:xfrm>
          <a:prstGeom prst="rect">
            <a:avLst/>
          </a:prstGeom>
        </p:spPr>
      </p:pic>
      <p:pic>
        <p:nvPicPr>
          <p:cNvPr id="8" name="Obraz 7" descr="TABELA_SD_MEA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764704"/>
            <a:ext cx="8272089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548680"/>
          </a:xfrm>
        </p:spPr>
        <p:txBody>
          <a:bodyPr>
            <a:noAutofit/>
          </a:bodyPr>
          <a:lstStyle/>
          <a:p>
            <a:r>
              <a:rPr lang="pl-PL" sz="28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WYKONANIE W PARADYGMATACH</a:t>
            </a:r>
            <a:endParaRPr lang="pl-PL" sz="2800" dirty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  <p:pic>
        <p:nvPicPr>
          <p:cNvPr id="13" name="Symbol zastępczy zawartości 12" descr="WYKONANI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810" t="1816" r="2019" b="1932"/>
          <a:stretch>
            <a:fillRect/>
          </a:stretch>
        </p:blipFill>
        <p:spPr>
          <a:xfrm>
            <a:off x="160491" y="1556792"/>
            <a:ext cx="8803997" cy="38884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pl-PL" sz="32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LITEARTURA</a:t>
            </a:r>
            <a:endParaRPr lang="pl-PL" sz="3200" dirty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4461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Mioni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G.,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Stablum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F., McClintock, S. M.(2014).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Different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methods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for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reproducing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time,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different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results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Atten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Percept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Psychophys.,Vol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. 76(3),675–681</a:t>
            </a:r>
          </a:p>
          <a:p>
            <a:pPr>
              <a:lnSpc>
                <a:spcPct val="160000"/>
              </a:lnSpc>
              <a:buNone/>
            </a:pP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Brown, S.W. (1997).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Attentional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resources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in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timing: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Interference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effects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in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concurrent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temporal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and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nontemporal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working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memory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tasks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Perception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&amp;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Psychophysics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. Vol. 59</a:t>
            </a:r>
          </a:p>
          <a:p>
            <a:pPr>
              <a:lnSpc>
                <a:spcPct val="160000"/>
              </a:lnSpc>
              <a:buNone/>
            </a:pPr>
            <a:r>
              <a:rPr lang="en-GB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Bueno</a:t>
            </a:r>
            <a:r>
              <a:rPr lang="en-GB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J. L. O., Ramos, D., (2007), Musical Mode and Estimation of Time, Perceptual and Motor Skills, Vol. 105, pp. 1087-1092</a:t>
            </a:r>
            <a:endParaRPr lang="pl-PL" sz="1700" dirty="0" smtClean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en-GB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Droit-Volet</a:t>
            </a:r>
            <a:r>
              <a:rPr lang="en-GB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S., Ramos, D.,  </a:t>
            </a:r>
            <a:r>
              <a:rPr lang="en-GB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Bueno</a:t>
            </a:r>
            <a:r>
              <a:rPr lang="en-GB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J. L. O.,,  </a:t>
            </a:r>
            <a:r>
              <a:rPr lang="en-GB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Bigand</a:t>
            </a:r>
            <a:r>
              <a:rPr lang="en-GB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E., (2013) Music, emotion, and time perception: The influence of subjective emotional valence and arousal?, Frontiers in Psychology, Vol. 4</a:t>
            </a:r>
            <a:endParaRPr lang="pl-PL" sz="1700" dirty="0" smtClean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en-GB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Augoyard</a:t>
            </a:r>
            <a:r>
              <a:rPr lang="en-GB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J. F., </a:t>
            </a:r>
            <a:r>
              <a:rPr lang="en-GB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Torgue</a:t>
            </a:r>
            <a:r>
              <a:rPr lang="en-GB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H., (2005) Sonic experience : A guide to everyday sounds, McGill-Queen’s University Press, London</a:t>
            </a:r>
            <a:endParaRPr lang="pl-PL" sz="1700" dirty="0" smtClean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en-GB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Wittman</a:t>
            </a:r>
            <a:r>
              <a:rPr lang="en-GB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M., </a:t>
            </a:r>
            <a:r>
              <a:rPr lang="en-GB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Wassenhove</a:t>
            </a:r>
            <a:r>
              <a:rPr lang="en-GB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W., (2009)  The experience of time: neural mechanisms and the interplay of emotion, cognition and embodiment, Phil. 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Trans. R. </a:t>
            </a:r>
            <a:r>
              <a:rPr lang="pl-PL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Soc</a:t>
            </a:r>
            <a:r>
              <a:rPr lang="pl-PL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. B. Vol. 364, pp. 1809–1813</a:t>
            </a:r>
          </a:p>
          <a:p>
            <a:pPr>
              <a:lnSpc>
                <a:spcPct val="160000"/>
              </a:lnSpc>
              <a:buNone/>
            </a:pPr>
            <a:r>
              <a:rPr lang="en-GB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Noulhiane</a:t>
            </a:r>
            <a:r>
              <a:rPr lang="en-GB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M., </a:t>
            </a:r>
            <a:r>
              <a:rPr lang="en-GB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Mella</a:t>
            </a:r>
            <a:r>
              <a:rPr lang="en-GB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N., Samson, S., </a:t>
            </a:r>
            <a:r>
              <a:rPr lang="en-GB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Ragot</a:t>
            </a:r>
            <a:r>
              <a:rPr lang="en-GB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R., </a:t>
            </a:r>
            <a:r>
              <a:rPr lang="en-GB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Pouthas</a:t>
            </a:r>
            <a:r>
              <a:rPr lang="en-GB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V., (2007) How Emotional Auditory Stimuli Modulate Time Perception, Emotion , Vol. 7, No. 4, pp. 697–704 </a:t>
            </a:r>
            <a:endParaRPr lang="pl-PL" sz="1700" dirty="0" smtClean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en-GB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Oatley</a:t>
            </a:r>
            <a:r>
              <a:rPr lang="en-GB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K., &amp; Jenkins, J. M. (1996). Understanding emotions. Oxford, England: Blackwell.</a:t>
            </a:r>
            <a:endParaRPr lang="pl-PL" sz="1700" dirty="0" smtClean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sz="17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Wearden</a:t>
            </a:r>
            <a:r>
              <a:rPr lang="en-US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J. (2016) The psychology of time perception, Macmillan Publishers Ltd., London</a:t>
            </a:r>
          </a:p>
          <a:p>
            <a:pPr>
              <a:lnSpc>
                <a:spcPct val="170000"/>
              </a:lnSpc>
              <a:buNone/>
            </a:pPr>
            <a:r>
              <a:rPr lang="en-US" sz="17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Khan, A., Sharma, N. K., Dixit, S. (2006) Effect of Cognitive Load and Paradigm on Time Perception, Journal of the Indian Academy of Applied Psychology, Vol. 32(1), pp. 37-42</a:t>
            </a:r>
          </a:p>
          <a:p>
            <a:pPr>
              <a:lnSpc>
                <a:spcPct val="160000"/>
              </a:lnSpc>
              <a:buNone/>
            </a:pPr>
            <a:endParaRPr lang="pl-PL" sz="1800" dirty="0" smtClean="0">
              <a:latin typeface="Bookman Old Style" pitchFamily="18" charset="0"/>
            </a:endParaRPr>
          </a:p>
          <a:p>
            <a:pPr>
              <a:buNone/>
            </a:pPr>
            <a:endParaRPr lang="pl-PL" sz="1400" dirty="0">
              <a:latin typeface="Bookman Old Style" pitchFamily="18" charset="0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Zderzenia Poznawcze, Warszawa 2018</a:t>
            </a:r>
            <a:endParaRPr lang="pl-PL" dirty="0"/>
          </a:p>
        </p:txBody>
      </p:sp>
      <p:pic>
        <p:nvPicPr>
          <p:cNvPr id="5" name="Symbol zastępczy zawartości 3" descr="DANE.v2_wykre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25500" t="54863" r="8876" b="12391"/>
          <a:stretch>
            <a:fillRect/>
          </a:stretch>
        </p:blipFill>
        <p:spPr>
          <a:xfrm>
            <a:off x="611560" y="1124744"/>
            <a:ext cx="7560840" cy="2016224"/>
          </a:xfrm>
        </p:spPr>
      </p:pic>
      <p:cxnSp>
        <p:nvCxnSpPr>
          <p:cNvPr id="7" name="Łącznik prosty ze strzałką 6"/>
          <p:cNvCxnSpPr/>
          <p:nvPr/>
        </p:nvCxnSpPr>
        <p:spPr>
          <a:xfrm>
            <a:off x="3995936" y="3645024"/>
            <a:ext cx="1368152" cy="0"/>
          </a:xfrm>
          <a:prstGeom prst="straightConnector1">
            <a:avLst/>
          </a:prstGeom>
          <a:ln w="28575">
            <a:solidFill>
              <a:srgbClr val="C00000"/>
            </a:solidFill>
            <a:bevel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>
            <a:off x="3491880" y="4221088"/>
            <a:ext cx="2376264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bevel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/>
          <p:nvPr/>
        </p:nvCxnSpPr>
        <p:spPr>
          <a:xfrm>
            <a:off x="4283968" y="4365104"/>
            <a:ext cx="864096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bevel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Obraz 16" descr="pobran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9992" y="188640"/>
            <a:ext cx="445324" cy="836341"/>
          </a:xfrm>
          <a:prstGeom prst="rect">
            <a:avLst/>
          </a:prstGeom>
        </p:spPr>
      </p:pic>
      <p:pic>
        <p:nvPicPr>
          <p:cNvPr id="18" name="Obraz 17" descr="pobran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2240" y="476672"/>
            <a:ext cx="301308" cy="565872"/>
          </a:xfrm>
          <a:prstGeom prst="rect">
            <a:avLst/>
          </a:prstGeom>
        </p:spPr>
      </p:pic>
      <p:pic>
        <p:nvPicPr>
          <p:cNvPr id="19" name="Obraz 18" descr="pobran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95736" y="476672"/>
            <a:ext cx="301308" cy="565872"/>
          </a:xfrm>
          <a:prstGeom prst="rect">
            <a:avLst/>
          </a:prstGeom>
        </p:spPr>
      </p:pic>
      <p:sp>
        <p:nvSpPr>
          <p:cNvPr id="20" name="pole tekstowe 19"/>
          <p:cNvSpPr txBox="1"/>
          <p:nvPr/>
        </p:nvSpPr>
        <p:spPr>
          <a:xfrm>
            <a:off x="611560" y="34290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C00000"/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RZECZYWISTY CZAS TRWANIA</a:t>
            </a:r>
            <a:endParaRPr lang="pl-PL" b="1" dirty="0">
              <a:solidFill>
                <a:srgbClr val="C00000"/>
              </a:solidFill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cxnSp>
        <p:nvCxnSpPr>
          <p:cNvPr id="25" name="Łącznik prosty 24"/>
          <p:cNvCxnSpPr/>
          <p:nvPr/>
        </p:nvCxnSpPr>
        <p:spPr>
          <a:xfrm>
            <a:off x="3995936" y="1700808"/>
            <a:ext cx="0" cy="194421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>
            <a:off x="5364088" y="1700808"/>
            <a:ext cx="0" cy="194421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pole tekstowe 31"/>
          <p:cNvSpPr txBox="1"/>
          <p:nvPr/>
        </p:nvSpPr>
        <p:spPr>
          <a:xfrm>
            <a:off x="611560" y="414908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SUBIEKTYWNY CZAS TRWANIA</a:t>
            </a:r>
            <a:endParaRPr lang="pl-PL" b="1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9" name="pole tekstowe 38"/>
          <p:cNvSpPr txBox="1"/>
          <p:nvPr/>
        </p:nvSpPr>
        <p:spPr>
          <a:xfrm>
            <a:off x="4572000" y="4581128"/>
            <a:ext cx="3888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  <a:buBlip>
                <a:blip r:embed="rId6"/>
              </a:buBlip>
            </a:pP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  CHARAKTERYSTYKA FIZYCZNA </a:t>
            </a:r>
          </a:p>
          <a:p>
            <a:pPr>
              <a:buSzPct val="80000"/>
              <a:buBlip>
                <a:blip r:embed="rId6"/>
              </a:buBlip>
            </a:pP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  MODALNOŚĆ REALIZUJĄCA  PERCEPCJĘ    </a:t>
            </a:r>
            <a:endParaRPr lang="pl-PL" dirty="0" smtClean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  <a:p>
            <a:pPr>
              <a:buSzPct val="80000"/>
              <a:buBlip>
                <a:blip r:embed="rId6"/>
              </a:buBlip>
            </a:pP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  PROCESY POZNAWCZYCH	</a:t>
            </a:r>
          </a:p>
          <a:p>
            <a:pPr>
              <a:buSzPct val="80000"/>
              <a:buBlip>
                <a:blip r:embed="rId6"/>
              </a:buBlip>
            </a:pP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  KONTEKST KULTUROWY	</a:t>
            </a:r>
          </a:p>
          <a:p>
            <a:pPr>
              <a:buSzPct val="80000"/>
              <a:buBlip>
                <a:blip r:embed="rId6"/>
              </a:buBlip>
            </a:pPr>
            <a:r>
              <a:rPr lang="pl-PL" sz="2000" b="1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  EMOCJE		</a:t>
            </a:r>
            <a:endParaRPr lang="pl-PL" sz="2000" dirty="0" smtClean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332656"/>
            <a:ext cx="8784976" cy="59766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l-PL" sz="2000" i="1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Angrilli</a:t>
            </a:r>
            <a:r>
              <a:rPr lang="pl-PL" sz="2000" i="1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et. </a:t>
            </a:r>
            <a:r>
              <a:rPr lang="pl-PL" sz="2000" i="1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all</a:t>
            </a:r>
            <a:r>
              <a:rPr lang="pl-PL" sz="2000" i="1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1997</a:t>
            </a:r>
          </a:p>
          <a:p>
            <a:pPr>
              <a:buNone/>
            </a:pP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	bodźce wizualne oceniane jako nieprzyjemne szacowane są jako dłuższe niż w rzeczywistości, natomiast te oceniane jako przyjemne – postrzegane są jako krótsze</a:t>
            </a:r>
          </a:p>
          <a:p>
            <a:pPr>
              <a:buNone/>
            </a:pPr>
            <a:endParaRPr lang="pl-PL" sz="2000" i="1" dirty="0" smtClean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  <a:p>
            <a:pPr>
              <a:buNone/>
            </a:pPr>
            <a:r>
              <a:rPr lang="en-GB" sz="2000" i="1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Noulhiane</a:t>
            </a:r>
            <a:r>
              <a:rPr lang="pl-PL" sz="2000" i="1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et. </a:t>
            </a:r>
            <a:r>
              <a:rPr lang="pl-PL" sz="2000" i="1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all</a:t>
            </a:r>
            <a:r>
              <a:rPr lang="pl-PL" sz="2000" i="1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2007</a:t>
            </a:r>
          </a:p>
          <a:p>
            <a:pPr>
              <a:buNone/>
            </a:pP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	silnie wzbudzające dźwięki z otoczenia oceniane są jako krótsze niż bodźce słabo wzbudzające</a:t>
            </a:r>
          </a:p>
          <a:p>
            <a:pPr>
              <a:buNone/>
            </a:pPr>
            <a:endParaRPr lang="pl-PL" sz="2000" dirty="0" smtClean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  <a:p>
            <a:pPr>
              <a:buNone/>
            </a:pPr>
            <a:r>
              <a:rPr lang="pl-PL" sz="2000" i="1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Bueno</a:t>
            </a:r>
            <a:r>
              <a:rPr lang="pl-PL" sz="2000" i="1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&amp; </a:t>
            </a:r>
            <a:r>
              <a:rPr lang="pl-PL" sz="2000" i="1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Ramos</a:t>
            </a:r>
            <a:r>
              <a:rPr lang="pl-PL" sz="2000" i="1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2007</a:t>
            </a:r>
          </a:p>
          <a:p>
            <a:pPr>
              <a:buNone/>
            </a:pP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	melodie nacechowane emocjonalnie przetwarzane są jako dłuższe niż te uznawane za neutralne</a:t>
            </a:r>
          </a:p>
          <a:p>
            <a:pPr>
              <a:buNone/>
            </a:pP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	brak różnic w subiektywnym odczuciu czasu trwania melodii smutnych i wesołych </a:t>
            </a:r>
          </a:p>
          <a:p>
            <a:pPr>
              <a:buNone/>
            </a:pPr>
            <a:endParaRPr lang="pl-PL" sz="2000" dirty="0" smtClean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  <a:p>
            <a:pPr>
              <a:buNone/>
            </a:pPr>
            <a:r>
              <a:rPr lang="pl-PL" sz="2000" i="1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Droit-Volet</a:t>
            </a:r>
            <a:r>
              <a:rPr lang="pl-PL" sz="2000" i="1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et. </a:t>
            </a:r>
            <a:r>
              <a:rPr lang="pl-PL" sz="2000" i="1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all</a:t>
            </a:r>
            <a:r>
              <a:rPr lang="pl-PL" sz="2000" i="1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2013</a:t>
            </a:r>
          </a:p>
          <a:p>
            <a:pPr>
              <a:buNone/>
            </a:pP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	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przyjemne</a:t>
            </a: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dźwięki (melodia odtworzona klasycznie) oceniane są jako krótsze niż bodziec </a:t>
            </a:r>
            <a:r>
              <a:rPr lang="pl-PL" sz="2000" b="1" dirty="0" smtClean="0">
                <a:solidFill>
                  <a:srgbClr val="C00000"/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nieprzyjemny</a:t>
            </a: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(ta sama melodia odtworzona od tyłu)</a:t>
            </a:r>
          </a:p>
          <a:p>
            <a:pPr>
              <a:buNone/>
            </a:pP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	melodie 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przyjemne</a:t>
            </a: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(tonalne) są odbierane jako krótsze niż melodie </a:t>
            </a:r>
            <a:r>
              <a:rPr lang="pl-PL" sz="2000" b="1" dirty="0" smtClean="0">
                <a:solidFill>
                  <a:srgbClr val="C00000"/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nieprzyjemne</a:t>
            </a: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(atonalne) </a:t>
            </a:r>
          </a:p>
          <a:p>
            <a:pPr>
              <a:buNone/>
            </a:pPr>
            <a:endParaRPr lang="pl-PL" sz="2800" dirty="0" smtClean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Zderzenia Poznawcze, Warszawa 2018</a:t>
            </a:r>
            <a:endParaRPr lang="pl-PL" dirty="0"/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4572000" y="57332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2699792" y="6021288"/>
            <a:ext cx="518457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chemeClr val="tx1"/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PYTANIE O WPŁYW KONSONANSOWOŚCI</a:t>
            </a:r>
            <a:endParaRPr lang="pl-PL" sz="2000" b="1" dirty="0">
              <a:solidFill>
                <a:schemeClr val="tx1"/>
              </a:solidFill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503040" y="174543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 smtClean="0">
              <a:latin typeface="Bookman Old Style" pitchFamily="18" charset="0"/>
            </a:endParaRP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cxnSp>
        <p:nvCxnSpPr>
          <p:cNvPr id="7" name="Łącznik prosty ze strzałką 6"/>
          <p:cNvCxnSpPr/>
          <p:nvPr/>
        </p:nvCxnSpPr>
        <p:spPr>
          <a:xfrm>
            <a:off x="611560" y="2564904"/>
            <a:ext cx="8172400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1691680" y="162880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chemeClr val="tx2">
                    <a:lumMod val="75000"/>
                  </a:schemeClr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KONSONANSE</a:t>
            </a:r>
            <a:endParaRPr lang="pl-PL" sz="2000" b="1" dirty="0">
              <a:solidFill>
                <a:schemeClr val="tx2">
                  <a:lumMod val="75000"/>
                </a:schemeClr>
              </a:solidFill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899592" y="213285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chemeClr val="tx2">
                    <a:lumMod val="75000"/>
                  </a:schemeClr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doskonałe</a:t>
            </a:r>
            <a:endParaRPr lang="pl-PL" sz="2000" b="1" dirty="0">
              <a:solidFill>
                <a:schemeClr val="tx2">
                  <a:lumMod val="75000"/>
                </a:schemeClr>
              </a:solidFill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5940152" y="1700808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rgbClr val="C00000"/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DYSONANSE</a:t>
            </a:r>
          </a:p>
          <a:p>
            <a:endParaRPr lang="pl-PL" sz="2000" dirty="0">
              <a:solidFill>
                <a:srgbClr val="C00000"/>
              </a:solidFill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2987824" y="2132856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chemeClr val="tx2">
                    <a:lumMod val="75000"/>
                  </a:schemeClr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niedoskonałe</a:t>
            </a:r>
            <a:endParaRPr lang="pl-PL" sz="2000" b="1" dirty="0">
              <a:solidFill>
                <a:schemeClr val="tx2">
                  <a:lumMod val="75000"/>
                </a:schemeClr>
              </a:solidFill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 rot="16200000">
            <a:off x="595592" y="2652881"/>
            <a:ext cx="100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chemeClr val="tx2">
                    <a:lumMod val="75000"/>
                  </a:schemeClr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pryma</a:t>
            </a:r>
            <a:endParaRPr lang="pl-PL" sz="2000" b="1" dirty="0">
              <a:solidFill>
                <a:schemeClr val="tx2">
                  <a:lumMod val="75000"/>
                </a:schemeClr>
              </a:solidFill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 rot="16200000">
            <a:off x="991635" y="2760893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chemeClr val="tx2">
                    <a:lumMod val="75000"/>
                  </a:schemeClr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kwarta</a:t>
            </a:r>
            <a:endParaRPr lang="pl-PL" sz="2000" b="1" dirty="0">
              <a:solidFill>
                <a:schemeClr val="tx2">
                  <a:lumMod val="75000"/>
                </a:schemeClr>
              </a:solidFill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 rot="16200000">
            <a:off x="1315673" y="2724888"/>
            <a:ext cx="1008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chemeClr val="tx2">
                    <a:lumMod val="75000"/>
                  </a:schemeClr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kwinta</a:t>
            </a:r>
            <a:endParaRPr lang="pl-PL" sz="2000" b="1" dirty="0">
              <a:solidFill>
                <a:schemeClr val="tx2">
                  <a:lumMod val="75000"/>
                </a:schemeClr>
              </a:solidFill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7" name="pole tekstowe 16"/>
          <p:cNvSpPr txBox="1"/>
          <p:nvPr/>
        </p:nvSpPr>
        <p:spPr>
          <a:xfrm rot="16200000">
            <a:off x="1711715" y="2760893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chemeClr val="tx2">
                    <a:lumMod val="75000"/>
                  </a:schemeClr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oktawa</a:t>
            </a:r>
            <a:endParaRPr lang="pl-PL" sz="2000" b="1" dirty="0">
              <a:solidFill>
                <a:schemeClr val="tx2">
                  <a:lumMod val="75000"/>
                </a:schemeClr>
              </a:solidFill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8" name="pole tekstowe 17"/>
          <p:cNvSpPr txBox="1"/>
          <p:nvPr/>
        </p:nvSpPr>
        <p:spPr>
          <a:xfrm rot="16200000">
            <a:off x="2539808" y="2724889"/>
            <a:ext cx="1584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chemeClr val="tx2">
                    <a:lumMod val="75000"/>
                  </a:schemeClr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tercja w i m </a:t>
            </a:r>
            <a:endParaRPr lang="pl-PL" sz="2000" b="1" dirty="0">
              <a:solidFill>
                <a:schemeClr val="tx2">
                  <a:lumMod val="75000"/>
                </a:schemeClr>
              </a:solidFill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9" name="pole tekstowe 18"/>
          <p:cNvSpPr txBox="1"/>
          <p:nvPr/>
        </p:nvSpPr>
        <p:spPr>
          <a:xfrm rot="16200000">
            <a:off x="2827839" y="2724889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chemeClr val="tx2">
                    <a:lumMod val="75000"/>
                  </a:schemeClr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seksta w i m </a:t>
            </a:r>
            <a:endParaRPr lang="pl-PL" sz="2000" b="1" dirty="0">
              <a:solidFill>
                <a:schemeClr val="tx2">
                  <a:lumMod val="75000"/>
                </a:schemeClr>
              </a:solidFill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0" name="pole tekstowe 19"/>
          <p:cNvSpPr txBox="1"/>
          <p:nvPr/>
        </p:nvSpPr>
        <p:spPr>
          <a:xfrm rot="16200000">
            <a:off x="4808059" y="290490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rgbClr val="C00000"/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sekunda w i m </a:t>
            </a:r>
            <a:endParaRPr lang="pl-PL" sz="2000" b="1" dirty="0">
              <a:solidFill>
                <a:srgbClr val="C00000"/>
              </a:solidFill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1" name="pole tekstowe 20"/>
          <p:cNvSpPr txBox="1"/>
          <p:nvPr/>
        </p:nvSpPr>
        <p:spPr>
          <a:xfrm rot="16200000">
            <a:off x="5276111" y="2940913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rgbClr val="C00000"/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septyma w i m </a:t>
            </a:r>
            <a:endParaRPr lang="pl-PL" sz="2000" b="1" dirty="0">
              <a:solidFill>
                <a:srgbClr val="C00000"/>
              </a:solidFill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2" name="pole tekstowe 21"/>
          <p:cNvSpPr txBox="1"/>
          <p:nvPr/>
        </p:nvSpPr>
        <p:spPr>
          <a:xfrm rot="16200000">
            <a:off x="6085947" y="2707141"/>
            <a:ext cx="97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rgbClr val="C00000"/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tryton</a:t>
            </a:r>
            <a:endParaRPr lang="pl-PL" sz="2000" b="1" dirty="0">
              <a:solidFill>
                <a:srgbClr val="C00000"/>
              </a:solidFill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5" name="pole tekstowe 24"/>
          <p:cNvSpPr txBox="1"/>
          <p:nvPr/>
        </p:nvSpPr>
        <p:spPr>
          <a:xfrm>
            <a:off x="1115616" y="188640"/>
            <a:ext cx="698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INTERWAŁ</a:t>
            </a:r>
          </a:p>
          <a:p>
            <a:pPr algn="ctr"/>
            <a:r>
              <a:rPr lang="pl-PL" sz="2000" b="1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INTERWAŁ HARMONICZNY</a:t>
            </a:r>
          </a:p>
          <a:p>
            <a:pPr algn="ctr"/>
            <a:r>
              <a:rPr lang="pl-PL" sz="2400" b="1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INTERWAŁ HARMONICZNY PROSTY</a:t>
            </a:r>
            <a:endParaRPr lang="pl-PL" sz="2400" b="1" dirty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7" name="pole tekstowe 26"/>
          <p:cNvSpPr txBox="1"/>
          <p:nvPr/>
        </p:nvSpPr>
        <p:spPr>
          <a:xfrm rot="16200000">
            <a:off x="5708159" y="2652881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err="1" smtClean="0">
                <a:solidFill>
                  <a:srgbClr val="C00000"/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int</a:t>
            </a:r>
            <a:r>
              <a:rPr lang="pl-PL" sz="2000" b="1" dirty="0" smtClean="0">
                <a:solidFill>
                  <a:srgbClr val="C00000"/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 zwiększone  </a:t>
            </a:r>
            <a:endParaRPr lang="pl-PL" sz="2000" b="1" dirty="0">
              <a:solidFill>
                <a:srgbClr val="C00000"/>
              </a:solidFill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8" name="pole tekstowe 27"/>
          <p:cNvSpPr txBox="1"/>
          <p:nvPr/>
        </p:nvSpPr>
        <p:spPr>
          <a:xfrm rot="16200000">
            <a:off x="6068199" y="265288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err="1" smtClean="0">
                <a:solidFill>
                  <a:srgbClr val="C00000"/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int</a:t>
            </a:r>
            <a:r>
              <a:rPr lang="pl-PL" sz="2000" b="1" dirty="0" smtClean="0">
                <a:solidFill>
                  <a:srgbClr val="C00000"/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 zmniejszone</a:t>
            </a:r>
            <a:endParaRPr lang="pl-PL" sz="2000" b="1" dirty="0">
              <a:solidFill>
                <a:srgbClr val="C00000"/>
              </a:solidFill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0" name="pole tekstowe 29"/>
          <p:cNvSpPr txBox="1"/>
          <p:nvPr/>
        </p:nvSpPr>
        <p:spPr>
          <a:xfrm>
            <a:off x="323528" y="4509120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INTERWAŁ PROSTY + INTERWAŁ PROSTY =</a:t>
            </a:r>
            <a:r>
              <a:rPr lang="pl-PL" sz="24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</a:p>
          <a:p>
            <a:pPr algn="ctr"/>
            <a:r>
              <a:rPr lang="pl-PL" sz="24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INTERWAŁ HARMONICZNY ZŁOŻONY </a:t>
            </a:r>
            <a:endParaRPr lang="pl-PL" sz="2400" b="1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1" name="pole tekstowe 30"/>
          <p:cNvSpPr txBox="1"/>
          <p:nvPr/>
        </p:nvSpPr>
        <p:spPr>
          <a:xfrm rot="27345">
            <a:off x="1334057" y="5597255"/>
            <a:ext cx="20178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chemeClr val="accent1">
                    <a:lumMod val="50000"/>
                  </a:schemeClr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MAJOR</a:t>
            </a:r>
          </a:p>
          <a:p>
            <a:r>
              <a:rPr lang="pl-PL" sz="1400" b="1" dirty="0" smtClean="0">
                <a:solidFill>
                  <a:schemeClr val="accent1">
                    <a:lumMod val="50000"/>
                  </a:schemeClr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tercja w + tercja m </a:t>
            </a:r>
            <a:endParaRPr lang="pl-PL" sz="1400" b="1" dirty="0">
              <a:solidFill>
                <a:schemeClr val="accent1">
                  <a:lumMod val="50000"/>
                </a:schemeClr>
              </a:solidFill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2" name="pole tekstowe 31"/>
          <p:cNvSpPr txBox="1"/>
          <p:nvPr/>
        </p:nvSpPr>
        <p:spPr>
          <a:xfrm rot="27345">
            <a:off x="3423511" y="5597813"/>
            <a:ext cx="2159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chemeClr val="accent1">
                    <a:lumMod val="50000"/>
                  </a:schemeClr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MINOR</a:t>
            </a:r>
          </a:p>
          <a:p>
            <a:r>
              <a:rPr lang="pl-PL" sz="1400" b="1" dirty="0" smtClean="0">
                <a:solidFill>
                  <a:schemeClr val="accent1">
                    <a:lumMod val="50000"/>
                  </a:schemeClr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tercja m + tercja w </a:t>
            </a:r>
          </a:p>
          <a:p>
            <a:endParaRPr lang="pl-PL" sz="2000" b="1" dirty="0">
              <a:solidFill>
                <a:schemeClr val="accent1">
                  <a:lumMod val="50000"/>
                </a:schemeClr>
              </a:solidFill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3" name="pole tekstowe 32"/>
          <p:cNvSpPr txBox="1"/>
          <p:nvPr/>
        </p:nvSpPr>
        <p:spPr>
          <a:xfrm>
            <a:off x="5508105" y="5589240"/>
            <a:ext cx="2680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rgbClr val="C00000"/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AUGMENTED</a:t>
            </a:r>
          </a:p>
          <a:p>
            <a:r>
              <a:rPr lang="pl-PL" sz="1600" b="1" dirty="0" smtClean="0">
                <a:solidFill>
                  <a:srgbClr val="C00000"/>
                </a:solidFill>
                <a:latin typeface="Bahnschrift Condensed" pitchFamily="34" charset="0"/>
                <a:ea typeface="Ebrima" pitchFamily="2" charset="0"/>
                <a:cs typeface="Ebrima" pitchFamily="2" charset="0"/>
              </a:rPr>
              <a:t>tercja w + tercja w </a:t>
            </a:r>
          </a:p>
          <a:p>
            <a:endParaRPr lang="pl-PL" sz="2000" b="1" dirty="0">
              <a:solidFill>
                <a:srgbClr val="C00000"/>
              </a:solidFill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cxnSp>
        <p:nvCxnSpPr>
          <p:cNvPr id="34" name="Łącznik prosty ze strzałką 33"/>
          <p:cNvCxnSpPr/>
          <p:nvPr/>
        </p:nvCxnSpPr>
        <p:spPr>
          <a:xfrm flipV="1">
            <a:off x="539552" y="5445224"/>
            <a:ext cx="8216984" cy="315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ymbol zastępczy stopki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Bahnschrift Condensed" pitchFamily="34" charset="0"/>
              </a:rPr>
              <a:t>HIPOTEZY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  <p:pic>
        <p:nvPicPr>
          <p:cNvPr id="6" name="Obraz 5" descr="McDermott_better.PNG"/>
          <p:cNvPicPr>
            <a:picLocks noChangeAspect="1"/>
          </p:cNvPicPr>
          <p:nvPr/>
        </p:nvPicPr>
        <p:blipFill>
          <a:blip r:embed="rId2" cstate="print"/>
          <a:srcRect r="48913"/>
          <a:stretch>
            <a:fillRect/>
          </a:stretch>
        </p:blipFill>
        <p:spPr>
          <a:xfrm>
            <a:off x="2915816" y="1124744"/>
            <a:ext cx="3384376" cy="2374651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3563888" y="357301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latin typeface="Bahnschrift Condensed" pitchFamily="34" charset="0"/>
              </a:rPr>
              <a:t>(</a:t>
            </a:r>
            <a:r>
              <a:rPr lang="pl-PL" sz="2000" dirty="0" err="1" smtClean="0">
                <a:latin typeface="Bahnschrift Condensed" pitchFamily="34" charset="0"/>
              </a:rPr>
              <a:t>McDermott</a:t>
            </a:r>
            <a:r>
              <a:rPr lang="pl-PL" sz="2000" dirty="0" smtClean="0">
                <a:latin typeface="Bahnschrift Condensed" pitchFamily="34" charset="0"/>
              </a:rPr>
              <a:t> et. al., 2016)</a:t>
            </a:r>
            <a:endParaRPr lang="pl-PL" sz="2000" dirty="0">
              <a:latin typeface="Bahnschrift Condensed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755576" y="4293096"/>
            <a:ext cx="7416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latin typeface="Bahnschrift Condensed" pitchFamily="34" charset="0"/>
              </a:rPr>
              <a:t>„</a:t>
            </a:r>
            <a:r>
              <a:rPr lang="pl-PL" sz="2000" dirty="0" err="1" smtClean="0">
                <a:latin typeface="Bahnschrift Condensed" pitchFamily="34" charset="0"/>
              </a:rPr>
              <a:t>Average</a:t>
            </a:r>
            <a:r>
              <a:rPr lang="pl-PL" sz="2000" dirty="0" smtClean="0">
                <a:latin typeface="Bahnschrift Condensed" pitchFamily="34" charset="0"/>
              </a:rPr>
              <a:t> </a:t>
            </a:r>
            <a:r>
              <a:rPr lang="en-US" sz="2000" dirty="0" smtClean="0">
                <a:latin typeface="Bahnschrift Condensed" pitchFamily="34" charset="0"/>
              </a:rPr>
              <a:t>pleasantness ratings of consonant and dissonant musical stimuli by 47 US</a:t>
            </a:r>
            <a:r>
              <a:rPr lang="pl-PL" sz="2000" dirty="0" smtClean="0">
                <a:latin typeface="Bahnschrift Condensed" pitchFamily="34" charset="0"/>
              </a:rPr>
              <a:t> </a:t>
            </a:r>
            <a:r>
              <a:rPr lang="en-US" sz="2000" dirty="0" smtClean="0">
                <a:latin typeface="Bahnschrift Condensed" pitchFamily="34" charset="0"/>
              </a:rPr>
              <a:t>musicians (US-M) and 50 </a:t>
            </a:r>
            <a:r>
              <a:rPr lang="en-US" sz="2000" dirty="0" err="1" smtClean="0">
                <a:latin typeface="Bahnschrift Condensed" pitchFamily="34" charset="0"/>
              </a:rPr>
              <a:t>Tsimane</a:t>
            </a:r>
            <a:r>
              <a:rPr lang="en-US" sz="2000" dirty="0" smtClean="0">
                <a:latin typeface="Bahnschrift Condensed" pitchFamily="34" charset="0"/>
              </a:rPr>
              <a:t>’. Two-note chords were intervals from</a:t>
            </a:r>
            <a:r>
              <a:rPr lang="pl-PL" sz="2000" dirty="0" smtClean="0">
                <a:latin typeface="Bahnschrift Condensed" pitchFamily="34" charset="0"/>
              </a:rPr>
              <a:t> </a:t>
            </a:r>
            <a:r>
              <a:rPr lang="en-US" sz="2000" dirty="0" smtClean="0">
                <a:latin typeface="Bahnschrift Condensed" pitchFamily="34" charset="0"/>
              </a:rPr>
              <a:t>the chromatic scale. Triads were major or augmented. Vocal harmonies</a:t>
            </a:r>
            <a:r>
              <a:rPr lang="pl-PL" sz="2000" dirty="0" smtClean="0">
                <a:latin typeface="Bahnschrift Condensed" pitchFamily="34" charset="0"/>
              </a:rPr>
              <a:t> </a:t>
            </a:r>
            <a:r>
              <a:rPr lang="en-US" sz="2000" dirty="0" smtClean="0">
                <a:latin typeface="Bahnschrift Condensed" pitchFamily="34" charset="0"/>
              </a:rPr>
              <a:t>(intervals from the chromatic scale) were generated from recordings of</a:t>
            </a:r>
            <a:r>
              <a:rPr lang="pl-PL" sz="2000" dirty="0" smtClean="0">
                <a:latin typeface="Bahnschrift Condensed" pitchFamily="34" charset="0"/>
              </a:rPr>
              <a:t> </a:t>
            </a:r>
            <a:r>
              <a:rPr lang="pl-PL" sz="2000" dirty="0" err="1" smtClean="0">
                <a:latin typeface="Bahnschrift Condensed" pitchFamily="34" charset="0"/>
              </a:rPr>
              <a:t>Tsimane</a:t>
            </a:r>
            <a:r>
              <a:rPr lang="pl-PL" sz="2000" dirty="0" smtClean="0">
                <a:latin typeface="Bahnschrift Condensed" pitchFamily="34" charset="0"/>
              </a:rPr>
              <a:t>’ </a:t>
            </a:r>
            <a:r>
              <a:rPr lang="pl-PL" sz="2000" dirty="0" err="1" smtClean="0">
                <a:latin typeface="Bahnschrift Condensed" pitchFamily="34" charset="0"/>
              </a:rPr>
              <a:t>vocalists</a:t>
            </a:r>
            <a:r>
              <a:rPr lang="pl-PL" sz="2000" dirty="0" smtClean="0">
                <a:latin typeface="Bahnschrift Condensed" pitchFamily="34" charset="0"/>
              </a:rPr>
              <a:t>.”</a:t>
            </a:r>
            <a:endParaRPr lang="pl-PL" sz="2000" dirty="0">
              <a:latin typeface="Bahnschrift Condensed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VIERORD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3528392" cy="2629959"/>
          </a:xfrm>
        </p:spPr>
      </p:pic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4211960" y="188640"/>
            <a:ext cx="49320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sz="28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Prawo </a:t>
            </a:r>
            <a:r>
              <a:rPr lang="pl-PL" sz="2800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Vierordt’a</a:t>
            </a:r>
            <a:r>
              <a:rPr lang="pl-PL" sz="28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</a:t>
            </a:r>
          </a:p>
          <a:p>
            <a:pPr algn="ctr">
              <a:spcBef>
                <a:spcPts val="600"/>
              </a:spcBef>
            </a:pPr>
            <a:endParaRPr lang="pl-PL" sz="2800" b="1" dirty="0" smtClean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krótkie interwały są reprodukowanie jako dłuższe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długie interwały są reprodukowane jako krótsze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najbardziej precyzyjna reprodukcja dotyczy interwałów</a:t>
            </a:r>
            <a:b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</a:b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w pobliżu tzw. </a:t>
            </a:r>
            <a:r>
              <a:rPr lang="pl-PL" sz="2000" b="1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„</a:t>
            </a:r>
            <a:r>
              <a:rPr lang="pl-PL" sz="2000" b="1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indifference</a:t>
            </a:r>
            <a:r>
              <a:rPr lang="pl-PL" sz="2000" b="1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point” </a:t>
            </a: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(1,5-3 sec)</a:t>
            </a:r>
            <a:endParaRPr lang="pl-PL" sz="2000" dirty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pic>
        <p:nvPicPr>
          <p:cNvPr id="7" name="Obraz 6" descr="VIERORDT_M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2996952"/>
            <a:ext cx="4176464" cy="3341170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5940152" y="4869160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N = 100 </a:t>
            </a:r>
          </a:p>
          <a:p>
            <a:endParaRPr lang="pl-PL" sz="2000" dirty="0" smtClean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  <a:p>
            <a:pPr algn="r"/>
            <a:r>
              <a:rPr lang="pl-PL" sz="2000" i="1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F </a:t>
            </a: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(2,4333) = 150,208; </a:t>
            </a:r>
            <a:r>
              <a:rPr lang="pl-PL" sz="2000" i="1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p </a:t>
            </a:r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 &lt; 0,05</a:t>
            </a:r>
            <a:endParaRPr lang="pl-PL" sz="2000" dirty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pic>
        <p:nvPicPr>
          <p:cNvPr id="9" name="Obraz 8" descr="Tabela_DURATI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2996952"/>
            <a:ext cx="4536163" cy="1816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Autofit/>
          </a:bodyPr>
          <a:lstStyle/>
          <a:p>
            <a:r>
              <a:rPr lang="pl-PL" sz="32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REPRODUKCJA</a:t>
            </a:r>
            <a:r>
              <a:rPr lang="pl-PL" sz="3200" dirty="0" smtClean="0">
                <a:latin typeface="Bookman Old Style" pitchFamily="18" charset="0"/>
              </a:rPr>
              <a:t/>
            </a:r>
            <a:br>
              <a:rPr lang="pl-PL" sz="3200" dirty="0" smtClean="0">
                <a:latin typeface="Bookman Old Style" pitchFamily="18" charset="0"/>
              </a:rPr>
            </a:br>
            <a:endParaRPr lang="pl-PL" sz="3200" dirty="0">
              <a:latin typeface="Bookman Old Style" pitchFamily="18" charset="0"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  <p:pic>
        <p:nvPicPr>
          <p:cNvPr id="8" name="Symbol zastępczy zawartości 3" descr="reproductio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9512" y="1052736"/>
            <a:ext cx="8694026" cy="2939301"/>
          </a:xfrm>
        </p:spPr>
      </p:pic>
      <p:sp>
        <p:nvSpPr>
          <p:cNvPr id="7" name="pole tekstowe 6"/>
          <p:cNvSpPr txBox="1"/>
          <p:nvPr/>
        </p:nvSpPr>
        <p:spPr>
          <a:xfrm>
            <a:off x="1691680" y="4437112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ABSOLUTE ERROR</a:t>
            </a:r>
            <a:endParaRPr lang="en-US" sz="2000" dirty="0" smtClean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  <a:p>
            <a:endParaRPr lang="en-US" sz="2000" dirty="0" smtClean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  <a:p>
            <a:r>
              <a:rPr lang="en-US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	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Obraz 12" descr="Przechwytywani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3728" y="4869160"/>
            <a:ext cx="1872208" cy="1067743"/>
          </a:xfrm>
          <a:prstGeom prst="rect">
            <a:avLst/>
          </a:prstGeom>
        </p:spPr>
      </p:pic>
      <p:sp>
        <p:nvSpPr>
          <p:cNvPr id="14" name="pole tekstowe 13"/>
          <p:cNvSpPr txBox="1"/>
          <p:nvPr/>
        </p:nvSpPr>
        <p:spPr>
          <a:xfrm>
            <a:off x="4211960" y="4437112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RELATIVE ERROR </a:t>
            </a:r>
          </a:p>
          <a:p>
            <a:endParaRPr lang="pl-PL" sz="2000" dirty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pic>
        <p:nvPicPr>
          <p:cNvPr id="15" name="Obraz 14" descr="Przechwytywani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4048" y="4869160"/>
            <a:ext cx="1584176" cy="947399"/>
          </a:xfrm>
          <a:prstGeom prst="rect">
            <a:avLst/>
          </a:prstGeom>
        </p:spPr>
      </p:pic>
      <p:sp>
        <p:nvSpPr>
          <p:cNvPr id="16" name="pole tekstowe 15"/>
          <p:cNvSpPr txBox="1"/>
          <p:nvPr/>
        </p:nvSpPr>
        <p:spPr>
          <a:xfrm>
            <a:off x="3131840" y="6021288"/>
            <a:ext cx="40324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(</a:t>
            </a:r>
            <a:r>
              <a:rPr lang="pl-PL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Mioni</a:t>
            </a:r>
            <a:r>
              <a:rPr lang="pl-PL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</a:t>
            </a:r>
            <a:r>
              <a:rPr lang="pl-PL" dirty="0" err="1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Stablum</a:t>
            </a:r>
            <a:r>
              <a:rPr lang="pl-PL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, McClintock, 2014)</a:t>
            </a:r>
          </a:p>
          <a:p>
            <a:endParaRPr lang="pl-PL" sz="2000" dirty="0">
              <a:latin typeface="Bahnschrif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pl-PL" sz="36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REPRODUKCJA</a:t>
            </a:r>
            <a:r>
              <a:rPr lang="pl-PL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/>
            </a:r>
            <a:br>
              <a:rPr lang="pl-PL" dirty="0" smtClean="0">
                <a:latin typeface="Ebrima" pitchFamily="2" charset="0"/>
                <a:ea typeface="Ebrima" pitchFamily="2" charset="0"/>
                <a:cs typeface="Ebrima" pitchFamily="2" charset="0"/>
              </a:rPr>
            </a:br>
            <a:endParaRPr lang="pl-PL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  <p:pic>
        <p:nvPicPr>
          <p:cNvPr id="7" name="Symbol zastępczy zawartości 4" descr="LINES.png"/>
          <p:cNvPicPr>
            <a:picLocks noChangeAspect="1"/>
          </p:cNvPicPr>
          <p:nvPr/>
        </p:nvPicPr>
        <p:blipFill>
          <a:blip r:embed="rId3" cstate="print"/>
          <a:srcRect l="5664" b="43243"/>
          <a:stretch>
            <a:fillRect/>
          </a:stretch>
        </p:blipFill>
        <p:spPr>
          <a:xfrm>
            <a:off x="317938" y="1052736"/>
            <a:ext cx="4338579" cy="2088232"/>
          </a:xfrm>
          <a:prstGeom prst="rect">
            <a:avLst/>
          </a:prstGeom>
        </p:spPr>
      </p:pic>
      <p:pic>
        <p:nvPicPr>
          <p:cNvPr id="8" name="Obraz 7" descr="LINES_RATIO.png"/>
          <p:cNvPicPr>
            <a:picLocks noChangeAspect="1"/>
          </p:cNvPicPr>
          <p:nvPr/>
        </p:nvPicPr>
        <p:blipFill>
          <a:blip r:embed="rId4" cstate="print"/>
          <a:srcRect l="4858" b="62766"/>
          <a:stretch>
            <a:fillRect/>
          </a:stretch>
        </p:blipFill>
        <p:spPr>
          <a:xfrm>
            <a:off x="4644008" y="1810848"/>
            <a:ext cx="4248472" cy="1330120"/>
          </a:xfrm>
          <a:prstGeom prst="rect">
            <a:avLst/>
          </a:prstGeom>
        </p:spPr>
      </p:pic>
      <p:pic>
        <p:nvPicPr>
          <p:cNvPr id="14" name="Obraz 13" descr="rep_a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36" y="3212976"/>
            <a:ext cx="4231595" cy="2568464"/>
          </a:xfrm>
          <a:prstGeom prst="rect">
            <a:avLst/>
          </a:prstGeom>
        </p:spPr>
      </p:pic>
      <p:pic>
        <p:nvPicPr>
          <p:cNvPr id="15" name="Obraz 14" descr="rep_ratio.PNG"/>
          <p:cNvPicPr>
            <a:picLocks noChangeAspect="1"/>
          </p:cNvPicPr>
          <p:nvPr/>
        </p:nvPicPr>
        <p:blipFill>
          <a:blip r:embed="rId6" cstate="print"/>
          <a:srcRect r="2389"/>
          <a:stretch>
            <a:fillRect/>
          </a:stretch>
        </p:blipFill>
        <p:spPr>
          <a:xfrm>
            <a:off x="4644008" y="3212976"/>
            <a:ext cx="4248472" cy="2580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l-PL" sz="36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ESTYMACJA</a:t>
            </a:r>
            <a:endParaRPr lang="pl-PL" dirty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Zderzenia Poznawcze, Warszawa 2018</a:t>
            </a:r>
            <a:endParaRPr lang="pl-PL"/>
          </a:p>
        </p:txBody>
      </p:sp>
      <p:pic>
        <p:nvPicPr>
          <p:cNvPr id="8" name="Symbol zastępczy zawartości 3" descr="22404003_1665036070238035_1957565160_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9552" y="1196752"/>
            <a:ext cx="8229600" cy="2360665"/>
          </a:xfrm>
        </p:spPr>
      </p:pic>
      <p:pic>
        <p:nvPicPr>
          <p:cNvPr id="5" name="Obraz 4" descr="Przechwytywani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6859" y="4653136"/>
            <a:ext cx="2359119" cy="1152128"/>
          </a:xfrm>
          <a:prstGeom prst="rect">
            <a:avLst/>
          </a:prstGeom>
        </p:spPr>
      </p:pic>
      <p:pic>
        <p:nvPicPr>
          <p:cNvPr id="7" name="Obraz 6" descr="Przechwytywanie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8024" y="4725144"/>
            <a:ext cx="2066739" cy="974878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5292080" y="400506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ESTIMATE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1619672" y="4005064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ABSOLUTE ESTIMATE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419872" y="594928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(</a:t>
            </a:r>
            <a:r>
              <a:rPr lang="en-US" sz="2000" dirty="0" smtClean="0">
                <a:latin typeface="Bahnschrift Condensed" pitchFamily="34" charset="0"/>
                <a:ea typeface="Ebrima" pitchFamily="2" charset="0"/>
                <a:cs typeface="Ebrima" pitchFamily="2" charset="0"/>
              </a:rPr>
              <a:t>Khan, Sharma, Dixit, 2006)</a:t>
            </a:r>
          </a:p>
          <a:p>
            <a:endParaRPr lang="pl-PL" sz="2000" dirty="0">
              <a:latin typeface="Bahnschrift Condensed" pitchFamily="34" charset="0"/>
              <a:ea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5473</TotalTime>
  <Words>1355</Words>
  <Application>Microsoft Office PowerPoint</Application>
  <PresentationFormat>Pokaz na ekranie (4:3)</PresentationFormat>
  <Paragraphs>150</Paragraphs>
  <Slides>15</Slides>
  <Notes>12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Motyw pakietu Office</vt:lpstr>
      <vt:lpstr>  KONSONANSOWOŚĆ BODŹCA DŹWIĘKOWEGO  A SUBIEKTYWNE ODCZUCIE UPŁYWAJĄCEGO CZASU   EKSPERYMENTALNA WERYFIKACJA METOD BADAWCZYCH </vt:lpstr>
      <vt:lpstr>Slajd 2</vt:lpstr>
      <vt:lpstr>Slajd 3</vt:lpstr>
      <vt:lpstr>Slajd 4</vt:lpstr>
      <vt:lpstr>HIPOTEZY</vt:lpstr>
      <vt:lpstr>Slajd 6</vt:lpstr>
      <vt:lpstr>REPRODUKCJA </vt:lpstr>
      <vt:lpstr>REPRODUKCJA </vt:lpstr>
      <vt:lpstr>ESTYMACJA</vt:lpstr>
      <vt:lpstr>ESTYMACJA</vt:lpstr>
      <vt:lpstr>PORÓWNANIE INTERWAŁÓW </vt:lpstr>
      <vt:lpstr>PORÓWNANIE INTERWAŁÓW </vt:lpstr>
      <vt:lpstr>Slajd 13</vt:lpstr>
      <vt:lpstr>WYKONANIE W PARADYGMATACH</vt:lpstr>
      <vt:lpstr>LITEARTURA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DominikaD</dc:creator>
  <cp:lastModifiedBy>DominikaD</cp:lastModifiedBy>
  <cp:revision>212</cp:revision>
  <dcterms:created xsi:type="dcterms:W3CDTF">2018-04-25T15:44:09Z</dcterms:created>
  <dcterms:modified xsi:type="dcterms:W3CDTF">2019-05-04T18:07:26Z</dcterms:modified>
</cp:coreProperties>
</file>