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42803763"/>
  <p:notesSz cx="6788150" cy="9923463"/>
  <p:embeddedFontLst>
    <p:embeddedFont>
      <p:font typeface="Abadi Extra Light" panose="020B0204020104020204" pitchFamily="3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-18"/>
      <p:regular r:id="rId9"/>
      <p:bold r:id="rId10"/>
      <p:italic r:id="rId11"/>
      <p:boldItalic r:id="rId12"/>
    </p:embeddedFont>
    <p:embeddedFont>
      <p:font typeface="Lato Black" panose="020F0A02020204030203" pitchFamily="34" charset="-18"/>
      <p:bold r:id="rId13"/>
      <p:boldItalic r:id="rId14"/>
    </p:embeddedFont>
    <p:embeddedFont>
      <p:font typeface="Lato Light" panose="020F0302020204030203" pitchFamily="34" charset="-18"/>
      <p:regular r:id="rId15"/>
      <p:bold r:id="rId16"/>
      <p:italic r:id="rId17"/>
      <p:boldItalic r:id="rId18"/>
    </p:embeddedFont>
    <p:embeddedFont>
      <p:font typeface="Lora" panose="020B0604020202020204" charset="-18"/>
      <p:regular r:id="rId19"/>
      <p:bold r:id="rId20"/>
      <p:italic r:id="rId21"/>
      <p:boldItalic r:id="rId22"/>
    </p:embeddedFont>
    <p:embeddedFont>
      <p:font typeface="Poppins" panose="020B0604020202020204" charset="-18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764">
          <p15:clr>
            <a:srgbClr val="A4A3A4"/>
          </p15:clr>
        </p15:guide>
        <p15:guide id="2" pos="9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2447D5-3D15-468A-9EF9-C1B61229E755}">
  <a:tblStyle styleId="{452447D5-3D15-468A-9EF9-C1B61229E7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2704" y="116"/>
      </p:cViewPr>
      <p:guideLst>
        <p:guide orient="horz" pos="8764"/>
        <p:guide pos="9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1575" y="744250"/>
            <a:ext cx="4525650" cy="3721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8800" y="4713625"/>
            <a:ext cx="5430500" cy="446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78800" y="4713625"/>
            <a:ext cx="5430500" cy="446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744538"/>
            <a:ext cx="263048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70641" y="7005156"/>
            <a:ext cx="25733932" cy="1490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5"/>
              <a:buFont typeface="Calibri"/>
              <a:buNone/>
              <a:defRPr sz="19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4402" y="22481888"/>
            <a:ext cx="22706410" cy="1033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/>
            </a:lvl1pPr>
            <a:lvl2pPr lvl="1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/>
            </a:lvl2pPr>
            <a:lvl3pPr lvl="2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/>
            </a:lvl3pPr>
            <a:lvl4pPr lvl="3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4pPr>
            <a:lvl5pPr lvl="4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5pPr>
            <a:lvl6pPr lvl="5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6pPr>
            <a:lvl7pPr lvl="6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7pPr>
            <a:lvl8pPr lvl="7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8pPr>
            <a:lvl9pPr lvl="8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558308" y="11917633"/>
            <a:ext cx="27158595" cy="2611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6792641" y="17151963"/>
            <a:ext cx="36274212" cy="652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6452764" y="10813091"/>
            <a:ext cx="36274212" cy="1920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081421" y="11394520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65654" y="10671229"/>
            <a:ext cx="26112370" cy="1780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5"/>
              <a:buFont typeface="Calibri"/>
              <a:buNone/>
              <a:defRPr sz="19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065654" y="28644847"/>
            <a:ext cx="26112370" cy="93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 sz="662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None/>
              <a:defRPr sz="59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081421" y="11394520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5326827" y="11394520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085364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085368" y="10492870"/>
            <a:ext cx="12807831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 b="1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 b="1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 b="1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085368" y="15635264"/>
            <a:ext cx="12807831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5326828" y="10492870"/>
            <a:ext cx="12870910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 b="1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 b="1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 b="1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5326828" y="15635264"/>
            <a:ext cx="12870910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Calibri"/>
              <a:buNone/>
              <a:defRPr sz="1059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2870909" y="6162959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901382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0595"/>
              <a:buChar char="•"/>
              <a:defRPr sz="10595"/>
            </a:lvl1pPr>
            <a:lvl2pPr marL="914400" lvl="1" indent="-817308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71"/>
              <a:buChar char="•"/>
              <a:defRPr sz="9271"/>
            </a:lvl2pPr>
            <a:lvl3pPr marL="1371600" lvl="2" indent="-733171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Char char="•"/>
              <a:defRPr sz="7946"/>
            </a:lvl3pPr>
            <a:lvl4pPr marL="1828800" lvl="3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4pPr>
            <a:lvl5pPr marL="2286000" lvl="4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5pPr>
            <a:lvl6pPr marL="2743200" lvl="5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6pPr>
            <a:lvl7pPr marL="3200400" lvl="6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7pPr>
            <a:lvl8pPr marL="3657600" lvl="7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8pPr>
            <a:lvl9pPr marL="4114800" lvl="8" indent="-649096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085364" y="12841129"/>
            <a:ext cx="9764544" cy="23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5"/>
              <a:buNone/>
              <a:defRPr sz="4635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3"/>
              <a:buNone/>
              <a:defRPr sz="3973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Calibri"/>
              <a:buNone/>
              <a:defRPr sz="1059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2870909" y="6162959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Arial"/>
              <a:buNone/>
              <a:defRPr sz="105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None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085364" y="12841129"/>
            <a:ext cx="9764544" cy="23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5"/>
              <a:buNone/>
              <a:defRPr sz="4635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3"/>
              <a:buNone/>
              <a:defRPr sz="3973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81421" y="11394520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3"/>
              <a:buFont typeface="Arial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D33533-2567-49FB-9527-A2431D2A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005" y="7081606"/>
            <a:ext cx="3901226" cy="4167340"/>
          </a:xfrm>
          <a:prstGeom prst="rect">
            <a:avLst/>
          </a:prstGeom>
        </p:spPr>
      </p:pic>
      <p:graphicFrame>
        <p:nvGraphicFramePr>
          <p:cNvPr id="134" name="Google Shape;134;p13"/>
          <p:cNvGraphicFramePr/>
          <p:nvPr>
            <p:extLst>
              <p:ext uri="{D42A27DB-BD31-4B8C-83A1-F6EECF244321}">
                <p14:modId xmlns:p14="http://schemas.microsoft.com/office/powerpoint/2010/main" val="3356149255"/>
              </p:ext>
            </p:extLst>
          </p:nvPr>
        </p:nvGraphicFramePr>
        <p:xfrm>
          <a:off x="23484845" y="21690765"/>
          <a:ext cx="5576693" cy="1654464"/>
        </p:xfrm>
        <a:graphic>
          <a:graphicData uri="http://schemas.openxmlformats.org/drawingml/2006/table">
            <a:tbl>
              <a:tblPr>
                <a:noFill/>
                <a:tableStyleId>{452447D5-3D15-468A-9EF9-C1B61229E755}</a:tableStyleId>
              </a:tblPr>
              <a:tblGrid>
                <a:gridCol w="136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14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u="none" strike="noStrike" cap="none" dirty="0">
                          <a:solidFill>
                            <a:srgbClr val="9FC5E8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0.75s </a:t>
                      </a:r>
                      <a:endParaRPr sz="1400" u="none" strike="noStrike" cap="none" dirty="0">
                        <a:solidFill>
                          <a:srgbClr val="9FC5E8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u="none" strike="noStrike" cap="none" dirty="0">
                          <a:solidFill>
                            <a:srgbClr val="1EBDB9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1.60s </a:t>
                      </a:r>
                      <a:endParaRPr sz="1400" u="none" strike="noStrike" cap="none" dirty="0">
                        <a:solidFill>
                          <a:srgbClr val="1EBDB9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accent5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3.00s </a:t>
                      </a:r>
                      <a:endParaRPr sz="1400" u="none" strike="noStrike" cap="none">
                        <a:solidFill>
                          <a:schemeClr val="accent5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EA9999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0.75s </a:t>
                      </a:r>
                      <a:endParaRPr sz="1400" u="none" strike="noStrike" cap="none">
                        <a:solidFill>
                          <a:srgbClr val="EA9999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u="none" strike="noStrike" cap="none" dirty="0">
                          <a:solidFill>
                            <a:srgbClr val="C35858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1.60s </a:t>
                      </a:r>
                      <a:endParaRPr sz="1400" u="none" strike="noStrike" cap="none" dirty="0">
                        <a:solidFill>
                          <a:srgbClr val="C35858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u="none" strike="noStrike" cap="none" dirty="0">
                          <a:solidFill>
                            <a:srgbClr val="85200C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3.00s </a:t>
                      </a:r>
                      <a:endParaRPr sz="1400" b="1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7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l-PL" sz="1200" b="1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AMPLITUDE </a:t>
                      </a:r>
                      <a:r>
                        <a:rPr lang="pl-PL" sz="120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    </a:t>
                      </a:r>
                      <a:endParaRPr sz="120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l-PL" sz="120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[𝞵V]</a:t>
                      </a:r>
                      <a:endParaRPr sz="120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sz="1400" b="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0.4</a:t>
                      </a:r>
                      <a:endParaRPr sz="1400" b="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400" b="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2.2</a:t>
                      </a:r>
                      <a:endParaRPr sz="1400" b="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1.6</a:t>
                      </a:r>
                      <a:endParaRPr sz="1400" b="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2.0</a:t>
                      </a:r>
                      <a:endParaRPr sz="1400" b="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7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l-PL" sz="1200" b="1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DELAY</a:t>
                      </a:r>
                      <a:endParaRPr sz="1200" b="1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l-PL" sz="120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[ms]</a:t>
                      </a:r>
                      <a:endParaRPr sz="120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750</a:t>
                      </a:r>
                      <a:endParaRPr sz="1400" b="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1000</a:t>
                      </a:r>
                      <a:endParaRPr sz="1400" b="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900</a:t>
                      </a:r>
                      <a:endParaRPr sz="1400" b="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1100</a:t>
                      </a:r>
                      <a:endParaRPr sz="1400" b="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2000</a:t>
                      </a:r>
                      <a:endParaRPr sz="1400" b="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400" b="0" u="none" strike="noStrike" cap="none" dirty="0">
                          <a:latin typeface="Lato"/>
                          <a:ea typeface="Lato"/>
                          <a:cs typeface="Lato"/>
                          <a:sym typeface="Lato"/>
                        </a:rPr>
                        <a:t>3200</a:t>
                      </a:r>
                      <a:endParaRPr sz="1400" b="0" u="none" strike="noStrike" cap="none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270000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7044" y="27011475"/>
            <a:ext cx="11382731" cy="857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5">
            <a:alphaModFix/>
          </a:blip>
          <a:srcRect t="4888" r="1400"/>
          <a:stretch/>
        </p:blipFill>
        <p:spPr>
          <a:xfrm>
            <a:off x="19846613" y="12158413"/>
            <a:ext cx="8875471" cy="456548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86" name="Google Shape;86;p13"/>
          <p:cNvSpPr/>
          <p:nvPr/>
        </p:nvSpPr>
        <p:spPr>
          <a:xfrm>
            <a:off x="-1" y="40381084"/>
            <a:ext cx="30275213" cy="2422679"/>
          </a:xfrm>
          <a:prstGeom prst="rect">
            <a:avLst/>
          </a:prstGeom>
          <a:solidFill>
            <a:srgbClr val="803D8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0"/>
            <a:ext cx="30275099" cy="4599600"/>
          </a:xfrm>
          <a:prstGeom prst="rect">
            <a:avLst/>
          </a:prstGeom>
          <a:solidFill>
            <a:srgbClr val="803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10584" y="491765"/>
            <a:ext cx="28859699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l-PL" sz="6600" b="0" i="0" u="none" strike="noStrike" cap="small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COUNTING CHANGES IN COMPLEX ACOUSTIC ENVIRONMENTS.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192275" y="1805150"/>
            <a:ext cx="16317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l-PL"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Paweł CIŚLIK</a:t>
            </a:r>
            <a:r>
              <a:rPr lang="pl-PL" sz="3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1</a:t>
            </a:r>
            <a:r>
              <a:rPr lang="pl-PL"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Dominika DRĄŻYK</a:t>
            </a:r>
            <a:r>
              <a:rPr lang="pl-PL" sz="3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2</a:t>
            </a:r>
            <a:r>
              <a:rPr lang="pl-PL"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Bernhard ENGLITZ </a:t>
            </a:r>
            <a:r>
              <a:rPr lang="pl-PL" sz="3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pl-PL"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Urszula </a:t>
            </a:r>
            <a:r>
              <a:rPr lang="pl-PL"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GÓRSKA</a:t>
            </a:r>
            <a:r>
              <a:rPr lang="pl-PL" sz="3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3,4</a:t>
            </a:r>
            <a:r>
              <a:rPr lang="pl-PL"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600" b="1" i="0" u="none" strike="noStrike" cap="small" baseline="30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432" y="40639863"/>
            <a:ext cx="3867382" cy="1701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5410199" y="40743117"/>
            <a:ext cx="5216359" cy="1823936"/>
            <a:chOff x="6610583" y="28773059"/>
            <a:chExt cx="5532799" cy="1934581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7">
              <a:alphaModFix/>
            </a:blip>
            <a:srcRect b="22562"/>
            <a:stretch/>
          </p:blipFill>
          <p:spPr>
            <a:xfrm>
              <a:off x="6610583" y="28773059"/>
              <a:ext cx="1774009" cy="1805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8565582" y="29048341"/>
              <a:ext cx="3577800" cy="165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pl-PL" sz="8000" b="0" i="0" u="none" strike="noStrike" cap="non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C-Lab</a:t>
              </a:r>
              <a:endParaRPr sz="8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1083714" y="5013505"/>
            <a:ext cx="13079485" cy="1461525"/>
            <a:chOff x="2294417" y="10015835"/>
            <a:chExt cx="13280014" cy="1461525"/>
          </a:xfrm>
        </p:grpSpPr>
        <p:sp>
          <p:nvSpPr>
            <p:cNvPr id="95" name="Google Shape;95;p13"/>
            <p:cNvSpPr/>
            <p:nvPr/>
          </p:nvSpPr>
          <p:spPr>
            <a:xfrm>
              <a:off x="2294417" y="10015835"/>
              <a:ext cx="1374747" cy="1461525"/>
            </a:xfrm>
            <a:prstGeom prst="ellipse">
              <a:avLst/>
            </a:prstGeom>
            <a:solidFill>
              <a:srgbClr val="803D8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334431" y="10292103"/>
              <a:ext cx="12240000" cy="908991"/>
            </a:xfrm>
            <a:prstGeom prst="roundRect">
              <a:avLst>
                <a:gd name="adj" fmla="val 16667"/>
              </a:avLst>
            </a:prstGeom>
            <a:noFill/>
            <a:ln w="57150" cap="flat" cmpd="sng">
              <a:solidFill>
                <a:srgbClr val="803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pl-PL" sz="5400" b="0" i="0" u="none" strike="noStrike" cap="small">
                  <a:solidFill>
                    <a:srgbClr val="803D8A"/>
                  </a:solidFill>
                  <a:latin typeface="Poppins"/>
                  <a:ea typeface="Poppins"/>
                  <a:cs typeface="Poppins"/>
                  <a:sym typeface="Poppins"/>
                </a:rPr>
                <a:t>	</a:t>
              </a:r>
              <a:r>
                <a:rPr lang="pl-PL" sz="6000" b="0" i="0" u="none" strike="noStrike" cap="small">
                  <a:solidFill>
                    <a:srgbClr val="803D8A"/>
                  </a:solidFill>
                  <a:latin typeface="Poppins"/>
                  <a:ea typeface="Poppins"/>
                  <a:cs typeface="Poppins"/>
                  <a:sym typeface="Poppins"/>
                </a:rPr>
                <a:t>Background</a:t>
              </a:r>
              <a:endParaRPr sz="1800" b="0" i="0" u="none" strike="noStrike" cap="small">
                <a:solidFill>
                  <a:srgbClr val="803D8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71823" y="10142681"/>
              <a:ext cx="1019933" cy="12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pl-PL" sz="7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</a:t>
              </a:r>
              <a:endParaRPr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083717" y="19754006"/>
            <a:ext cx="12791462" cy="1461525"/>
            <a:chOff x="2303903" y="9019139"/>
            <a:chExt cx="13270528" cy="1461525"/>
          </a:xfrm>
        </p:grpSpPr>
        <p:sp>
          <p:nvSpPr>
            <p:cNvPr id="99" name="Google Shape;99;p13"/>
            <p:cNvSpPr/>
            <p:nvPr/>
          </p:nvSpPr>
          <p:spPr>
            <a:xfrm>
              <a:off x="2303903" y="9019139"/>
              <a:ext cx="1374747" cy="1461525"/>
            </a:xfrm>
            <a:prstGeom prst="ellipse">
              <a:avLst/>
            </a:prstGeom>
            <a:solidFill>
              <a:srgbClr val="803D8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334431" y="9249687"/>
              <a:ext cx="12240000" cy="908991"/>
            </a:xfrm>
            <a:prstGeom prst="roundRect">
              <a:avLst>
                <a:gd name="adj" fmla="val 16667"/>
              </a:avLst>
            </a:prstGeom>
            <a:noFill/>
            <a:ln w="57150" cap="flat" cmpd="sng">
              <a:solidFill>
                <a:srgbClr val="803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pl-PL" sz="5400" b="0" i="0" u="none" strike="noStrike" cap="small">
                  <a:solidFill>
                    <a:srgbClr val="803D8A"/>
                  </a:solidFill>
                  <a:latin typeface="Poppins"/>
                  <a:ea typeface="Poppins"/>
                  <a:cs typeface="Poppins"/>
                  <a:sym typeface="Poppins"/>
                </a:rPr>
                <a:t>	</a:t>
              </a:r>
              <a:r>
                <a:rPr lang="pl-PL" sz="6000" b="0" i="0" u="none" strike="noStrike" cap="small">
                  <a:solidFill>
                    <a:srgbClr val="803D8A"/>
                  </a:solidFill>
                  <a:latin typeface="Poppins"/>
                  <a:ea typeface="Poppins"/>
                  <a:cs typeface="Poppins"/>
                  <a:sym typeface="Poppins"/>
                </a:rPr>
                <a:t>Methods</a:t>
              </a:r>
              <a:endParaRPr sz="1800" b="0" i="0" u="none" strike="noStrike" cap="small">
                <a:solidFill>
                  <a:srgbClr val="803D8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71823" y="9100265"/>
              <a:ext cx="1019933" cy="12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pl-PL" sz="7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</a:t>
              </a:r>
              <a:endParaRPr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15252390" y="27916652"/>
            <a:ext cx="13917454" cy="1461525"/>
            <a:chOff x="2294417" y="10015835"/>
            <a:chExt cx="13280014" cy="1461525"/>
          </a:xfrm>
        </p:grpSpPr>
        <p:sp>
          <p:nvSpPr>
            <p:cNvPr id="103" name="Google Shape;103;p13"/>
            <p:cNvSpPr/>
            <p:nvPr/>
          </p:nvSpPr>
          <p:spPr>
            <a:xfrm>
              <a:off x="2294417" y="10015835"/>
              <a:ext cx="1374747" cy="1461525"/>
            </a:xfrm>
            <a:prstGeom prst="ellipse">
              <a:avLst/>
            </a:prstGeom>
            <a:solidFill>
              <a:srgbClr val="803D8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34431" y="10292103"/>
              <a:ext cx="12240000" cy="908991"/>
            </a:xfrm>
            <a:prstGeom prst="roundRect">
              <a:avLst>
                <a:gd name="adj" fmla="val 16667"/>
              </a:avLst>
            </a:prstGeom>
            <a:noFill/>
            <a:ln w="57150" cap="flat" cmpd="sng">
              <a:solidFill>
                <a:srgbClr val="803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pl-PL" sz="5400" b="0" i="0" u="none" strike="noStrike" cap="small">
                  <a:solidFill>
                    <a:srgbClr val="803D8A"/>
                  </a:solidFill>
                  <a:latin typeface="Poppins"/>
                  <a:ea typeface="Poppins"/>
                  <a:cs typeface="Poppins"/>
                  <a:sym typeface="Poppins"/>
                </a:rPr>
                <a:t>	</a:t>
              </a:r>
              <a:r>
                <a:rPr lang="pl-PL" sz="6000" b="0" i="0" u="none" strike="noStrike" cap="small">
                  <a:solidFill>
                    <a:srgbClr val="803D8A"/>
                  </a:solidFill>
                  <a:latin typeface="Poppins"/>
                  <a:ea typeface="Poppins"/>
                  <a:cs typeface="Poppins"/>
                  <a:sym typeface="Poppins"/>
                </a:rPr>
                <a:t>Discussion</a:t>
              </a:r>
              <a:endParaRPr sz="1800" b="0" i="0" u="none" strike="noStrike" cap="small">
                <a:solidFill>
                  <a:srgbClr val="803D8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471823" y="10142681"/>
              <a:ext cx="1019933" cy="12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pl-PL" sz="7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</a:t>
              </a:r>
              <a:endParaRPr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15252406" y="4995105"/>
            <a:ext cx="13762077" cy="1461525"/>
            <a:chOff x="2294417" y="10015835"/>
            <a:chExt cx="13280014" cy="1461525"/>
          </a:xfrm>
        </p:grpSpPr>
        <p:sp>
          <p:nvSpPr>
            <p:cNvPr id="107" name="Google Shape;107;p13"/>
            <p:cNvSpPr/>
            <p:nvPr/>
          </p:nvSpPr>
          <p:spPr>
            <a:xfrm>
              <a:off x="2294417" y="10015835"/>
              <a:ext cx="1374747" cy="1461525"/>
            </a:xfrm>
            <a:prstGeom prst="ellipse">
              <a:avLst/>
            </a:prstGeom>
            <a:solidFill>
              <a:srgbClr val="803D8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334431" y="10292103"/>
              <a:ext cx="12240000" cy="909000"/>
            </a:xfrm>
            <a:prstGeom prst="roundRect">
              <a:avLst>
                <a:gd name="adj" fmla="val 16667"/>
              </a:avLst>
            </a:prstGeom>
            <a:noFill/>
            <a:ln w="57150" cap="flat" cmpd="sng">
              <a:solidFill>
                <a:srgbClr val="803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pl-PL" sz="5400" b="0" i="0" u="none" strike="noStrike" cap="small">
                  <a:solidFill>
                    <a:srgbClr val="803D8A"/>
                  </a:solidFill>
                  <a:latin typeface="Poppins"/>
                  <a:ea typeface="Poppins"/>
                  <a:cs typeface="Poppins"/>
                  <a:sym typeface="Poppins"/>
                </a:rPr>
                <a:t>	</a:t>
              </a:r>
              <a:r>
                <a:rPr lang="pl-PL" sz="6000" b="0" i="0" u="none" strike="noStrike" cap="small">
                  <a:solidFill>
                    <a:srgbClr val="803D8A"/>
                  </a:solidFill>
                  <a:latin typeface="Poppins"/>
                  <a:ea typeface="Poppins"/>
                  <a:cs typeface="Poppins"/>
                  <a:sym typeface="Poppins"/>
                </a:rPr>
                <a:t>Results</a:t>
              </a:r>
              <a:endParaRPr sz="1800" b="0" i="0" u="none" strike="noStrike" cap="small">
                <a:solidFill>
                  <a:srgbClr val="803D8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507129" y="10235655"/>
              <a:ext cx="1020000" cy="10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pl-PL" sz="6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</a:t>
              </a:r>
              <a:endPara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/>
          <p:nvPr/>
        </p:nvSpPr>
        <p:spPr>
          <a:xfrm>
            <a:off x="2128106" y="21275566"/>
            <a:ext cx="7850083" cy="1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l-PL" sz="36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Participants</a:t>
            </a:r>
            <a:r>
              <a:rPr lang="pl-PL" sz="3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13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healthy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volunteers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mean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age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2</a:t>
            </a:r>
            <a:r>
              <a:rPr lang="en-US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7.2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SD 5.</a:t>
            </a:r>
            <a:r>
              <a:rPr lang="en-US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; </a:t>
            </a:r>
            <a:r>
              <a:rPr lang="en-US" sz="24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8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females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higher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education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). 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All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of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them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did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not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reported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any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known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hearing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problem.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165907" y="26641684"/>
            <a:ext cx="2355132" cy="7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l-PL" sz="3600" b="0" i="0" u="none" strike="noStrike" cap="none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Procedure</a:t>
            </a:r>
            <a:r>
              <a:rPr lang="pl-PL" sz="3200" b="0" i="0" u="none" strike="noStrike" cap="none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sz="2400" b="0" i="0" u="none" strike="noStrike" cap="none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108024" y="35475060"/>
            <a:ext cx="12460414" cy="437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l-PL" sz="36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Data </a:t>
            </a:r>
            <a:r>
              <a:rPr lang="pl-PL" sz="36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analysis</a:t>
            </a:r>
            <a:r>
              <a:rPr lang="pl-PL" sz="36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sz="36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buSzPts val="2000"/>
            </a:pP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Preprocessing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downsampling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to 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512Hz, </a:t>
            </a:r>
            <a:r>
              <a:rPr lang="en-US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average reference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artifact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rejection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amplitude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limits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+/- 200</a:t>
            </a:r>
            <a:r>
              <a:rPr lang="en-US" sz="2200" dirty="0">
                <a:latin typeface="Abadi Extra Light" panose="020B0604020202020204" pitchFamily="34" charset="0"/>
                <a:ea typeface="Arial" panose="020B0604020202020204" pitchFamily="34" charset="0"/>
              </a:rPr>
              <a:t>µV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maximal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voltage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step 250</a:t>
            </a:r>
            <a:r>
              <a:rPr lang="en-US" sz="2200" dirty="0">
                <a:latin typeface="Abadi Extra Light" panose="020B0604020202020204" pitchFamily="34" charset="0"/>
                <a:ea typeface="Arial" panose="020B0604020202020204" pitchFamily="34" charset="0"/>
              </a:rPr>
              <a:t>µV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/ms)</a:t>
            </a:r>
            <a:r>
              <a:rPr lang="pl-PL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l-PL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0.1 </a:t>
            </a:r>
            <a:r>
              <a:rPr lang="pl-PL" sz="2200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Hz</a:t>
            </a:r>
            <a:r>
              <a:rPr lang="pl-PL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high-pass </a:t>
            </a:r>
            <a:r>
              <a:rPr lang="en-US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to </a:t>
            </a:r>
            <a:r>
              <a:rPr lang="pl-PL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40 </a:t>
            </a:r>
            <a:r>
              <a:rPr lang="pl-PL" sz="2200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Hz</a:t>
            </a:r>
            <a:r>
              <a:rPr lang="pl-PL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200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low</a:t>
            </a:r>
            <a:r>
              <a:rPr lang="pl-PL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-pass</a:t>
            </a:r>
            <a:r>
              <a:rPr lang="en-US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filters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,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pochs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segmentation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: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pl-PL" sz="22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relative</a:t>
            </a:r>
            <a:r>
              <a:rPr lang="pl-PL" sz="22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to stimulus </a:t>
            </a:r>
            <a:r>
              <a:rPr lang="pl-PL" sz="22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onset</a:t>
            </a:r>
            <a:r>
              <a:rPr lang="pl-PL" sz="22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-500 to 2000 ms (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baseline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-200 to 0 ms) from ‘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Cz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’, ‘C1’, ‘C2’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channels</a:t>
            </a:r>
            <a:r>
              <a:rPr lang="en-US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;</a:t>
            </a:r>
            <a:endParaRPr sz="22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342900" lvl="0" indent="-342900">
              <a:lnSpc>
                <a:spcPct val="150000"/>
              </a:lnSpc>
              <a:buSzPts val="2000"/>
              <a:buFont typeface="Noto Sans Symbols"/>
              <a:buChar char="⮚"/>
            </a:pP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pl-PL" sz="22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relative</a:t>
            </a:r>
            <a:r>
              <a:rPr lang="pl-PL" sz="22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to change: 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-200 ms to 2000 ms </a:t>
            </a:r>
            <a:r>
              <a:rPr lang="pl-PL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l-PL" sz="2200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baseline</a:t>
            </a:r>
            <a:r>
              <a:rPr lang="pl-PL" sz="2200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-200 to 0 ms) 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from ‘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Pz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’ and ‘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POz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’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channels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22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analysis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was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performed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in Brain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Vision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Analyzer 2 (Brain Products, </a:t>
            </a:r>
            <a:r>
              <a:rPr lang="pl-PL" sz="22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Gilching</a:t>
            </a:r>
            <a:r>
              <a:rPr lang="pl-PL" sz="2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, DE) </a:t>
            </a:r>
            <a:endParaRPr sz="2200"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7"/>
              </a:buClr>
              <a:buSzPts val="2400"/>
              <a:buFont typeface="Lato Hairline"/>
              <a:buNone/>
            </a:pPr>
            <a:endParaRPr sz="24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7"/>
              </a:buClr>
              <a:buSzPts val="2400"/>
              <a:buFont typeface="Lato Hairline"/>
              <a:buNone/>
            </a:pPr>
            <a:endParaRPr sz="24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3" name="Google Shape;113;p13"/>
          <p:cNvSpPr/>
          <p:nvPr/>
        </p:nvSpPr>
        <p:spPr>
          <a:xfrm rot="2687668">
            <a:off x="5147283" y="16479145"/>
            <a:ext cx="1355432" cy="6009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13"/>
          <p:cNvGrpSpPr/>
          <p:nvPr/>
        </p:nvGrpSpPr>
        <p:grpSpPr>
          <a:xfrm>
            <a:off x="11771469" y="40569859"/>
            <a:ext cx="6732271" cy="1965369"/>
            <a:chOff x="11803379" y="40569859"/>
            <a:chExt cx="6732271" cy="1965369"/>
          </a:xfrm>
        </p:grpSpPr>
        <p:sp>
          <p:nvSpPr>
            <p:cNvPr id="115" name="Google Shape;115;p13"/>
            <p:cNvSpPr/>
            <p:nvPr/>
          </p:nvSpPr>
          <p:spPr>
            <a:xfrm>
              <a:off x="11803379" y="41055363"/>
              <a:ext cx="6732271" cy="1479866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4658231" y="40569859"/>
              <a:ext cx="1022563" cy="1022563"/>
            </a:xfrm>
            <a:prstGeom prst="ellipse">
              <a:avLst/>
            </a:prstGeom>
            <a:solidFill>
              <a:srgbClr val="803D8A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4769403" y="40643909"/>
              <a:ext cx="8002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pl-PL"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</a:t>
              </a: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12388097" y="41559419"/>
              <a:ext cx="5989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l-PL" sz="4000" b="0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u.j.gorska@gmail.com</a:t>
              </a:r>
              <a:endPara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10402613" y="17797484"/>
            <a:ext cx="9047400" cy="888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16224010" y="29570460"/>
            <a:ext cx="13440828" cy="753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>
              <a:lnSpc>
                <a:spcPct val="150000"/>
              </a:lnSpc>
              <a:buClr>
                <a:schemeClr val="dk1"/>
              </a:buClr>
              <a:buSzPts val="2900"/>
              <a:buFont typeface="Lato Light"/>
              <a:buChar char="➢"/>
            </a:pPr>
            <a:r>
              <a:rPr lang="en-US" sz="2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 amplitude of the PO potential tends to reversely scale with the time the texture was sampled.</a:t>
            </a:r>
          </a:p>
          <a:p>
            <a:pPr marL="457200" indent="-412750">
              <a:lnSpc>
                <a:spcPct val="150000"/>
              </a:lnSpc>
              <a:buClr>
                <a:schemeClr val="dk1"/>
              </a:buClr>
              <a:buSzPts val="2900"/>
              <a:buFont typeface="Lato Light"/>
              <a:buChar char="➢"/>
            </a:pPr>
            <a:r>
              <a:rPr lang="en-US" sz="2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 increase in </a:t>
            </a:r>
            <a:r>
              <a:rPr lang="en-US" sz="2900" dirty="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rPr>
              <a:t>cognitive load </a:t>
            </a:r>
            <a:r>
              <a:rPr lang="en-US" sz="2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and the time of rote rehearsal could cause the attenuation of the response for the longest change times .</a:t>
            </a:r>
            <a:endParaRPr lang="en-US" dirty="0"/>
          </a:p>
          <a:p>
            <a:pPr marL="44450" lvl="0">
              <a:lnSpc>
                <a:spcPct val="150000"/>
              </a:lnSpc>
              <a:buClr>
                <a:schemeClr val="dk1"/>
              </a:buClr>
              <a:buSzPts val="2900"/>
            </a:pPr>
            <a:endParaRPr lang="en-US" sz="15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indent="-412750">
              <a:lnSpc>
                <a:spcPct val="150000"/>
              </a:lnSpc>
              <a:buClr>
                <a:schemeClr val="dk1"/>
              </a:buClr>
              <a:buSzPts val="2900"/>
              <a:buFont typeface="Lato Light"/>
              <a:buChar char="➢"/>
            </a:pPr>
            <a:r>
              <a:rPr lang="en-US" sz="2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Subject could form </a:t>
            </a:r>
            <a:r>
              <a:rPr lang="en-US" sz="2900" dirty="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rPr>
              <a:t>expectation</a:t>
            </a:r>
            <a:r>
              <a:rPr lang="en-US" sz="2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of maximal sound duration and consequently expect more the change that occur later than sooner </a:t>
            </a:r>
            <a:r>
              <a:rPr lang="en-US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(as in Boubenec et al., 2017) </a:t>
            </a:r>
            <a:r>
              <a:rPr lang="en-US" sz="2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and moreover of the time of the change as the multiple of the most common CTs, what was reflected by a continued accumulation of evidence even before the change.</a:t>
            </a:r>
          </a:p>
          <a:p>
            <a:pPr marL="457200" indent="-412750">
              <a:lnSpc>
                <a:spcPct val="150000"/>
              </a:lnSpc>
              <a:buClr>
                <a:schemeClr val="dk1"/>
              </a:buClr>
              <a:buSzPts val="2900"/>
              <a:buFont typeface="Lato Light"/>
              <a:buChar char="➢"/>
            </a:pPr>
            <a:endParaRPr lang="en-US" sz="15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indent="-412750">
              <a:lnSpc>
                <a:spcPct val="150000"/>
              </a:lnSpc>
              <a:buClr>
                <a:schemeClr val="dk1"/>
              </a:buClr>
              <a:buSzPts val="2900"/>
              <a:buFont typeface="Lato Light"/>
              <a:buChar char="➢"/>
            </a:pPr>
            <a:r>
              <a:rPr lang="en-US" sz="26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en-US" sz="2600" dirty="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rPr>
              <a:t>current paradigm served as one of the tests of change detection in naturalistic stimuli towards the method for diagnosing patients with disorders of consciousness (PDOC)</a:t>
            </a:r>
            <a:endParaRPr lang="en-US" sz="2600" dirty="0">
              <a:solidFill>
                <a:schemeClr val="accent6"/>
              </a:solidFill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7580773" y="2558157"/>
            <a:ext cx="151137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 </a:t>
            </a:r>
            <a:r>
              <a:rPr lang="pl-PL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Institute of Psychology, Jagiellonian University, Krakow, Poland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 </a:t>
            </a:r>
            <a:r>
              <a:rPr lang="pl-PL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Cognitive Science Laboratory, Institute of Philosophy, Jagiellonian University, Krakow, Poland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 </a:t>
            </a:r>
            <a:r>
              <a:rPr lang="pl-PL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Department of Neurophysiology, Donders Institute, Radboud University Nijmegen, The Netherlands</a:t>
            </a:r>
            <a:endParaRPr sz="2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 </a:t>
            </a:r>
            <a:r>
              <a:rPr lang="pl-PL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Psychophysiology Laboratory, Institute of Psychology, Jagiellonian University, Krakow, Poland </a:t>
            </a:r>
            <a:b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small" baseline="30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35536" y="40429947"/>
            <a:ext cx="5820246" cy="242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911714" y="40746822"/>
            <a:ext cx="1467730" cy="16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648883" y="41081138"/>
            <a:ext cx="2044806" cy="1319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/>
          <p:nvPr/>
        </p:nvSpPr>
        <p:spPr>
          <a:xfrm>
            <a:off x="15484706" y="37231034"/>
            <a:ext cx="13873800" cy="262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5828650" y="37427825"/>
            <a:ext cx="13185900" cy="2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l-PL" sz="3000" b="0" i="0" u="none" strike="noStrike" cap="small" dirty="0">
                <a:solidFill>
                  <a:srgbClr val="803D8A"/>
                </a:solidFill>
                <a:latin typeface="Poppins"/>
                <a:ea typeface="Poppins"/>
                <a:cs typeface="Poppins"/>
                <a:sym typeface="Poppins"/>
              </a:rPr>
              <a:t>REFERENCES:</a:t>
            </a:r>
            <a:endParaRPr sz="1400" b="0" i="0" u="none" strike="noStrike" cap="none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SzPts val="1500"/>
            </a:pP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Boubenec, Y.,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Lawlor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, J., Górska, U.,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Shamma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, S.,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Englitz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, B., 2017.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Detecting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changes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in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dynamic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complex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acoustic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environments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elife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6. </a:t>
            </a:r>
            <a:endParaRPr lang="en-US" sz="15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SzPts val="1500"/>
            </a:pPr>
            <a:endParaRPr lang="en-US" sz="5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SzPts val="1500"/>
            </a:pP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Górska 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U.,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Rupp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A., Boubenec Y.,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Celikel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T.,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Englitz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B. (2018)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Evidence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Integration in Natural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Acoustic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Textures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during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Active and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Passive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Listening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eNeuro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5(2),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b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Kelly S. P., O’Connell R. G. (2013)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Internal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external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influences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on the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rate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of sensory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evidence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accumulation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in the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human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brain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 J </a:t>
            </a:r>
            <a:r>
              <a:rPr lang="pl-PL" sz="15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Neurosci</a:t>
            </a:r>
            <a: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33:19434–19441</a:t>
            </a:r>
            <a:endParaRPr lang="en-US" sz="15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buSzPts val="1500"/>
            </a:pPr>
            <a:endParaRPr lang="en-US" sz="5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buSzPts val="1500"/>
            </a:pPr>
            <a:r>
              <a:rPr lang="en-US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McDermott J. H., </a:t>
            </a:r>
            <a:r>
              <a:rPr lang="en-US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Simoncelli</a:t>
            </a:r>
            <a:r>
              <a:rPr lang="en-US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E. P. (2011) Sound texture perception via statistics of the auditory periphery: evidence from sound synthesis. Neuron 71:926–940.</a:t>
            </a:r>
          </a:p>
          <a:p>
            <a:pPr lvl="0">
              <a:buSzPts val="1500"/>
            </a:pPr>
            <a:endParaRPr lang="en-US" sz="5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SzPts val="1500"/>
            </a:pP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O’Connell, R.G.,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Dockree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, P.M., Kelly, S.P., 2012. A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supramodal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accumulation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-to-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bound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signal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that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determines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perceptual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decisions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in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humans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 Nat. </a:t>
            </a:r>
            <a:r>
              <a:rPr lang="pl-PL" sz="1500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Neurosci</a:t>
            </a:r>
            <a:r>
              <a:rPr lang="pl-PL" sz="15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 15, 1729–1735..</a:t>
            </a:r>
            <a:br>
              <a:rPr lang="pl-PL" sz="15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sz="1500" b="0" i="0" u="none" strike="noStrike" cap="none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140773" y="23791075"/>
            <a:ext cx="8777100" cy="21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l-PL" sz="36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Stimuli</a:t>
            </a:r>
            <a:r>
              <a:rPr lang="pl-PL" sz="32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sz="32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240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natural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auditory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textures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stimuli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with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slightly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different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statistics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; half of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them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changed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their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statistics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b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e.g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 from rain to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bubbles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)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at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the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random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time (0.75s, 1.6s </a:t>
            </a:r>
            <a:r>
              <a:rPr lang="pl-PL" sz="24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or</a:t>
            </a:r>
            <a:r>
              <a:rPr lang="pl-PL" sz="24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3.0s)</a:t>
            </a:r>
            <a:endParaRPr sz="24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19813466" y="23869187"/>
            <a:ext cx="9288136" cy="342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C.</a:t>
            </a:r>
            <a:r>
              <a:rPr lang="pl-PL" sz="18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scalp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distribution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of the parieto-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occipital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potential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(351 - 450 ms the change). Data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were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averaged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over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all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stimuli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from 0.75s change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condition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dirty="0"/>
          </a:p>
          <a:p>
            <a:pPr marL="0" marR="0" lvl="0" indent="0" algn="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D. Parieto-</a:t>
            </a:r>
            <a:r>
              <a:rPr lang="pl-PL" sz="18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occipital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electrodes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aligned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to stimulus </a:t>
            </a:r>
            <a:r>
              <a:rPr lang="pl-PL" sz="18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onset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Change in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statistics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leads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to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premature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ERP with the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greater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amplitude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comparing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to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trials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where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there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was no change.  </a:t>
            </a:r>
            <a:endParaRPr sz="18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E.</a:t>
            </a:r>
            <a:r>
              <a:rPr lang="pl-PL" sz="18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Parieto-</a:t>
            </a:r>
            <a:r>
              <a:rPr lang="pl-PL" sz="18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occipital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electrodes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aligned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to change in </a:t>
            </a:r>
            <a:r>
              <a:rPr lang="pl-PL" sz="1800" b="1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statistics</a:t>
            </a:r>
            <a:r>
              <a:rPr lang="pl-PL" sz="1800" b="1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amplitude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slope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of the PO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potential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varies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for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different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change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times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;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amplitude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is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the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greatest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for 0.75s,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lower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for 3.0s and the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lowest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for 1.6s,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while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the 3.0s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condition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starts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faster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, 0.75s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later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and the 1.6s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endParaRPr sz="1800" b="1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4574500" y="7104996"/>
            <a:ext cx="4391045" cy="377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1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A.</a:t>
            </a:r>
            <a:r>
              <a:rPr lang="pl-PL" sz="18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scalp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distribution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of the P2 component (180-219ms)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is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centered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with a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slight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asymmetry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toward</a:t>
            </a:r>
            <a:r>
              <a:rPr lang="en-US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the front. </a:t>
            </a:r>
            <a:endParaRPr lang="en-US" sz="18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Data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were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averaged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over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all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stimuli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8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</a:t>
            </a:r>
            <a:r>
              <a:rPr lang="pl-PL" sz="1800" b="1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An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onset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of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an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auditory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stimulus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creates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classical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complex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, with a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negative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component (N1, </a:t>
            </a:r>
            <a:r>
              <a:rPr lang="en-US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peak at 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82 ms)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followed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by a </a:t>
            </a:r>
            <a:r>
              <a:rPr lang="pl-PL" sz="1800" b="0" i="0" u="none" strike="noStrike" cap="none" dirty="0" err="1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positive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component (P2, </a:t>
            </a:r>
            <a:r>
              <a:rPr lang="en-US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peak at</a:t>
            </a: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191 ms)</a:t>
            </a:r>
            <a:r>
              <a:rPr lang="en-US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dirty="0"/>
          </a:p>
          <a:p>
            <a:pPr marL="0" marR="0" lvl="0" indent="0" algn="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800" b="0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0" y="0"/>
            <a:ext cx="302752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pl-PL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3"/>
          <p:cNvGrpSpPr/>
          <p:nvPr/>
        </p:nvGrpSpPr>
        <p:grpSpPr>
          <a:xfrm>
            <a:off x="10563885" y="17875781"/>
            <a:ext cx="8724900" cy="8724900"/>
            <a:chOff x="9775123" y="14000819"/>
            <a:chExt cx="8724900" cy="8724900"/>
          </a:xfrm>
        </p:grpSpPr>
        <p:sp>
          <p:nvSpPr>
            <p:cNvPr id="136" name="Google Shape;136;p13"/>
            <p:cNvSpPr/>
            <p:nvPr/>
          </p:nvSpPr>
          <p:spPr>
            <a:xfrm>
              <a:off x="9775123" y="14000819"/>
              <a:ext cx="8724900" cy="8724900"/>
            </a:xfrm>
            <a:prstGeom prst="ellipse">
              <a:avLst/>
            </a:prstGeom>
            <a:solidFill>
              <a:srgbClr val="1C1C17">
                <a:alpha val="74509"/>
              </a:srgbClr>
            </a:solidFill>
            <a:ln w="254000" cap="flat" cmpd="sng">
              <a:solidFill>
                <a:schemeClr val="lt1">
                  <a:alpha val="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 txBox="1"/>
            <p:nvPr/>
          </p:nvSpPr>
          <p:spPr>
            <a:xfrm>
              <a:off x="10146970" y="15592747"/>
              <a:ext cx="7981200" cy="16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pl-PL" sz="6000" b="0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OUR APPROACH:</a:t>
              </a:r>
              <a:endParaRPr sz="6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285750" marR="0" lvl="0" indent="-571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285750" marR="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Char char=""/>
              </a:pPr>
              <a:r>
                <a:rPr lang="pl-PL" sz="36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verify change detection process during active engagement </a:t>
              </a:r>
              <a:br>
                <a:rPr lang="pl-PL" sz="36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pl-PL" sz="36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in counting task, by investigating </a:t>
              </a:r>
              <a:br>
                <a:rPr lang="pl-PL" sz="36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pl-PL" sz="36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 occurrence and the characteristics </a:t>
              </a:r>
              <a:br>
                <a:rPr lang="pl-PL" sz="36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pl-PL" sz="36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of </a:t>
              </a:r>
              <a:r>
                <a:rPr lang="pl-PL" sz="36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late parieto-occipital (PO) potential </a:t>
              </a:r>
              <a:endParaRPr sz="36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endParaRPr sz="6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138" name="Google Shape;138;p13"/>
          <p:cNvCxnSpPr>
            <a:cxnSpLocks/>
          </p:cNvCxnSpPr>
          <p:nvPr/>
        </p:nvCxnSpPr>
        <p:spPr>
          <a:xfrm flipV="1">
            <a:off x="27067100" y="12100659"/>
            <a:ext cx="0" cy="4366493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9" name="Google Shape;139;p13"/>
          <p:cNvCxnSpPr>
            <a:cxnSpLocks/>
          </p:cNvCxnSpPr>
          <p:nvPr/>
        </p:nvCxnSpPr>
        <p:spPr>
          <a:xfrm flipV="1">
            <a:off x="24300700" y="12100659"/>
            <a:ext cx="0" cy="4366493"/>
          </a:xfrm>
          <a:prstGeom prst="straightConnector1">
            <a:avLst/>
          </a:prstGeom>
          <a:noFill/>
          <a:ln w="19050" cap="flat" cmpd="sng">
            <a:solidFill>
              <a:srgbClr val="C3585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0" name="Google Shape;140;p13"/>
          <p:cNvCxnSpPr>
            <a:cxnSpLocks/>
          </p:cNvCxnSpPr>
          <p:nvPr/>
        </p:nvCxnSpPr>
        <p:spPr>
          <a:xfrm flipV="1">
            <a:off x="22655133" y="12100645"/>
            <a:ext cx="0" cy="4366506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305402" y="17102221"/>
            <a:ext cx="468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24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24690196" y="17666997"/>
            <a:ext cx="4427003" cy="1597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l-PL" sz="20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  </a:t>
            </a:r>
            <a:r>
              <a:rPr lang="pl-PL" sz="19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CT	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   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CHANGE</a:t>
            </a:r>
            <a:r>
              <a:rPr lang="en-US" sz="1600" dirty="0">
                <a:latin typeface="Lato Black"/>
                <a:ea typeface="Lato Black"/>
                <a:cs typeface="Lato Black"/>
                <a:sym typeface="Lato Black"/>
              </a:rPr>
              <a:t>                   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   NO-CHANGE</a:t>
            </a:r>
            <a:endParaRPr sz="1600" b="0" i="0" u="none" strike="noStrike" cap="none" dirty="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l-PL" sz="18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 3.00s</a:t>
            </a:r>
            <a:r>
              <a:rPr lang="pl-PL" sz="1800" b="0" i="0" u="none" strike="noStrike" cap="none" dirty="0">
                <a:solidFill>
                  <a:srgbClr val="85200C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pl-PL" sz="1900" b="0" i="0" u="none" strike="noStrike" cap="none" dirty="0">
                <a:solidFill>
                  <a:srgbClr val="85200C"/>
                </a:solidFill>
                <a:latin typeface="Lato Black"/>
                <a:ea typeface="Lato Black"/>
                <a:cs typeface="Lato Black"/>
                <a:sym typeface="Lato Black"/>
              </a:rPr>
              <a:t>	</a:t>
            </a:r>
            <a:r>
              <a:rPr lang="pl-PL" sz="2200" b="0" i="0" u="none" strike="noStrike" cap="none" dirty="0">
                <a:solidFill>
                  <a:srgbClr val="85200C"/>
                </a:solidFill>
                <a:latin typeface="Lato Black"/>
                <a:ea typeface="Lato Black"/>
                <a:cs typeface="Lato Black"/>
                <a:sym typeface="Lato Black"/>
              </a:rPr>
              <a:t>-----------</a:t>
            </a:r>
            <a:r>
              <a:rPr lang="pl-PL" sz="19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	</a:t>
            </a:r>
            <a:r>
              <a:rPr lang="pl-PL" sz="2200" b="0" i="0" u="none" strike="noStrike" cap="none" dirty="0">
                <a:solidFill>
                  <a:schemeClr val="accent5"/>
                </a:solidFill>
                <a:latin typeface="Lato Black"/>
                <a:ea typeface="Lato Black"/>
                <a:cs typeface="Lato Black"/>
                <a:sym typeface="Lato Black"/>
              </a:rPr>
              <a:t>-----------</a:t>
            </a:r>
            <a:endParaRPr sz="2200" b="0" i="0" u="none" strike="noStrike" cap="none" dirty="0">
              <a:solidFill>
                <a:schemeClr val="accent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l-PL" sz="1800" b="0" i="0" u="none" strike="noStrike" cap="none" dirty="0">
                <a:solidFill>
                  <a:srgbClr val="C35858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1.60s</a:t>
            </a:r>
            <a:r>
              <a:rPr lang="pl-PL" sz="1800" b="0" i="0" u="none" strike="noStrike" cap="none" dirty="0">
                <a:solidFill>
                  <a:srgbClr val="C35858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pl-PL" sz="1900" b="0" i="0" u="none" strike="noStrike" cap="none" dirty="0">
                <a:solidFill>
                  <a:srgbClr val="C35858"/>
                </a:solidFill>
                <a:latin typeface="Lato Black"/>
                <a:ea typeface="Lato Black"/>
                <a:cs typeface="Lato Black"/>
                <a:sym typeface="Lato Black"/>
              </a:rPr>
              <a:t>	</a:t>
            </a:r>
            <a:r>
              <a:rPr lang="pl-PL" sz="2200" b="0" i="0" u="none" strike="noStrike" cap="none" dirty="0">
                <a:solidFill>
                  <a:srgbClr val="C35858"/>
                </a:solidFill>
                <a:latin typeface="Lato Black"/>
                <a:ea typeface="Lato Black"/>
                <a:cs typeface="Lato Black"/>
                <a:sym typeface="Lato Black"/>
              </a:rPr>
              <a:t>-----------</a:t>
            </a:r>
            <a:r>
              <a:rPr lang="pl-PL" sz="22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pl-PL" sz="19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	</a:t>
            </a:r>
            <a:r>
              <a:rPr lang="pl-PL" sz="2200" b="0" i="0" u="none" strike="noStrike" cap="none" dirty="0">
                <a:solidFill>
                  <a:srgbClr val="1EBDB9"/>
                </a:solidFill>
                <a:latin typeface="Lato Black"/>
                <a:ea typeface="Lato Black"/>
                <a:cs typeface="Lato Black"/>
                <a:sym typeface="Lato Black"/>
              </a:rPr>
              <a:t>-----------</a:t>
            </a:r>
            <a:endParaRPr sz="2200" b="0" i="0" u="none" strike="noStrike" cap="none" dirty="0">
              <a:solidFill>
                <a:srgbClr val="1EBDB9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l-PL" sz="1800" b="0" i="0" u="none" strike="noStrike" cap="none" dirty="0">
                <a:solidFill>
                  <a:srgbClr val="EA9999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0.75s</a:t>
            </a:r>
            <a:r>
              <a:rPr lang="pl-PL" sz="1800" b="0" i="0" u="none" strike="noStrike" cap="none" dirty="0">
                <a:solidFill>
                  <a:srgbClr val="EA9999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pl-PL" sz="1900" b="0" i="0" u="none" strike="noStrike" cap="none" dirty="0">
                <a:solidFill>
                  <a:srgbClr val="EA9999"/>
                </a:solidFill>
                <a:latin typeface="Lato Black"/>
                <a:ea typeface="Lato Black"/>
                <a:cs typeface="Lato Black"/>
                <a:sym typeface="Lato Black"/>
              </a:rPr>
              <a:t>	</a:t>
            </a:r>
            <a:r>
              <a:rPr lang="pl-PL" sz="2200" b="0" i="0" u="none" strike="noStrike" cap="none" dirty="0">
                <a:solidFill>
                  <a:srgbClr val="EA9999"/>
                </a:solidFill>
                <a:latin typeface="Lato Black"/>
                <a:ea typeface="Lato Black"/>
                <a:cs typeface="Lato Black"/>
                <a:sym typeface="Lato Black"/>
              </a:rPr>
              <a:t>-----------</a:t>
            </a:r>
            <a:r>
              <a:rPr lang="pl-PL" sz="2200" b="0" i="0" u="none" strike="noStrike" cap="none" dirty="0">
                <a:solidFill>
                  <a:srgbClr val="9FC5E8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pl-PL" sz="1900" b="0" i="0" u="none" strike="noStrike" cap="none" dirty="0">
                <a:solidFill>
                  <a:srgbClr val="9FC5E8"/>
                </a:solidFill>
                <a:latin typeface="Lato Black"/>
                <a:ea typeface="Lato Black"/>
                <a:cs typeface="Lato Black"/>
                <a:sym typeface="Lato Black"/>
              </a:rPr>
              <a:t>	</a:t>
            </a:r>
            <a:r>
              <a:rPr lang="pl-PL" sz="2200" b="0" i="0" u="none" strike="noStrike" cap="none" dirty="0">
                <a:solidFill>
                  <a:srgbClr val="9FC5E8"/>
                </a:solidFill>
                <a:latin typeface="Lato Black"/>
                <a:ea typeface="Lato Black"/>
                <a:cs typeface="Lato Black"/>
                <a:sym typeface="Lato Black"/>
              </a:rPr>
              <a:t>-----------</a:t>
            </a:r>
            <a:endParaRPr sz="2200" b="0" i="0" u="none" strike="noStrike" cap="none" dirty="0">
              <a:solidFill>
                <a:srgbClr val="9FC5E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9FC5E8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15764059" y="11577153"/>
            <a:ext cx="468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C</a:t>
            </a:r>
            <a:endParaRPr sz="24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9323327" y="11616495"/>
            <a:ext cx="468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D</a:t>
            </a:r>
            <a:endParaRPr sz="24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19305389" y="6617165"/>
            <a:ext cx="3897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B</a:t>
            </a:r>
            <a:endParaRPr sz="24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 rot="1503">
            <a:off x="27216542" y="19613302"/>
            <a:ext cx="20589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l-PL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 T – change time</a:t>
            </a:r>
            <a:endParaRPr sz="16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15918223" y="6649494"/>
            <a:ext cx="3897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A</a:t>
            </a:r>
            <a:endParaRPr sz="24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21000562" y="10112726"/>
            <a:ext cx="693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l-PL" sz="20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N1</a:t>
            </a:r>
            <a:endParaRPr sz="2000" b="0" i="0" u="none" strike="noStrike" cap="none" dirty="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21622804" y="6908453"/>
            <a:ext cx="693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l-PL" sz="2000" b="0" i="0" u="none" strike="noStrike" cap="none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P2</a:t>
            </a:r>
            <a:endParaRPr sz="2000" b="0" i="0" u="none" strike="noStrike" cap="none" dirty="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51" name="Google Shape;151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76515" y="13020231"/>
            <a:ext cx="2883700" cy="427581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76514" y="11774656"/>
            <a:ext cx="2883700" cy="107724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156504" y="13012186"/>
            <a:ext cx="2231592" cy="20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/>
          <p:nvPr/>
        </p:nvSpPr>
        <p:spPr>
          <a:xfrm>
            <a:off x="9277752" y="10788259"/>
            <a:ext cx="16812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ERP analysis</a:t>
            </a:r>
            <a:endParaRPr sz="18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12431708" y="12460933"/>
            <a:ext cx="16812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analysis</a:t>
            </a:r>
            <a:endParaRPr sz="18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8641165" y="11335744"/>
            <a:ext cx="29544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l-PL" sz="1600" b="0" i="0" u="none" strike="noStrike" cap="non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MC</a:t>
            </a:r>
            <a:r>
              <a:rPr lang="pl-PL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– mixing coefficient</a:t>
            </a: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1814963" y="6986070"/>
            <a:ext cx="12265500" cy="252554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3954514" y="6822722"/>
            <a:ext cx="7816956" cy="3216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l-PL" sz="30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WHAT IS AN NATURAL AUDITORY TEXTURE?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2108024" y="7282624"/>
            <a:ext cx="11748900" cy="19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Natural sound (e.g. wind or rain), that could be characterized on the statistical level </a:t>
            </a:r>
            <a:r>
              <a:rPr lang="pl-PL"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(Boubenec et al., 2016; Kelly &amp; O'Connell, 2013) </a:t>
            </a:r>
            <a:r>
              <a:rPr lang="pl-PL" sz="27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and, although having variable spectro- temporal profile, can be easily classified by human </a:t>
            </a:r>
            <a:r>
              <a:rPr lang="pl-PL"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(McDermott &amp; Simoncelli, 2011).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1843648" y="10595784"/>
            <a:ext cx="5935345" cy="84086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2526878" y="10321232"/>
            <a:ext cx="4484473" cy="6669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l-PL" sz="30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CHANGE DETECTION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2165907" y="11312146"/>
            <a:ext cx="5275472" cy="74144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During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the change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detection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tasks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textures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evoke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late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parieto-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occipital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(PO)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potential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pl-PL" sz="20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related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to: O’Connell et al., 2012)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that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scales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with the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amount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of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evidence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given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(Boubenec et al., 2017).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Longer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sampling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time was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found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associated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with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its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increasing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slope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amplitude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 PO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activity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depends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also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on the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level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of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active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700" b="0" i="0" u="none" strike="noStrike" cap="none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processing</a:t>
            </a:r>
            <a:r>
              <a:rPr lang="pl-PL" sz="27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(Gorska et al., 2018).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8706755" y="17718153"/>
            <a:ext cx="3894380" cy="40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l-PL" sz="2000" b="0" i="0" u="none" strike="noStrike" cap="none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From Gorska et al., 2018.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037253" y="12197759"/>
            <a:ext cx="2710002" cy="286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442619" y="15072661"/>
            <a:ext cx="1881273" cy="7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5940973" y="7104645"/>
            <a:ext cx="2767446" cy="278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394836" y="10028688"/>
            <a:ext cx="1881274" cy="71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/>
        </p:nvSpPr>
        <p:spPr>
          <a:xfrm>
            <a:off x="26765522" y="6628682"/>
            <a:ext cx="2638103" cy="3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ONSET ERP</a:t>
            </a:r>
            <a:endParaRPr sz="24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26800834" y="11650697"/>
            <a:ext cx="26382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CHANGE ERP</a:t>
            </a:r>
            <a:endParaRPr sz="24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10909913" y="30348078"/>
            <a:ext cx="2199633" cy="69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cap="none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BioSemi 64 electrodes system (10-20 system),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BD316-DB96-43D0-AE92-F83B844991F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049364" y="15374990"/>
            <a:ext cx="2235315" cy="1930499"/>
          </a:xfrm>
          <a:prstGeom prst="rect">
            <a:avLst/>
          </a:prstGeom>
        </p:spPr>
      </p:pic>
      <p:sp>
        <p:nvSpPr>
          <p:cNvPr id="173" name="Google Shape;128;p13">
            <a:extLst>
              <a:ext uri="{FF2B5EF4-FFF2-40B4-BE49-F238E27FC236}">
                <a16:creationId xmlns:a16="http://schemas.microsoft.com/office/drawing/2014/main" id="{1D062B5E-7520-492F-93BA-D1E1C9A9D6DE}"/>
              </a:ext>
            </a:extLst>
          </p:cNvPr>
          <p:cNvSpPr txBox="1"/>
          <p:nvPr/>
        </p:nvSpPr>
        <p:spPr>
          <a:xfrm>
            <a:off x="24520749" y="20644036"/>
            <a:ext cx="4701010" cy="112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Table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 PO potential amplitude and delay in different change-time and change/no-change conditions</a:t>
            </a:r>
            <a:r>
              <a:rPr lang="pl-PL" sz="1600" b="0" i="0" u="none" strike="noStrike" cap="none" dirty="0">
                <a:solidFill>
                  <a:srgbClr val="1C1C17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endParaRPr sz="1600" b="1" i="0" u="none" strike="noStrike" cap="none" dirty="0">
              <a:solidFill>
                <a:srgbClr val="1C1C1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EEEE32-B02A-45C4-A6F3-10733435386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379444" y="11013335"/>
            <a:ext cx="283239" cy="144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2561D8-2804-4AD4-B814-5B43BD3B4D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553800" y="16555008"/>
            <a:ext cx="285581" cy="145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62428-05BA-47F3-A7A0-6F25B46B1BB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897106" y="17296049"/>
            <a:ext cx="4040549" cy="48076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881EE3-6613-4E92-90F1-E686AC1CF0E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758384" y="15243947"/>
            <a:ext cx="1267739" cy="22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Niestandardowy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803D8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790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Lato</vt:lpstr>
      <vt:lpstr>Lato Hairline</vt:lpstr>
      <vt:lpstr>Lato Black</vt:lpstr>
      <vt:lpstr>Abadi Extra Light</vt:lpstr>
      <vt:lpstr>Lato Light</vt:lpstr>
      <vt:lpstr>Lora</vt:lpstr>
      <vt:lpstr>Calibri</vt:lpstr>
      <vt:lpstr>Noto Sans Symbols</vt:lpstr>
      <vt:lpstr>Poppins</vt:lpstr>
      <vt:lpstr>Motyw pakietu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Ula Górska</cp:lastModifiedBy>
  <cp:revision>17</cp:revision>
  <dcterms:modified xsi:type="dcterms:W3CDTF">2019-05-11T09:02:08Z</dcterms:modified>
</cp:coreProperties>
</file>