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66" d="100"/>
          <a:sy n="66" d="100"/>
        </p:scale>
        <p:origin x="76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915803-3EE0-4D4A-BCCC-D893100F61B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385E69-832C-4620-BC8A-CB34C53AD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915803-3EE0-4D4A-BCCC-D893100F61B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85E69-832C-4620-BC8A-CB34C53AD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915803-3EE0-4D4A-BCCC-D893100F61B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85E69-832C-4620-BC8A-CB34C53AD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915803-3EE0-4D4A-BCCC-D893100F61B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85E69-832C-4620-BC8A-CB34C53AD1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915803-3EE0-4D4A-BCCC-D893100F61B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85E69-832C-4620-BC8A-CB34C53AD1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915803-3EE0-4D4A-BCCC-D893100F61B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85E69-832C-4620-BC8A-CB34C53AD1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915803-3EE0-4D4A-BCCC-D893100F61B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85E69-832C-4620-BC8A-CB34C53AD1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915803-3EE0-4D4A-BCCC-D893100F61B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85E69-832C-4620-BC8A-CB34C53AD18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915803-3EE0-4D4A-BCCC-D893100F61B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85E69-832C-4620-BC8A-CB34C53AD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D915803-3EE0-4D4A-BCCC-D893100F61B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85E69-832C-4620-BC8A-CB34C53AD1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915803-3EE0-4D4A-BCCC-D893100F61B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385E69-832C-4620-BC8A-CB34C53AD1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D915803-3EE0-4D4A-BCCC-D893100F61B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385E69-832C-4620-BC8A-CB34C53AD1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Data structures and </a:t>
            </a:r>
            <a:r>
              <a:rPr lang="fr-FR" dirty="0" err="1" smtClean="0"/>
              <a:t>algorithms</a:t>
            </a:r>
            <a:r>
              <a:rPr lang="fr-FR" dirty="0" smtClean="0"/>
              <a:t>– </a:t>
            </a:r>
            <a:r>
              <a:rPr lang="fr-FR" dirty="0" err="1" smtClean="0"/>
              <a:t>Lab</a:t>
            </a:r>
            <a:r>
              <a:rPr lang="fr-FR" dirty="0" smtClean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7772400" cy="1199704"/>
          </a:xfrm>
        </p:spPr>
        <p:txBody>
          <a:bodyPr/>
          <a:lstStyle/>
          <a:p>
            <a:r>
              <a:rPr lang="en-US" dirty="0" smtClean="0"/>
              <a:t>Iulia-Cristina </a:t>
            </a:r>
            <a:r>
              <a:rPr lang="en-US" dirty="0" err="1" smtClean="0"/>
              <a:t>Stanica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ulia.stanica@gmail.com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08" y="908720"/>
            <a:ext cx="8698984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fr-FR" sz="2400" b="1" dirty="0" smtClean="0">
                <a:solidFill>
                  <a:schemeClr val="accent5"/>
                </a:solidFill>
              </a:rPr>
              <a:t>2. </a:t>
            </a:r>
            <a:r>
              <a:rPr lang="fr-FR" sz="2400" b="1" dirty="0" err="1" smtClean="0">
                <a:solidFill>
                  <a:schemeClr val="accent5"/>
                </a:solidFill>
              </a:rPr>
              <a:t>Selection</a:t>
            </a:r>
            <a:r>
              <a:rPr lang="fr-FR" sz="2400" b="1" dirty="0" smtClean="0">
                <a:solidFill>
                  <a:schemeClr val="accent5"/>
                </a:solidFill>
              </a:rPr>
              <a:t> sort</a:t>
            </a:r>
          </a:p>
          <a:p>
            <a:pPr marL="109728" indent="0">
              <a:buNone/>
            </a:pPr>
            <a:r>
              <a:rPr lang="fr-FR" sz="2400" dirty="0" smtClean="0"/>
              <a:t>Method: </a:t>
            </a:r>
            <a:r>
              <a:rPr lang="fr-FR" sz="2400" dirty="0" err="1" smtClean="0"/>
              <a:t>search</a:t>
            </a:r>
            <a:r>
              <a:rPr lang="fr-FR" sz="2400" dirty="0" smtClean="0"/>
              <a:t> for the </a:t>
            </a:r>
            <a:r>
              <a:rPr lang="fr-FR" sz="2400" dirty="0" err="1" smtClean="0"/>
              <a:t>smallest</a:t>
            </a:r>
            <a:r>
              <a:rPr lang="fr-FR" sz="2400" dirty="0" smtClean="0"/>
              <a:t> </a:t>
            </a:r>
            <a:r>
              <a:rPr lang="fr-FR" sz="2400" dirty="0" err="1" smtClean="0"/>
              <a:t>element</a:t>
            </a:r>
            <a:r>
              <a:rPr lang="fr-FR" sz="2400" dirty="0" smtClean="0"/>
              <a:t>, place </a:t>
            </a:r>
            <a:r>
              <a:rPr lang="fr-FR" sz="2400" dirty="0" err="1" smtClean="0"/>
              <a:t>it</a:t>
            </a:r>
            <a:r>
              <a:rPr lang="fr-FR" sz="2400" dirty="0" smtClean="0"/>
              <a:t> on the first position of the </a:t>
            </a:r>
            <a:r>
              <a:rPr lang="fr-FR" sz="2400" dirty="0" err="1" smtClean="0"/>
              <a:t>array</a:t>
            </a:r>
            <a:r>
              <a:rPr lang="fr-FR" sz="2400" dirty="0" smtClean="0"/>
              <a:t>, restart </a:t>
            </a:r>
            <a:r>
              <a:rPr lang="fr-FR" sz="2400" dirty="0" err="1" smtClean="0"/>
              <a:t>with</a:t>
            </a:r>
            <a:r>
              <a:rPr lang="fr-FR" sz="2400" dirty="0" smtClean="0"/>
              <a:t> the second </a:t>
            </a:r>
            <a:r>
              <a:rPr lang="fr-FR" sz="2400" dirty="0" err="1" smtClean="0"/>
              <a:t>smallest</a:t>
            </a:r>
            <a:r>
              <a:rPr lang="fr-FR" sz="2400" dirty="0" smtClean="0"/>
              <a:t> </a:t>
            </a:r>
            <a:r>
              <a:rPr lang="fr-FR" sz="2400" dirty="0" err="1" smtClean="0"/>
              <a:t>element</a:t>
            </a:r>
            <a:r>
              <a:rPr lang="fr-FR" sz="2400" dirty="0" smtClean="0"/>
              <a:t>, place </a:t>
            </a:r>
            <a:r>
              <a:rPr lang="fr-FR" sz="2400" dirty="0" err="1" smtClean="0"/>
              <a:t>it</a:t>
            </a:r>
            <a:r>
              <a:rPr lang="fr-FR" sz="2400" dirty="0" smtClean="0"/>
              <a:t> on the second position etc., </a:t>
            </a:r>
            <a:r>
              <a:rPr lang="fr-FR" sz="2400" dirty="0" err="1" smtClean="0"/>
              <a:t>until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run</a:t>
            </a:r>
            <a:r>
              <a:rPr lang="fr-FR" sz="2400" dirty="0" smtClean="0"/>
              <a:t> </a:t>
            </a:r>
            <a:r>
              <a:rPr lang="fr-FR" sz="2400" dirty="0" err="1" smtClean="0"/>
              <a:t>through</a:t>
            </a:r>
            <a:r>
              <a:rPr lang="fr-FR" sz="2400" dirty="0" smtClean="0"/>
              <a:t> the </a:t>
            </a:r>
            <a:r>
              <a:rPr lang="fr-FR" sz="2400" dirty="0" err="1" smtClean="0"/>
              <a:t>whole</a:t>
            </a:r>
            <a:r>
              <a:rPr lang="fr-FR" sz="2400" dirty="0" smtClean="0"/>
              <a:t> </a:t>
            </a:r>
            <a:r>
              <a:rPr lang="fr-FR" sz="2400" dirty="0" err="1" smtClean="0"/>
              <a:t>array</a:t>
            </a:r>
            <a:r>
              <a:rPr lang="fr-FR" sz="2400" dirty="0" smtClean="0"/>
              <a:t>.</a:t>
            </a:r>
          </a:p>
          <a:p>
            <a:pPr marL="109728" indent="0"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(</a:t>
            </a:r>
            <a:r>
              <a:rPr lang="en-US" altLang="en-US" sz="16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=0; </a:t>
            </a:r>
            <a:r>
              <a:rPr lang="en-US" altLang="en-US" sz="16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&lt;n-1; </a:t>
            </a:r>
            <a:r>
              <a:rPr lang="en-US" altLang="en-US" sz="16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++) </a:t>
            </a:r>
          </a:p>
          <a:p>
            <a:pPr marL="109728" indent="0"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</a:t>
            </a:r>
          </a:p>
          <a:p>
            <a:pPr marL="109728" indent="0"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en-US" sz="16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minIndex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US" altLang="en-US" sz="16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marL="109728" indent="0"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for(</a:t>
            </a:r>
            <a:r>
              <a:rPr lang="en-US" altLang="en-US" sz="16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j=i+1; j&lt;n</a:t>
            </a: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j++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</a:p>
          <a:p>
            <a:pPr marL="109728" indent="0"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</a:t>
            </a:r>
          </a:p>
          <a:p>
            <a:pPr marL="109728" indent="0"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if(tab[j]&lt;tab[</a:t>
            </a:r>
            <a:r>
              <a:rPr lang="en-US" altLang="en-US" sz="16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minIndex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]) </a:t>
            </a:r>
          </a:p>
          <a:p>
            <a:pPr marL="109728" indent="0"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{ </a:t>
            </a:r>
          </a:p>
          <a:p>
            <a:pPr marL="109728" indent="0"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</a:t>
            </a:r>
            <a:r>
              <a:rPr lang="en-US" altLang="en-US" sz="16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minIndex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 j; </a:t>
            </a:r>
          </a:p>
          <a:p>
            <a:pPr marL="109728" indent="0"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} </a:t>
            </a:r>
          </a:p>
          <a:p>
            <a:pPr marL="109728" indent="0"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 </a:t>
            </a:r>
          </a:p>
          <a:p>
            <a:pPr marL="109728" indent="0"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(</a:t>
            </a:r>
            <a:r>
              <a:rPr lang="en-US" altLang="en-US" sz="16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minIndex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!= </a:t>
            </a:r>
            <a:r>
              <a:rPr lang="en-US" altLang="en-US" sz="16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109728" indent="0"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//swap (tab[</a:t>
            </a:r>
            <a:r>
              <a:rPr lang="en-US" altLang="en-US" sz="16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], tab[</a:t>
            </a:r>
            <a:r>
              <a:rPr lang="en-US" altLang="en-US" sz="16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minIndex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]);</a:t>
            </a:r>
          </a:p>
          <a:p>
            <a:pPr marL="109728" indent="0"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r>
              <a:rPr lang="en-US" alt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alt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728" indent="0">
              <a:buNone/>
            </a:pPr>
            <a:endParaRPr lang="fr-FR" sz="1400" dirty="0"/>
          </a:p>
          <a:p>
            <a:pPr marL="109728" indent="0">
              <a:buNone/>
            </a:pPr>
            <a:r>
              <a:rPr lang="fr-F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endParaRPr lang="fr-FR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912"/>
            <a:ext cx="8229600" cy="1143000"/>
          </a:xfrm>
        </p:spPr>
        <p:txBody>
          <a:bodyPr/>
          <a:lstStyle/>
          <a:p>
            <a:pPr algn="ctr"/>
            <a:r>
              <a:rPr lang="fr-FR" dirty="0" err="1"/>
              <a:t>Sorting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31" y="3573016"/>
            <a:ext cx="4669135" cy="9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08" y="1108408"/>
            <a:ext cx="8698984" cy="4525963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fr-FR" sz="2400" dirty="0" smtClean="0"/>
              <a:t>1. </a:t>
            </a:r>
            <a:r>
              <a:rPr lang="en-US" sz="2400" dirty="0" smtClean="0"/>
              <a:t>Write a function template</a:t>
            </a:r>
            <a:r>
              <a:rPr lang="en-US" sz="2400" dirty="0" smtClean="0">
                <a:solidFill>
                  <a:schemeClr val="accent5"/>
                </a:solidFill>
              </a:rPr>
              <a:t> </a:t>
            </a:r>
            <a:r>
              <a:rPr lang="en-US" sz="2400" dirty="0" smtClean="0"/>
              <a:t>to sort an array of 5 elements. Write a different function template for swapping 2 values of the array. Read the values from keyboard.</a:t>
            </a:r>
          </a:p>
          <a:p>
            <a:pPr marL="109728" indent="0" algn="just">
              <a:buNone/>
            </a:pPr>
            <a:r>
              <a:rPr lang="en-US" sz="24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Array declaration: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a[5];</a:t>
            </a:r>
            <a:endParaRPr lang="en-US" sz="2400" dirty="0" smtClean="0"/>
          </a:p>
          <a:p>
            <a:pPr marL="109728" indent="0">
              <a:buNone/>
            </a:pPr>
            <a:endParaRPr lang="fr-FR" sz="2400" dirty="0" smtClean="0"/>
          </a:p>
          <a:p>
            <a:pPr marL="109728" indent="0">
              <a:buNone/>
            </a:pPr>
            <a:r>
              <a:rPr lang="fr-FR" sz="2400" dirty="0" smtClean="0"/>
              <a:t>2. </a:t>
            </a:r>
            <a:r>
              <a:rPr lang="fr-FR" sz="2400" dirty="0" err="1" smtClean="0"/>
              <a:t>Create</a:t>
            </a:r>
            <a:r>
              <a:rPr lang="fr-FR" sz="2400" dirty="0" smtClean="0"/>
              <a:t> a </a:t>
            </a:r>
            <a:r>
              <a:rPr lang="fr-FR" sz="2400" dirty="0" err="1" smtClean="0"/>
              <a:t>template</a:t>
            </a:r>
            <a:r>
              <a:rPr lang="fr-FR" sz="2400" dirty="0" smtClean="0"/>
              <a:t> class to </a:t>
            </a:r>
            <a:r>
              <a:rPr lang="fr-FR" sz="2400" dirty="0" err="1" smtClean="0"/>
              <a:t>represent</a:t>
            </a:r>
            <a:r>
              <a:rPr lang="fr-FR" sz="2400" dirty="0" smtClean="0"/>
              <a:t> a matrix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elements</a:t>
            </a:r>
            <a:r>
              <a:rPr lang="fr-FR" sz="2400" dirty="0" smtClean="0"/>
              <a:t> of type T.</a:t>
            </a:r>
          </a:p>
          <a:p>
            <a:pPr marL="109728" indent="0">
              <a:buNone/>
            </a:pPr>
            <a:r>
              <a:rPr lang="fr-FR" sz="24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Implement</a:t>
            </a:r>
            <a:r>
              <a:rPr lang="fr-FR" sz="24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the </a:t>
            </a:r>
            <a:r>
              <a:rPr lang="fr-FR" sz="24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functions</a:t>
            </a:r>
            <a:r>
              <a:rPr lang="fr-FR" sz="24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marL="109728" indent="0">
              <a:buNone/>
            </a:pPr>
            <a:r>
              <a:rPr lang="fr-FR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setElement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row,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col, 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//set an element of the matrix</a:t>
            </a:r>
            <a:r>
              <a:rPr lang="en-US" altLang="en-US" sz="8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addMatrix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(Matrix m); 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fr-FR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912"/>
            <a:ext cx="8229600" cy="1143000"/>
          </a:xfrm>
        </p:spPr>
        <p:txBody>
          <a:bodyPr/>
          <a:lstStyle/>
          <a:p>
            <a:pPr algn="ctr"/>
            <a:r>
              <a:rPr lang="fr-FR" dirty="0" err="1" smtClean="0"/>
              <a:t>Exercises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32056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45720" rIns="15870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08" y="1108408"/>
            <a:ext cx="8698984" cy="4525963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fr-FR" sz="2400" dirty="0"/>
              <a:t>1</a:t>
            </a:r>
            <a:r>
              <a:rPr lang="fr-FR" sz="2400" dirty="0" smtClean="0"/>
              <a:t>. Change the class Point </a:t>
            </a:r>
            <a:r>
              <a:rPr lang="fr-FR" sz="2400" dirty="0" err="1" smtClean="0"/>
              <a:t>from</a:t>
            </a:r>
            <a:r>
              <a:rPr lang="fr-FR" sz="2400" dirty="0" smtClean="0"/>
              <a:t> the </a:t>
            </a:r>
            <a:r>
              <a:rPr lang="fr-FR" sz="2400" dirty="0" err="1" smtClean="0"/>
              <a:t>previous</a:t>
            </a:r>
            <a:r>
              <a:rPr lang="fr-FR" sz="2400" dirty="0" smtClean="0"/>
              <a:t> </a:t>
            </a:r>
            <a:r>
              <a:rPr lang="fr-FR" sz="2400" dirty="0" err="1" smtClean="0"/>
              <a:t>homework</a:t>
            </a:r>
            <a:r>
              <a:rPr lang="fr-FR" sz="2400" dirty="0" smtClean="0"/>
              <a:t> by </a:t>
            </a:r>
            <a:r>
              <a:rPr lang="fr-FR" sz="2400" dirty="0" err="1" smtClean="0"/>
              <a:t>using</a:t>
            </a:r>
            <a:r>
              <a:rPr lang="fr-FR" sz="2400" dirty="0" smtClean="0"/>
              <a:t> </a:t>
            </a:r>
            <a:r>
              <a:rPr lang="fr-FR" sz="2400" dirty="0" err="1" smtClean="0"/>
              <a:t>templates</a:t>
            </a:r>
            <a:r>
              <a:rPr lang="fr-FR" sz="2400" dirty="0" smtClean="0"/>
              <a:t> (the x and y </a:t>
            </a:r>
            <a:r>
              <a:rPr lang="fr-FR" sz="2400" dirty="0" err="1" smtClean="0"/>
              <a:t>coordinates</a:t>
            </a:r>
            <a:r>
              <a:rPr lang="fr-FR" sz="2400" dirty="0" smtClean="0"/>
              <a:t> are of type T).  </a:t>
            </a:r>
          </a:p>
          <a:p>
            <a:pPr marL="109728" indent="0" algn="just">
              <a:buNone/>
            </a:pPr>
            <a:endParaRPr lang="fr-FR" sz="2400" dirty="0"/>
          </a:p>
          <a:p>
            <a:pPr marL="109728" indent="0" algn="just">
              <a:buNone/>
            </a:pPr>
            <a:r>
              <a:rPr lang="fr-FR" sz="2400" dirty="0" smtClean="0"/>
              <a:t>2. </a:t>
            </a:r>
            <a:r>
              <a:rPr lang="fr-FR" sz="2400" dirty="0" err="1" smtClean="0"/>
              <a:t>Search</a:t>
            </a:r>
            <a:r>
              <a:rPr lang="fr-FR" sz="2400" dirty="0" smtClean="0"/>
              <a:t> for a new </a:t>
            </a:r>
            <a:r>
              <a:rPr lang="fr-FR" sz="2400" dirty="0" err="1" smtClean="0"/>
              <a:t>sorting</a:t>
            </a:r>
            <a:r>
              <a:rPr lang="fr-FR" sz="2400" dirty="0" smtClean="0"/>
              <a:t> </a:t>
            </a:r>
            <a:r>
              <a:rPr lang="fr-FR" sz="2400" dirty="0" err="1" smtClean="0"/>
              <a:t>method</a:t>
            </a:r>
            <a:r>
              <a:rPr lang="fr-FR" sz="2400" dirty="0"/>
              <a:t> </a:t>
            </a:r>
            <a:r>
              <a:rPr lang="fr-FR" sz="2400" dirty="0" smtClean="0"/>
              <a:t>(not </a:t>
            </a:r>
            <a:r>
              <a:rPr lang="fr-FR" sz="2400" dirty="0" err="1" smtClean="0"/>
              <a:t>bubble</a:t>
            </a:r>
            <a:r>
              <a:rPr lang="fr-FR" sz="2400" dirty="0" smtClean="0"/>
              <a:t> sort or </a:t>
            </a:r>
            <a:r>
              <a:rPr lang="fr-FR" sz="2400" dirty="0" err="1" smtClean="0"/>
              <a:t>selection</a:t>
            </a:r>
            <a:r>
              <a:rPr lang="fr-FR" sz="2400" dirty="0" smtClean="0"/>
              <a:t> sort) and </a:t>
            </a:r>
            <a:r>
              <a:rPr lang="fr-FR" sz="2400" dirty="0" err="1" smtClean="0"/>
              <a:t>implement</a:t>
            </a:r>
            <a:r>
              <a:rPr lang="fr-FR" sz="2400" dirty="0" smtClean="0"/>
              <a:t> </a:t>
            </a:r>
            <a:r>
              <a:rPr lang="fr-FR" sz="2400" dirty="0" err="1" smtClean="0"/>
              <a:t>it</a:t>
            </a:r>
            <a:r>
              <a:rPr lang="fr-FR" sz="2400" dirty="0" smtClean="0"/>
              <a:t> in C++.</a:t>
            </a:r>
          </a:p>
          <a:p>
            <a:pPr marL="109728" indent="0" algn="just">
              <a:buNone/>
            </a:pPr>
            <a:r>
              <a:rPr lang="fr-FR" sz="2400" dirty="0" smtClean="0"/>
              <a:t>By </a:t>
            </a:r>
            <a:r>
              <a:rPr lang="fr-FR" sz="2400" dirty="0" err="1" smtClean="0"/>
              <a:t>using</a:t>
            </a:r>
            <a:r>
              <a:rPr lang="fr-FR" sz="2400" dirty="0" smtClean="0"/>
              <a:t> the class </a:t>
            </a:r>
            <a:r>
              <a:rPr lang="fr-FR" sz="2400" dirty="0"/>
              <a:t>Point </a:t>
            </a:r>
            <a:r>
              <a:rPr lang="fr-FR" sz="2400" dirty="0" err="1"/>
              <a:t>from</a:t>
            </a:r>
            <a:r>
              <a:rPr lang="fr-FR" sz="2400" dirty="0"/>
              <a:t> the </a:t>
            </a:r>
            <a:r>
              <a:rPr lang="fr-FR" sz="2400" dirty="0" err="1"/>
              <a:t>previous</a:t>
            </a:r>
            <a:r>
              <a:rPr lang="fr-FR" sz="2400" dirty="0"/>
              <a:t> </a:t>
            </a:r>
            <a:r>
              <a:rPr lang="fr-FR" sz="2400" dirty="0" err="1" smtClean="0"/>
              <a:t>homework</a:t>
            </a:r>
            <a:r>
              <a:rPr lang="fr-FR" sz="2400" dirty="0" smtClean="0"/>
              <a:t>, </a:t>
            </a:r>
            <a:r>
              <a:rPr lang="fr-FR" sz="2400" dirty="0" err="1" smtClean="0"/>
              <a:t>create</a:t>
            </a:r>
            <a:r>
              <a:rPr lang="fr-FR" sz="2400" dirty="0" smtClean="0"/>
              <a:t> a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 </a:t>
            </a:r>
            <a:r>
              <a:rPr lang="fr-FR" sz="2400" dirty="0" err="1" smtClean="0"/>
              <a:t>which</a:t>
            </a:r>
            <a:r>
              <a:rPr lang="fr-FR" sz="2400" dirty="0" smtClean="0"/>
              <a:t> sorts 5 points </a:t>
            </a:r>
            <a:r>
              <a:rPr lang="fr-FR" sz="2400" dirty="0" err="1" smtClean="0"/>
              <a:t>using</a:t>
            </a:r>
            <a:r>
              <a:rPr lang="fr-FR" sz="2400" dirty="0" smtClean="0"/>
              <a:t> the </a:t>
            </a:r>
            <a:r>
              <a:rPr lang="fr-FR" sz="2400" dirty="0" err="1" smtClean="0"/>
              <a:t>previously</a:t>
            </a:r>
            <a:r>
              <a:rPr lang="fr-FR" sz="2400" dirty="0" smtClean="0"/>
              <a:t> </a:t>
            </a:r>
            <a:r>
              <a:rPr lang="fr-FR" sz="2400" dirty="0" err="1" smtClean="0"/>
              <a:t>chosen</a:t>
            </a:r>
            <a:r>
              <a:rPr lang="fr-FR" sz="2400" dirty="0" smtClean="0"/>
              <a:t> </a:t>
            </a:r>
            <a:r>
              <a:rPr lang="fr-FR" sz="2400" dirty="0" err="1" smtClean="0"/>
              <a:t>sorting</a:t>
            </a:r>
            <a:r>
              <a:rPr lang="fr-FR" sz="2400" dirty="0" smtClean="0"/>
              <a:t> </a:t>
            </a:r>
            <a:r>
              <a:rPr lang="fr-FR" sz="2400" dirty="0" err="1" smtClean="0"/>
              <a:t>method</a:t>
            </a:r>
            <a:r>
              <a:rPr lang="fr-FR" sz="2400" dirty="0" smtClean="0"/>
              <a:t>. You </a:t>
            </a:r>
            <a:r>
              <a:rPr lang="fr-FR" sz="2400" dirty="0" err="1" smtClean="0"/>
              <a:t>should</a:t>
            </a:r>
            <a:r>
              <a:rPr lang="fr-FR" sz="2400" dirty="0" smtClean="0"/>
              <a:t> </a:t>
            </a:r>
            <a:r>
              <a:rPr lang="fr-FR" sz="2400" smtClean="0"/>
              <a:t>take </a:t>
            </a:r>
            <a:r>
              <a:rPr lang="fr-FR" sz="2400" dirty="0" smtClean="0"/>
              <a:t>as a </a:t>
            </a:r>
            <a:r>
              <a:rPr lang="fr-FR" sz="2400" dirty="0" err="1" smtClean="0"/>
              <a:t>sorting</a:t>
            </a:r>
            <a:r>
              <a:rPr lang="fr-FR" sz="2400" dirty="0" smtClean="0"/>
              <a:t> </a:t>
            </a:r>
            <a:r>
              <a:rPr lang="fr-FR" sz="2400" dirty="0" err="1" smtClean="0"/>
              <a:t>criteria</a:t>
            </a:r>
            <a:r>
              <a:rPr lang="fr-FR" sz="2400" dirty="0" smtClean="0"/>
              <a:t> the distance of the point </a:t>
            </a:r>
            <a:r>
              <a:rPr lang="fr-FR" sz="2400" dirty="0" err="1" smtClean="0"/>
              <a:t>from</a:t>
            </a:r>
            <a:r>
              <a:rPr lang="fr-FR" sz="2400" dirty="0" smtClean="0"/>
              <a:t> the </a:t>
            </a:r>
            <a:r>
              <a:rPr lang="fr-FR" sz="2400" dirty="0" err="1" smtClean="0"/>
              <a:t>origin</a:t>
            </a:r>
            <a:r>
              <a:rPr lang="fr-FR" sz="2400" dirty="0" smtClean="0"/>
              <a:t>. </a:t>
            </a:r>
          </a:p>
          <a:p>
            <a:pPr marL="109728" indent="0" algn="just">
              <a:buNone/>
            </a:pPr>
            <a:r>
              <a:rPr lang="fr-F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endParaRPr lang="fr-FR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912"/>
            <a:ext cx="8229600" cy="1143000"/>
          </a:xfrm>
        </p:spPr>
        <p:txBody>
          <a:bodyPr/>
          <a:lstStyle/>
          <a:p>
            <a:pPr algn="ctr"/>
            <a:r>
              <a:rPr lang="fr-FR" dirty="0" err="1" smtClean="0"/>
              <a:t>Homework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86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templates</a:t>
            </a:r>
          </a:p>
          <a:p>
            <a:r>
              <a:rPr lang="en-US" dirty="0" smtClean="0"/>
              <a:t>Class templates</a:t>
            </a:r>
          </a:p>
          <a:p>
            <a:r>
              <a:rPr lang="en-US" dirty="0" smtClean="0"/>
              <a:t>Sorting algorithms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Roadmap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88" y="1988840"/>
            <a:ext cx="8229600" cy="4309939"/>
          </a:xfrm>
        </p:spPr>
        <p:txBody>
          <a:bodyPr/>
          <a:lstStyle/>
          <a:p>
            <a:r>
              <a:rPr lang="fr-FR" dirty="0" err="1" smtClean="0"/>
              <a:t>Generic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 smtClean="0"/>
          </a:p>
          <a:p>
            <a:r>
              <a:rPr lang="en-US" dirty="0" smtClean="0"/>
              <a:t>Allows </a:t>
            </a:r>
            <a:r>
              <a:rPr lang="en-US" dirty="0"/>
              <a:t>a function or class to work on many different data types without being rewritten for each one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88" y="18864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16" y="1628800"/>
            <a:ext cx="8698984" cy="4525963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type of data (T) for </a:t>
            </a:r>
            <a:r>
              <a:rPr lang="fr-FR" dirty="0" err="1" smtClean="0"/>
              <a:t>its</a:t>
            </a:r>
            <a:r>
              <a:rPr lang="fr-FR" dirty="0" smtClean="0"/>
              <a:t> arguments</a:t>
            </a:r>
          </a:p>
          <a:p>
            <a:r>
              <a:rPr lang="en-US" dirty="0" smtClean="0"/>
              <a:t>Syntax</a:t>
            </a:r>
            <a:r>
              <a:rPr lang="fr-FR" dirty="0" smtClean="0"/>
              <a:t>: </a:t>
            </a:r>
          </a:p>
          <a:p>
            <a:pPr marL="914400" lvl="3" indent="0">
              <a:buNone/>
            </a:pPr>
            <a:r>
              <a:rPr lang="fr-FR" sz="2400" dirty="0" err="1"/>
              <a:t>t</a:t>
            </a:r>
            <a:r>
              <a:rPr lang="fr-FR" sz="2400" dirty="0" err="1" smtClean="0"/>
              <a:t>emplate</a:t>
            </a:r>
            <a:r>
              <a:rPr lang="fr-FR" sz="2400" dirty="0" smtClean="0"/>
              <a:t> &lt;</a:t>
            </a:r>
            <a:r>
              <a:rPr lang="fr-FR" sz="2400" dirty="0" err="1" smtClean="0"/>
              <a:t>typename</a:t>
            </a:r>
            <a:r>
              <a:rPr lang="fr-FR" sz="2400" dirty="0" smtClean="0"/>
              <a:t> T&gt;</a:t>
            </a:r>
          </a:p>
          <a:p>
            <a:pPr marL="914400" lvl="3" indent="0">
              <a:buNone/>
            </a:pPr>
            <a:r>
              <a:rPr lang="fr-FR" sz="2400" dirty="0" smtClean="0"/>
              <a:t>T </a:t>
            </a:r>
            <a:r>
              <a:rPr lang="fr-FR" sz="2400" dirty="0" err="1" smtClean="0"/>
              <a:t>functionName</a:t>
            </a:r>
            <a:r>
              <a:rPr lang="fr-FR" sz="2400" dirty="0" smtClean="0"/>
              <a:t>(T a, T b)</a:t>
            </a:r>
          </a:p>
          <a:p>
            <a:pPr marL="914400" lvl="3" indent="0">
              <a:buNone/>
            </a:pPr>
            <a:r>
              <a:rPr lang="fr-FR" sz="2400" dirty="0" smtClean="0"/>
              <a:t>{</a:t>
            </a:r>
          </a:p>
          <a:p>
            <a:pPr marL="914400" lvl="3" indent="0">
              <a:buNone/>
            </a:pPr>
            <a:r>
              <a:rPr lang="fr-FR" sz="2400" dirty="0" smtClean="0"/>
              <a:t>	</a:t>
            </a:r>
            <a:r>
              <a:rPr lang="fr-FR" sz="2400" i="1" dirty="0" smtClean="0"/>
              <a:t>// code</a:t>
            </a:r>
          </a:p>
          <a:p>
            <a:pPr marL="914400" lvl="3" indent="0">
              <a:buNone/>
            </a:pPr>
            <a:r>
              <a:rPr lang="fr-FR" sz="2400" dirty="0"/>
              <a:t>}</a:t>
            </a:r>
            <a:endParaRPr lang="fr-FR" sz="2400" dirty="0" smtClean="0"/>
          </a:p>
          <a:p>
            <a:r>
              <a:rPr lang="fr-FR" b="1" dirty="0" err="1" smtClean="0"/>
              <a:t>typename</a:t>
            </a:r>
            <a:r>
              <a:rPr lang="fr-FR" b="1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replaced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smtClean="0"/>
              <a:t>class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A. Function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08" y="1417638"/>
            <a:ext cx="8698984" cy="452596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Ex: 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emplate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&lt;</a:t>
            </a:r>
            <a:r>
              <a:rPr lang="en-US" dirty="0" err="1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typename</a:t>
            </a:r>
            <a:r>
              <a:rPr lang="en-US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lvl="1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maxim(T a,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 b) { </a:t>
            </a:r>
          </a:p>
          <a:p>
            <a:pPr lvl="1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return a &gt; b ? a : b;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a&gt;b 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 a</a:t>
            </a:r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else, b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 equivalent to: if (a&gt;b) return a; else return b;</a:t>
            </a:r>
            <a:endParaRPr lang="en-US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Function call: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axim (10, 15);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axim (1.3, 2.4);</a:t>
            </a:r>
          </a:p>
          <a:p>
            <a:pPr marL="393192" lvl="1" indent="0">
              <a:buNone/>
            </a:pPr>
            <a:r>
              <a:rPr lang="en-US" dirty="0" smtClean="0"/>
              <a:t>or:</a:t>
            </a:r>
          </a:p>
          <a:p>
            <a:pPr lvl="1"/>
            <a:r>
              <a:rPr lang="en-US" dirty="0" smtClean="0"/>
              <a:t>maxim&lt;</a:t>
            </a:r>
            <a:r>
              <a:rPr lang="en-US" dirty="0" err="1" smtClean="0"/>
              <a:t>int</a:t>
            </a:r>
            <a:r>
              <a:rPr lang="en-US" dirty="0" smtClean="0"/>
              <a:t>&gt; (10, 15);</a:t>
            </a:r>
            <a:endParaRPr lang="en-US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A. </a:t>
            </a:r>
            <a:r>
              <a:rPr lang="en-US" dirty="0"/>
              <a:t>Function templates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056" y="3861048"/>
            <a:ext cx="35387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700" dirty="0" smtClean="0"/>
              <a:t>Ex. Templates (</a:t>
            </a:r>
            <a:r>
              <a:rPr lang="en-US" sz="2700" dirty="0" err="1" smtClean="0"/>
              <a:t>std</a:t>
            </a:r>
            <a:r>
              <a:rPr lang="en-US" sz="2700" dirty="0" smtClean="0"/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 err="1" smtClean="0"/>
              <a:t>std</a:t>
            </a:r>
            <a:r>
              <a:rPr lang="en-US" sz="2300" dirty="0" smtClean="0"/>
              <a:t>::min, </a:t>
            </a:r>
            <a:r>
              <a:rPr lang="en-US" sz="2300" dirty="0" err="1" smtClean="0"/>
              <a:t>std</a:t>
            </a:r>
            <a:r>
              <a:rPr lang="en-US" sz="2300" dirty="0" smtClean="0"/>
              <a:t>::max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 err="1" smtClean="0"/>
              <a:t>std</a:t>
            </a:r>
            <a:r>
              <a:rPr lang="en-US" sz="2300" dirty="0" smtClean="0"/>
              <a:t>::count, </a:t>
            </a:r>
            <a:r>
              <a:rPr lang="en-US" sz="2300" dirty="0" err="1" smtClean="0"/>
              <a:t>std</a:t>
            </a:r>
            <a:r>
              <a:rPr lang="en-US" sz="2300" dirty="0" smtClean="0"/>
              <a:t>::sort etc.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2476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16" y="1700808"/>
            <a:ext cx="8447464" cy="4525963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A </a:t>
            </a:r>
            <a:r>
              <a:rPr lang="fr-FR" dirty="0" err="1" smtClean="0"/>
              <a:t>generic</a:t>
            </a:r>
            <a:r>
              <a:rPr lang="fr-FR" dirty="0" smtClean="0"/>
              <a:t> class,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type </a:t>
            </a:r>
            <a:r>
              <a:rPr lang="fr-FR" dirty="0"/>
              <a:t>(T) </a:t>
            </a:r>
            <a:r>
              <a:rPr lang="fr-FR" dirty="0" smtClean="0"/>
              <a:t>for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members</a:t>
            </a:r>
            <a:endParaRPr lang="fr-FR" dirty="0" smtClean="0"/>
          </a:p>
          <a:p>
            <a:r>
              <a:rPr lang="fr-FR" dirty="0" err="1" smtClean="0"/>
              <a:t>Syntax</a:t>
            </a:r>
            <a:r>
              <a:rPr lang="fr-FR" dirty="0" smtClean="0"/>
              <a:t>: </a:t>
            </a:r>
            <a:endParaRPr lang="fr-FR" dirty="0"/>
          </a:p>
          <a:p>
            <a:pPr marL="914400" lvl="3" indent="0">
              <a:buNone/>
            </a:pPr>
            <a:r>
              <a:rPr lang="fr-FR" sz="2400" dirty="0" err="1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template</a:t>
            </a:r>
            <a:r>
              <a:rPr lang="fr-FR" sz="24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fr-FR" sz="2400" dirty="0" err="1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typename</a:t>
            </a:r>
            <a:r>
              <a:rPr lang="fr-FR" sz="24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T&gt;</a:t>
            </a:r>
          </a:p>
          <a:p>
            <a:pPr marL="914400" lvl="3" indent="0">
              <a:buNone/>
            </a:pPr>
            <a:r>
              <a:rPr lang="fr-FR" sz="24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fr-FR" sz="2400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lass </a:t>
            </a:r>
            <a:r>
              <a:rPr lang="fr-FR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className</a:t>
            </a:r>
            <a:r>
              <a:rPr lang="fr-FR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fr-FR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914400" lvl="3" indent="0">
              <a:buNone/>
            </a:pPr>
            <a:r>
              <a:rPr lang="fr-FR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fr-FR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 </a:t>
            </a:r>
            <a:r>
              <a:rPr lang="fr-FR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code</a:t>
            </a:r>
            <a:endParaRPr lang="fr-FR" sz="24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914400" lvl="3" indent="0">
              <a:buNone/>
            </a:pPr>
            <a:r>
              <a:rPr lang="fr-FR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};</a:t>
            </a:r>
            <a:endParaRPr lang="fr-FR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className</a:t>
            </a:r>
            <a:r>
              <a:rPr lang="fr-FR" dirty="0" smtClean="0"/>
              <a:t> &lt;type&gt; </a:t>
            </a:r>
            <a:r>
              <a:rPr lang="fr-FR" dirty="0" err="1" smtClean="0"/>
              <a:t>object</a:t>
            </a:r>
            <a:r>
              <a:rPr lang="fr-FR" dirty="0" smtClean="0"/>
              <a:t> (…);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. Class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91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. </a:t>
            </a:r>
            <a:r>
              <a:rPr lang="en-US" dirty="0"/>
              <a:t>Class templates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altLang="en-US" sz="2800" dirty="0">
                <a:solidFill>
                  <a:srgbClr val="0000B0"/>
                </a:solidFill>
                <a:latin typeface="Arial Unicode MS" panose="020B0604020202020204" pitchFamily="34" charset="-128"/>
              </a:rPr>
              <a:t>template</a:t>
            </a: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&lt;</a:t>
            </a:r>
            <a:r>
              <a:rPr lang="en-US" altLang="en-US" sz="2800" dirty="0" smtClean="0">
                <a:solidFill>
                  <a:srgbClr val="0000B0"/>
                </a:solidFill>
                <a:latin typeface="Arial Unicode MS" panose="020B0604020202020204" pitchFamily="34" charset="-128"/>
              </a:rPr>
              <a:t>class</a:t>
            </a:r>
            <a:r>
              <a:rPr lang="en-US" altLang="en-US" sz="28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T</a:t>
            </a: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 </a:t>
            </a:r>
            <a:endParaRPr lang="en-US" altLang="en-US" sz="28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109728" indent="0">
              <a:buNone/>
            </a:pPr>
            <a:r>
              <a:rPr lang="en-US" altLang="en-US" sz="2800" dirty="0" smtClean="0">
                <a:solidFill>
                  <a:srgbClr val="0000B0"/>
                </a:solidFill>
                <a:latin typeface="Arial Unicode MS" panose="020B0604020202020204" pitchFamily="34" charset="-128"/>
              </a:rPr>
              <a:t>class</a:t>
            </a:r>
            <a:r>
              <a:rPr lang="en-US" altLang="en-US" sz="28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mypair</a:t>
            </a: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{ </a:t>
            </a:r>
            <a:endParaRPr lang="en-US" altLang="en-US" sz="28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109728" indent="0"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T </a:t>
            </a: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values [2]; </a:t>
            </a:r>
            <a:endParaRPr lang="en-US" altLang="en-US" sz="28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109728" indent="0"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2800" dirty="0" smtClean="0">
                <a:solidFill>
                  <a:srgbClr val="0000B0"/>
                </a:solidFill>
                <a:latin typeface="Arial Unicode MS" panose="020B0604020202020204" pitchFamily="34" charset="-128"/>
              </a:rPr>
              <a:t>public</a:t>
            </a: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 </a:t>
            </a:r>
            <a:endParaRPr lang="en-US" altLang="en-US" sz="28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109728" indent="0"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28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mypair</a:t>
            </a:r>
            <a:r>
              <a:rPr lang="en-US" altLang="en-US" sz="28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(T first, T second) </a:t>
            </a:r>
            <a:endParaRPr lang="en-US" altLang="en-US" sz="28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109728" indent="0"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{ </a:t>
            </a:r>
          </a:p>
          <a:p>
            <a:pPr marL="109728" indent="0"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	values[0</a:t>
            </a: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]=first; </a:t>
            </a:r>
            <a:endParaRPr lang="en-US" altLang="en-US" sz="28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109728" indent="0"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	values[1</a:t>
            </a: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]=second; </a:t>
            </a:r>
            <a:endParaRPr lang="en-US" altLang="en-US" sz="28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109728" indent="0"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} </a:t>
            </a:r>
          </a:p>
          <a:p>
            <a:pPr marL="109728" indent="0"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sz="800" dirty="0" smtClean="0"/>
              <a:t> </a:t>
            </a:r>
          </a:p>
          <a:p>
            <a:pPr marL="109728" indent="0">
              <a:buNone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109728" indent="0">
              <a:buNone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fr-FR" altLang="en-US" sz="3000" dirty="0" err="1" smtClean="0">
                <a:cs typeface="Times New Roman" panose="02020603050405020304" pitchFamily="18" charset="0"/>
              </a:rPr>
              <a:t>Create</a:t>
            </a:r>
            <a:r>
              <a:rPr lang="fr-FR" altLang="en-US" sz="3000" dirty="0" smtClean="0">
                <a:cs typeface="Times New Roman" panose="02020603050405020304" pitchFamily="18" charset="0"/>
              </a:rPr>
              <a:t> </a:t>
            </a:r>
            <a:r>
              <a:rPr lang="fr-FR" altLang="en-US" sz="3000" dirty="0" err="1" smtClean="0">
                <a:cs typeface="Times New Roman" panose="02020603050405020304" pitchFamily="18" charset="0"/>
              </a:rPr>
              <a:t>objects</a:t>
            </a:r>
            <a:r>
              <a:rPr lang="fr-FR" altLang="en-US" sz="3000" dirty="0" smtClean="0">
                <a:cs typeface="Times New Roman" panose="02020603050405020304" pitchFamily="18" charset="0"/>
              </a:rPr>
              <a:t>:</a:t>
            </a:r>
          </a:p>
          <a:p>
            <a:r>
              <a:rPr lang="en-US" altLang="en-US" sz="3000" dirty="0" err="1" smtClean="0">
                <a:cs typeface="Times New Roman" panose="02020603050405020304" pitchFamily="18" charset="0"/>
              </a:rPr>
              <a:t>mypair</a:t>
            </a:r>
            <a:r>
              <a:rPr lang="en-US" altLang="en-US" sz="3000" dirty="0" smtClean="0">
                <a:cs typeface="Times New Roman" panose="02020603050405020304" pitchFamily="18" charset="0"/>
              </a:rPr>
              <a:t> &lt;</a:t>
            </a:r>
            <a:r>
              <a:rPr lang="en-US" altLang="en-US" sz="3000" dirty="0" err="1" smtClean="0">
                <a:cs typeface="Times New Roman" panose="02020603050405020304" pitchFamily="18" charset="0"/>
              </a:rPr>
              <a:t>int</a:t>
            </a:r>
            <a:r>
              <a:rPr lang="en-US" altLang="en-US" sz="3000" dirty="0" smtClean="0">
                <a:cs typeface="Times New Roman" panose="02020603050405020304" pitchFamily="18" charset="0"/>
              </a:rPr>
              <a:t>&gt; object (25, 13); 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08" y="1114088"/>
            <a:ext cx="8698984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Example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2 </a:t>
            </a:r>
            <a:r>
              <a:rPr lang="fr-FR" sz="2400" dirty="0" err="1" smtClean="0"/>
              <a:t>fields</a:t>
            </a:r>
            <a:r>
              <a:rPr lang="fr-FR" sz="2400" dirty="0" smtClean="0"/>
              <a:t>:</a:t>
            </a:r>
          </a:p>
          <a:p>
            <a:endParaRPr lang="fr-FR" sz="1800" dirty="0"/>
          </a:p>
          <a:p>
            <a:pPr>
              <a:buNone/>
            </a:pPr>
            <a:r>
              <a:rPr lang="en-GB" sz="1800" b="1" dirty="0"/>
              <a:t>template&lt;</a:t>
            </a:r>
            <a:r>
              <a:rPr lang="en-GB" sz="1800" b="1" dirty="0" err="1"/>
              <a:t>typename</a:t>
            </a:r>
            <a:r>
              <a:rPr lang="en-GB" sz="1800" b="1" dirty="0"/>
              <a:t> </a:t>
            </a:r>
            <a:r>
              <a:rPr lang="en-GB" sz="1800" b="1" dirty="0" smtClean="0"/>
              <a:t>Type1</a:t>
            </a:r>
            <a:r>
              <a:rPr lang="en-GB" sz="1800" b="1" dirty="0"/>
              <a:t>, </a:t>
            </a:r>
            <a:r>
              <a:rPr lang="en-GB" sz="1800" b="1" dirty="0" err="1"/>
              <a:t>typename</a:t>
            </a:r>
            <a:r>
              <a:rPr lang="en-GB" sz="1800" b="1" dirty="0"/>
              <a:t> </a:t>
            </a:r>
            <a:r>
              <a:rPr lang="en-GB" sz="1800" b="1" dirty="0" smtClean="0"/>
              <a:t>Type2</a:t>
            </a:r>
            <a:r>
              <a:rPr lang="en-GB" sz="1800" b="1" dirty="0"/>
              <a:t>&gt;</a:t>
            </a:r>
          </a:p>
          <a:p>
            <a:pPr>
              <a:buNone/>
            </a:pPr>
            <a:r>
              <a:rPr lang="en-GB" sz="1800" dirty="0"/>
              <a:t>class </a:t>
            </a:r>
            <a:r>
              <a:rPr lang="en-GB" sz="1800" dirty="0" err="1" smtClean="0"/>
              <a:t>KeyValue</a:t>
            </a:r>
            <a:endParaRPr lang="en-GB" sz="1800" dirty="0"/>
          </a:p>
          <a:p>
            <a:pPr>
              <a:buNone/>
            </a:pPr>
            <a:r>
              <a:rPr lang="en-GB" sz="1800" dirty="0"/>
              <a:t>{</a:t>
            </a:r>
          </a:p>
          <a:p>
            <a:pPr>
              <a:buNone/>
            </a:pPr>
            <a:r>
              <a:rPr lang="en-GB" sz="1800" dirty="0"/>
              <a:t>public:</a:t>
            </a:r>
          </a:p>
          <a:p>
            <a:pPr>
              <a:buNone/>
            </a:pPr>
            <a:r>
              <a:rPr lang="en-GB" sz="1800" dirty="0"/>
              <a:t>    </a:t>
            </a:r>
            <a:r>
              <a:rPr lang="en-GB" sz="1800" dirty="0" err="1"/>
              <a:t>int</a:t>
            </a:r>
            <a:r>
              <a:rPr lang="en-GB" sz="1800" dirty="0"/>
              <a:t> key;</a:t>
            </a:r>
          </a:p>
          <a:p>
            <a:pPr>
              <a:buNone/>
            </a:pPr>
            <a:r>
              <a:rPr lang="en-GB" sz="1800" dirty="0"/>
              <a:t>    </a:t>
            </a:r>
            <a:r>
              <a:rPr lang="en-GB" sz="1800" dirty="0" smtClean="0"/>
              <a:t>Type1 value1; </a:t>
            </a:r>
          </a:p>
          <a:p>
            <a:pPr>
              <a:buNone/>
            </a:pPr>
            <a:r>
              <a:rPr lang="en-GB" sz="1800" dirty="0"/>
              <a:t>	</a:t>
            </a:r>
            <a:r>
              <a:rPr lang="en-GB" sz="1800" dirty="0" smtClean="0"/>
              <a:t>Type2 value2;</a:t>
            </a:r>
          </a:p>
          <a:p>
            <a:pPr>
              <a:buNone/>
            </a:pPr>
            <a:r>
              <a:rPr lang="en-GB" sz="1800" dirty="0"/>
              <a:t>	</a:t>
            </a:r>
            <a:r>
              <a:rPr lang="en-GB" sz="1800" dirty="0" smtClean="0"/>
              <a:t>//constructor with 2 fields</a:t>
            </a:r>
            <a:endParaRPr lang="en-GB" sz="1800" dirty="0"/>
          </a:p>
          <a:p>
            <a:pPr>
              <a:buNone/>
            </a:pPr>
            <a:r>
              <a:rPr lang="en-GB" sz="1800" dirty="0"/>
              <a:t>};</a:t>
            </a:r>
          </a:p>
          <a:p>
            <a:endParaRPr lang="fr-FR" sz="1800" dirty="0" smtClean="0"/>
          </a:p>
          <a:p>
            <a:endParaRPr lang="fr-FR" sz="1400" dirty="0" smtClean="0"/>
          </a:p>
          <a:p>
            <a:r>
              <a:rPr lang="fr-FR" altLang="en-US" sz="2400" dirty="0" err="1" smtClean="0">
                <a:cs typeface="Times New Roman" panose="02020603050405020304" pitchFamily="18" charset="0"/>
              </a:rPr>
              <a:t>We</a:t>
            </a:r>
            <a:r>
              <a:rPr lang="fr-FR" altLang="en-US" sz="2400" dirty="0" smtClean="0">
                <a:cs typeface="Times New Roman" panose="02020603050405020304" pitchFamily="18" charset="0"/>
              </a:rPr>
              <a:t> </a:t>
            </a:r>
            <a:r>
              <a:rPr lang="fr-FR" altLang="en-US" sz="2400" dirty="0" err="1" smtClean="0">
                <a:cs typeface="Times New Roman" panose="02020603050405020304" pitchFamily="18" charset="0"/>
              </a:rPr>
              <a:t>create</a:t>
            </a:r>
            <a:r>
              <a:rPr lang="fr-FR" altLang="en-US" sz="2400" dirty="0" smtClean="0">
                <a:cs typeface="Times New Roman" panose="02020603050405020304" pitchFamily="18" charset="0"/>
              </a:rPr>
              <a:t> </a:t>
            </a:r>
            <a:r>
              <a:rPr lang="fr-FR" altLang="en-US" sz="2400" dirty="0" err="1" smtClean="0">
                <a:cs typeface="Times New Roman" panose="02020603050405020304" pitchFamily="18" charset="0"/>
              </a:rPr>
              <a:t>objects</a:t>
            </a:r>
            <a:r>
              <a:rPr lang="fr-FR" altLang="en-US" sz="2400" dirty="0" smtClean="0"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fr-FR" altLang="en-US" sz="2000" dirty="0" err="1" smtClean="0">
                <a:cs typeface="Times New Roman" panose="02020603050405020304" pitchFamily="18" charset="0"/>
              </a:rPr>
              <a:t>KeyValue</a:t>
            </a:r>
            <a:r>
              <a:rPr lang="fr-FR" altLang="en-US" sz="2000" dirty="0" smtClean="0">
                <a:cs typeface="Times New Roman" panose="02020603050405020304" pitchFamily="18" charset="0"/>
              </a:rPr>
              <a:t> &lt;</a:t>
            </a:r>
            <a:r>
              <a:rPr lang="fr-FR" altLang="en-US" sz="2000" dirty="0" err="1" smtClean="0">
                <a:cs typeface="Times New Roman" panose="02020603050405020304" pitchFamily="18" charset="0"/>
              </a:rPr>
              <a:t>int</a:t>
            </a:r>
            <a:r>
              <a:rPr lang="fr-FR" altLang="en-US" sz="2000" dirty="0" smtClean="0">
                <a:cs typeface="Times New Roman" panose="02020603050405020304" pitchFamily="18" charset="0"/>
              </a:rPr>
              <a:t>, char&gt; </a:t>
            </a:r>
            <a:r>
              <a:rPr lang="fr-FR" altLang="en-US" sz="2000" dirty="0" err="1" smtClean="0">
                <a:cs typeface="Times New Roman" panose="02020603050405020304" pitchFamily="18" charset="0"/>
              </a:rPr>
              <a:t>obj</a:t>
            </a:r>
            <a:r>
              <a:rPr lang="fr-FR" altLang="en-US" sz="2000" dirty="0" smtClean="0">
                <a:cs typeface="Times New Roman" panose="02020603050405020304" pitchFamily="18" charset="0"/>
              </a:rPr>
              <a:t> (12, ‘c’);</a:t>
            </a:r>
            <a:endParaRPr lang="fr-FR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91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. </a:t>
            </a:r>
            <a:r>
              <a:rPr lang="en-US" dirty="0"/>
              <a:t>Class templates</a:t>
            </a:r>
          </a:p>
        </p:txBody>
      </p:sp>
    </p:spTree>
    <p:extLst>
      <p:ext uri="{BB962C8B-B14F-4D97-AF65-F5344CB8AC3E}">
        <p14:creationId xmlns:p14="http://schemas.microsoft.com/office/powerpoint/2010/main" val="21697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08" y="764704"/>
            <a:ext cx="8698984" cy="4525963"/>
          </a:xfrm>
        </p:spPr>
        <p:txBody>
          <a:bodyPr>
            <a:noAutofit/>
          </a:bodyPr>
          <a:lstStyle/>
          <a:p>
            <a:pPr marL="624078" indent="-514350">
              <a:buAutoNum type="arabicPeriod"/>
            </a:pPr>
            <a:r>
              <a:rPr lang="fr-FR" sz="2400" b="1" dirty="0" err="1" smtClean="0">
                <a:solidFill>
                  <a:schemeClr val="accent5"/>
                </a:solidFill>
              </a:rPr>
              <a:t>Bubble</a:t>
            </a:r>
            <a:r>
              <a:rPr lang="fr-FR" sz="2400" b="1" dirty="0" smtClean="0">
                <a:solidFill>
                  <a:schemeClr val="accent5"/>
                </a:solidFill>
              </a:rPr>
              <a:t> sort</a:t>
            </a:r>
          </a:p>
          <a:p>
            <a:pPr marL="109728" indent="0">
              <a:buNone/>
            </a:pPr>
            <a:r>
              <a:rPr lang="en-US" sz="2400" dirty="0" smtClean="0"/>
              <a:t>Method: Compare each two adjacent items and swap their positions if they are in the wrong order. </a:t>
            </a:r>
            <a:endParaRPr lang="fr-FR" sz="1400" dirty="0"/>
          </a:p>
          <a:p>
            <a:pPr marL="109728" indent="0">
              <a:buNone/>
            </a:pPr>
            <a:r>
              <a:rPr lang="fr-F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fr-FR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bool</a:t>
            </a:r>
            <a:r>
              <a:rPr lang="fr-F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ok = </a:t>
            </a: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false;</a:t>
            </a:r>
          </a:p>
          <a:p>
            <a:pPr marL="109728" indent="0">
              <a:buNone/>
            </a:pP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fr-F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 = </a:t>
            </a:r>
            <a:r>
              <a:rPr lang="fr-F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tab.size</a:t>
            </a: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</a:p>
          <a:p>
            <a:pPr marL="109728" indent="0">
              <a:buNone/>
            </a:pP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fr-F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while</a:t>
            </a:r>
            <a:r>
              <a:rPr lang="fr-F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(!ok)</a:t>
            </a:r>
            <a:endParaRPr lang="fr-FR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728" indent="0">
              <a:buNone/>
            </a:pP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{</a:t>
            </a:r>
          </a:p>
          <a:p>
            <a:pPr marL="109728" indent="0">
              <a:buNone/>
            </a:pP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</a:t>
            </a:r>
            <a:r>
              <a:rPr lang="fr-F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ok = </a:t>
            </a:r>
            <a:r>
              <a:rPr lang="fr-F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true</a:t>
            </a: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marL="109728" indent="0">
              <a:buNone/>
            </a:pP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for(</a:t>
            </a:r>
            <a:r>
              <a:rPr lang="fr-F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i=0 ; i &lt; </a:t>
            </a:r>
            <a:r>
              <a:rPr lang="fr-F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n-1; </a:t>
            </a: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i++)</a:t>
            </a:r>
          </a:p>
          <a:p>
            <a:pPr marL="109728" indent="0">
              <a:buNone/>
            </a:pP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{</a:t>
            </a:r>
          </a:p>
          <a:p>
            <a:pPr marL="109728" indent="0">
              <a:buNone/>
            </a:pP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if(tab[i] &gt; tab[i+1])</a:t>
            </a:r>
          </a:p>
          <a:p>
            <a:pPr marL="109728" indent="0">
              <a:buNone/>
            </a:pP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{</a:t>
            </a:r>
          </a:p>
          <a:p>
            <a:pPr marL="109728" indent="0">
              <a:buNone/>
            </a:pP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</a:t>
            </a:r>
            <a:r>
              <a:rPr lang="fr-F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 </a:t>
            </a: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swap(tab[i],tab[i+1]);</a:t>
            </a:r>
          </a:p>
          <a:p>
            <a:pPr marL="109728" indent="0">
              <a:buNone/>
            </a:pP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</a:t>
            </a:r>
            <a:r>
              <a:rPr lang="fr-F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ok = </a:t>
            </a: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false;</a:t>
            </a:r>
          </a:p>
          <a:p>
            <a:pPr marL="109728" indent="0">
              <a:buNone/>
            </a:pP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}</a:t>
            </a:r>
          </a:p>
          <a:p>
            <a:pPr marL="109728" indent="0">
              <a:buNone/>
            </a:pP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}</a:t>
            </a:r>
          </a:p>
          <a:p>
            <a:pPr marL="109728" indent="0">
              <a:buNone/>
            </a:pP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n</a:t>
            </a:r>
            <a:r>
              <a:rPr lang="fr-F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--;</a:t>
            </a:r>
            <a:endParaRPr lang="fr-FR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728" indent="0">
              <a:buNone/>
            </a:pP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912"/>
            <a:ext cx="8229600" cy="1009640"/>
          </a:xfrm>
        </p:spPr>
        <p:txBody>
          <a:bodyPr/>
          <a:lstStyle/>
          <a:p>
            <a:pPr algn="ctr"/>
            <a:r>
              <a:rPr lang="fr-FR" dirty="0" err="1" smtClean="0"/>
              <a:t>Sorting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74" y="2636912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1476</TotalTime>
  <Words>472</Words>
  <Application>Microsoft Office PowerPoint</Application>
  <PresentationFormat>On-screen Show (4:3)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 Unicode MS</vt:lpstr>
      <vt:lpstr>Arial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Data structures and algorithms– Lab 3</vt:lpstr>
      <vt:lpstr>Roadmap</vt:lpstr>
      <vt:lpstr>Templates</vt:lpstr>
      <vt:lpstr>A. Function templates</vt:lpstr>
      <vt:lpstr>A. Function templates</vt:lpstr>
      <vt:lpstr>B. Class templates</vt:lpstr>
      <vt:lpstr>B. Class templates</vt:lpstr>
      <vt:lpstr>B. Class templates</vt:lpstr>
      <vt:lpstr>Sorting methods</vt:lpstr>
      <vt:lpstr>Sorting methods</vt:lpstr>
      <vt:lpstr>Exercises</vt:lpstr>
      <vt:lpstr>Homework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de données et algorithmes – TP2</dc:title>
  <dc:creator>Maria Iuliana Dascalu</dc:creator>
  <cp:lastModifiedBy>Iulia S</cp:lastModifiedBy>
  <cp:revision>156</cp:revision>
  <dcterms:created xsi:type="dcterms:W3CDTF">2013-03-06T19:07:53Z</dcterms:created>
  <dcterms:modified xsi:type="dcterms:W3CDTF">2018-03-08T09:33:51Z</dcterms:modified>
</cp:coreProperties>
</file>